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5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0" autoAdjust="0"/>
  </p:normalViewPr>
  <p:slideViewPr>
    <p:cSldViewPr snapToGrid="0">
      <p:cViewPr varScale="1">
        <p:scale>
          <a:sx n="74" d="100"/>
          <a:sy n="74" d="100"/>
        </p:scale>
        <p:origin x="31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Top%205%20Pizza%20Typ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izza_SQL\Most%20Common%20Siz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izza_SQL\Category%20Order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izza_SQL\Revenue%20by%20Pizz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Untitled%20spread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chemeClr val="tx1"/>
                </a:solidFill>
              </a:rPr>
              <a:t>Orders by Pizza</a:t>
            </a:r>
            <a:r>
              <a:rPr lang="en-US" sz="2400" b="1" baseline="0">
                <a:solidFill>
                  <a:schemeClr val="tx1"/>
                </a:solidFill>
              </a:rPr>
              <a:t>  (Top 5)</a:t>
            </a:r>
            <a:endParaRPr lang="en-US" sz="24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4769271706160215"/>
          <c:y val="1.4355288490290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483392562655331"/>
          <c:y val="0.12839726692947273"/>
          <c:w val="0.69189173809026083"/>
          <c:h val="0.846073919784448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'Top 5 Pizza Types'!$B$1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Pizza Types'!$A$2:$A$6</c:f>
              <c:strCache>
                <c:ptCount val="5"/>
                <c:pt idx="0">
                  <c:v>The Thai Chicken Pizza</c:v>
                </c:pt>
                <c:pt idx="1">
                  <c:v>The Pepperoni Pizza</c:v>
                </c:pt>
                <c:pt idx="2">
                  <c:v>The Hawaiian Pizza</c:v>
                </c:pt>
                <c:pt idx="3">
                  <c:v>The Barbecue Chicken Pizza</c:v>
                </c:pt>
                <c:pt idx="4">
                  <c:v>The Classic Deluxe Pizza</c:v>
                </c:pt>
              </c:strCache>
            </c:strRef>
          </c:cat>
          <c:val>
            <c:numRef>
              <c:f>'Top 5 Pizza Types'!$B$2:$B$6</c:f>
              <c:numCache>
                <c:formatCode>_-[$$-409]* #,##0.00_ ;_-[$$-409]* \-#,##0.00\ ;_-[$$-409]* "-"??_ ;_-@_ </c:formatCode>
                <c:ptCount val="5"/>
                <c:pt idx="0">
                  <c:v>2371</c:v>
                </c:pt>
                <c:pt idx="1">
                  <c:v>2418</c:v>
                </c:pt>
                <c:pt idx="2">
                  <c:v>2422</c:v>
                </c:pt>
                <c:pt idx="3">
                  <c:v>2432</c:v>
                </c:pt>
                <c:pt idx="4">
                  <c:v>2453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7-441A-9788-BFC5E35A24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1"/>
        <c:overlap val="99"/>
        <c:axId val="842668479"/>
        <c:axId val="842669919"/>
      </c:barChart>
      <c:catAx>
        <c:axId val="842668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842669919"/>
        <c:crosses val="autoZero"/>
        <c:auto val="1"/>
        <c:lblAlgn val="ctr"/>
        <c:lblOffset val="100"/>
        <c:noMultiLvlLbl val="0"/>
      </c:catAx>
      <c:valAx>
        <c:axId val="842669919"/>
        <c:scaling>
          <c:orientation val="minMax"/>
        </c:scaling>
        <c:delete val="1"/>
        <c:axPos val="b"/>
        <c:numFmt formatCode="_-[$$-409]* #,##0.00_ ;_-[$$-409]* \-#,##0.00\ ;_-[$$-409]* &quot;-&quot;??_ ;_-@_ " sourceLinked="1"/>
        <c:majorTickMark val="none"/>
        <c:minorTickMark val="none"/>
        <c:tickLblPos val="nextTo"/>
        <c:crossAx val="842668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2800" b="1" dirty="0" err="1">
                <a:solidFill>
                  <a:schemeClr val="tx1"/>
                </a:solidFill>
              </a:rPr>
              <a:t>Orders</a:t>
            </a:r>
            <a:r>
              <a:rPr lang="es-PE" sz="2800" b="1" baseline="0" dirty="0">
                <a:solidFill>
                  <a:schemeClr val="tx1"/>
                </a:solidFill>
              </a:rPr>
              <a:t> </a:t>
            </a:r>
            <a:r>
              <a:rPr lang="es-PE" sz="2800" b="1" baseline="0" dirty="0" err="1">
                <a:solidFill>
                  <a:schemeClr val="tx1"/>
                </a:solidFill>
              </a:rPr>
              <a:t>by</a:t>
            </a:r>
            <a:r>
              <a:rPr lang="es-PE" sz="2800" b="1" baseline="0" dirty="0">
                <a:solidFill>
                  <a:schemeClr val="tx1"/>
                </a:solidFill>
              </a:rPr>
              <a:t> Pizza </a:t>
            </a:r>
            <a:r>
              <a:rPr lang="es-PE" sz="2800" b="1" baseline="0" dirty="0" err="1">
                <a:solidFill>
                  <a:schemeClr val="tx1"/>
                </a:solidFill>
              </a:rPr>
              <a:t>Size</a:t>
            </a:r>
            <a:endParaRPr lang="es-PE" sz="28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177385739123121"/>
          <c:y val="7.040311392340002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6.7984367328200429E-2"/>
          <c:y val="0.12591442501294978"/>
          <c:w val="0.92652578419265874"/>
          <c:h val="0.845841759019720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'Most Common Size'!$B$1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'Most Common Size'!$A$2:$A$6</c:f>
              <c:strCache>
                <c:ptCount val="5"/>
                <c:pt idx="0">
                  <c:v>XXL</c:v>
                </c:pt>
                <c:pt idx="1">
                  <c:v>XL</c:v>
                </c:pt>
                <c:pt idx="2">
                  <c:v>S</c:v>
                </c:pt>
                <c:pt idx="3">
                  <c:v>M</c:v>
                </c:pt>
                <c:pt idx="4">
                  <c:v>L</c:v>
                </c:pt>
              </c:strCache>
            </c:strRef>
          </c:cat>
          <c:val>
            <c:numRef>
              <c:f>'Most Common Size'!$B$2:$B$6</c:f>
              <c:numCache>
                <c:formatCode>General</c:formatCode>
                <c:ptCount val="5"/>
                <c:pt idx="0">
                  <c:v>28</c:v>
                </c:pt>
                <c:pt idx="1">
                  <c:v>544</c:v>
                </c:pt>
                <c:pt idx="2">
                  <c:v>10490</c:v>
                </c:pt>
                <c:pt idx="3">
                  <c:v>11159</c:v>
                </c:pt>
                <c:pt idx="4">
                  <c:v>12736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BB-4CD1-B77A-3DA3D50B45E8}"/>
            </c:ext>
          </c:extLst>
        </c:ser>
        <c:ser>
          <c:idx val="1"/>
          <c:order val="1"/>
          <c:tx>
            <c:strRef>
              <c:f>'Most Common Size'!$C$1</c:f>
              <c:strCache>
                <c:ptCount val="1"/>
                <c:pt idx="0">
                  <c:v>Quantity Ordered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'Most Common Size'!$A$2:$A$6</c:f>
              <c:strCache>
                <c:ptCount val="5"/>
                <c:pt idx="0">
                  <c:v>XXL</c:v>
                </c:pt>
                <c:pt idx="1">
                  <c:v>XL</c:v>
                </c:pt>
                <c:pt idx="2">
                  <c:v>S</c:v>
                </c:pt>
                <c:pt idx="3">
                  <c:v>M</c:v>
                </c:pt>
                <c:pt idx="4">
                  <c:v>L</c:v>
                </c:pt>
              </c:strCache>
            </c:strRef>
          </c:cat>
          <c:val>
            <c:numRef>
              <c:f>'Most Common Size'!$C$2:$C$6</c:f>
              <c:numCache>
                <c:formatCode>General</c:formatCode>
                <c:ptCount val="5"/>
                <c:pt idx="0">
                  <c:v>28</c:v>
                </c:pt>
                <c:pt idx="1">
                  <c:v>552</c:v>
                </c:pt>
                <c:pt idx="2">
                  <c:v>14403</c:v>
                </c:pt>
                <c:pt idx="3">
                  <c:v>15635</c:v>
                </c:pt>
                <c:pt idx="4">
                  <c:v>18956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BB-4CD1-B77A-3DA3D50B45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"/>
        <c:overlap val="-7"/>
        <c:axId val="642323232"/>
        <c:axId val="642323712"/>
      </c:barChart>
      <c:catAx>
        <c:axId val="64232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42323712"/>
        <c:crosses val="autoZero"/>
        <c:auto val="1"/>
        <c:lblAlgn val="ctr"/>
        <c:lblOffset val="100"/>
        <c:noMultiLvlLbl val="0"/>
      </c:catAx>
      <c:valAx>
        <c:axId val="642323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4232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7699624713969085"/>
          <c:y val="0.80263104763726401"/>
          <c:w val="0.43468436397989213"/>
          <c:h val="8.070357776296614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'Category Orders'!$B$1</c:f>
              <c:strCache>
                <c:ptCount val="1"/>
                <c:pt idx="0">
                  <c:v>Orders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'Category Orders'!$A$2:$A$5</c:f>
              <c:strCache>
                <c:ptCount val="4"/>
                <c:pt idx="0">
                  <c:v>Classic</c:v>
                </c:pt>
                <c:pt idx="1">
                  <c:v>Supreme</c:v>
                </c:pt>
                <c:pt idx="2">
                  <c:v>Veggie</c:v>
                </c:pt>
                <c:pt idx="3">
                  <c:v>Chicken</c:v>
                </c:pt>
              </c:strCache>
            </c:strRef>
          </c:cat>
          <c:val>
            <c:numRef>
              <c:f>'Category Orders'!$B$2:$B$5</c:f>
              <c:numCache>
                <c:formatCode>General</c:formatCode>
                <c:ptCount val="4"/>
                <c:pt idx="0">
                  <c:v>14888</c:v>
                </c:pt>
                <c:pt idx="1">
                  <c:v>11987</c:v>
                </c:pt>
                <c:pt idx="2">
                  <c:v>11649</c:v>
                </c:pt>
                <c:pt idx="3">
                  <c:v>11050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6-43E5-B863-523AF39339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0632528"/>
        <c:axId val="260634448"/>
      </c:barChart>
      <c:catAx>
        <c:axId val="26063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60634448"/>
        <c:crosses val="autoZero"/>
        <c:auto val="1"/>
        <c:lblAlgn val="ctr"/>
        <c:lblOffset val="100"/>
        <c:noMultiLvlLbl val="0"/>
      </c:catAx>
      <c:valAx>
        <c:axId val="260634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6063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'Revenue by Pizza'!$B$8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by Pizza'!$A$9:$A$11</c:f>
              <c:strCache>
                <c:ptCount val="3"/>
                <c:pt idx="0">
                  <c:v>The California Chicken Pizza</c:v>
                </c:pt>
                <c:pt idx="1">
                  <c:v>The Barbecue Chicken Pizza</c:v>
                </c:pt>
                <c:pt idx="2">
                  <c:v>The Thai Chicken Pizza</c:v>
                </c:pt>
              </c:strCache>
            </c:strRef>
          </c:cat>
          <c:val>
            <c:numRef>
              <c:f>'Revenue by Pizza'!$B$9:$B$11</c:f>
              <c:numCache>
                <c:formatCode>_-[$$-409]* #,##0_ ;_-[$$-409]* \-#,##0\ ;_-[$$-409]* "-"_ ;_-@_ </c:formatCode>
                <c:ptCount val="3"/>
                <c:pt idx="0">
                  <c:v>42002</c:v>
                </c:pt>
                <c:pt idx="1">
                  <c:v>43376</c:v>
                </c:pt>
                <c:pt idx="2">
                  <c:v>44027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F3-4C1A-BB99-557AFC63D8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40001008"/>
        <c:axId val="640001488"/>
      </c:barChart>
      <c:catAx>
        <c:axId val="64000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40001488"/>
        <c:crosses val="autoZero"/>
        <c:auto val="1"/>
        <c:lblAlgn val="ctr"/>
        <c:lblOffset val="100"/>
        <c:noMultiLvlLbl val="0"/>
      </c:catAx>
      <c:valAx>
        <c:axId val="640001488"/>
        <c:scaling>
          <c:orientation val="minMax"/>
        </c:scaling>
        <c:delete val="1"/>
        <c:axPos val="b"/>
        <c:numFmt formatCode="_-[$$-409]* #,##0_ ;_-[$$-409]* \-#,##0\ ;_-[$$-409]* &quot;-&quot;_ ;_-@_ " sourceLinked="1"/>
        <c:majorTickMark val="none"/>
        <c:minorTickMark val="none"/>
        <c:tickLblPos val="nextTo"/>
        <c:crossAx val="64000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Revenue over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1.8094811892319679E-2"/>
          <c:y val="0.20487573413950266"/>
          <c:w val="0.9638103762153607"/>
          <c:h val="0.60288803030269256"/>
        </c:manualLayout>
      </c:layout>
      <c:lineChart>
        <c:grouping val="standard"/>
        <c:varyColors val="0"/>
        <c:ser>
          <c:idx val="0"/>
          <c:order val="0"/>
          <c:tx>
            <c:strRef>
              <c:f>Sheet1!$Q$7</c:f>
              <c:strCache>
                <c:ptCount val="1"/>
                <c:pt idx="0">
                  <c:v>Revenue </c:v>
                </c:pt>
              </c:strCache>
            </c:strRef>
          </c:tx>
          <c:spPr>
            <a:ln w="6032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alpha val="96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numFmt formatCode="&quot;$&quot;#,&quot;k&quot;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Sheet1!$P$8:$P$19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Sheet1!$Q$8:$Q$19</c:f>
              <c:numCache>
                <c:formatCode>_-[$$-409]* #,##0_ ;_-[$$-409]* \-#,##0\ ;_-[$$-409]* "-"_ ;_-@_ </c:formatCode>
                <c:ptCount val="12"/>
                <c:pt idx="0">
                  <c:v>41002</c:v>
                </c:pt>
                <c:pt idx="1">
                  <c:v>38444</c:v>
                </c:pt>
                <c:pt idx="2">
                  <c:v>41540</c:v>
                </c:pt>
                <c:pt idx="3">
                  <c:v>40588</c:v>
                </c:pt>
                <c:pt idx="4">
                  <c:v>40254</c:v>
                </c:pt>
                <c:pt idx="5">
                  <c:v>39472</c:v>
                </c:pt>
                <c:pt idx="6">
                  <c:v>40622</c:v>
                </c:pt>
                <c:pt idx="7">
                  <c:v>40421</c:v>
                </c:pt>
                <c:pt idx="8">
                  <c:v>37726</c:v>
                </c:pt>
                <c:pt idx="9">
                  <c:v>39836</c:v>
                </c:pt>
                <c:pt idx="10">
                  <c:v>41573</c:v>
                </c:pt>
                <c:pt idx="11">
                  <c:v>35306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F-4260-B4CD-812D4D60CA0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65130911"/>
        <c:axId val="1565131391"/>
      </c:lineChart>
      <c:catAx>
        <c:axId val="156513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565131391"/>
        <c:crosses val="autoZero"/>
        <c:auto val="1"/>
        <c:lblAlgn val="ctr"/>
        <c:lblOffset val="100"/>
        <c:noMultiLvlLbl val="0"/>
      </c:catAx>
      <c:valAx>
        <c:axId val="1565131391"/>
        <c:scaling>
          <c:orientation val="minMax"/>
        </c:scaling>
        <c:delete val="1"/>
        <c:axPos val="l"/>
        <c:numFmt formatCode="_-[$$-409]* #,##0_ ;_-[$$-409]* \-#,##0\ ;_-[$$-409]* &quot;-&quot;_ ;_-@_ " sourceLinked="1"/>
        <c:majorTickMark val="none"/>
        <c:minorTickMark val="none"/>
        <c:tickLblPos val="nextTo"/>
        <c:crossAx val="156513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A903C-CB12-4F81-A158-8F097DE4F0D3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2324-B5D5-4C9D-BA8F-16FB42C0981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36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2324-B5D5-4C9D-BA8F-16FB42C0981E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35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40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41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035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39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53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43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499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32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31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40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96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E4C6E83-D387-4B5A-AA15-EC02D73B72D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FD13C6D-3DCE-4F92-BC4A-8ABA1209D0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4987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Logotipo&#10;&#10;El contenido generado por IA puede ser incorrecto.">
            <a:extLst>
              <a:ext uri="{FF2B5EF4-FFF2-40B4-BE49-F238E27FC236}">
                <a16:creationId xmlns:a16="http://schemas.microsoft.com/office/drawing/2014/main" id="{385D1AB1-DD27-F7B1-4A38-BE581A939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8" descr="Logotipo&#10;&#10;El contenido generado por IA puede ser incorrecto.">
            <a:extLst>
              <a:ext uri="{FF2B5EF4-FFF2-40B4-BE49-F238E27FC236}">
                <a16:creationId xmlns:a16="http://schemas.microsoft.com/office/drawing/2014/main" id="{6178864E-DE5A-E10D-0093-9F7D83944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E2E9C48-3557-1C2F-B438-DF1F99A98167}"/>
              </a:ext>
            </a:extLst>
          </p:cNvPr>
          <p:cNvSpPr txBox="1"/>
          <p:nvPr/>
        </p:nvSpPr>
        <p:spPr>
          <a:xfrm>
            <a:off x="413038" y="834390"/>
            <a:ext cx="113659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Recommendations</a:t>
            </a:r>
          </a:p>
          <a:p>
            <a:pPr marL="0" indent="0" algn="l" rtl="0" eaLnBrk="1" latinLnBrk="0" hangingPunct="1">
              <a:buNone/>
            </a:pPr>
            <a:endParaRPr lang="en-US" sz="1800" dirty="0">
              <a:solidFill>
                <a:srgbClr val="FFFFFF"/>
              </a:solidFill>
              <a:effectLst/>
              <a:latin typeface="Aptos" panose="020B0004020202020204" pitchFamily="34" charset="0"/>
            </a:endParaRPr>
          </a:p>
          <a:p>
            <a:pPr marL="0" indent="0" algn="l" rtl="0" eaLnBrk="1" latinLnBrk="0" hangingPunct="1">
              <a:buNone/>
            </a:pPr>
            <a:r>
              <a:rPr lang="en-US" sz="18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At specific times, such as around noon on January 1st and 2nd, there is a noticeable surge in orders, suggesting that customers may be placing orders during breaks or social events. This underscores the importance of efficient processing during these peak periods.</a:t>
            </a:r>
          </a:p>
          <a:p>
            <a:pPr marL="0" indent="0" algn="l" rtl="0" eaLnBrk="1" latinLnBrk="0" hangingPunct="1">
              <a:buNone/>
            </a:pPr>
            <a:endParaRPr lang="en-US" sz="1800" dirty="0">
              <a:solidFill>
                <a:srgbClr val="FFFFFF"/>
              </a:solidFill>
              <a:effectLst/>
              <a:latin typeface="Aptos" panose="020B0004020202020204" pitchFamily="34" charset="0"/>
            </a:endParaRPr>
          </a:p>
          <a:p>
            <a:pPr marL="0" indent="0" algn="l" rtl="0" eaLnBrk="1" latinLnBrk="0" hangingPunct="1">
              <a:buNone/>
            </a:pPr>
            <a:r>
              <a:rPr lang="en-US" sz="18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Off-peak Times:</a:t>
            </a:r>
            <a:r>
              <a:rPr lang="en-US" sz="18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Early morning (before 11:30 AM) and mid-afternoon (3:00–5:00 PM) tend to have lower activity levels, creating opportunities for targeted promotions to increase sales during these quieter times.</a:t>
            </a:r>
          </a:p>
          <a:p>
            <a:pPr marL="0" indent="0" algn="l" rtl="0" eaLnBrk="1" latinLnBrk="0" hangingPunct="1">
              <a:buNone/>
            </a:pPr>
            <a:endParaRPr lang="en-US" sz="1800" dirty="0">
              <a:solidFill>
                <a:srgbClr val="FFFFFF"/>
              </a:solidFill>
              <a:effectLst/>
              <a:latin typeface="Aptos" panose="020B0004020202020204" pitchFamily="34" charset="0"/>
            </a:endParaRPr>
          </a:p>
          <a:p>
            <a:pPr marL="0" indent="0" algn="l" rtl="0" eaLnBrk="1" latinLnBrk="0" hangingPunct="1">
              <a:buNone/>
            </a:pPr>
            <a:r>
              <a:rPr lang="en-US" sz="18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Given the popularity of certain pizzas, consider experimenting with small price increases, limited-time offers, or premium options featuring extra toppings.</a:t>
            </a:r>
          </a:p>
          <a:p>
            <a:pPr marL="0" indent="0" algn="l" rtl="0" eaLnBrk="1" latinLnBrk="0" hangingPunct="1">
              <a:buNone/>
            </a:pPr>
            <a:endParaRPr lang="en-US" sz="1800" dirty="0">
              <a:solidFill>
                <a:srgbClr val="FFFFFF"/>
              </a:solidFill>
              <a:effectLst/>
              <a:latin typeface="Aptos" panose="020B0004020202020204" pitchFamily="34" charset="0"/>
            </a:endParaRPr>
          </a:p>
          <a:p>
            <a:pPr marL="0" indent="0" algn="l" rtl="0" eaLnBrk="1" latinLnBrk="0" hangingPunct="1">
              <a:buNone/>
            </a:pPr>
            <a:r>
              <a:rPr lang="en-US" sz="18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Utilize targeted marketing to promote the Thai Chicken, Barbecue Chicken, and California Chicken Pizzas as primary offerings to enhance their attractiveness.</a:t>
            </a:r>
          </a:p>
          <a:p>
            <a:pPr marL="0" indent="0" algn="l" rtl="0" eaLnBrk="1" latinLnBrk="0" hangingPunct="1">
              <a:buNone/>
            </a:pPr>
            <a:endParaRPr lang="en-US" sz="1800" dirty="0">
              <a:solidFill>
                <a:srgbClr val="FFFFFF"/>
              </a:solidFill>
              <a:effectLst/>
              <a:latin typeface="Aptos" panose="020B0004020202020204" pitchFamily="34" charset="0"/>
            </a:endParaRPr>
          </a:p>
          <a:p>
            <a:pPr marL="0" indent="0" algn="l" rtl="0" eaLnBrk="1" latinLnBrk="0" hangingPunct="1">
              <a:buNone/>
            </a:pPr>
            <a:r>
              <a:rPr lang="en-US" sz="18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Reevaluate pizzas that account for less than 2% of revenue. Consider strategies such as reformulating, repackaging, or implementing limited-time promotions to gauge customer interest.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504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Una pizza de pepperoni">
            <a:extLst>
              <a:ext uri="{FF2B5EF4-FFF2-40B4-BE49-F238E27FC236}">
                <a16:creationId xmlns:a16="http://schemas.microsoft.com/office/drawing/2014/main" id="{1AB14389-EB48-DD83-E06E-B65C072F2B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3143" b="1258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8644F7-1D19-9FEC-12A7-EC7C65E7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976" y="927638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s-PE" sz="8000" dirty="0" err="1">
                <a:ln w="22225">
                  <a:solidFill>
                    <a:srgbClr val="FFFFFF"/>
                  </a:solidFill>
                </a:ln>
                <a:noFill/>
                <a:effectLst/>
                <a:latin typeface="Aptos Display" panose="020B0004020202020204" pitchFamily="34" charset="0"/>
              </a:rPr>
              <a:t>Essential</a:t>
            </a:r>
            <a:r>
              <a:rPr lang="es-PE" sz="8000" dirty="0">
                <a:ln w="22225">
                  <a:solidFill>
                    <a:srgbClr val="FFFFFF"/>
                  </a:solidFill>
                </a:ln>
                <a:noFill/>
                <a:effectLst/>
                <a:latin typeface="Aptos Display" panose="020B0004020202020204" pitchFamily="34" charset="0"/>
              </a:rPr>
              <a:t> </a:t>
            </a:r>
            <a:r>
              <a:rPr lang="es-PE" sz="8000" dirty="0" err="1">
                <a:ln w="22225">
                  <a:solidFill>
                    <a:srgbClr val="FFFFFF"/>
                  </a:solidFill>
                </a:ln>
                <a:noFill/>
                <a:effectLst/>
                <a:latin typeface="Aptos Display" panose="020B0004020202020204" pitchFamily="34" charset="0"/>
              </a:rPr>
              <a:t>Details</a:t>
            </a:r>
            <a:endParaRPr lang="es-PE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9DA9F-7627-6BFD-6608-D9E899A3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78" y="1658677"/>
            <a:ext cx="5503425" cy="3995237"/>
          </a:xfrm>
        </p:spPr>
        <p:txBody>
          <a:bodyPr anchor="ctr">
            <a:normAutofit fontScale="92500" lnSpcReduction="20000"/>
          </a:bodyPr>
          <a:lstStyle/>
          <a:p>
            <a:pPr marL="0" indent="0" rtl="0" eaLnBrk="1" latinLnBrk="0" hangingPunct="1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Overall number of orders received</a:t>
            </a: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21,338</a:t>
            </a: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endParaRPr lang="en-US" sz="24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Total income generated from pizza sales</a:t>
            </a: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$476,552</a:t>
            </a: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endParaRPr lang="en-US" sz="2400" dirty="0">
              <a:solidFill>
                <a:srgbClr val="FFFFFF"/>
              </a:solidFill>
              <a:effectLst/>
              <a:latin typeface="Aptos" panose="020B0004020202020204" pitchFamily="34" charset="0"/>
            </a:endParaRP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Most expensive pizza</a:t>
            </a: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The Greek Pizza: $36.00</a:t>
            </a: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br>
              <a:rPr lang="en-US" sz="24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</a:br>
            <a:r>
              <a:rPr lang="en-US" sz="24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Average pizzas ordered daily</a:t>
            </a:r>
          </a:p>
          <a:p>
            <a:pPr marL="0" indent="0" rtl="0" eaLnBrk="1" latinLnBrk="0" hangingPunct="1">
              <a:spcBef>
                <a:spcPts val="10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138</a:t>
            </a:r>
            <a:endParaRPr lang="es-PE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51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B269DDE-9DFA-B9B5-1F30-9A04CED2F2C2}"/>
              </a:ext>
            </a:extLst>
          </p:cNvPr>
          <p:cNvSpPr txBox="1"/>
          <p:nvPr/>
        </p:nvSpPr>
        <p:spPr>
          <a:xfrm>
            <a:off x="986939" y="1306462"/>
            <a:ext cx="4080361" cy="376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 eaLnBrk="1" latinLnBrk="0" hangingPunct="1">
              <a:lnSpc>
                <a:spcPct val="90000"/>
              </a:lnSpc>
              <a:spcAft>
                <a:spcPts val="1900"/>
              </a:spcAft>
            </a:pPr>
            <a:r>
              <a:rPr lang="en-US" sz="1900" dirty="0">
                <a:effectLst/>
                <a:latin typeface="Aptos" panose="020B0004020202020204" pitchFamily="34" charset="0"/>
              </a:rPr>
              <a:t>The rankings of the top five pizzas reveal minimal variation, with fewer than 100 orders distinguishing the Classic Deluxe from the Thai Chicken Pizza, suggesting stable popularity.</a:t>
            </a:r>
          </a:p>
          <a:p>
            <a:pPr algn="l" rtl="0" eaLnBrk="1" latinLnBrk="0" hangingPunct="1">
              <a:lnSpc>
                <a:spcPct val="90000"/>
              </a:lnSpc>
              <a:spcAft>
                <a:spcPts val="1900"/>
              </a:spcAft>
            </a:pPr>
            <a:r>
              <a:rPr lang="en-US" sz="1900" dirty="0">
                <a:effectLst/>
                <a:latin typeface="Aptos" panose="020B0004020202020204" pitchFamily="34" charset="0"/>
              </a:rPr>
              <a:t>The selection of pizzas in the top 5, which features Hawaiian, Thai Chicken, and Pepperoni, showcases a broad spectrum of customer tastes, encompassing both traditional and unique flavors.</a:t>
            </a:r>
            <a:endParaRPr lang="en-US" sz="19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C148CE8-F6AD-7593-D8A3-A35903E24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41813"/>
              </p:ext>
            </p:extLst>
          </p:nvPr>
        </p:nvGraphicFramePr>
        <p:xfrm>
          <a:off x="6096000" y="737488"/>
          <a:ext cx="5334197" cy="538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Marcador de contenido 8" descr="Logotipo&#10;&#10;El contenido generado por IA puede ser incorrecto.">
            <a:extLst>
              <a:ext uri="{FF2B5EF4-FFF2-40B4-BE49-F238E27FC236}">
                <a16:creationId xmlns:a16="http://schemas.microsoft.com/office/drawing/2014/main" id="{F374FD4C-13BA-A4D2-3D83-7CE93BEA20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4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21272A-3A62-A44F-5A1A-16F6E427339E}"/>
              </a:ext>
            </a:extLst>
          </p:cNvPr>
          <p:cNvSpPr txBox="1"/>
          <p:nvPr/>
        </p:nvSpPr>
        <p:spPr>
          <a:xfrm>
            <a:off x="6590964" y="1670144"/>
            <a:ext cx="4554680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 eaLnBrk="1" latinLnBrk="0" hangingPunct="1">
              <a:lnSpc>
                <a:spcPct val="90000"/>
              </a:lnSpc>
              <a:spcAft>
                <a:spcPts val="1900"/>
              </a:spcAft>
            </a:pPr>
            <a:r>
              <a:rPr lang="en-US" sz="1900" dirty="0">
                <a:effectLst/>
                <a:latin typeface="Aptos" panose="020B0004020202020204" pitchFamily="34" charset="0"/>
              </a:rPr>
              <a:t>Medium-sized pizzas (M) account for </a:t>
            </a:r>
            <a:r>
              <a:rPr lang="en-US" sz="1900" b="1" dirty="0">
                <a:effectLst/>
                <a:latin typeface="Aptos" panose="020B0004020202020204" pitchFamily="34" charset="0"/>
              </a:rPr>
              <a:t>15,635 sold</a:t>
            </a:r>
            <a:r>
              <a:rPr lang="en-US" sz="1900" dirty="0">
                <a:effectLst/>
                <a:latin typeface="Aptos" panose="020B0004020202020204" pitchFamily="34" charset="0"/>
              </a:rPr>
              <a:t> (11,159 orders), while Small (S) pizzas total </a:t>
            </a:r>
            <a:r>
              <a:rPr lang="en-US" sz="1900" b="1" dirty="0">
                <a:effectLst/>
                <a:latin typeface="Aptos" panose="020B0004020202020204" pitchFamily="34" charset="0"/>
              </a:rPr>
              <a:t>14,403 sold</a:t>
            </a:r>
            <a:r>
              <a:rPr lang="en-US" sz="1900" dirty="0">
                <a:effectLst/>
                <a:latin typeface="Aptos" panose="020B0004020202020204" pitchFamily="34" charset="0"/>
              </a:rPr>
              <a:t> (10,490 orders), indicating similar popularity and warranting their continued promotion. In contrast, XL pizzas have only </a:t>
            </a:r>
            <a:r>
              <a:rPr lang="en-US" sz="1900" b="1" dirty="0">
                <a:effectLst/>
                <a:latin typeface="Aptos" panose="020B0004020202020204" pitchFamily="34" charset="0"/>
              </a:rPr>
              <a:t>552 sold</a:t>
            </a:r>
            <a:r>
              <a:rPr lang="en-US" sz="1900" dirty="0">
                <a:effectLst/>
                <a:latin typeface="Aptos" panose="020B0004020202020204" pitchFamily="34" charset="0"/>
              </a:rPr>
              <a:t> (544 orders), and XXL pizzas just </a:t>
            </a:r>
            <a:r>
              <a:rPr lang="en-US" sz="1900" b="1" dirty="0">
                <a:effectLst/>
                <a:latin typeface="Aptos" panose="020B0004020202020204" pitchFamily="34" charset="0"/>
              </a:rPr>
              <a:t>28 sold</a:t>
            </a:r>
            <a:r>
              <a:rPr lang="en-US" sz="1900" dirty="0">
                <a:effectLst/>
                <a:latin typeface="Aptos" panose="020B0004020202020204" pitchFamily="34" charset="0"/>
              </a:rPr>
              <a:t> (28 orders), suggesting low demand for these larger sizes, possibly due to pricing, portion size, or misalignment with customer preferences.</a:t>
            </a:r>
            <a:endParaRPr lang="en-US" sz="19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02B46B6-71C4-69E2-EAA8-635035087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03434"/>
              </p:ext>
            </p:extLst>
          </p:nvPr>
        </p:nvGraphicFramePr>
        <p:xfrm>
          <a:off x="761367" y="701389"/>
          <a:ext cx="4541003" cy="5455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Marcador de contenido 8" descr="Logotipo&#10;&#10;El contenido generado por IA puede ser incorrecto.">
            <a:extLst>
              <a:ext uri="{FF2B5EF4-FFF2-40B4-BE49-F238E27FC236}">
                <a16:creationId xmlns:a16="http://schemas.microsoft.com/office/drawing/2014/main" id="{5F2A02A4-4E6B-58DF-CB77-443FC8FEFD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8">
            <a:extLst>
              <a:ext uri="{FF2B5EF4-FFF2-40B4-BE49-F238E27FC236}">
                <a16:creationId xmlns:a16="http://schemas.microsoft.com/office/drawing/2014/main" id="{ABC6AD0C-47D7-8141-6D75-EA94E01C7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C8D0358-ADAB-B417-B82D-3BF6D7BB33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00110"/>
              </p:ext>
            </p:extLst>
          </p:nvPr>
        </p:nvGraphicFramePr>
        <p:xfrm>
          <a:off x="4917350" y="683172"/>
          <a:ext cx="6631182" cy="511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A6C307C-F7ED-BDF7-8879-5B1455CFAEC1}"/>
              </a:ext>
            </a:extLst>
          </p:cNvPr>
          <p:cNvSpPr txBox="1"/>
          <p:nvPr/>
        </p:nvSpPr>
        <p:spPr>
          <a:xfrm>
            <a:off x="784366" y="2474389"/>
            <a:ext cx="41329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</a:rPr>
              <a:t>A noticeable difference exists between Classic pizzas and the other three categories, with about </a:t>
            </a:r>
            <a:r>
              <a:rPr lang="en-US" sz="1800" b="1" dirty="0">
                <a:effectLst/>
                <a:latin typeface="Aptos" panose="020B0004020202020204" pitchFamily="34" charset="0"/>
              </a:rPr>
              <a:t>3,000 additional orders</a:t>
            </a:r>
            <a:r>
              <a:rPr lang="en-US" sz="1800" dirty="0">
                <a:effectLst/>
                <a:latin typeface="Aptos" panose="020B0004020202020204" pitchFamily="34" charset="0"/>
              </a:rPr>
              <a:t> for Classics. This suggests that although diversity is valued, Classic pizzas continue to evoke a sense of nostalgia and enduring appeal.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7740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8" descr="Logotipo">
            <a:extLst>
              <a:ext uri="{FF2B5EF4-FFF2-40B4-BE49-F238E27FC236}">
                <a16:creationId xmlns:a16="http://schemas.microsoft.com/office/drawing/2014/main" id="{E2CB4BE9-ABD4-99A4-1F89-B2C7953AC1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2453252-9FC7-393F-9B05-8C7374EE2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044633"/>
              </p:ext>
            </p:extLst>
          </p:nvPr>
        </p:nvGraphicFramePr>
        <p:xfrm>
          <a:off x="654628" y="675409"/>
          <a:ext cx="6951517" cy="5787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6B179FD3-489F-EB99-DFD0-7648FB32FD57}"/>
              </a:ext>
            </a:extLst>
          </p:cNvPr>
          <p:cNvSpPr txBox="1"/>
          <p:nvPr/>
        </p:nvSpPr>
        <p:spPr>
          <a:xfrm>
            <a:off x="7855528" y="2136338"/>
            <a:ext cx="35432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buNone/>
            </a:pPr>
            <a:r>
              <a:rPr lang="en-US" sz="1800" b="1" dirty="0">
                <a:effectLst/>
                <a:latin typeface="Aptos" panose="020B0004020202020204" pitchFamily="34" charset="0"/>
              </a:rPr>
              <a:t>Balanced Demand</a:t>
            </a:r>
            <a:endParaRPr lang="en-US" sz="1800" dirty="0">
              <a:effectLst/>
              <a:latin typeface="Aptos" panose="020B0004020202020204" pitchFamily="34" charset="0"/>
            </a:endParaRPr>
          </a:p>
          <a:p>
            <a:pPr marL="0" indent="0" algn="l" rtl="0" eaLnBrk="1" latinLnBrk="0" hangingPunct="1">
              <a:buNone/>
            </a:pPr>
            <a:br>
              <a:rPr lang="en-US" sz="1800" dirty="0">
                <a:effectLst/>
                <a:latin typeface="Aptos" panose="020B00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</a:rPr>
              <a:t>The minor discrepancies in revenue suggest that customers are drawn to all three chicken pizzas in equal measure, likely due to a well-curated menu and consistent popularity among the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B82CB5C-CA2B-E764-97F4-F4FBD7A5C1E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84984"/>
              </p:ext>
            </p:extLst>
          </p:nvPr>
        </p:nvGraphicFramePr>
        <p:xfrm>
          <a:off x="1268413" y="630238"/>
          <a:ext cx="3821112" cy="559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01711" imgH="8062023" progId="Excel.Sheet.12">
                  <p:embed/>
                </p:oleObj>
              </mc:Choice>
              <mc:Fallback>
                <p:oleObj name="Worksheet" r:id="rId2" imgW="5501711" imgH="80620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8413" y="630238"/>
                        <a:ext cx="3821112" cy="559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Marcador de contenido 8" descr="Logotipo&#10;&#10;El contenido generado por IA puede ser incorrecto.">
            <a:extLst>
              <a:ext uri="{FF2B5EF4-FFF2-40B4-BE49-F238E27FC236}">
                <a16:creationId xmlns:a16="http://schemas.microsoft.com/office/drawing/2014/main" id="{3175411F-EC31-1C80-C970-C29211B00DD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2E3C25-D7A7-D30B-6097-88BE41D4FA2F}"/>
              </a:ext>
            </a:extLst>
          </p:cNvPr>
          <p:cNvSpPr txBox="1"/>
          <p:nvPr/>
        </p:nvSpPr>
        <p:spPr>
          <a:xfrm>
            <a:off x="5517573" y="1329127"/>
            <a:ext cx="55981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buNone/>
            </a:pPr>
            <a:r>
              <a:rPr lang="en-US" sz="1800" b="1" dirty="0">
                <a:effectLst/>
                <a:latin typeface="Aptos" panose="020B0004020202020204" pitchFamily="34" charset="0"/>
              </a:rPr>
              <a:t>Prevalence of Specialty Chicken</a:t>
            </a:r>
            <a:r>
              <a:rPr lang="en-US" sz="1800" dirty="0">
                <a:effectLst/>
                <a:latin typeface="Aptos" panose="020B0004020202020204" pitchFamily="34" charset="0"/>
              </a:rPr>
              <a:t>:</a:t>
            </a:r>
          </a:p>
          <a:p>
            <a:pPr marL="0" indent="0" algn="l" rtl="0" eaLnBrk="1" latinLnBrk="0" hangingPunct="1">
              <a:buNone/>
            </a:pPr>
            <a:br>
              <a:rPr lang="en-US" sz="1800" dirty="0">
                <a:effectLst/>
                <a:latin typeface="Aptos" panose="020B00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</a:rPr>
              <a:t>Chicken pizzas lead the revenue distribution, occupying the highest ranks. This trend indicates a strong customer preference for chicken-based pizzas, particularly those featuring distinctive or fusion flavor combinations.</a:t>
            </a:r>
          </a:p>
          <a:p>
            <a:pPr marL="0" indent="0" algn="l" rtl="0" eaLnBrk="1" latinLnBrk="0" hangingPunct="1">
              <a:buNone/>
            </a:pPr>
            <a:br>
              <a:rPr lang="en-US" sz="1800" dirty="0">
                <a:effectLst/>
                <a:latin typeface="Aptos" panose="020B00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</a:rPr>
              <a:t>Pizzas like </a:t>
            </a:r>
            <a:r>
              <a:rPr lang="en-US" sz="1800" b="1" dirty="0">
                <a:effectLst/>
                <a:latin typeface="Aptos" panose="020B0004020202020204" pitchFamily="34" charset="0"/>
              </a:rPr>
              <a:t>Greek (0.67%)</a:t>
            </a:r>
            <a:r>
              <a:rPr lang="en-US" sz="1800" dirty="0">
                <a:effectLst/>
                <a:latin typeface="Aptos" panose="020B0004020202020204" pitchFamily="34" charset="0"/>
              </a:rPr>
              <a:t>, </a:t>
            </a:r>
            <a:r>
              <a:rPr lang="en-US" sz="1800" b="1" dirty="0">
                <a:effectLst/>
                <a:latin typeface="Aptos" panose="020B0004020202020204" pitchFamily="34" charset="0"/>
              </a:rPr>
              <a:t>Five Cheese (0.59%)</a:t>
            </a:r>
            <a:r>
              <a:rPr lang="en-US" sz="1800" dirty="0">
                <a:effectLst/>
                <a:latin typeface="Aptos" panose="020B0004020202020204" pitchFamily="34" charset="0"/>
              </a:rPr>
              <a:t>, and others contributing less than 2% to revenue reflect limited customer interest. This underscores potential opportunities for menu modifications or promotional strategies aimed at boosting these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7CF1CF9-24C1-E169-5155-31632146C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348363"/>
              </p:ext>
            </p:extLst>
          </p:nvPr>
        </p:nvGraphicFramePr>
        <p:xfrm>
          <a:off x="935182" y="2940628"/>
          <a:ext cx="10172699" cy="2691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Marcador de contenido 8" descr="Logotipo&#10;&#10;El contenido generado por IA puede ser incorrecto.">
            <a:extLst>
              <a:ext uri="{FF2B5EF4-FFF2-40B4-BE49-F238E27FC236}">
                <a16:creationId xmlns:a16="http://schemas.microsoft.com/office/drawing/2014/main" id="{776DC20C-1A9F-0C55-5B87-114F3FF8E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0431EE-057F-7D66-5C54-E8121C580428}"/>
              </a:ext>
            </a:extLst>
          </p:cNvPr>
          <p:cNvSpPr txBox="1"/>
          <p:nvPr/>
        </p:nvSpPr>
        <p:spPr>
          <a:xfrm>
            <a:off x="1028700" y="677917"/>
            <a:ext cx="93907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buNone/>
            </a:pPr>
            <a:r>
              <a:rPr lang="en-US" b="1" dirty="0">
                <a:effectLst/>
                <a:latin typeface="Aptos" panose="020B0004020202020204" pitchFamily="34" charset="0"/>
              </a:rPr>
              <a:t>Stable Revenue with Minor Variations</a:t>
            </a:r>
          </a:p>
          <a:p>
            <a:pPr marL="0" indent="0" algn="l" rtl="0" eaLnBrk="1" latinLnBrk="0" hangingPunct="1">
              <a:buNone/>
            </a:pPr>
            <a:br>
              <a:rPr lang="en-US" dirty="0">
                <a:effectLst/>
                <a:latin typeface="Aptos" panose="020B0004020202020204" pitchFamily="34" charset="0"/>
              </a:rPr>
            </a:br>
            <a:r>
              <a:rPr lang="en-US" dirty="0">
                <a:effectLst/>
                <a:latin typeface="Aptos" panose="020B0004020202020204" pitchFamily="34" charset="0"/>
              </a:rPr>
              <a:t>The revenue demonstrates a consistent pattern over the months, remaining in the vicinity of $40,000. This indicates a stable customer demand and a dedicated clientele.</a:t>
            </a:r>
          </a:p>
          <a:p>
            <a:pPr marL="0" indent="0" algn="l" rtl="0" eaLnBrk="1" latinLnBrk="0" hangingPunct="1">
              <a:buNone/>
            </a:pPr>
            <a:r>
              <a:rPr lang="en-US" dirty="0">
                <a:effectLst/>
                <a:latin typeface="Aptos" panose="020B0004020202020204" pitchFamily="34" charset="0"/>
              </a:rPr>
              <a:t>Certain months (such as January, April, July, and October) report revenues close to $41,000. This indicates reliability, though it also points to a stagnation in notable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9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8" descr="Logotipo&#10;&#10;El contenido generado por IA puede ser incorrecto.">
            <a:extLst>
              <a:ext uri="{FF2B5EF4-FFF2-40B4-BE49-F238E27FC236}">
                <a16:creationId xmlns:a16="http://schemas.microsoft.com/office/drawing/2014/main" id="{80C244CA-7F06-DFE5-804D-54B678AB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24022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EBDE375-C16C-2A44-64A6-929A59DCE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4696"/>
              </p:ext>
            </p:extLst>
          </p:nvPr>
        </p:nvGraphicFramePr>
        <p:xfrm>
          <a:off x="259773" y="2054411"/>
          <a:ext cx="6307281" cy="38713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92565">
                  <a:extLst>
                    <a:ext uri="{9D8B030D-6E8A-4147-A177-3AD203B41FA5}">
                      <a16:colId xmlns:a16="http://schemas.microsoft.com/office/drawing/2014/main" val="3035359828"/>
                    </a:ext>
                  </a:extLst>
                </a:gridCol>
                <a:gridCol w="3001249">
                  <a:extLst>
                    <a:ext uri="{9D8B030D-6E8A-4147-A177-3AD203B41FA5}">
                      <a16:colId xmlns:a16="http://schemas.microsoft.com/office/drawing/2014/main" val="557669178"/>
                    </a:ext>
                  </a:extLst>
                </a:gridCol>
                <a:gridCol w="1813467">
                  <a:extLst>
                    <a:ext uri="{9D8B030D-6E8A-4147-A177-3AD203B41FA5}">
                      <a16:colId xmlns:a16="http://schemas.microsoft.com/office/drawing/2014/main" val="1796902713"/>
                    </a:ext>
                  </a:extLst>
                </a:gridCol>
              </a:tblGrid>
              <a:tr h="359908"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Piza </a:t>
                      </a:r>
                      <a:r>
                        <a:rPr lang="es-PE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s-PE" sz="20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Pizza </a:t>
                      </a:r>
                      <a:r>
                        <a:rPr lang="es-PE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s-PE" sz="20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  <a:r>
                        <a:rPr lang="es-PE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(Top 3)</a:t>
                      </a:r>
                      <a:endParaRPr lang="es-PE" sz="20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4471"/>
                  </a:ext>
                </a:extLst>
              </a:tr>
              <a:tr h="34667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Chicken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 Thai </a:t>
                      </a:r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Chicken</a:t>
                      </a:r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 Pizza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$ 43434.25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99533"/>
                  </a:ext>
                </a:extLst>
              </a:tr>
              <a:tr h="34598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Chicken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Barbecue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Chicken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Pizza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$ 42768.00</a:t>
                      </a:r>
                      <a:endParaRPr lang="es-PE" sz="18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11061"/>
                  </a:ext>
                </a:extLst>
              </a:tr>
              <a:tr h="3282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Chicken</a:t>
                      </a:r>
                      <a:endParaRPr lang="es-PE" sz="1600" b="0" i="0" u="none" strike="noStrike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California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Chicken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Pizza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$ 41409.50</a:t>
                      </a:r>
                      <a:endParaRPr lang="es-PE" sz="18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1254"/>
                  </a:ext>
                </a:extLst>
              </a:tr>
              <a:tr h="25737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Classic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 Pepperoni Pizza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$ 19598.00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4004"/>
                  </a:ext>
                </a:extLst>
              </a:tr>
              <a:tr h="24094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Classic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Hawaiian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Pizza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$ 8987.10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81185"/>
                  </a:ext>
                </a:extLst>
              </a:tr>
              <a:tr h="26481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Classic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Greek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Pizza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$ 3018.39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24029"/>
                  </a:ext>
                </a:extLst>
              </a:tr>
              <a:tr h="32607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Supreme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Sicilian</a:t>
                      </a:r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 Pizza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$ 30940.50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72831"/>
                  </a:ext>
                </a:extLst>
              </a:tr>
              <a:tr h="27099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Supreme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Spicy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Italian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Pizza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$ 24193.70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1100"/>
                  </a:ext>
                </a:extLst>
              </a:tr>
              <a:tr h="26368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Supreme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Italian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Supreme Pizza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$ 17297.90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48233"/>
                  </a:ext>
                </a:extLst>
              </a:tr>
              <a:tr h="3036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Veggie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Four</a:t>
                      </a:r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Cheese</a:t>
                      </a:r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 Pizza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 Nova" panose="020B0504020202020204" pitchFamily="34" charset="0"/>
                        </a:rPr>
                        <a:t>$ 32265.70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73178"/>
                  </a:ext>
                </a:extLst>
              </a:tr>
              <a:tr h="3010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Veggie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Mexicana Pizza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$ 17648.99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54585"/>
                  </a:ext>
                </a:extLst>
              </a:tr>
              <a:tr h="22099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Veggie</a:t>
                      </a:r>
                      <a:endParaRPr lang="es-PE" sz="1600" b="0" i="0" u="none" strike="noStrike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The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</a:t>
                      </a:r>
                      <a:r>
                        <a:rPr lang="es-PE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Italian</a:t>
                      </a:r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 Vegetables Pizza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0" u="none" strike="noStrike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$ 12069.15</a:t>
                      </a:r>
                      <a:endParaRPr lang="es-PE" sz="1600" b="0" i="0" u="none" strike="noStrike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5484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F2C39FC-226A-8FF6-767F-3E1253A4B7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15980" y="1263917"/>
            <a:ext cx="532707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Chicken Pizza Revenue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l" rtl="0" eaLnBrk="0" latinLnBrk="0" hangingPunc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The </a:t>
            </a:r>
            <a:r>
              <a:rPr lang="en-US" b="1" dirty="0">
                <a:effectLst/>
                <a:latin typeface="Arial" panose="020B0604020202020204" pitchFamily="34" charset="0"/>
              </a:rPr>
              <a:t>Thai Chicken Pizza</a:t>
            </a:r>
            <a:r>
              <a:rPr lang="en-US" dirty="0">
                <a:effectLst/>
                <a:latin typeface="Arial" panose="020B0604020202020204" pitchFamily="34" charset="0"/>
              </a:rPr>
              <a:t> leads with </a:t>
            </a:r>
            <a:r>
              <a:rPr lang="en-US" b="1" dirty="0">
                <a:effectLst/>
                <a:latin typeface="Arial" panose="020B0604020202020204" pitchFamily="34" charset="0"/>
              </a:rPr>
              <a:t>$43,434.25</a:t>
            </a:r>
            <a:r>
              <a:rPr lang="en-US" dirty="0">
                <a:effectLst/>
                <a:latin typeface="Arial" panose="020B0604020202020204" pitchFamily="34" charset="0"/>
              </a:rPr>
              <a:t>, followed by the </a:t>
            </a:r>
            <a:r>
              <a:rPr lang="en-US" b="1" dirty="0">
                <a:effectLst/>
                <a:latin typeface="Arial" panose="020B0604020202020204" pitchFamily="34" charset="0"/>
              </a:rPr>
              <a:t>Barbecue Chicken Pizza</a:t>
            </a:r>
            <a:r>
              <a:rPr lang="en-US" dirty="0">
                <a:effectLst/>
                <a:latin typeface="Arial" panose="020B0604020202020204" pitchFamily="34" charset="0"/>
              </a:rPr>
              <a:t> at </a:t>
            </a:r>
            <a:r>
              <a:rPr lang="en-US" b="1" dirty="0">
                <a:effectLst/>
                <a:latin typeface="Arial" panose="020B0604020202020204" pitchFamily="34" charset="0"/>
              </a:rPr>
              <a:t>$42,768.00</a:t>
            </a:r>
            <a:r>
              <a:rPr lang="en-US" dirty="0">
                <a:effectLst/>
                <a:latin typeface="Arial" panose="020B0604020202020204" pitchFamily="34" charset="0"/>
              </a:rPr>
              <a:t> and the </a:t>
            </a:r>
            <a:r>
              <a:rPr lang="en-US" b="1" dirty="0">
                <a:effectLst/>
                <a:latin typeface="Arial" panose="020B0604020202020204" pitchFamily="34" charset="0"/>
              </a:rPr>
              <a:t>California Chicken Pizza</a:t>
            </a:r>
            <a:r>
              <a:rPr lang="en-US" dirty="0">
                <a:effectLst/>
                <a:latin typeface="Arial" panose="020B0604020202020204" pitchFamily="34" charset="0"/>
              </a:rPr>
              <a:t> with </a:t>
            </a:r>
            <a:r>
              <a:rPr lang="en-US" b="1" dirty="0">
                <a:effectLst/>
                <a:latin typeface="Arial" panose="020B0604020202020204" pitchFamily="34" charset="0"/>
              </a:rPr>
              <a:t>$41,409.50</a:t>
            </a:r>
            <a:r>
              <a:rPr lang="en-US" dirty="0">
                <a:effectLst/>
                <a:latin typeface="Arial" panose="020B0604020202020204" pitchFamily="34" charset="0"/>
              </a:rPr>
              <a:t>, indicating their importance to overall sales.</a:t>
            </a:r>
          </a:p>
          <a:p>
            <a:pPr marL="0" indent="0" algn="l" rtl="0" eaLnBrk="0" latinLnBrk="0" hangingPunct="0">
              <a:buNone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Classic Pizza Demand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l" rtl="0" eaLnBrk="0" latinLnBrk="0" hangingPunc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In the Classic category, the </a:t>
            </a:r>
            <a:r>
              <a:rPr lang="en-US" b="1" dirty="0">
                <a:effectLst/>
                <a:latin typeface="Arial" panose="020B0604020202020204" pitchFamily="34" charset="0"/>
              </a:rPr>
              <a:t>Pepperoni Pizza</a:t>
            </a:r>
            <a:r>
              <a:rPr lang="en-US" dirty="0">
                <a:effectLst/>
                <a:latin typeface="Arial" panose="020B0604020202020204" pitchFamily="34" charset="0"/>
              </a:rPr>
              <a:t> generates </a:t>
            </a:r>
            <a:r>
              <a:rPr lang="en-US" b="1" dirty="0">
                <a:effectLst/>
                <a:latin typeface="Arial" panose="020B0604020202020204" pitchFamily="34" charset="0"/>
              </a:rPr>
              <a:t>$19,598.00</a:t>
            </a:r>
            <a:r>
              <a:rPr lang="en-US" dirty="0">
                <a:effectLst/>
                <a:latin typeface="Arial" panose="020B0604020202020204" pitchFamily="34" charset="0"/>
              </a:rPr>
              <a:t>, while the </a:t>
            </a:r>
            <a:r>
              <a:rPr lang="en-US" b="1" dirty="0">
                <a:effectLst/>
                <a:latin typeface="Arial" panose="020B0604020202020204" pitchFamily="34" charset="0"/>
              </a:rPr>
              <a:t>Greek Pizza</a:t>
            </a:r>
            <a:r>
              <a:rPr lang="en-US" dirty="0">
                <a:effectLst/>
                <a:latin typeface="Arial" panose="020B0604020202020204" pitchFamily="34" charset="0"/>
              </a:rPr>
              <a:t> lags significantly at </a:t>
            </a:r>
            <a:r>
              <a:rPr lang="en-US" b="1" dirty="0">
                <a:effectLst/>
                <a:latin typeface="Arial" panose="020B0604020202020204" pitchFamily="34" charset="0"/>
              </a:rPr>
              <a:t>$3,018.39</a:t>
            </a:r>
            <a:r>
              <a:rPr lang="en-US" dirty="0">
                <a:effectLst/>
                <a:latin typeface="Arial" panose="020B0604020202020204" pitchFamily="34" charset="0"/>
              </a:rPr>
              <a:t>, reflecting a notable performance gap.</a:t>
            </a:r>
          </a:p>
          <a:p>
            <a:pPr marL="0" indent="0" algn="l" rtl="0" eaLnBrk="0" latinLnBrk="0" hangingPunct="0">
              <a:buNone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Veggie Sales Performance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l" rtl="0" eaLnBrk="0" latinLnBrk="0" hangingPunc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The </a:t>
            </a:r>
            <a:r>
              <a:rPr lang="en-US" b="1" dirty="0">
                <a:effectLst/>
                <a:latin typeface="Arial" panose="020B0604020202020204" pitchFamily="34" charset="0"/>
              </a:rPr>
              <a:t>Four Cheese Pizza</a:t>
            </a:r>
            <a:r>
              <a:rPr lang="en-US" dirty="0">
                <a:effectLst/>
                <a:latin typeface="Arial" panose="020B0604020202020204" pitchFamily="34" charset="0"/>
              </a:rPr>
              <a:t> tops the Veggie category with </a:t>
            </a:r>
            <a:r>
              <a:rPr lang="en-US" b="1" dirty="0">
                <a:effectLst/>
                <a:latin typeface="Arial" panose="020B0604020202020204" pitchFamily="34" charset="0"/>
              </a:rPr>
              <a:t>$32,265.70</a:t>
            </a:r>
            <a:r>
              <a:rPr lang="en-US" dirty="0">
                <a:effectLst/>
                <a:latin typeface="Arial" panose="020B0604020202020204" pitchFamily="34" charset="0"/>
              </a:rPr>
              <a:t>, showing strong demand for vegetarian options, while other choices like the </a:t>
            </a:r>
            <a:r>
              <a:rPr lang="en-US" b="1" dirty="0">
                <a:effectLst/>
                <a:latin typeface="Arial" panose="020B0604020202020204" pitchFamily="34" charset="0"/>
              </a:rPr>
              <a:t>Italian Vegetables Pizza</a:t>
            </a:r>
            <a:r>
              <a:rPr lang="en-US" dirty="0">
                <a:effectLst/>
                <a:latin typeface="Arial" panose="020B0604020202020204" pitchFamily="34" charset="0"/>
              </a:rPr>
              <a:t> have room for growth.</a:t>
            </a:r>
            <a:endParaRPr kumimoji="0" lang="es-PE" altLang="es-P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5E83FA-1A73-5D68-50D5-A5121375CE84}"/>
              </a:ext>
            </a:extLst>
          </p:cNvPr>
          <p:cNvSpPr txBox="1"/>
          <p:nvPr/>
        </p:nvSpPr>
        <p:spPr>
          <a:xfrm>
            <a:off x="420830" y="401767"/>
            <a:ext cx="8879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The 3 Most Popular Pizza Types by Revenue in Each Category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46567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790</Words>
  <Application>Microsoft Office PowerPoint</Application>
  <PresentationFormat>Panorámica</PresentationFormat>
  <Paragraphs>88</Paragraphs>
  <Slides>10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Arial Nova</vt:lpstr>
      <vt:lpstr>Office Theme</vt:lpstr>
      <vt:lpstr>Hoja de cálculo de Microsoft Excel</vt:lpstr>
      <vt:lpstr>Presentación de PowerPoint</vt:lpstr>
      <vt:lpstr>Essential Details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Tomás Argüelles</dc:creator>
  <cp:lastModifiedBy>Tomás Argüelles</cp:lastModifiedBy>
  <cp:revision>5</cp:revision>
  <dcterms:created xsi:type="dcterms:W3CDTF">2025-03-18T03:45:13Z</dcterms:created>
  <dcterms:modified xsi:type="dcterms:W3CDTF">2025-03-20T02:54:59Z</dcterms:modified>
</cp:coreProperties>
</file>