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68" r:id="rId2"/>
    <p:sldId id="465" r:id="rId3"/>
    <p:sldId id="412" r:id="rId4"/>
    <p:sldId id="413" r:id="rId5"/>
    <p:sldId id="415" r:id="rId6"/>
    <p:sldId id="417" r:id="rId7"/>
    <p:sldId id="411" r:id="rId8"/>
    <p:sldId id="416" r:id="rId9"/>
    <p:sldId id="418" r:id="rId10"/>
    <p:sldId id="419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3" r:id="rId19"/>
    <p:sldId id="434" r:id="rId20"/>
    <p:sldId id="435" r:id="rId21"/>
    <p:sldId id="437" r:id="rId22"/>
    <p:sldId id="438" r:id="rId23"/>
    <p:sldId id="439" r:id="rId24"/>
    <p:sldId id="441" r:id="rId25"/>
    <p:sldId id="442" r:id="rId26"/>
    <p:sldId id="464" r:id="rId27"/>
    <p:sldId id="444" r:id="rId28"/>
    <p:sldId id="452" r:id="rId29"/>
    <p:sldId id="453" r:id="rId30"/>
    <p:sldId id="454" r:id="rId31"/>
    <p:sldId id="460" r:id="rId32"/>
    <p:sldId id="455" r:id="rId33"/>
    <p:sldId id="461" r:id="rId34"/>
    <p:sldId id="456" r:id="rId35"/>
    <p:sldId id="462" r:id="rId36"/>
    <p:sldId id="457" r:id="rId37"/>
    <p:sldId id="463" r:id="rId3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DDDDD"/>
    <a:srgbClr val="777777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8" autoAdjust="0"/>
    <p:restoredTop sz="96522" autoAdjust="0"/>
  </p:normalViewPr>
  <p:slideViewPr>
    <p:cSldViewPr snapToGrid="0">
      <p:cViewPr varScale="1">
        <p:scale>
          <a:sx n="78" d="100"/>
          <a:sy n="78" d="100"/>
        </p:scale>
        <p:origin x="20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F0875-10F6-44C0-9D90-0677A9084E8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E5C4-DC5C-475E-8552-602CCB6C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9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3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B8B02453-F35C-45E5-B3F3-3765CC33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07500"/>
            <a:ext cx="9144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 아키텍처를 위한</a:t>
            </a:r>
            <a:endParaRPr lang="en-US" altLang="ko-KR" sz="40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</a:t>
            </a:r>
            <a:r>
              <a:rPr lang="ko-KR" altLang="en-US" sz="40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</a:t>
            </a:r>
            <a:endParaRPr lang="en-US" altLang="ko-KR" sz="28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461" y="2943996"/>
            <a:ext cx="7187078" cy="10144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461" y="1286646"/>
            <a:ext cx="7187078" cy="10144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Cross Functional Process Map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Cross Functional Process Map </a:t>
            </a:r>
            <a:r>
              <a:rPr lang="ko-KR" altLang="en-US" sz="1600" b="1" dirty="0">
                <a:latin typeface="+mn-ea"/>
              </a:rPr>
              <a:t>작성절차</a:t>
            </a:r>
            <a:r>
              <a:rPr lang="en-US" altLang="ko-KR" sz="1600" b="1" dirty="0">
                <a:latin typeface="+mn-ea"/>
              </a:rPr>
              <a:t>(1)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1.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프로세스를 이루는 각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Step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을 기능별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단위부서별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Activity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별로 세분화 한다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- Activity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를 확인하고 그의 기능이 무엇인지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어느 단위 부서에서 이루어지는 지를 확인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- Activity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와 기능부서의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매칭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및 배치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매핑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2.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세분화된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Activity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들의 부가가치 여부를 확인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고객이 가치를 인정하거나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법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규칙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혹은 계약에 의해서 요구된 것으로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Step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구성을 위해 반드시 필요한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Activity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일 것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바람직한 방향으로 결과물을 산출하도록 투입요소들 변화시키는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Activity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         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※ </a:t>
            </a:r>
            <a:r>
              <a:rPr lang="ko-KR" altLang="en-US" sz="1200" dirty="0" err="1">
                <a:solidFill>
                  <a:srgbClr val="C00000"/>
                </a:solidFill>
                <a:latin typeface="+mn-ea"/>
              </a:rPr>
              <a:t>비부가가치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Activity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의 확인 시 고려사항</a:t>
            </a:r>
            <a:endParaRPr lang="en-US" altLang="ko-KR" sz="1200" dirty="0">
              <a:solidFill>
                <a:srgbClr val="C00000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              ☞ 다른 기능부서에 의해서 유사한 일이 재실행되는 것으로 보이는 부분은 어디인가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? 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             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☞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Activity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결과물의 검증 확인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이동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, 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대기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저장 등에 초점을 맞춘다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3.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Step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별 진행 시간을 확인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기록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작업시간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부가가치 있는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Activity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가 행해지는 데 소요되는 시간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대기시간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:  Activity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가 이루어 지기를 기다리면서 소요되는 시간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                 (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의사결정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검사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정보 전달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재작업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(Recycle)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시간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- Cycle time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작업시간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+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대기시간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          ※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프로세스의 효율을 높이기 위해서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Cycle Time</a:t>
            </a: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이 우선적으로 파악되어야 한다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94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Cross Functional Process Map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Cross Functional Process Map </a:t>
            </a:r>
            <a:r>
              <a:rPr lang="ko-KR" altLang="en-US" sz="1600" b="1" dirty="0">
                <a:latin typeface="+mn-ea"/>
              </a:rPr>
              <a:t>작성절차</a:t>
            </a:r>
            <a:r>
              <a:rPr lang="en-US" altLang="ko-KR" sz="1600" b="1" dirty="0">
                <a:latin typeface="+mn-ea"/>
              </a:rPr>
              <a:t>(2)</a:t>
            </a:r>
          </a:p>
        </p:txBody>
      </p:sp>
      <p:graphicFrame>
        <p:nvGraphicFramePr>
          <p:cNvPr id="84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02524"/>
              </p:ext>
            </p:extLst>
          </p:nvPr>
        </p:nvGraphicFramePr>
        <p:xfrm>
          <a:off x="931994" y="1551402"/>
          <a:ext cx="6924908" cy="4310816"/>
        </p:xfrm>
        <a:graphic>
          <a:graphicData uri="http://schemas.openxmlformats.org/drawingml/2006/table">
            <a:tbl>
              <a:tblPr/>
              <a:tblGrid>
                <a:gridCol w="79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6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Steps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기능부서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기능부서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기능부서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Cycle Time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5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Step 1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Step 2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Step N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Total Cycle Time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1873188" y="2030842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622089" y="2039720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698811" y="2352581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5264457" y="2894119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6010182" y="3265742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3633191" y="3266362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2698811" y="3817242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5193437" y="4729345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1873188" y="5042206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cxnSp>
        <p:nvCxnSpPr>
          <p:cNvPr id="18" name="AutoShape 68"/>
          <p:cNvCxnSpPr>
            <a:cxnSpLocks noChangeShapeType="1"/>
            <a:stCxn id="11" idx="2"/>
            <a:endCxn id="70" idx="3"/>
          </p:cNvCxnSpPr>
          <p:nvPr/>
        </p:nvCxnSpPr>
        <p:spPr bwMode="auto">
          <a:xfrm rot="5400000">
            <a:off x="5397164" y="3064156"/>
            <a:ext cx="413729" cy="144262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68"/>
          <p:cNvCxnSpPr>
            <a:cxnSpLocks noChangeShapeType="1"/>
            <a:stCxn id="6" idx="2"/>
            <a:endCxn id="8" idx="1"/>
          </p:cNvCxnSpPr>
          <p:nvPr/>
        </p:nvCxnSpPr>
        <p:spPr bwMode="auto">
          <a:xfrm rot="16200000" flipH="1">
            <a:off x="2360924" y="2171124"/>
            <a:ext cx="165309" cy="51046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44"/>
          <p:cNvCxnSpPr>
            <a:cxnSpLocks noChangeShapeType="1"/>
            <a:stCxn id="12" idx="3"/>
            <a:endCxn id="11" idx="1"/>
          </p:cNvCxnSpPr>
          <p:nvPr/>
        </p:nvCxnSpPr>
        <p:spPr bwMode="auto">
          <a:xfrm flipV="1">
            <a:off x="4263505" y="3422173"/>
            <a:ext cx="1746677" cy="62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8"/>
          <p:cNvCxnSpPr>
            <a:cxnSpLocks noChangeShapeType="1"/>
            <a:stCxn id="7" idx="3"/>
            <a:endCxn id="9" idx="0"/>
          </p:cNvCxnSpPr>
          <p:nvPr/>
        </p:nvCxnSpPr>
        <p:spPr bwMode="auto">
          <a:xfrm>
            <a:off x="4252403" y="2196151"/>
            <a:ext cx="1327211" cy="697968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68"/>
          <p:cNvCxnSpPr>
            <a:cxnSpLocks noChangeShapeType="1"/>
            <a:stCxn id="9" idx="1"/>
            <a:endCxn id="12" idx="0"/>
          </p:cNvCxnSpPr>
          <p:nvPr/>
        </p:nvCxnSpPr>
        <p:spPr bwMode="auto">
          <a:xfrm rot="10800000" flipV="1">
            <a:off x="3948349" y="3050550"/>
            <a:ext cx="1316109" cy="21581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4"/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3013968" y="2665442"/>
            <a:ext cx="0" cy="11518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4"/>
          <p:cNvCxnSpPr>
            <a:cxnSpLocks noChangeShapeType="1"/>
            <a:endCxn id="7" idx="1"/>
          </p:cNvCxnSpPr>
          <p:nvPr/>
        </p:nvCxnSpPr>
        <p:spPr bwMode="auto">
          <a:xfrm>
            <a:off x="2525695" y="2187272"/>
            <a:ext cx="1096394" cy="887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68"/>
          <p:cNvCxnSpPr>
            <a:cxnSpLocks noChangeShapeType="1"/>
            <a:stCxn id="13" idx="2"/>
            <a:endCxn id="16" idx="0"/>
          </p:cNvCxnSpPr>
          <p:nvPr/>
        </p:nvCxnSpPr>
        <p:spPr bwMode="auto">
          <a:xfrm rot="16200000" flipH="1">
            <a:off x="3961660" y="3182411"/>
            <a:ext cx="599242" cy="249462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68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2503502" y="4885773"/>
            <a:ext cx="2689936" cy="312863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68"/>
          <p:cNvCxnSpPr>
            <a:cxnSpLocks noChangeShapeType="1"/>
            <a:stCxn id="13" idx="1"/>
            <a:endCxn id="17" idx="0"/>
          </p:cNvCxnSpPr>
          <p:nvPr/>
        </p:nvCxnSpPr>
        <p:spPr bwMode="auto">
          <a:xfrm rot="10800000" flipV="1">
            <a:off x="2188345" y="3973672"/>
            <a:ext cx="510466" cy="1068533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6010183" y="5077405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cxnSp>
        <p:nvCxnSpPr>
          <p:cNvPr id="59" name="AutoShape 68"/>
          <p:cNvCxnSpPr>
            <a:cxnSpLocks noChangeShapeType="1"/>
            <a:stCxn id="16" idx="2"/>
            <a:endCxn id="58" idx="1"/>
          </p:cNvCxnSpPr>
          <p:nvPr/>
        </p:nvCxnSpPr>
        <p:spPr bwMode="auto">
          <a:xfrm rot="16200000" flipH="1">
            <a:off x="5663573" y="4887226"/>
            <a:ext cx="191630" cy="501589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4252403" y="3835901"/>
            <a:ext cx="630314" cy="31286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Activity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cxnSp>
        <p:nvCxnSpPr>
          <p:cNvPr id="73" name="AutoShape 44"/>
          <p:cNvCxnSpPr>
            <a:cxnSpLocks noChangeShapeType="1"/>
            <a:stCxn id="70" idx="1"/>
          </p:cNvCxnSpPr>
          <p:nvPr/>
        </p:nvCxnSpPr>
        <p:spPr bwMode="auto">
          <a:xfrm flipH="1" flipV="1">
            <a:off x="3329125" y="3991428"/>
            <a:ext cx="923278" cy="90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399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Cross Functional Process Map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5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Cross Functional Process Map </a:t>
            </a:r>
            <a:r>
              <a:rPr lang="ko-KR" altLang="en-US" sz="1600" b="1" dirty="0">
                <a:latin typeface="+mn-ea"/>
              </a:rPr>
              <a:t>작성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예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수출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입금 프로세스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29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67745"/>
              </p:ext>
            </p:extLst>
          </p:nvPr>
        </p:nvGraphicFramePr>
        <p:xfrm>
          <a:off x="940871" y="1764455"/>
          <a:ext cx="6924911" cy="4165187"/>
        </p:xfrm>
        <a:graphic>
          <a:graphicData uri="http://schemas.openxmlformats.org/drawingml/2006/table">
            <a:tbl>
              <a:tblPr/>
              <a:tblGrid>
                <a:gridCol w="781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프로세스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엉업부서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관리부서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은행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고객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Cycle Time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32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대금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준비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송금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통보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입금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처리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수출 입금 프로세스 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Total Cycle Time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2703250" y="3089421"/>
            <a:ext cx="790113" cy="28408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50" dirty="0">
                <a:latin typeface="Times New Roman" pitchFamily="18" charset="0"/>
              </a:rPr>
              <a:t>List </a:t>
            </a:r>
            <a:r>
              <a:rPr lang="ko-KR" altLang="en-US" sz="1050" dirty="0">
                <a:latin typeface="Times New Roman" pitchFamily="18" charset="0"/>
              </a:rPr>
              <a:t>통보</a:t>
            </a: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811045" y="2352584"/>
            <a:ext cx="790113" cy="430567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Times New Roman" pitchFamily="18" charset="0"/>
              </a:rPr>
              <a:t>대금회수</a:t>
            </a:r>
            <a:endParaRPr lang="en-US" altLang="ko-KR" sz="1050" dirty="0">
              <a:latin typeface="Times New Roman" pitchFamily="18" charset="0"/>
            </a:endParaRPr>
          </a:p>
          <a:p>
            <a:pPr algn="ctr"/>
            <a:r>
              <a:rPr lang="en-US" altLang="ko-KR" sz="1050" dirty="0">
                <a:latin typeface="Times New Roman" pitchFamily="18" charset="0"/>
              </a:rPr>
              <a:t>List </a:t>
            </a:r>
            <a:r>
              <a:rPr lang="ko-KR" altLang="en-US" sz="1050" dirty="0">
                <a:latin typeface="Times New Roman" pitchFamily="18" charset="0"/>
              </a:rPr>
              <a:t>확인</a:t>
            </a: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5956916" y="3089421"/>
            <a:ext cx="790113" cy="28408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Times New Roman" pitchFamily="18" charset="0"/>
              </a:rPr>
              <a:t>만기 송금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4869400" y="3790731"/>
            <a:ext cx="790113" cy="28408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50">
                <a:latin typeface="Times New Roman" pitchFamily="18" charset="0"/>
              </a:rPr>
              <a:t>송금 접수</a:t>
            </a:r>
            <a:endParaRPr lang="ko-KR" altLang="en-US" sz="1050" dirty="0">
              <a:latin typeface="Times New Roman" pitchFamily="18" charset="0"/>
            </a:endParaRP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4869400" y="4323419"/>
            <a:ext cx="790113" cy="28408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Times New Roman" pitchFamily="18" charset="0"/>
              </a:rPr>
              <a:t>송금 통보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81885" y="5015869"/>
            <a:ext cx="790113" cy="28408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Times New Roman" pitchFamily="18" charset="0"/>
              </a:rPr>
              <a:t>입금 처리</a:t>
            </a: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3781886" y="2425824"/>
            <a:ext cx="790113" cy="28408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Times New Roman" pitchFamily="18" charset="0"/>
              </a:rPr>
              <a:t>예금 가입 </a:t>
            </a:r>
          </a:p>
        </p:txBody>
      </p:sp>
      <p:cxnSp>
        <p:nvCxnSpPr>
          <p:cNvPr id="47" name="AutoShape 68"/>
          <p:cNvCxnSpPr>
            <a:cxnSpLocks noChangeShapeType="1"/>
            <a:stCxn id="33" idx="2"/>
            <a:endCxn id="32" idx="1"/>
          </p:cNvCxnSpPr>
          <p:nvPr/>
        </p:nvCxnSpPr>
        <p:spPr bwMode="auto">
          <a:xfrm rot="16200000" flipH="1">
            <a:off x="2230520" y="2758733"/>
            <a:ext cx="448313" cy="497148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68"/>
          <p:cNvCxnSpPr>
            <a:cxnSpLocks noChangeShapeType="1"/>
            <a:stCxn id="40" idx="2"/>
          </p:cNvCxnSpPr>
          <p:nvPr/>
        </p:nvCxnSpPr>
        <p:spPr bwMode="auto">
          <a:xfrm rot="5400000">
            <a:off x="5726110" y="3306912"/>
            <a:ext cx="559269" cy="692458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44"/>
          <p:cNvCxnSpPr>
            <a:cxnSpLocks noChangeShapeType="1"/>
            <a:stCxn id="32" idx="3"/>
            <a:endCxn id="40" idx="1"/>
          </p:cNvCxnSpPr>
          <p:nvPr/>
        </p:nvCxnSpPr>
        <p:spPr bwMode="auto">
          <a:xfrm>
            <a:off x="3493363" y="3231464"/>
            <a:ext cx="246355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44"/>
          <p:cNvCxnSpPr>
            <a:cxnSpLocks noChangeShapeType="1"/>
            <a:stCxn id="41" idx="2"/>
            <a:endCxn id="44" idx="0"/>
          </p:cNvCxnSpPr>
          <p:nvPr/>
        </p:nvCxnSpPr>
        <p:spPr bwMode="auto">
          <a:xfrm>
            <a:off x="5264457" y="4074817"/>
            <a:ext cx="0" cy="24860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8"/>
          <p:cNvCxnSpPr>
            <a:cxnSpLocks noChangeShapeType="1"/>
            <a:stCxn id="44" idx="2"/>
            <a:endCxn id="45" idx="3"/>
          </p:cNvCxnSpPr>
          <p:nvPr/>
        </p:nvCxnSpPr>
        <p:spPr bwMode="auto">
          <a:xfrm rot="5400000">
            <a:off x="4643025" y="4536479"/>
            <a:ext cx="550407" cy="692459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44"/>
          <p:cNvCxnSpPr>
            <a:cxnSpLocks noChangeShapeType="1"/>
            <a:stCxn id="33" idx="3"/>
            <a:endCxn id="46" idx="1"/>
          </p:cNvCxnSpPr>
          <p:nvPr/>
        </p:nvCxnSpPr>
        <p:spPr bwMode="auto">
          <a:xfrm flipV="1">
            <a:off x="2601158" y="2567867"/>
            <a:ext cx="1180728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63"/>
          <p:cNvSpPr txBox="1">
            <a:spLocks noChangeArrowheads="1"/>
          </p:cNvSpPr>
          <p:nvPr/>
        </p:nvSpPr>
        <p:spPr bwMode="auto">
          <a:xfrm rot="19719508">
            <a:off x="6742304" y="5690302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1481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Variables Map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Variables Map(</a:t>
            </a:r>
            <a:r>
              <a:rPr lang="ko-KR" altLang="en-US" sz="1600" b="1" dirty="0">
                <a:latin typeface="+mn-ea"/>
              </a:rPr>
              <a:t>프로세스 변수 </a:t>
            </a:r>
            <a:r>
              <a:rPr lang="en-US" altLang="ko-KR" sz="1600" b="1" dirty="0">
                <a:latin typeface="+mn-ea"/>
              </a:rPr>
              <a:t>Map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의 구성 내용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프로세스 </a:t>
            </a:r>
            <a:r>
              <a:rPr lang="ko-KR" altLang="en-US" sz="1400" dirty="0" err="1">
                <a:latin typeface="+mn-ea"/>
              </a:rPr>
              <a:t>변수맵은</a:t>
            </a:r>
            <a:r>
              <a:rPr lang="ko-KR" altLang="en-US" sz="1400" dirty="0">
                <a:latin typeface="+mn-ea"/>
              </a:rPr>
              <a:t> 아래의 항목에  대해 기술해야 한다</a:t>
            </a:r>
            <a:r>
              <a:rPr lang="en-US" altLang="ko-KR" sz="1400" dirty="0">
                <a:latin typeface="+mn-ea"/>
              </a:rPr>
              <a:t>: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주요 활동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임무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프로세스 내에 이루어지는 활동들에 대한 설명과 기능 및 역할에 대한 기술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 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하위 프로세스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프로세스가 이루어지는 과정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단계 </a:t>
            </a:r>
            <a:r>
              <a:rPr lang="en-US" altLang="ko-KR" sz="1400" dirty="0">
                <a:latin typeface="+mn-ea"/>
              </a:rPr>
              <a:t>(Step)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주요 프로세스 인풋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Key Process Input Variables (X’s)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주요 프로세스 아웃풋 </a:t>
            </a:r>
            <a:r>
              <a:rPr lang="en-US" altLang="ko-KR" sz="1400" dirty="0">
                <a:latin typeface="+mn-ea"/>
              </a:rPr>
              <a:t>: Key Process Output Variables (Y’s)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28596" y="2799992"/>
            <a:ext cx="828680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프로세스 변수 </a:t>
            </a:r>
            <a:r>
              <a:rPr lang="en-US" altLang="ko-KR" sz="1600" b="1" dirty="0">
                <a:latin typeface="+mn-ea"/>
              </a:rPr>
              <a:t>Map</a:t>
            </a:r>
            <a:r>
              <a:rPr lang="ko-KR" altLang="en-US" sz="1600" b="1" dirty="0">
                <a:latin typeface="+mn-ea"/>
              </a:rPr>
              <a:t> 작성 준비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</a:t>
            </a:r>
            <a:r>
              <a:rPr lang="ko-KR" altLang="en-US" sz="1400" dirty="0" err="1">
                <a:latin typeface="+mn-ea"/>
              </a:rPr>
              <a:t>맵을</a:t>
            </a:r>
            <a:r>
              <a:rPr lang="ko-KR" altLang="en-US" sz="1400" dirty="0">
                <a:latin typeface="+mn-ea"/>
              </a:rPr>
              <a:t> 작성하기 위한 준비 항목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업무 진행 지침서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매뉴얼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기술적 </a:t>
            </a:r>
            <a:r>
              <a:rPr lang="en-US" altLang="ko-KR" sz="1400" dirty="0">
                <a:latin typeface="+mn-ea"/>
              </a:rPr>
              <a:t>Spec, </a:t>
            </a:r>
            <a:r>
              <a:rPr lang="ko-KR" altLang="en-US" sz="1400" dirty="0">
                <a:latin typeface="+mn-ea"/>
              </a:rPr>
              <a:t>작업자나 업무 담당자의 경험적 </a:t>
            </a:r>
            <a:r>
              <a:rPr lang="en-US" altLang="ko-KR" sz="1400" dirty="0">
                <a:latin typeface="+mn-ea"/>
              </a:rPr>
              <a:t>Knowhow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   :  4M </a:t>
            </a:r>
            <a:r>
              <a:rPr lang="ko-KR" altLang="en-US" sz="1400" dirty="0">
                <a:latin typeface="+mn-ea"/>
              </a:rPr>
              <a:t>요소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장비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방법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절차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자재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와 </a:t>
            </a:r>
            <a:r>
              <a:rPr lang="ko-KR" altLang="en-US" sz="1400" dirty="0" err="1">
                <a:latin typeface="+mn-ea"/>
              </a:rPr>
              <a:t>브레인스토밍</a:t>
            </a:r>
            <a:r>
              <a:rPr lang="ko-KR" altLang="en-US" sz="1400" dirty="0">
                <a:latin typeface="+mn-ea"/>
              </a:rPr>
              <a:t> 기법 활용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→ 팀 구성 및 활동 노력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프로세스에 관여하고 있는 이해 당사자 간의 기술적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문화적 장벽을 해소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4806353"/>
            <a:ext cx="828680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프로세스 변수 </a:t>
            </a:r>
            <a:r>
              <a:rPr lang="en-US" altLang="ko-KR" sz="1600" b="1" dirty="0">
                <a:latin typeface="+mn-ea"/>
              </a:rPr>
              <a:t>Map</a:t>
            </a:r>
            <a:r>
              <a:rPr lang="ko-KR" altLang="en-US" sz="1600" b="1" dirty="0">
                <a:latin typeface="+mn-ea"/>
              </a:rPr>
              <a:t>의 활용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프로세스의 세분화를 통해 단위 업무에 대한 기능을 이해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업무 절차를 통해 활용되어지는 자원</a:t>
            </a:r>
            <a:r>
              <a:rPr lang="en-US" altLang="ko-KR" sz="1400" dirty="0">
                <a:latin typeface="+mn-ea"/>
              </a:rPr>
              <a:t>(Input)</a:t>
            </a:r>
            <a:r>
              <a:rPr lang="ko-KR" altLang="en-US" sz="1400" dirty="0">
                <a:latin typeface="+mn-ea"/>
              </a:rPr>
              <a:t>과 결과물</a:t>
            </a:r>
            <a:r>
              <a:rPr lang="en-US" altLang="ko-KR" sz="1400" dirty="0">
                <a:latin typeface="+mn-ea"/>
              </a:rPr>
              <a:t>(Output)</a:t>
            </a:r>
            <a:r>
              <a:rPr lang="ko-KR" altLang="en-US" sz="1400" dirty="0">
                <a:latin typeface="+mn-ea"/>
              </a:rPr>
              <a:t>의 연관 관계와 흐름을 파악</a:t>
            </a:r>
            <a:r>
              <a:rPr lang="en-US" altLang="ko-KR" sz="1400" dirty="0">
                <a:latin typeface="+mn-ea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81864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Variables Map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Variables Map </a:t>
            </a:r>
            <a:r>
              <a:rPr lang="ko-KR" altLang="en-US" sz="1600" b="1" dirty="0">
                <a:latin typeface="+mn-ea"/>
              </a:rPr>
              <a:t>작성 절차 </a:t>
            </a:r>
            <a:r>
              <a:rPr lang="en-US" altLang="ko-KR" sz="1600" b="1" dirty="0">
                <a:latin typeface="+mn-ea"/>
              </a:rPr>
              <a:t>(1)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넒은 범위의 프로세스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공급자로부터 오는 인풋과 고객에게 가는 아웃풋을 파악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프로세스를 넓은 시각의 간단한 용어로 파악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공급자가 제공하는 인풋을 파악 </a:t>
            </a:r>
            <a:r>
              <a:rPr lang="en-US" altLang="ko-KR" sz="1400" dirty="0">
                <a:latin typeface="+mn-ea"/>
              </a:rPr>
              <a:t>( ex) </a:t>
            </a:r>
            <a:r>
              <a:rPr lang="ko-KR" altLang="en-US" sz="1400" dirty="0">
                <a:latin typeface="+mn-ea"/>
              </a:rPr>
              <a:t>원자재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에너지 요구사항</a:t>
            </a:r>
            <a:r>
              <a:rPr lang="en-US" altLang="ko-KR" sz="1400" dirty="0">
                <a:latin typeface="+mn-ea"/>
              </a:rPr>
              <a:t>, Incoming information </a:t>
            </a:r>
            <a:r>
              <a:rPr lang="ko-KR" altLang="en-US" sz="1400" dirty="0">
                <a:latin typeface="+mn-ea"/>
              </a:rPr>
              <a:t>등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   </a:t>
            </a:r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고객의 요구사항이나 아웃풋을 파악</a:t>
            </a:r>
            <a:r>
              <a:rPr lang="en-US" altLang="ko-KR" sz="1400" dirty="0">
                <a:latin typeface="+mn-ea"/>
              </a:rPr>
              <a:t>( ex) </a:t>
            </a:r>
            <a:r>
              <a:rPr lang="ko-KR" altLang="en-US" sz="1400" dirty="0">
                <a:latin typeface="+mn-ea"/>
              </a:rPr>
              <a:t>제품이나 서비스의 품질 특성 사항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결과물 등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,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ko-KR" altLang="en-US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2. </a:t>
            </a:r>
            <a:r>
              <a:rPr lang="ko-KR" altLang="en-US" sz="1400" dirty="0">
                <a:latin typeface="+mn-ea"/>
              </a:rPr>
              <a:t>프로세스의 모든 단계</a:t>
            </a:r>
            <a:r>
              <a:rPr lang="en-US" altLang="ko-KR" sz="1400" dirty="0">
                <a:latin typeface="+mn-ea"/>
              </a:rPr>
              <a:t>(Steps)</a:t>
            </a:r>
            <a:r>
              <a:rPr lang="ko-KR" altLang="en-US" sz="1400" dirty="0">
                <a:latin typeface="+mn-ea"/>
              </a:rPr>
              <a:t>를 도표나 그림을 통해서 파악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- </a:t>
            </a:r>
            <a:r>
              <a:rPr lang="ko-KR" altLang="en-US" sz="1400" dirty="0">
                <a:latin typeface="+mn-ea"/>
              </a:rPr>
              <a:t>모든 부가가치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 err="1">
                <a:latin typeface="+mn-ea"/>
              </a:rPr>
              <a:t>비부가가치</a:t>
            </a:r>
            <a:r>
              <a:rPr lang="ko-KR" altLang="en-US" sz="1400" dirty="0">
                <a:latin typeface="+mn-ea"/>
              </a:rPr>
              <a:t> 단계를 포함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5340413" y="2581555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Outputs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2351266" y="2581555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Inputs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693813" y="2581555"/>
            <a:ext cx="724558" cy="116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000" dirty="0">
                <a:solidFill>
                  <a:srgbClr val="0000CC"/>
                </a:solidFill>
              </a:rPr>
              <a:t>SOP</a:t>
            </a:r>
          </a:p>
          <a:p>
            <a:r>
              <a:rPr lang="ko-KR" altLang="en-US" sz="1000" dirty="0">
                <a:solidFill>
                  <a:srgbClr val="0000CC"/>
                </a:solidFill>
              </a:rPr>
              <a:t>다이</a:t>
            </a:r>
          </a:p>
          <a:p>
            <a:r>
              <a:rPr lang="ko-KR" altLang="en-US" sz="1000" dirty="0">
                <a:solidFill>
                  <a:srgbClr val="0000CC"/>
                </a:solidFill>
              </a:rPr>
              <a:t>철 재료</a:t>
            </a:r>
          </a:p>
          <a:p>
            <a:r>
              <a:rPr lang="ko-KR" altLang="en-US" sz="1000" dirty="0">
                <a:solidFill>
                  <a:srgbClr val="0000CC"/>
                </a:solidFill>
              </a:rPr>
              <a:t>장비</a:t>
            </a:r>
            <a:endParaRPr lang="ko-KR" altLang="ko-KR" sz="1000" dirty="0">
              <a:solidFill>
                <a:srgbClr val="0000CC"/>
              </a:solidFill>
            </a:endParaRPr>
          </a:p>
          <a:p>
            <a:r>
              <a:rPr lang="ko-KR" altLang="en-US" sz="1000" dirty="0">
                <a:solidFill>
                  <a:srgbClr val="0000CC"/>
                </a:solidFill>
              </a:rPr>
              <a:t>다이 정비</a:t>
            </a:r>
            <a:endParaRPr lang="ko-KR" altLang="ko-KR" sz="1000" dirty="0">
              <a:solidFill>
                <a:srgbClr val="0000CC"/>
              </a:solidFill>
            </a:endParaRPr>
          </a:p>
          <a:p>
            <a:r>
              <a:rPr lang="ko-KR" altLang="en-US" sz="1000" dirty="0" err="1">
                <a:solidFill>
                  <a:srgbClr val="0000CC"/>
                </a:solidFill>
              </a:rPr>
              <a:t>교대조</a:t>
            </a:r>
            <a:endParaRPr lang="ko-KR" altLang="ko-KR" sz="1000" dirty="0">
              <a:solidFill>
                <a:srgbClr val="0000CC"/>
              </a:solidFill>
            </a:endParaRPr>
          </a:p>
          <a:p>
            <a:r>
              <a:rPr lang="ko-KR" altLang="en-US" sz="1000" dirty="0">
                <a:solidFill>
                  <a:srgbClr val="0000CC"/>
                </a:solidFill>
              </a:rPr>
              <a:t>작업자</a:t>
            </a:r>
            <a:endParaRPr lang="ko-KR" altLang="ko-KR" sz="1000" dirty="0">
              <a:solidFill>
                <a:srgbClr val="0000CC"/>
              </a:solidFill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231974" y="2581555"/>
            <a:ext cx="149159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ko-KR" altLang="en-US" sz="1000" dirty="0">
                <a:solidFill>
                  <a:srgbClr val="0000CC"/>
                </a:solidFill>
              </a:rPr>
              <a:t>평평함</a:t>
            </a:r>
            <a:endParaRPr lang="ko-KR" altLang="ko-KR" sz="1000" dirty="0">
              <a:solidFill>
                <a:srgbClr val="0000CC"/>
              </a:solidFill>
            </a:endParaRPr>
          </a:p>
          <a:p>
            <a:r>
              <a:rPr lang="ko-KR" altLang="en-US" sz="1000" dirty="0">
                <a:solidFill>
                  <a:srgbClr val="0000CC"/>
                </a:solidFill>
              </a:rPr>
              <a:t>파손되지 않은 자재</a:t>
            </a:r>
            <a:endParaRPr lang="ko-KR" altLang="ko-KR" sz="1000" dirty="0">
              <a:solidFill>
                <a:srgbClr val="0000CC"/>
              </a:solidFill>
            </a:endParaRPr>
          </a:p>
          <a:p>
            <a:r>
              <a:rPr lang="en-US" altLang="ko-KR" sz="1000" dirty="0">
                <a:solidFill>
                  <a:srgbClr val="0000CC"/>
                </a:solidFill>
              </a:rPr>
              <a:t>Dimensionality(</a:t>
            </a:r>
            <a:r>
              <a:rPr lang="ko-KR" altLang="en-US" sz="1000" dirty="0">
                <a:solidFill>
                  <a:srgbClr val="0000CC"/>
                </a:solidFill>
              </a:rPr>
              <a:t>치수)</a:t>
            </a:r>
          </a:p>
          <a:p>
            <a:r>
              <a:rPr lang="ko-KR" altLang="en-US" sz="1000" dirty="0">
                <a:solidFill>
                  <a:srgbClr val="0000CC"/>
                </a:solidFill>
              </a:rPr>
              <a:t>장력</a:t>
            </a:r>
            <a:endParaRPr lang="ko-KR" altLang="ko-KR" sz="1000" dirty="0">
              <a:solidFill>
                <a:srgbClr val="0000CC"/>
              </a:solidFill>
            </a:endParaRPr>
          </a:p>
          <a:p>
            <a:r>
              <a:rPr lang="en-US" altLang="ko-KR" sz="1000" dirty="0">
                <a:solidFill>
                  <a:srgbClr val="0000CC"/>
                </a:solidFill>
              </a:rPr>
              <a:t>Burr free</a:t>
            </a:r>
          </a:p>
          <a:p>
            <a:r>
              <a:rPr lang="en-US" altLang="ko-KR" sz="1000" dirty="0">
                <a:solidFill>
                  <a:srgbClr val="0000CC"/>
                </a:solidFill>
              </a:rPr>
              <a:t>Cycle Time</a:t>
            </a:r>
          </a:p>
        </p:txBody>
      </p:sp>
      <p:sp>
        <p:nvSpPr>
          <p:cNvPr id="37" name="Text Box 64"/>
          <p:cNvSpPr txBox="1">
            <a:spLocks noChangeArrowheads="1"/>
          </p:cNvSpPr>
          <p:nvPr/>
        </p:nvSpPr>
        <p:spPr bwMode="auto">
          <a:xfrm>
            <a:off x="991791" y="4496382"/>
            <a:ext cx="1476201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[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주문 대응 프로세스</a:t>
            </a:r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]</a:t>
            </a:r>
            <a:endParaRPr lang="ko-KR" altLang="en-US" sz="1000" b="1" dirty="0">
              <a:solidFill>
                <a:srgbClr val="0000CC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469062" y="4831909"/>
            <a:ext cx="1180731" cy="1289404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전화 응답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48252" y="5092137"/>
            <a:ext cx="1022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고객 환영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필요한 자재 결정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필요한 일시 파악</a:t>
            </a: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선적 주소 파악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가격 파악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선적 방법 파악</a:t>
            </a:r>
            <a:endParaRPr lang="ko-KR" altLang="ko-KR" sz="1000" b="0" dirty="0">
              <a:solidFill>
                <a:srgbClr val="000000"/>
              </a:solidFill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056320" y="4831909"/>
            <a:ext cx="1294538" cy="1289404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내부 정보</a:t>
            </a:r>
          </a:p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 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3127344" y="5092137"/>
            <a:ext cx="13493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내부 </a:t>
            </a:r>
            <a:r>
              <a:rPr lang="en-US" altLang="ko-KR" sz="1000" b="0" dirty="0">
                <a:solidFill>
                  <a:srgbClr val="000000"/>
                </a:solidFill>
              </a:rPr>
              <a:t>P/N </a:t>
            </a:r>
            <a:r>
              <a:rPr lang="ko-KR" altLang="en-US" sz="1000" b="0" dirty="0">
                <a:solidFill>
                  <a:srgbClr val="000000"/>
                </a:solidFill>
              </a:rPr>
              <a:t>확보</a:t>
            </a: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조건 결정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리드 타임 확인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주문 </a:t>
            </a:r>
            <a:r>
              <a:rPr lang="ko-KR" altLang="en-US" sz="1000" b="0" dirty="0" err="1">
                <a:solidFill>
                  <a:srgbClr val="000000"/>
                </a:solidFill>
              </a:rPr>
              <a:t>워크쉬트</a:t>
            </a:r>
            <a:r>
              <a:rPr lang="ko-KR" altLang="en-US" sz="1000" b="0" dirty="0">
                <a:solidFill>
                  <a:srgbClr val="000000"/>
                </a:solidFill>
              </a:rPr>
              <a:t> 완료</a:t>
            </a:r>
          </a:p>
          <a:p>
            <a:pPr>
              <a:spcBef>
                <a:spcPct val="5000"/>
              </a:spcBef>
            </a:pPr>
            <a:endParaRPr lang="ko-KR" altLang="ko-KR" sz="1000" dirty="0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769101" y="4831909"/>
            <a:ext cx="1224132" cy="1289404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주문 입력</a:t>
            </a:r>
          </a:p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 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838535" y="5092137"/>
            <a:ext cx="1022716" cy="6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인풋 정보</a:t>
            </a: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주문 확인서 출력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선적일 결정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주문 재검토</a:t>
            </a:r>
            <a:endParaRPr lang="ko-KR" altLang="ko-KR" sz="1000" dirty="0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477257" y="4831909"/>
            <a:ext cx="1224132" cy="1289404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주문 확인</a:t>
            </a:r>
          </a:p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 </a:t>
            </a: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6571167" y="5092137"/>
            <a:ext cx="1042586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고객에게 </a:t>
            </a:r>
            <a:endParaRPr lang="en-US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ko-KR" altLang="en-US" sz="1000" b="0" dirty="0">
                <a:solidFill>
                  <a:srgbClr val="000000"/>
                </a:solidFill>
              </a:rPr>
              <a:t>       팩스로 확인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수주 확인 </a:t>
            </a:r>
            <a:endParaRPr lang="en-US" altLang="ko-KR" sz="1000" b="0" dirty="0">
              <a:solidFill>
                <a:srgbClr val="000000"/>
              </a:solidFill>
            </a:endParaRPr>
          </a:p>
        </p:txBody>
      </p:sp>
      <p:cxnSp>
        <p:nvCxnSpPr>
          <p:cNvPr id="47" name="AutoShape 44"/>
          <p:cNvCxnSpPr>
            <a:cxnSpLocks noChangeShapeType="1"/>
            <a:endCxn id="62" idx="1"/>
          </p:cNvCxnSpPr>
          <p:nvPr/>
        </p:nvCxnSpPr>
        <p:spPr bwMode="auto">
          <a:xfrm>
            <a:off x="2351266" y="2940944"/>
            <a:ext cx="933766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44"/>
          <p:cNvCxnSpPr>
            <a:cxnSpLocks noChangeShapeType="1"/>
            <a:stCxn id="62" idx="3"/>
          </p:cNvCxnSpPr>
          <p:nvPr/>
        </p:nvCxnSpPr>
        <p:spPr bwMode="auto">
          <a:xfrm>
            <a:off x="5033630" y="2940944"/>
            <a:ext cx="1198344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4"/>
          <p:cNvCxnSpPr>
            <a:cxnSpLocks noChangeShapeType="1"/>
            <a:stCxn id="38" idx="3"/>
            <a:endCxn id="40" idx="1"/>
          </p:cNvCxnSpPr>
          <p:nvPr/>
        </p:nvCxnSpPr>
        <p:spPr bwMode="auto">
          <a:xfrm>
            <a:off x="2649793" y="5476611"/>
            <a:ext cx="406527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44"/>
          <p:cNvCxnSpPr>
            <a:cxnSpLocks noChangeShapeType="1"/>
            <a:stCxn id="40" idx="3"/>
            <a:endCxn id="42" idx="1"/>
          </p:cNvCxnSpPr>
          <p:nvPr/>
        </p:nvCxnSpPr>
        <p:spPr bwMode="auto">
          <a:xfrm>
            <a:off x="4350858" y="5476611"/>
            <a:ext cx="41824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44"/>
          <p:cNvCxnSpPr>
            <a:cxnSpLocks noChangeShapeType="1"/>
            <a:stCxn id="42" idx="3"/>
            <a:endCxn id="44" idx="1"/>
          </p:cNvCxnSpPr>
          <p:nvPr/>
        </p:nvCxnSpPr>
        <p:spPr bwMode="auto">
          <a:xfrm>
            <a:off x="5993233" y="5476611"/>
            <a:ext cx="484024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3285032" y="2581555"/>
            <a:ext cx="1748598" cy="71877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en-US" altLang="ko-KR" sz="1600" dirty="0">
                <a:solidFill>
                  <a:srgbClr val="0000CC"/>
                </a:solidFill>
                <a:latin typeface="+mn-ea"/>
              </a:rPr>
              <a:t>Stamping</a:t>
            </a:r>
            <a:r>
              <a:rPr lang="ko-KR" altLang="en-US" sz="1600" b="1" dirty="0">
                <a:solidFill>
                  <a:srgbClr val="0000CC"/>
                </a:solidFill>
                <a:latin typeface="+mn-ea"/>
              </a:rPr>
              <a:t> 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1130132" y="5092137"/>
            <a:ext cx="263661" cy="71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S</a:t>
            </a:r>
          </a:p>
          <a:p>
            <a:pPr algn="ctr"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T</a:t>
            </a:r>
          </a:p>
          <a:p>
            <a:pPr algn="ctr"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E</a:t>
            </a:r>
          </a:p>
          <a:p>
            <a:pPr algn="ctr"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p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93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Variables Map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Variables Map </a:t>
            </a:r>
            <a:r>
              <a:rPr lang="ko-KR" altLang="en-US" sz="1600" b="1" dirty="0">
                <a:latin typeface="+mn-ea"/>
              </a:rPr>
              <a:t>작성 절차 </a:t>
            </a:r>
            <a:r>
              <a:rPr lang="en-US" altLang="ko-KR" sz="1600" b="1" dirty="0">
                <a:latin typeface="+mn-ea"/>
              </a:rPr>
              <a:t>(2)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3. </a:t>
            </a:r>
            <a:r>
              <a:rPr lang="ko-KR" altLang="en-US" sz="1400" dirty="0">
                <a:latin typeface="+mn-ea"/>
              </a:rPr>
              <a:t>각 단계 별로 핵심 아웃풋 변수를 나열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프로세스의 결과물 및 제품이나 서비스의 특성 항목 변수를 포함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991790" y="1930734"/>
            <a:ext cx="1861265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[Stamping 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공정</a:t>
            </a:r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]</a:t>
            </a:r>
            <a:endParaRPr lang="ko-KR" altLang="en-US" sz="1000" b="1" dirty="0">
              <a:solidFill>
                <a:srgbClr val="0000CC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2153372" y="2674646"/>
            <a:ext cx="1060344" cy="70775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 err="1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피드</a:t>
            </a:r>
            <a:endParaRPr lang="ko-KR" altLang="en-US" sz="1000" b="1" dirty="0">
              <a:solidFill>
                <a:srgbClr val="0000CC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232378" y="2965298"/>
            <a:ext cx="657231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</a:rPr>
              <a:t>롤에서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ko-KR" altLang="en-US" sz="1000" dirty="0">
                <a:solidFill>
                  <a:srgbClr val="000000"/>
                </a:solidFill>
              </a:rPr>
              <a:t>    자재 공급</a:t>
            </a: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2153371" y="3802111"/>
            <a:ext cx="1060344" cy="70775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커팅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32378" y="4052410"/>
            <a:ext cx="766235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길이에 맞게 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     </a:t>
            </a:r>
            <a:r>
              <a:rPr lang="ko-KR" altLang="en-US" sz="1000" dirty="0">
                <a:solidFill>
                  <a:srgbClr val="000000"/>
                </a:solidFill>
              </a:rPr>
              <a:t>자재 절단 </a:t>
            </a:r>
          </a:p>
        </p:txBody>
      </p:sp>
      <p:sp>
        <p:nvSpPr>
          <p:cNvPr id="22" name="Text Box 64"/>
          <p:cNvSpPr txBox="1">
            <a:spLocks noChangeArrowheads="1"/>
          </p:cNvSpPr>
          <p:nvPr/>
        </p:nvSpPr>
        <p:spPr bwMode="auto">
          <a:xfrm>
            <a:off x="3360476" y="2195928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Outputs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2153370" y="4961644"/>
            <a:ext cx="1060344" cy="70775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 err="1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스탬핑</a:t>
            </a:r>
            <a:endParaRPr lang="ko-KR" altLang="en-US" sz="1000" b="1" dirty="0">
              <a:solidFill>
                <a:srgbClr val="0000CC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232378" y="5180140"/>
            <a:ext cx="894476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-  </a:t>
            </a:r>
            <a:r>
              <a:rPr lang="ko-KR" altLang="en-US" sz="1000" dirty="0">
                <a:solidFill>
                  <a:srgbClr val="000000"/>
                </a:solidFill>
              </a:rPr>
              <a:t>사이즈에 맞게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ko-KR" altLang="en-US" sz="1000" dirty="0">
                <a:solidFill>
                  <a:srgbClr val="000000"/>
                </a:solidFill>
              </a:rPr>
              <a:t>    </a:t>
            </a:r>
            <a:r>
              <a:rPr lang="ko-KR" altLang="en-US" sz="1000" dirty="0" err="1">
                <a:solidFill>
                  <a:srgbClr val="000000"/>
                </a:solidFill>
              </a:rPr>
              <a:t>스탬핑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23621" y="2680725"/>
            <a:ext cx="1037654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Cycle Time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자재 속성</a:t>
            </a: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3255188" y="3802111"/>
            <a:ext cx="113037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Cycle Time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정확한 길이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Burr free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3277876" y="4975439"/>
            <a:ext cx="116983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Cycle Time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정확한 부품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Burr free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정확한 면적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장력</a:t>
            </a:r>
          </a:p>
        </p:txBody>
      </p:sp>
      <p:cxnSp>
        <p:nvCxnSpPr>
          <p:cNvPr id="30" name="AutoShape 68"/>
          <p:cNvCxnSpPr>
            <a:cxnSpLocks noChangeShapeType="1"/>
            <a:stCxn id="23" idx="2"/>
            <a:endCxn id="36" idx="0"/>
          </p:cNvCxnSpPr>
          <p:nvPr/>
        </p:nvCxnSpPr>
        <p:spPr bwMode="auto">
          <a:xfrm rot="5400000" flipH="1" flipV="1">
            <a:off x="3156231" y="2182647"/>
            <a:ext cx="3014064" cy="3959443"/>
          </a:xfrm>
          <a:prstGeom prst="bentConnector5">
            <a:avLst>
              <a:gd name="adj1" fmla="val -7584"/>
              <a:gd name="adj2" fmla="val 50000"/>
              <a:gd name="adj3" fmla="val 107584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4"/>
          <p:cNvCxnSpPr>
            <a:cxnSpLocks noChangeShapeType="1"/>
            <a:stCxn id="6" idx="2"/>
            <a:endCxn id="20" idx="0"/>
          </p:cNvCxnSpPr>
          <p:nvPr/>
        </p:nvCxnSpPr>
        <p:spPr bwMode="auto">
          <a:xfrm flipH="1">
            <a:off x="2683543" y="3382403"/>
            <a:ext cx="1" cy="41970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44"/>
          <p:cNvCxnSpPr>
            <a:cxnSpLocks noChangeShapeType="1"/>
            <a:stCxn id="20" idx="2"/>
            <a:endCxn id="23" idx="0"/>
          </p:cNvCxnSpPr>
          <p:nvPr/>
        </p:nvCxnSpPr>
        <p:spPr bwMode="auto">
          <a:xfrm flipH="1">
            <a:off x="2683542" y="4509868"/>
            <a:ext cx="1" cy="45177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6112813" y="2655337"/>
            <a:ext cx="1060344" cy="70775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Drawing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191819" y="2945989"/>
            <a:ext cx="89447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</a:rPr>
              <a:t>픽스처</a:t>
            </a:r>
            <a:r>
              <a:rPr lang="ko-KR" altLang="en-US" sz="1000" dirty="0">
                <a:solidFill>
                  <a:srgbClr val="000000"/>
                </a:solidFill>
              </a:rPr>
              <a:t> 그리기 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112812" y="3782802"/>
            <a:ext cx="1060344" cy="70775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 err="1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펀칭</a:t>
            </a:r>
            <a:endParaRPr lang="ko-KR" altLang="en-US" sz="1000" b="1" dirty="0">
              <a:solidFill>
                <a:srgbClr val="0000CC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191819" y="4033101"/>
            <a:ext cx="7662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</a:rPr>
              <a:t>픽스처</a:t>
            </a:r>
            <a:r>
              <a:rPr lang="ko-KR" altLang="en-US" sz="1000" dirty="0">
                <a:solidFill>
                  <a:srgbClr val="000000"/>
                </a:solidFill>
              </a:rPr>
              <a:t> 찍기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112811" y="4942335"/>
            <a:ext cx="1060344" cy="70775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세정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6191819" y="5160831"/>
            <a:ext cx="952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-  </a:t>
            </a:r>
            <a:r>
              <a:rPr lang="ko-KR" altLang="en-US" sz="1000" dirty="0">
                <a:solidFill>
                  <a:srgbClr val="000000"/>
                </a:solidFill>
              </a:rPr>
              <a:t>자재 표면 세정 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7183062" y="2661416"/>
            <a:ext cx="1037654" cy="7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Cycle Time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정확한 부품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정확한 면적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장력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7214629" y="3782802"/>
            <a:ext cx="113037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Cycle Time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정확한 부품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Burr free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정확한 면적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장력</a:t>
            </a:r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7237317" y="4956130"/>
            <a:ext cx="116983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5000"/>
              </a:spcBef>
              <a:buFontTx/>
              <a:buChar char="•"/>
            </a:pPr>
            <a:r>
              <a:rPr lang="en-US" altLang="ko-KR" sz="1000" b="0" dirty="0"/>
              <a:t>Cycle Time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깨끗한 표면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ko-KR" altLang="en-US" sz="1000" b="0" dirty="0"/>
              <a:t>잔존물 제거</a:t>
            </a:r>
          </a:p>
        </p:txBody>
      </p:sp>
      <p:cxnSp>
        <p:nvCxnSpPr>
          <p:cNvPr id="46" name="AutoShape 44"/>
          <p:cNvCxnSpPr>
            <a:cxnSpLocks noChangeShapeType="1"/>
            <a:stCxn id="36" idx="2"/>
            <a:endCxn id="38" idx="0"/>
          </p:cNvCxnSpPr>
          <p:nvPr/>
        </p:nvCxnSpPr>
        <p:spPr bwMode="auto">
          <a:xfrm flipH="1">
            <a:off x="6642984" y="3363094"/>
            <a:ext cx="1" cy="41970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44"/>
          <p:cNvCxnSpPr>
            <a:cxnSpLocks noChangeShapeType="1"/>
            <a:stCxn id="38" idx="2"/>
            <a:endCxn id="41" idx="0"/>
          </p:cNvCxnSpPr>
          <p:nvPr/>
        </p:nvCxnSpPr>
        <p:spPr bwMode="auto">
          <a:xfrm flipH="1">
            <a:off x="6642983" y="4490559"/>
            <a:ext cx="1" cy="45177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2296111" y="2176618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Step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81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Variables Map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Variables Map </a:t>
            </a:r>
            <a:r>
              <a:rPr lang="ko-KR" altLang="en-US" sz="1600" b="1" dirty="0">
                <a:latin typeface="+mn-ea"/>
              </a:rPr>
              <a:t>작성 절차 </a:t>
            </a:r>
            <a:r>
              <a:rPr lang="en-US" altLang="ko-KR" sz="1600" b="1" dirty="0">
                <a:latin typeface="+mn-ea"/>
              </a:rPr>
              <a:t>(3)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4. </a:t>
            </a:r>
            <a:r>
              <a:rPr lang="ko-KR" altLang="en-US" sz="1400" dirty="0">
                <a:latin typeface="+mn-ea"/>
              </a:rPr>
              <a:t>각 단계 별로 주요 인풋 변수를 나열하고 인풋 변수는 제어 인풋과 </a:t>
            </a:r>
            <a:r>
              <a:rPr lang="ko-KR" altLang="en-US" sz="1400" dirty="0" err="1">
                <a:latin typeface="+mn-ea"/>
              </a:rPr>
              <a:t>비제어</a:t>
            </a:r>
            <a:r>
              <a:rPr lang="ko-KR" altLang="en-US" sz="1400" dirty="0">
                <a:latin typeface="+mn-ea"/>
              </a:rPr>
              <a:t> 인풋으로 구분 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- </a:t>
            </a:r>
            <a:r>
              <a:rPr lang="ko-KR" altLang="en-US" sz="1400" dirty="0">
                <a:latin typeface="+mn-ea"/>
              </a:rPr>
              <a:t>제어 인풋</a:t>
            </a:r>
            <a:r>
              <a:rPr lang="en-US" altLang="ko-KR" sz="1400" dirty="0">
                <a:latin typeface="+mn-ea"/>
              </a:rPr>
              <a:t>(Controllable)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핵심 아웃풋에 대한 영향을 알아 보기 위해 변경할 수 있는 인풋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- </a:t>
            </a:r>
            <a:r>
              <a:rPr lang="ko-KR" altLang="en-US" sz="1400" dirty="0" err="1">
                <a:latin typeface="+mn-ea"/>
              </a:rPr>
              <a:t>비제어</a:t>
            </a:r>
            <a:r>
              <a:rPr lang="ko-KR" altLang="en-US" sz="1400" dirty="0">
                <a:latin typeface="+mn-ea"/>
              </a:rPr>
              <a:t> 인풋</a:t>
            </a:r>
            <a:r>
              <a:rPr lang="en-US" altLang="ko-KR" sz="1400" dirty="0">
                <a:latin typeface="+mn-ea"/>
              </a:rPr>
              <a:t>(Uncontrollable) : </a:t>
            </a:r>
            <a:r>
              <a:rPr lang="ko-KR" altLang="en-US" sz="1400" dirty="0">
                <a:latin typeface="+mn-ea"/>
              </a:rPr>
              <a:t>핵심 아웃풋에 영향을 미치지만 통제하기 힘들거나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                  불가능한 인풋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통제할 수 있을 수 있으나 현재는 통제할 수 없음</a:t>
            </a:r>
            <a:r>
              <a:rPr lang="en-US" altLang="ko-KR" sz="1400" dirty="0">
                <a:latin typeface="+mn-ea"/>
              </a:rPr>
              <a:t>) 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808894" y="2419246"/>
            <a:ext cx="1476201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[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주문 대응 프로세스</a:t>
            </a:r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]</a:t>
            </a:r>
            <a:endParaRPr lang="ko-KR" altLang="en-US" sz="1000" b="1" dirty="0">
              <a:solidFill>
                <a:srgbClr val="0000CC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2205905" y="3143011"/>
            <a:ext cx="1325419" cy="1289404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전화 응답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85095" y="3422227"/>
            <a:ext cx="1022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고객 환영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필요한 자재 결정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필요한 일시 파악</a:t>
            </a: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선적 주소 파악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가격 파악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선적 방법 파악</a:t>
            </a:r>
            <a:endParaRPr lang="ko-KR" altLang="ko-KR" sz="1000" b="0" dirty="0">
              <a:solidFill>
                <a:srgbClr val="000000"/>
              </a:solidFill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221345" y="4898881"/>
            <a:ext cx="1294538" cy="1060328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내부 정보</a:t>
            </a:r>
          </a:p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307810" y="5180917"/>
            <a:ext cx="13493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내부 </a:t>
            </a:r>
            <a:r>
              <a:rPr lang="en-US" altLang="ko-KR" sz="1000" b="0" dirty="0">
                <a:solidFill>
                  <a:srgbClr val="000000"/>
                </a:solidFill>
              </a:rPr>
              <a:t>P/N </a:t>
            </a:r>
            <a:r>
              <a:rPr lang="ko-KR" altLang="en-US" sz="1000" b="0" dirty="0">
                <a:solidFill>
                  <a:srgbClr val="000000"/>
                </a:solidFill>
              </a:rPr>
              <a:t>확보</a:t>
            </a: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조건 결정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리드 타임 확인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주문 </a:t>
            </a:r>
            <a:r>
              <a:rPr lang="ko-KR" altLang="en-US" sz="1000" b="0" dirty="0" err="1">
                <a:solidFill>
                  <a:srgbClr val="000000"/>
                </a:solidFill>
              </a:rPr>
              <a:t>워크쉬트</a:t>
            </a:r>
            <a:r>
              <a:rPr lang="ko-KR" altLang="en-US" sz="1000" b="0" dirty="0">
                <a:solidFill>
                  <a:srgbClr val="000000"/>
                </a:solidFill>
              </a:rPr>
              <a:t> 완료</a:t>
            </a:r>
          </a:p>
          <a:p>
            <a:pPr>
              <a:spcBef>
                <a:spcPct val="5000"/>
              </a:spcBef>
            </a:pPr>
            <a:endParaRPr lang="ko-KR" altLang="ko-KR" sz="1000" dirty="0"/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6190829" y="3143011"/>
            <a:ext cx="1224132" cy="1289404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주문 입력</a:t>
            </a:r>
          </a:p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 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250293" y="3413349"/>
            <a:ext cx="1022716" cy="6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인풋 정보</a:t>
            </a: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주문 확인서 출력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선적일 결정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주문 재검토</a:t>
            </a:r>
            <a:endParaRPr lang="ko-KR" altLang="ko-KR" sz="1000" dirty="0"/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6190829" y="4898881"/>
            <a:ext cx="1224132" cy="1060328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주문 확인</a:t>
            </a:r>
          </a:p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 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294710" y="5180917"/>
            <a:ext cx="1042586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고객에게 </a:t>
            </a:r>
            <a:endParaRPr lang="en-US" altLang="ko-KR" sz="1000" b="0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</a:pPr>
            <a:r>
              <a:rPr lang="ko-KR" altLang="en-US" sz="1000" b="0" dirty="0">
                <a:solidFill>
                  <a:srgbClr val="000000"/>
                </a:solidFill>
              </a:rPr>
              <a:t>       팩스로 확인</a:t>
            </a:r>
            <a:endParaRPr lang="ko-KR" altLang="ko-KR" sz="1000" b="0" dirty="0">
              <a:solidFill>
                <a:srgbClr val="000000"/>
              </a:solidFill>
            </a:endParaRPr>
          </a:p>
          <a:p>
            <a:r>
              <a:rPr lang="en-US" altLang="ko-KR" sz="1000" b="0" dirty="0">
                <a:solidFill>
                  <a:srgbClr val="000000"/>
                </a:solidFill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</a:rPr>
              <a:t>수주 확인 </a:t>
            </a:r>
            <a:endParaRPr lang="en-US" altLang="ko-KR" sz="1000" b="0" dirty="0">
              <a:solidFill>
                <a:srgbClr val="000000"/>
              </a:solidFill>
            </a:endParaRPr>
          </a:p>
        </p:txBody>
      </p:sp>
      <p:cxnSp>
        <p:nvCxnSpPr>
          <p:cNvPr id="16" name="AutoShape 44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2868614" y="4432415"/>
            <a:ext cx="1" cy="46646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44"/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6802895" y="4432415"/>
            <a:ext cx="0" cy="46646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585751" y="3143011"/>
            <a:ext cx="1143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즉각적인 대응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ko-KR" sz="1000" b="0" dirty="0"/>
              <a:t>Live body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ko-KR" sz="1000" b="0" dirty="0"/>
              <a:t>P/N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수용 가능성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ko-KR" sz="1000" b="0" dirty="0"/>
              <a:t>Need date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567995" y="4898881"/>
            <a:ext cx="114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고객의 수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주문 워크시트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가격 책정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7424932" y="3143011"/>
            <a:ext cx="1372851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전산 시스템에 </a:t>
            </a:r>
            <a:endParaRPr lang="en-US" altLang="ko-KR" sz="1000" b="0" dirty="0"/>
          </a:p>
          <a:p>
            <a:pPr marL="0" indent="0">
              <a:spcBef>
                <a:spcPct val="10000"/>
              </a:spcBef>
            </a:pPr>
            <a:r>
              <a:rPr lang="en-US" altLang="ko-KR" sz="1000" b="0" dirty="0"/>
              <a:t>   </a:t>
            </a:r>
            <a:r>
              <a:rPr lang="ko-KR" altLang="en-US" sz="1000" b="0" dirty="0"/>
              <a:t>입력된 주문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완료된 각 라인 항목들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정확한 정보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약정일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주문 번호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출력된 주문</a:t>
            </a:r>
            <a:endParaRPr lang="en-US" altLang="ko-KR" sz="1000" b="0" dirty="0"/>
          </a:p>
          <a:p>
            <a:pPr marL="0" indent="0">
              <a:spcBef>
                <a:spcPct val="10000"/>
              </a:spcBef>
            </a:pPr>
            <a:r>
              <a:rPr lang="en-US" altLang="ko-KR" sz="1000" b="0" dirty="0"/>
              <a:t>    </a:t>
            </a:r>
            <a:r>
              <a:rPr lang="ko-KR" altLang="en-US" sz="1000" b="0" dirty="0"/>
              <a:t>확인서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424932" y="4898881"/>
            <a:ext cx="12573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/>
              <a:t>고객으로부터의 주문 확인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ko-KR" sz="1000" b="0"/>
              <a:t>P/O</a:t>
            </a:r>
          </a:p>
        </p:txBody>
      </p:sp>
      <p:sp>
        <p:nvSpPr>
          <p:cNvPr id="25" name="Text Box 64"/>
          <p:cNvSpPr txBox="1">
            <a:spLocks noChangeArrowheads="1"/>
          </p:cNvSpPr>
          <p:nvPr/>
        </p:nvSpPr>
        <p:spPr bwMode="auto">
          <a:xfrm>
            <a:off x="3662328" y="2817388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Outputs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2447037" y="2798078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Step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  <p:cxnSp>
        <p:nvCxnSpPr>
          <p:cNvPr id="27" name="AutoShape 68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5400000" flipH="1" flipV="1">
            <a:off x="3427655" y="2583969"/>
            <a:ext cx="2816198" cy="3934281"/>
          </a:xfrm>
          <a:prstGeom prst="bentConnector5">
            <a:avLst>
              <a:gd name="adj1" fmla="val -8117"/>
              <a:gd name="adj2" fmla="val 50447"/>
              <a:gd name="adj3" fmla="val 108117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733247" y="3143011"/>
            <a:ext cx="1158038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고객으로부터의 정보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인사 예문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응답 절차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전화 시스템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658733" y="4898881"/>
            <a:ext cx="1295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US" altLang="ko-KR" sz="1000" b="0" dirty="0"/>
              <a:t>P/N</a:t>
            </a:r>
            <a:r>
              <a:rPr lang="ko-KR" altLang="en-US" sz="1000" b="0" dirty="0"/>
              <a:t>에 대한 통합 부서적인 참고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주문 정보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생산 로드 정보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주문 워크시트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가격 책정방식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1865352" y="3143011"/>
            <a:ext cx="34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endParaRPr lang="en-US" altLang="ko-KR" sz="1000" b="0" dirty="0"/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U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847927" y="4898881"/>
            <a:ext cx="35830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endParaRPr lang="en-US" altLang="ko-KR" sz="1000" b="0" dirty="0"/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U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U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864788" y="2798078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000" b="1" dirty="0">
                <a:latin typeface="Arial" charset="0"/>
                <a:ea typeface="굴림체" pitchFamily="49" charset="-127"/>
              </a:rPr>
              <a:t>Inputs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1639757" y="2808570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Arial" charset="0"/>
                <a:ea typeface="굴림체" pitchFamily="49" charset="-127"/>
              </a:rPr>
              <a:t>구분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941930" y="3173706"/>
            <a:ext cx="103476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주문 </a:t>
            </a:r>
            <a:r>
              <a:rPr lang="ko-KR" altLang="en-US" sz="1000" b="0" dirty="0" err="1"/>
              <a:t>크시트</a:t>
            </a:r>
            <a:endParaRPr lang="ko-KR" altLang="en-US" sz="1000" b="0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컴퓨터</a:t>
            </a:r>
            <a:endParaRPr lang="en-US" altLang="ko-KR" sz="1000" b="0" dirty="0"/>
          </a:p>
          <a:p>
            <a:pPr marL="0" indent="0">
              <a:spcBef>
                <a:spcPct val="10000"/>
              </a:spcBef>
            </a:pPr>
            <a:r>
              <a:rPr lang="en-US" altLang="ko-KR" sz="1000" b="0" dirty="0"/>
              <a:t> </a:t>
            </a:r>
            <a:r>
              <a:rPr lang="ko-KR" altLang="en-US" sz="1000" b="0" dirty="0"/>
              <a:t>  입력 화면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제조에 </a:t>
            </a:r>
            <a:endParaRPr lang="en-US" altLang="ko-KR" sz="1000" b="0" dirty="0"/>
          </a:p>
          <a:p>
            <a:pPr marL="0" indent="0">
              <a:spcBef>
                <a:spcPct val="10000"/>
              </a:spcBef>
            </a:pPr>
            <a:r>
              <a:rPr lang="en-US" altLang="ko-KR" sz="1000" b="0" dirty="0"/>
              <a:t>   </a:t>
            </a:r>
            <a:r>
              <a:rPr lang="ko-KR" altLang="en-US" sz="1000" b="0" dirty="0"/>
              <a:t>제공되는 </a:t>
            </a:r>
            <a:endParaRPr lang="en-US" altLang="ko-KR" sz="1000" b="0" dirty="0"/>
          </a:p>
          <a:p>
            <a:pPr marL="0" indent="0">
              <a:spcBef>
                <a:spcPct val="10000"/>
              </a:spcBef>
            </a:pPr>
            <a:r>
              <a:rPr lang="en-US" altLang="ko-KR" sz="1000" b="0" dirty="0"/>
              <a:t>   L/T</a:t>
            </a:r>
            <a:r>
              <a:rPr lang="ko-KR" altLang="en-US" sz="1000" b="0" dirty="0"/>
              <a:t>정보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선적 방식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899391" y="4898881"/>
            <a:ext cx="11731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7475" indent="-117475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출력된 주문 확인서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생산 </a:t>
            </a:r>
            <a:r>
              <a:rPr lang="ko-KR" altLang="en-US" sz="1000" b="0" dirty="0" err="1"/>
              <a:t>스케쥴</a:t>
            </a:r>
            <a:endParaRPr lang="ko-KR" altLang="en-US" sz="1000" b="0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고객 접촉 정보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생산 접촉 정보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ko-KR" altLang="en-US" sz="1000" b="0" dirty="0"/>
              <a:t>확인 절차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870731" y="3182037"/>
            <a:ext cx="320098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en-US" altLang="ko-KR" sz="1000" b="0" dirty="0"/>
              <a:t>U</a:t>
            </a:r>
          </a:p>
          <a:p>
            <a:pPr algn="ctr">
              <a:spcBef>
                <a:spcPct val="5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5000"/>
              </a:spcBef>
            </a:pPr>
            <a:endParaRPr lang="en-US" altLang="ko-KR" sz="1000" b="0" dirty="0"/>
          </a:p>
          <a:p>
            <a:pPr algn="ctr">
              <a:spcBef>
                <a:spcPct val="5000"/>
              </a:spcBef>
            </a:pPr>
            <a:r>
              <a:rPr lang="en-US" altLang="ko-KR" sz="1000" b="0" dirty="0"/>
              <a:t>U</a:t>
            </a:r>
          </a:p>
          <a:p>
            <a:pPr algn="ctr">
              <a:spcBef>
                <a:spcPct val="5000"/>
              </a:spcBef>
            </a:pPr>
            <a:endParaRPr lang="en-US" altLang="ko-KR" sz="1000" b="0" dirty="0"/>
          </a:p>
          <a:p>
            <a:pPr algn="ctr">
              <a:spcBef>
                <a:spcPct val="5000"/>
              </a:spcBef>
            </a:pPr>
            <a:endParaRPr lang="en-US" altLang="ko-KR" sz="1000" b="0" dirty="0"/>
          </a:p>
          <a:p>
            <a:pPr algn="ctr">
              <a:spcBef>
                <a:spcPct val="5000"/>
              </a:spcBef>
            </a:pPr>
            <a:r>
              <a:rPr lang="en-US" altLang="ko-KR" sz="1000" b="0" dirty="0"/>
              <a:t>C</a:t>
            </a: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5903652" y="4898881"/>
            <a:ext cx="33763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endParaRPr lang="en-US" altLang="ko-KR" sz="1000" b="0" dirty="0"/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U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  <a:p>
            <a:pPr algn="ctr">
              <a:spcBef>
                <a:spcPct val="10000"/>
              </a:spcBef>
            </a:pPr>
            <a:r>
              <a:rPr lang="en-US" altLang="ko-KR" sz="1000" b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8451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PI </a:t>
            </a:r>
            <a:r>
              <a:rPr lang="ko-KR" altLang="en-US" sz="1600" b="1" dirty="0">
                <a:latin typeface="+mn-ea"/>
              </a:rPr>
              <a:t>추진 </a:t>
            </a:r>
            <a:r>
              <a:rPr lang="en-US" altLang="ko-KR" sz="1600" b="1" dirty="0">
                <a:latin typeface="+mn-ea"/>
              </a:rPr>
              <a:t>Framework</a:t>
            </a:r>
          </a:p>
        </p:txBody>
      </p:sp>
      <p:cxnSp>
        <p:nvCxnSpPr>
          <p:cNvPr id="5" name="AutoShape 2"/>
          <p:cNvCxnSpPr>
            <a:cxnSpLocks noChangeShapeType="1"/>
            <a:stCxn id="49" idx="3"/>
            <a:endCxn id="46" idx="1"/>
          </p:cNvCxnSpPr>
          <p:nvPr/>
        </p:nvCxnSpPr>
        <p:spPr bwMode="auto">
          <a:xfrm>
            <a:off x="1757778" y="3693712"/>
            <a:ext cx="448889" cy="65201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2607" y="5791571"/>
            <a:ext cx="795253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160338" indent="-1603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buFontTx/>
              <a:buAutoNum type="arabicParenR"/>
            </a:pPr>
            <a:r>
              <a:rPr kumimoji="0" lang="ko-KR" altLang="en-US" sz="900" dirty="0">
                <a:solidFill>
                  <a:srgbClr val="0000CC"/>
                </a:solidFill>
              </a:rPr>
              <a:t>업무 처리를 위해 사전적으로 구체화가 필요한 개체로 실체를 지니며 정의를 필요로 하는 요소</a:t>
            </a:r>
            <a:r>
              <a:rPr kumimoji="0" lang="en-US" altLang="ko-KR" sz="900" dirty="0">
                <a:solidFill>
                  <a:srgbClr val="0000CC"/>
                </a:solidFill>
              </a:rPr>
              <a:t>[ex)</a:t>
            </a:r>
            <a:r>
              <a:rPr kumimoji="0" lang="ko-KR" altLang="en-US" sz="900" dirty="0">
                <a:solidFill>
                  <a:srgbClr val="0000CC"/>
                </a:solidFill>
              </a:rPr>
              <a:t>고객</a:t>
            </a:r>
            <a:r>
              <a:rPr kumimoji="0" lang="en-US" altLang="ko-KR" sz="900" dirty="0">
                <a:solidFill>
                  <a:srgbClr val="0000CC"/>
                </a:solidFill>
              </a:rPr>
              <a:t>, </a:t>
            </a:r>
            <a:r>
              <a:rPr kumimoji="0" lang="ko-KR" altLang="en-US" sz="900" dirty="0">
                <a:solidFill>
                  <a:srgbClr val="0000CC"/>
                </a:solidFill>
              </a:rPr>
              <a:t>상품</a:t>
            </a:r>
            <a:r>
              <a:rPr kumimoji="0" lang="en-US" altLang="ko-KR" sz="900" dirty="0">
                <a:solidFill>
                  <a:srgbClr val="0000CC"/>
                </a:solidFill>
              </a:rPr>
              <a:t>, </a:t>
            </a:r>
            <a:r>
              <a:rPr kumimoji="0" lang="ko-KR" altLang="en-US" sz="900" dirty="0">
                <a:solidFill>
                  <a:srgbClr val="0000CC"/>
                </a:solidFill>
              </a:rPr>
              <a:t>채널</a:t>
            </a:r>
            <a:r>
              <a:rPr kumimoji="0" lang="en-US" altLang="ko-KR" sz="900" dirty="0">
                <a:solidFill>
                  <a:srgbClr val="0000CC"/>
                </a:solidFill>
              </a:rPr>
              <a:t>, </a:t>
            </a:r>
            <a:r>
              <a:rPr kumimoji="0" lang="ko-KR" altLang="en-US" sz="900" dirty="0">
                <a:solidFill>
                  <a:srgbClr val="0000CC"/>
                </a:solidFill>
              </a:rPr>
              <a:t>서비스</a:t>
            </a:r>
            <a:r>
              <a:rPr kumimoji="0" lang="en-US" altLang="ko-KR" sz="900" dirty="0">
                <a:solidFill>
                  <a:srgbClr val="0000CC"/>
                </a:solidFill>
              </a:rPr>
              <a:t>, </a:t>
            </a:r>
            <a:r>
              <a:rPr kumimoji="0" lang="ko-KR" altLang="en-US" sz="900" dirty="0">
                <a:solidFill>
                  <a:srgbClr val="0000CC"/>
                </a:solidFill>
              </a:rPr>
              <a:t>파트너 등</a:t>
            </a:r>
            <a:r>
              <a:rPr kumimoji="0" lang="en-US" altLang="ko-KR" sz="900" dirty="0">
                <a:solidFill>
                  <a:srgbClr val="0000CC"/>
                </a:solidFill>
              </a:rPr>
              <a:t>]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kumimoji="0" lang="ko-KR" altLang="en-US" sz="900" dirty="0">
                <a:solidFill>
                  <a:srgbClr val="0000CC"/>
                </a:solidFill>
              </a:rPr>
              <a:t>업무 과정에서 필요로 하는 업무처리 기준 </a:t>
            </a:r>
            <a:r>
              <a:rPr kumimoji="0" lang="en-US" altLang="ko-KR" sz="900" dirty="0">
                <a:solidFill>
                  <a:srgbClr val="0000CC"/>
                </a:solidFill>
              </a:rPr>
              <a:t>[ex)</a:t>
            </a:r>
            <a:r>
              <a:rPr kumimoji="0" lang="ko-KR" altLang="en-US" sz="900" dirty="0">
                <a:solidFill>
                  <a:srgbClr val="0000CC"/>
                </a:solidFill>
              </a:rPr>
              <a:t>상품</a:t>
            </a:r>
            <a:r>
              <a:rPr kumimoji="0" lang="en-US" altLang="ko-KR" sz="900" dirty="0">
                <a:solidFill>
                  <a:srgbClr val="0000CC"/>
                </a:solidFill>
              </a:rPr>
              <a:t>, </a:t>
            </a:r>
            <a:r>
              <a:rPr kumimoji="0" lang="ko-KR" altLang="en-US" sz="900" dirty="0">
                <a:solidFill>
                  <a:srgbClr val="0000CC"/>
                </a:solidFill>
              </a:rPr>
              <a:t>서비스 관리기준</a:t>
            </a:r>
            <a:r>
              <a:rPr kumimoji="0" lang="en-US" altLang="ko-KR" sz="900" dirty="0">
                <a:solidFill>
                  <a:srgbClr val="0000CC"/>
                </a:solidFill>
              </a:rPr>
              <a:t>, </a:t>
            </a:r>
            <a:r>
              <a:rPr kumimoji="0" lang="ko-KR" altLang="en-US" sz="900" dirty="0">
                <a:solidFill>
                  <a:srgbClr val="0000CC"/>
                </a:solidFill>
              </a:rPr>
              <a:t>파트너 관계 정립 기준 등</a:t>
            </a:r>
            <a:r>
              <a:rPr kumimoji="0" lang="en-US" altLang="ko-KR" sz="900" dirty="0">
                <a:solidFill>
                  <a:srgbClr val="0000CC"/>
                </a:solidFill>
              </a:rPr>
              <a:t>]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914501" y="3234199"/>
            <a:ext cx="2849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0488" indent="-9048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ko-KR" altLang="en-US" sz="900" b="1" dirty="0"/>
              <a:t>고객</a:t>
            </a:r>
            <a:r>
              <a:rPr kumimoji="0" lang="en-US" altLang="ko-KR" sz="900" b="1" dirty="0"/>
              <a:t>, </a:t>
            </a:r>
            <a:r>
              <a:rPr kumimoji="0" lang="ko-KR" altLang="en-US" sz="900" b="1" dirty="0"/>
              <a:t>채널</a:t>
            </a:r>
            <a:r>
              <a:rPr kumimoji="0" lang="en-US" altLang="ko-KR" sz="900" b="1" dirty="0"/>
              <a:t>, </a:t>
            </a:r>
            <a:r>
              <a:rPr kumimoji="0" lang="ko-KR" altLang="en-US" sz="900" b="1" dirty="0"/>
              <a:t>상품</a:t>
            </a:r>
            <a:r>
              <a:rPr kumimoji="0" lang="en-US" altLang="ko-KR" sz="900" b="1" dirty="0"/>
              <a:t>, </a:t>
            </a:r>
            <a:r>
              <a:rPr kumimoji="0" lang="ko-KR" altLang="en-US" sz="900" b="1" dirty="0"/>
              <a:t>서비스</a:t>
            </a:r>
            <a:r>
              <a:rPr kumimoji="0" lang="en-US" altLang="ko-KR" sz="900" b="1" dirty="0"/>
              <a:t>, </a:t>
            </a:r>
            <a:r>
              <a:rPr kumimoji="0" lang="ko-KR" altLang="en-US" sz="900" b="1" dirty="0"/>
              <a:t>파트너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en-US" altLang="ko-KR" sz="900" b="1" dirty="0"/>
              <a:t>Marketing Mix, Lifecycle </a:t>
            </a:r>
            <a:r>
              <a:rPr kumimoji="0" lang="ko-KR" altLang="en-US" sz="900" b="1" dirty="0"/>
              <a:t>관리</a:t>
            </a:r>
            <a:r>
              <a:rPr kumimoji="0" lang="en-US" altLang="ko-KR" sz="900" b="1" dirty="0"/>
              <a:t>, </a:t>
            </a:r>
            <a:r>
              <a:rPr kumimoji="0" lang="ko-KR" altLang="en-US" sz="900" b="1" dirty="0"/>
              <a:t>파트너 운영 기준 등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6605" y="1945656"/>
            <a:ext cx="137636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en-US" sz="900" b="1" dirty="0"/>
              <a:t>프로세스 항목별 설계 방향</a:t>
            </a:r>
          </a:p>
        </p:txBody>
      </p:sp>
      <p:cxnSp>
        <p:nvCxnSpPr>
          <p:cNvPr id="16" name="AutoShape 15"/>
          <p:cNvCxnSpPr>
            <a:cxnSpLocks noChangeShapeType="1"/>
            <a:stCxn id="49" idx="3"/>
            <a:endCxn id="43" idx="1"/>
          </p:cNvCxnSpPr>
          <p:nvPr/>
        </p:nvCxnSpPr>
        <p:spPr bwMode="auto">
          <a:xfrm flipV="1">
            <a:off x="1757778" y="2100249"/>
            <a:ext cx="422220" cy="1593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48" idx="2"/>
            <a:endCxn id="50" idx="0"/>
          </p:cNvCxnSpPr>
          <p:nvPr/>
        </p:nvCxnSpPr>
        <p:spPr bwMode="auto">
          <a:xfrm>
            <a:off x="1277729" y="2331493"/>
            <a:ext cx="0" cy="3488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  <a:stCxn id="50" idx="2"/>
            <a:endCxn id="49" idx="0"/>
          </p:cNvCxnSpPr>
          <p:nvPr/>
        </p:nvCxnSpPr>
        <p:spPr bwMode="auto">
          <a:xfrm>
            <a:off x="1277729" y="3151572"/>
            <a:ext cx="0" cy="377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  <a:stCxn id="46" idx="2"/>
            <a:endCxn id="56" idx="0"/>
          </p:cNvCxnSpPr>
          <p:nvPr/>
        </p:nvCxnSpPr>
        <p:spPr bwMode="auto">
          <a:xfrm rot="16200000" flipH="1">
            <a:off x="4035101" y="3348783"/>
            <a:ext cx="274900" cy="25709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  <a:stCxn id="44" idx="2"/>
            <a:endCxn id="56" idx="0"/>
          </p:cNvCxnSpPr>
          <p:nvPr/>
        </p:nvCxnSpPr>
        <p:spPr bwMode="auto">
          <a:xfrm rot="16200000" flipH="1">
            <a:off x="3367839" y="2681520"/>
            <a:ext cx="1596091" cy="25842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43" idx="3"/>
            <a:endCxn id="47" idx="0"/>
          </p:cNvCxnSpPr>
          <p:nvPr/>
        </p:nvCxnSpPr>
        <p:spPr bwMode="auto">
          <a:xfrm>
            <a:off x="3567471" y="2100249"/>
            <a:ext cx="2716640" cy="68878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6"/>
          <p:cNvCxnSpPr>
            <a:cxnSpLocks noChangeShapeType="1"/>
            <a:stCxn id="43" idx="3"/>
            <a:endCxn id="45" idx="1"/>
          </p:cNvCxnSpPr>
          <p:nvPr/>
        </p:nvCxnSpPr>
        <p:spPr bwMode="auto">
          <a:xfrm>
            <a:off x="3567471" y="2100249"/>
            <a:ext cx="570376" cy="485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8"/>
          <p:cNvCxnSpPr>
            <a:cxnSpLocks noChangeShapeType="1"/>
            <a:stCxn id="44" idx="3"/>
            <a:endCxn id="45" idx="1"/>
          </p:cNvCxnSpPr>
          <p:nvPr/>
        </p:nvCxnSpPr>
        <p:spPr bwMode="auto">
          <a:xfrm flipV="1">
            <a:off x="3567471" y="2585449"/>
            <a:ext cx="570376" cy="40893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2873735" y="2263807"/>
            <a:ext cx="0" cy="54932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/>
          <p:cNvCxnSpPr>
            <a:cxnSpLocks noChangeShapeType="1"/>
            <a:stCxn id="44" idx="3"/>
            <a:endCxn id="47" idx="1"/>
          </p:cNvCxnSpPr>
          <p:nvPr/>
        </p:nvCxnSpPr>
        <p:spPr bwMode="auto">
          <a:xfrm>
            <a:off x="3567471" y="2994380"/>
            <a:ext cx="22225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/>
          <p:cNvCxnSpPr>
            <a:cxnSpLocks noChangeShapeType="1"/>
            <a:stCxn id="45" idx="3"/>
            <a:endCxn id="47" idx="0"/>
          </p:cNvCxnSpPr>
          <p:nvPr/>
        </p:nvCxnSpPr>
        <p:spPr bwMode="auto">
          <a:xfrm>
            <a:off x="5117731" y="2585449"/>
            <a:ext cx="1166380" cy="20358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/>
          <p:cNvCxnSpPr>
            <a:cxnSpLocks noChangeShapeType="1"/>
            <a:stCxn id="57" idx="3"/>
            <a:endCxn id="53" idx="1"/>
          </p:cNvCxnSpPr>
          <p:nvPr/>
        </p:nvCxnSpPr>
        <p:spPr bwMode="auto">
          <a:xfrm flipV="1">
            <a:off x="6778220" y="5379648"/>
            <a:ext cx="478150" cy="761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/>
          <p:cNvCxnSpPr>
            <a:cxnSpLocks noChangeShapeType="1"/>
            <a:stCxn id="51" idx="0"/>
            <a:endCxn id="52" idx="2"/>
          </p:cNvCxnSpPr>
          <p:nvPr/>
        </p:nvCxnSpPr>
        <p:spPr bwMode="auto">
          <a:xfrm flipV="1">
            <a:off x="7711913" y="4148188"/>
            <a:ext cx="0" cy="3216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179998" y="1936691"/>
            <a:ext cx="1387473" cy="327116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ko-KR" altLang="en-US" sz="1100" b="1" dirty="0"/>
              <a:t>프로세스 설계방향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179998" y="2813135"/>
            <a:ext cx="1387473" cy="36249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 dirty="0"/>
              <a:t>Variant</a:t>
            </a:r>
            <a:r>
              <a:rPr kumimoji="0" lang="en-US" altLang="ko-KR" sz="1100" b="1" baseline="30000" dirty="0"/>
              <a:t>1)</a:t>
            </a:r>
            <a:r>
              <a:rPr kumimoji="0" lang="en-US" altLang="ko-KR" sz="1100" b="1" dirty="0"/>
              <a:t> &amp; Policy</a:t>
            </a:r>
            <a:r>
              <a:rPr kumimoji="0" lang="en-US" altLang="ko-KR" sz="1100" b="1" baseline="30000" dirty="0"/>
              <a:t>2)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137847" y="2387373"/>
            <a:ext cx="979884" cy="396151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ko-KR" altLang="en-US" sz="1100" b="1" dirty="0"/>
              <a:t>상위 </a:t>
            </a:r>
            <a:r>
              <a:rPr kumimoji="0" lang="en-US" altLang="ko-KR" sz="1100" b="1" dirty="0"/>
              <a:t>Process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100" b="1" dirty="0"/>
              <a:t>(Level 1~3)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06667" y="4194637"/>
            <a:ext cx="1360804" cy="302179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 dirty="0"/>
              <a:t>Issue &amp; </a:t>
            </a:r>
            <a:r>
              <a:rPr kumimoji="0" lang="ko-KR" altLang="en-US" sz="1100" b="1" dirty="0"/>
              <a:t>개선기회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90001" y="2789030"/>
            <a:ext cx="988219" cy="4107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ko-KR" altLang="en-US" sz="1100" b="1"/>
              <a:t>하위 </a:t>
            </a:r>
            <a:r>
              <a:rPr kumimoji="0" lang="en-US" altLang="ko-KR" sz="1100" b="1"/>
              <a:t>Process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100" b="1"/>
              <a:t>(Level 4~5)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97679" y="1936690"/>
            <a:ext cx="960099" cy="394803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kumimoji="0" lang="ko-KR" altLang="en-US" sz="1100" b="1" dirty="0"/>
              <a:t>내</a:t>
            </a:r>
            <a:r>
              <a:rPr kumimoji="0" lang="en-US" altLang="ko-KR" sz="1100" b="1" dirty="0"/>
              <a:t>/</a:t>
            </a:r>
            <a:r>
              <a:rPr kumimoji="0" lang="ko-KR" altLang="en-US" sz="1100" b="1" dirty="0"/>
              <a:t>외부</a:t>
            </a:r>
          </a:p>
          <a:p>
            <a:pPr algn="ctr">
              <a:lnSpc>
                <a:spcPct val="90000"/>
              </a:lnSpc>
            </a:pPr>
            <a:r>
              <a:rPr kumimoji="0" lang="ko-KR" altLang="en-US" sz="1100" b="1" dirty="0"/>
              <a:t>환경분석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97679" y="3528954"/>
            <a:ext cx="960099" cy="32951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/>
              <a:t>PI </a:t>
            </a:r>
            <a:r>
              <a:rPr kumimoji="0" lang="ko-KR" altLang="en-US" sz="1100" b="1"/>
              <a:t>과제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97679" y="2680347"/>
            <a:ext cx="960099" cy="4712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/>
              <a:t>PI Big Picture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100" b="1"/>
              <a:t>(PI </a:t>
            </a:r>
            <a:r>
              <a:rPr kumimoji="0" lang="ko-KR" altLang="en-US" sz="1100" b="1"/>
              <a:t>목표</a:t>
            </a:r>
            <a:r>
              <a:rPr kumimoji="0" lang="en-US" altLang="ko-KR" sz="1100" b="1"/>
              <a:t>)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256370" y="4469864"/>
            <a:ext cx="911086" cy="459878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/>
              <a:t>IT </a:t>
            </a:r>
            <a:r>
              <a:rPr kumimoji="0" lang="ko-KR" altLang="en-US" sz="1100" b="1"/>
              <a:t>요구사항</a:t>
            </a:r>
          </a:p>
          <a:p>
            <a:pPr algn="ctr">
              <a:lnSpc>
                <a:spcPct val="90000"/>
              </a:lnSpc>
            </a:pPr>
            <a:r>
              <a:rPr kumimoji="0" lang="ko-KR" altLang="en-US" sz="1100" b="1"/>
              <a:t>도출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256370" y="3568750"/>
            <a:ext cx="911086" cy="579438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 dirty="0"/>
              <a:t>To-Be</a:t>
            </a:r>
          </a:p>
          <a:p>
            <a:pPr algn="ctr">
              <a:lnSpc>
                <a:spcPct val="90000"/>
              </a:lnSpc>
            </a:pPr>
            <a:r>
              <a:rPr kumimoji="0" lang="ko-KR" altLang="en-US" sz="1100" b="1" dirty="0"/>
              <a:t>이행 계획</a:t>
            </a:r>
            <a:endParaRPr kumimoji="0" lang="en-US" altLang="ko-KR" sz="1100" b="1" dirty="0"/>
          </a:p>
          <a:p>
            <a:pPr algn="ctr">
              <a:lnSpc>
                <a:spcPct val="90000"/>
              </a:lnSpc>
            </a:pPr>
            <a:r>
              <a:rPr kumimoji="0" lang="ko-KR" altLang="en-US" sz="1100" b="1" dirty="0"/>
              <a:t>수립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256370" y="5157488"/>
            <a:ext cx="911086" cy="44432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 dirty="0"/>
              <a:t>To-Be SOP </a:t>
            </a:r>
          </a:p>
          <a:p>
            <a:pPr algn="ctr">
              <a:lnSpc>
                <a:spcPct val="90000"/>
              </a:lnSpc>
            </a:pPr>
            <a:r>
              <a:rPr kumimoji="0" lang="ko-KR" altLang="en-US" sz="1100" b="1" dirty="0"/>
              <a:t>작성</a:t>
            </a:r>
          </a:p>
        </p:txBody>
      </p:sp>
      <p:cxnSp>
        <p:nvCxnSpPr>
          <p:cNvPr id="55" name="AutoShape 54"/>
          <p:cNvCxnSpPr>
            <a:cxnSpLocks noChangeShapeType="1"/>
            <a:stCxn id="46" idx="3"/>
            <a:endCxn id="47" idx="2"/>
          </p:cNvCxnSpPr>
          <p:nvPr/>
        </p:nvCxnSpPr>
        <p:spPr bwMode="auto">
          <a:xfrm flipV="1">
            <a:off x="3567471" y="3199730"/>
            <a:ext cx="2716640" cy="114599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137847" y="4771716"/>
            <a:ext cx="2640374" cy="33626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 dirty="0">
                <a:solidFill>
                  <a:schemeClr val="bg1"/>
                </a:solidFill>
              </a:rPr>
              <a:t>PI </a:t>
            </a:r>
            <a:r>
              <a:rPr kumimoji="0" lang="ko-KR" altLang="en-US" sz="1100" b="1" dirty="0">
                <a:solidFill>
                  <a:schemeClr val="bg1"/>
                </a:solidFill>
              </a:rPr>
              <a:t>과제 달성 방안 구체화</a:t>
            </a: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4760114" y="5309708"/>
            <a:ext cx="2018106" cy="2921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3200" rIns="90488" bIns="44450" anchor="ctr"/>
          <a:lstStyle/>
          <a:p>
            <a:pPr algn="ctr">
              <a:lnSpc>
                <a:spcPct val="90000"/>
              </a:lnSpc>
            </a:pPr>
            <a:r>
              <a:rPr kumimoji="0" lang="en-US" altLang="ko-KR" sz="1100" b="1">
                <a:solidFill>
                  <a:schemeClr val="bg1"/>
                </a:solidFill>
              </a:rPr>
              <a:t>Quick Win</a:t>
            </a: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797679" y="1798364"/>
            <a:ext cx="1031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 sz="1200">
              <a:solidFill>
                <a:srgbClr val="0000CC"/>
              </a:solidFill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736240" y="1505944"/>
            <a:ext cx="11842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ko-KR" b="1" dirty="0">
                <a:solidFill>
                  <a:srgbClr val="0000CC"/>
                </a:solidFill>
              </a:rPr>
              <a:t>PI 준비 단계</a:t>
            </a: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2179998" y="1798364"/>
            <a:ext cx="29543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 sz="1200">
              <a:solidFill>
                <a:srgbClr val="0000CC"/>
              </a:solidFill>
            </a:endParaRPr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2761016" y="1505944"/>
            <a:ext cx="20923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ko-KR" b="1" dirty="0">
                <a:solidFill>
                  <a:srgbClr val="0000CC"/>
                </a:solidFill>
              </a:rPr>
              <a:t>상위 프로세스 설계</a:t>
            </a: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5513032" y="1798364"/>
            <a:ext cx="14332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 sz="1200">
              <a:solidFill>
                <a:srgbClr val="0000CC"/>
              </a:solidFill>
            </a:endParaRP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5360341" y="1505944"/>
            <a:ext cx="16605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ko-KR" b="1" dirty="0">
                <a:solidFill>
                  <a:srgbClr val="0000CC"/>
                </a:solidFill>
              </a:rPr>
              <a:t>하위 프로세스 설계</a:t>
            </a: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7073459" y="1798364"/>
            <a:ext cx="121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 sz="1200">
              <a:solidFill>
                <a:srgbClr val="0000CC"/>
              </a:solidFill>
            </a:endParaRPr>
          </a:p>
        </p:txBody>
      </p:sp>
      <p:sp>
        <p:nvSpPr>
          <p:cNvPr id="65" name="Text Box 69"/>
          <p:cNvSpPr txBox="1">
            <a:spLocks noChangeArrowheads="1"/>
          </p:cNvSpPr>
          <p:nvPr/>
        </p:nvSpPr>
        <p:spPr bwMode="auto">
          <a:xfrm>
            <a:off x="7095021" y="1505944"/>
            <a:ext cx="12337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ko-KR" b="1" dirty="0">
                <a:solidFill>
                  <a:srgbClr val="0000CC"/>
                </a:solidFill>
              </a:rPr>
              <a:t>이행 계획 수립</a:t>
            </a:r>
          </a:p>
        </p:txBody>
      </p:sp>
      <p:cxnSp>
        <p:nvCxnSpPr>
          <p:cNvPr id="75" name="AutoShape 15"/>
          <p:cNvCxnSpPr>
            <a:cxnSpLocks noChangeShapeType="1"/>
            <a:stCxn id="49" idx="2"/>
            <a:endCxn id="56" idx="1"/>
          </p:cNvCxnSpPr>
          <p:nvPr/>
        </p:nvCxnSpPr>
        <p:spPr bwMode="auto">
          <a:xfrm rot="16200000" flipH="1">
            <a:off x="2167099" y="2969099"/>
            <a:ext cx="1081378" cy="286011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5"/>
          <p:cNvCxnSpPr>
            <a:cxnSpLocks noChangeShapeType="1"/>
            <a:stCxn id="49" idx="3"/>
            <a:endCxn id="44" idx="1"/>
          </p:cNvCxnSpPr>
          <p:nvPr/>
        </p:nvCxnSpPr>
        <p:spPr bwMode="auto">
          <a:xfrm flipV="1">
            <a:off x="1757778" y="2994380"/>
            <a:ext cx="422220" cy="6993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21"/>
          <p:cNvCxnSpPr>
            <a:cxnSpLocks noChangeShapeType="1"/>
            <a:stCxn id="47" idx="3"/>
            <a:endCxn id="52" idx="0"/>
          </p:cNvCxnSpPr>
          <p:nvPr/>
        </p:nvCxnSpPr>
        <p:spPr bwMode="auto">
          <a:xfrm>
            <a:off x="6778220" y="2994380"/>
            <a:ext cx="933693" cy="57437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21"/>
          <p:cNvCxnSpPr>
            <a:cxnSpLocks noChangeShapeType="1"/>
            <a:stCxn id="56" idx="3"/>
            <a:endCxn id="51" idx="1"/>
          </p:cNvCxnSpPr>
          <p:nvPr/>
        </p:nvCxnSpPr>
        <p:spPr bwMode="auto">
          <a:xfrm flipV="1">
            <a:off x="6778221" y="4699803"/>
            <a:ext cx="478149" cy="2400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21"/>
          <p:cNvCxnSpPr>
            <a:cxnSpLocks noChangeShapeType="1"/>
            <a:stCxn id="56" idx="3"/>
            <a:endCxn id="52" idx="1"/>
          </p:cNvCxnSpPr>
          <p:nvPr/>
        </p:nvCxnSpPr>
        <p:spPr bwMode="auto">
          <a:xfrm flipV="1">
            <a:off x="6778221" y="3858469"/>
            <a:ext cx="478149" cy="10813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38"/>
          <p:cNvCxnSpPr>
            <a:cxnSpLocks noChangeShapeType="1"/>
            <a:stCxn id="56" idx="2"/>
            <a:endCxn id="57" idx="1"/>
          </p:cNvCxnSpPr>
          <p:nvPr/>
        </p:nvCxnSpPr>
        <p:spPr bwMode="auto">
          <a:xfrm rot="5400000">
            <a:off x="4935184" y="4932908"/>
            <a:ext cx="347780" cy="697920"/>
          </a:xfrm>
          <a:prstGeom prst="bentConnector4">
            <a:avLst>
              <a:gd name="adj1" fmla="val 29003"/>
              <a:gd name="adj2" fmla="val 1327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10"/>
          <p:cNvSpPr txBox="1">
            <a:spLocks noChangeArrowheads="1"/>
          </p:cNvSpPr>
          <p:nvPr/>
        </p:nvSpPr>
        <p:spPr bwMode="auto">
          <a:xfrm>
            <a:off x="2982966" y="4686037"/>
            <a:ext cx="86433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90488" indent="-9048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ko-KR" altLang="en-US" sz="900" b="1" dirty="0"/>
              <a:t>추가 과제 발굴</a:t>
            </a:r>
          </a:p>
        </p:txBody>
      </p:sp>
      <p:cxnSp>
        <p:nvCxnSpPr>
          <p:cNvPr id="255" name="직선 화살표 연결선 254"/>
          <p:cNvCxnSpPr/>
          <p:nvPr/>
        </p:nvCxnSpPr>
        <p:spPr>
          <a:xfrm>
            <a:off x="6045696" y="3199730"/>
            <a:ext cx="0" cy="15719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5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kumimoji="0" lang="ko-KR" altLang="en-US" sz="1600" b="1" dirty="0">
                <a:latin typeface="+mn-ea"/>
              </a:rPr>
              <a:t>표준 프로세스</a:t>
            </a:r>
            <a:endParaRPr kumimoji="0"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→ 전사 프로세스 체계를 표준화하여 기업 경영 프로세스에 대한 통일된 관점을 유지하며</a:t>
            </a:r>
            <a:r>
              <a:rPr lang="en-US" altLang="ko-KR" sz="1400" dirty="0">
                <a:latin typeface="+mn-ea"/>
              </a:rPr>
              <a:t>,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</a:t>
            </a:r>
            <a:r>
              <a:rPr lang="ko-KR" altLang="en-US" sz="1400" dirty="0">
                <a:latin typeface="+mn-ea"/>
              </a:rPr>
              <a:t>  이를 참조하여 세부 프로세스 정립을 추진할 수 있는 기반을 말함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: </a:t>
            </a:r>
            <a:r>
              <a:rPr lang="ko-KR" altLang="en-US" sz="1400" dirty="0">
                <a:latin typeface="+mn-ea"/>
              </a:rPr>
              <a:t>동일한 업무 프로세스들에 대한 비교 분석을 통해 </a:t>
            </a:r>
            <a:r>
              <a:rPr lang="en-US" altLang="ko-KR" sz="1400" dirty="0">
                <a:latin typeface="+mn-ea"/>
              </a:rPr>
              <a:t>Best Practice</a:t>
            </a:r>
            <a:r>
              <a:rPr lang="ko-KR" altLang="en-US" sz="1400" dirty="0">
                <a:latin typeface="+mn-ea"/>
              </a:rPr>
              <a:t>를 표준으로 정립하고</a:t>
            </a:r>
            <a:r>
              <a:rPr lang="en-US" altLang="ko-KR" sz="1400" dirty="0">
                <a:latin typeface="+mn-ea"/>
              </a:rPr>
              <a:t>,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  </a:t>
            </a:r>
            <a:r>
              <a:rPr lang="ko-KR" altLang="en-US" sz="1400" dirty="0">
                <a:latin typeface="+mn-ea"/>
              </a:rPr>
              <a:t>해당 업무의 수행자나 기능조직이 표준을 통해 </a:t>
            </a:r>
            <a:r>
              <a:rPr lang="ko-KR" altLang="en-US" sz="1400" dirty="0" err="1">
                <a:latin typeface="+mn-ea"/>
              </a:rPr>
              <a:t>균질한</a:t>
            </a:r>
            <a:r>
              <a:rPr lang="ko-KR" altLang="en-US" sz="1400" dirty="0">
                <a:latin typeface="+mn-ea"/>
              </a:rPr>
              <a:t> 프로세스 성과품질을 달성토록 함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→ 표준 프로세스의 목적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- </a:t>
            </a:r>
            <a:r>
              <a:rPr lang="ko-KR" altLang="en-US" sz="1400" dirty="0">
                <a:latin typeface="+mn-ea"/>
              </a:rPr>
              <a:t>전체 최적화 관점의 혁신 체계 구축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- </a:t>
            </a:r>
            <a:r>
              <a:rPr lang="ko-KR" altLang="en-US" sz="1400" dirty="0">
                <a:latin typeface="+mn-ea"/>
              </a:rPr>
              <a:t>분산 관리되어 온 프로세스 정보를 표준화 하고 명문화하여 통합관리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- Global </a:t>
            </a:r>
            <a:r>
              <a:rPr lang="ko-KR" altLang="en-US" sz="1400" dirty="0">
                <a:latin typeface="+mn-ea"/>
              </a:rPr>
              <a:t>표준화를 통한 원활한 커뮤니케이션 가능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- </a:t>
            </a:r>
            <a:r>
              <a:rPr lang="ko-KR" altLang="en-US" sz="1400" dirty="0">
                <a:latin typeface="+mn-ea"/>
              </a:rPr>
              <a:t>표준 </a:t>
            </a:r>
            <a:r>
              <a:rPr lang="en-US" altLang="ko-KR" sz="1400" dirty="0">
                <a:latin typeface="+mn-ea"/>
              </a:rPr>
              <a:t>Component </a:t>
            </a:r>
            <a:r>
              <a:rPr lang="ko-KR" altLang="en-US" sz="1400" dirty="0">
                <a:latin typeface="+mn-ea"/>
              </a:rPr>
              <a:t>관리에 의한 프로세스 변화의 유연성 확보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표준 프로세스 활용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프로세스 중심의 일하는 방식 및 지속적 개선 활동의 선 순환 체계 운영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전사 차원의 프로세스 최적화 유지 및 지속적인 업무 프로세스 혁신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성과 모니터링 및 프로세스 성숙도 평가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프로세스별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오너십</a:t>
            </a:r>
            <a:r>
              <a:rPr lang="ko-KR" altLang="en-US" sz="1400" dirty="0">
                <a:latin typeface="+mn-ea"/>
              </a:rPr>
              <a:t> 제도 운영</a:t>
            </a:r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1770413" y="3799132"/>
            <a:ext cx="23880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1000" b="1" dirty="0">
                <a:solidFill>
                  <a:srgbClr val="0000FF"/>
                </a:solidFill>
              </a:rPr>
              <a:t>프로세스 중심의 경영활동</a:t>
            </a:r>
          </a:p>
        </p:txBody>
      </p:sp>
      <p:pic>
        <p:nvPicPr>
          <p:cNvPr id="69" name="Picture 23" descr="img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1" t="26109" r="426" b="36699"/>
          <a:stretch>
            <a:fillRect/>
          </a:stretch>
        </p:blipFill>
        <p:spPr bwMode="auto">
          <a:xfrm>
            <a:off x="1412964" y="4055817"/>
            <a:ext cx="2933974" cy="111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4957596" y="3760848"/>
            <a:ext cx="238814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1050" b="1" dirty="0">
                <a:solidFill>
                  <a:srgbClr val="0000FF"/>
                </a:solidFill>
              </a:rPr>
              <a:t>Task</a:t>
            </a:r>
            <a:r>
              <a:rPr lang="ko-KR" altLang="en-US" sz="1050" b="1" dirty="0">
                <a:solidFill>
                  <a:srgbClr val="0000FF"/>
                </a:solidFill>
              </a:rPr>
              <a:t>에 통합된 업무 정보</a:t>
            </a:r>
          </a:p>
        </p:txBody>
      </p:sp>
      <p:sp>
        <p:nvSpPr>
          <p:cNvPr id="77" name="AutoShape 36"/>
          <p:cNvSpPr>
            <a:spLocks noChangeArrowheads="1"/>
          </p:cNvSpPr>
          <p:nvPr/>
        </p:nvSpPr>
        <p:spPr bwMode="auto">
          <a:xfrm>
            <a:off x="5019742" y="4106923"/>
            <a:ext cx="545905" cy="3603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lang="ko-KR" altLang="en-US" sz="1000"/>
              <a:t>전사 </a:t>
            </a:r>
            <a:br>
              <a:rPr lang="ko-KR" altLang="en-US" sz="1000"/>
            </a:br>
            <a:r>
              <a:rPr lang="en-US" altLang="ko-KR" sz="1000"/>
              <a:t>Rule</a:t>
            </a:r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>
            <a:off x="5019742" y="4505385"/>
            <a:ext cx="545905" cy="3603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lang="ko-KR" altLang="en-US" sz="1000"/>
              <a:t>사업부</a:t>
            </a:r>
            <a:br>
              <a:rPr lang="ko-KR" altLang="en-US" sz="1000"/>
            </a:br>
            <a:r>
              <a:rPr lang="en-US" altLang="ko-KR" sz="1000"/>
              <a:t>Rule</a:t>
            </a:r>
          </a:p>
        </p:txBody>
      </p:sp>
      <p:sp>
        <p:nvSpPr>
          <p:cNvPr id="80" name="AutoShape 38"/>
          <p:cNvSpPr>
            <a:spLocks noChangeArrowheads="1"/>
          </p:cNvSpPr>
          <p:nvPr/>
        </p:nvSpPr>
        <p:spPr bwMode="auto">
          <a:xfrm>
            <a:off x="5019742" y="4899085"/>
            <a:ext cx="545905" cy="3603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lang="ko-KR" altLang="en-US" sz="1000"/>
              <a:t>일하는</a:t>
            </a:r>
            <a:br>
              <a:rPr lang="ko-KR" altLang="en-US" sz="1000"/>
            </a:br>
            <a:r>
              <a:rPr lang="ko-KR" altLang="en-US" sz="1000"/>
              <a:t>방법</a:t>
            </a:r>
          </a:p>
        </p:txBody>
      </p:sp>
      <p:sp>
        <p:nvSpPr>
          <p:cNvPr id="81" name="AutoShape 39"/>
          <p:cNvSpPr>
            <a:spLocks noChangeArrowheads="1"/>
          </p:cNvSpPr>
          <p:nvPr/>
        </p:nvSpPr>
        <p:spPr bwMode="auto">
          <a:xfrm>
            <a:off x="5839351" y="4395848"/>
            <a:ext cx="613579" cy="360363"/>
          </a:xfrm>
          <a:prstGeom prst="homePlate">
            <a:avLst>
              <a:gd name="adj" fmla="val 44934"/>
            </a:avLst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lang="en-US" altLang="ko-KR" sz="1000" dirty="0"/>
              <a:t>Task</a:t>
            </a:r>
          </a:p>
        </p:txBody>
      </p:sp>
      <p:sp>
        <p:nvSpPr>
          <p:cNvPr id="82" name="AutoShape 40"/>
          <p:cNvSpPr>
            <a:spLocks noChangeArrowheads="1"/>
          </p:cNvSpPr>
          <p:nvPr/>
        </p:nvSpPr>
        <p:spPr bwMode="auto">
          <a:xfrm>
            <a:off x="6657457" y="4106923"/>
            <a:ext cx="545905" cy="5762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lang="ko-KR" altLang="en-US" sz="1000"/>
              <a:t>표준</a:t>
            </a:r>
            <a:br>
              <a:rPr lang="ko-KR" altLang="en-US" sz="1000"/>
            </a:br>
            <a:r>
              <a:rPr lang="ko-KR" altLang="en-US" sz="1000"/>
              <a:t>방식</a:t>
            </a:r>
          </a:p>
        </p:txBody>
      </p:sp>
      <p:sp>
        <p:nvSpPr>
          <p:cNvPr id="84" name="AutoShape 41"/>
          <p:cNvSpPr>
            <a:spLocks noChangeArrowheads="1"/>
          </p:cNvSpPr>
          <p:nvPr/>
        </p:nvSpPr>
        <p:spPr bwMode="auto">
          <a:xfrm>
            <a:off x="6657457" y="4827648"/>
            <a:ext cx="545905" cy="4318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lang="ko-KR" altLang="en-US" sz="1000"/>
              <a:t>시스템</a:t>
            </a:r>
          </a:p>
        </p:txBody>
      </p:sp>
      <p:sp>
        <p:nvSpPr>
          <p:cNvPr id="85" name="Line 42"/>
          <p:cNvSpPr>
            <a:spLocks noChangeShapeType="1"/>
          </p:cNvSpPr>
          <p:nvPr/>
        </p:nvSpPr>
        <p:spPr bwMode="auto">
          <a:xfrm>
            <a:off x="5565647" y="4322823"/>
            <a:ext cx="273704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6" name="Line 43"/>
          <p:cNvSpPr>
            <a:spLocks noChangeShapeType="1"/>
          </p:cNvSpPr>
          <p:nvPr/>
        </p:nvSpPr>
        <p:spPr bwMode="auto">
          <a:xfrm>
            <a:off x="5565647" y="4645085"/>
            <a:ext cx="2737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7" name="Line 44"/>
          <p:cNvSpPr>
            <a:spLocks noChangeShapeType="1"/>
          </p:cNvSpPr>
          <p:nvPr/>
        </p:nvSpPr>
        <p:spPr bwMode="auto">
          <a:xfrm flipV="1">
            <a:off x="5565647" y="4683185"/>
            <a:ext cx="273704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8" name="Line 45"/>
          <p:cNvSpPr>
            <a:spLocks noChangeShapeType="1"/>
          </p:cNvSpPr>
          <p:nvPr/>
        </p:nvSpPr>
        <p:spPr bwMode="auto">
          <a:xfrm flipV="1">
            <a:off x="6452930" y="4322823"/>
            <a:ext cx="204526" cy="190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9" name="Line 46"/>
          <p:cNvSpPr>
            <a:spLocks noChangeShapeType="1"/>
          </p:cNvSpPr>
          <p:nvPr/>
        </p:nvSpPr>
        <p:spPr bwMode="auto">
          <a:xfrm>
            <a:off x="6383752" y="4683185"/>
            <a:ext cx="273704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4510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ko-KR" altLang="en-US" sz="1600" b="1" dirty="0">
                <a:latin typeface="+mn-ea"/>
              </a:rPr>
              <a:t> </a:t>
            </a:r>
            <a:r>
              <a:rPr kumimoji="0" lang="en-US" altLang="ko-KR" sz="1600" b="1" dirty="0">
                <a:latin typeface="+mn-ea"/>
              </a:rPr>
              <a:t>PI</a:t>
            </a:r>
            <a:r>
              <a:rPr lang="ko-KR" altLang="en-US" sz="1600" b="1" dirty="0">
                <a:latin typeface="+mn-ea"/>
              </a:rPr>
              <a:t>와 </a:t>
            </a:r>
            <a:r>
              <a:rPr kumimoji="0" lang="ko-KR" altLang="en-US" sz="1600" b="1" dirty="0">
                <a:latin typeface="+mn-ea"/>
              </a:rPr>
              <a:t>프로세스 표준화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</a:t>
            </a:r>
            <a:r>
              <a:rPr lang="en-US" altLang="ko-KR" sz="1400" dirty="0">
                <a:latin typeface="+mn-ea"/>
              </a:rPr>
              <a:t>PI </a:t>
            </a:r>
            <a:r>
              <a:rPr lang="ko-KR" altLang="en-US" sz="1400" dirty="0">
                <a:latin typeface="+mn-ea"/>
              </a:rPr>
              <a:t>추진 </a:t>
            </a:r>
            <a:r>
              <a:rPr lang="ko-KR" altLang="en-US" sz="1400" dirty="0" err="1">
                <a:latin typeface="+mn-ea"/>
              </a:rPr>
              <a:t>로드맵의</a:t>
            </a:r>
            <a:r>
              <a:rPr lang="ko-KR" altLang="en-US" sz="1400" dirty="0">
                <a:latin typeface="+mn-ea"/>
              </a:rPr>
              <a:t> 과정에서 프로세스의 표준화를 진행 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추신전략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수행 방법론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표준화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표준 분류체계 수립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분류체계 정의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프로세스 </a:t>
            </a:r>
            <a:r>
              <a:rPr lang="ko-KR" altLang="en-US" sz="1400" dirty="0" err="1">
                <a:latin typeface="+mn-ea"/>
              </a:rPr>
              <a:t>맵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프로세스 정의서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프로세스 매뉴얼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최적화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프로세스 성과 지표 도출 및 정의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성과지표 </a:t>
            </a:r>
            <a:r>
              <a:rPr lang="ko-KR" altLang="en-US" sz="1400" dirty="0" err="1">
                <a:latin typeface="+mn-ea"/>
              </a:rPr>
              <a:t>매핑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지표 현 수준 및 과제 도출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- </a:t>
            </a:r>
            <a:r>
              <a:rPr lang="ko-KR" altLang="en-US" sz="1400" dirty="0">
                <a:latin typeface="+mn-ea"/>
              </a:rPr>
              <a:t>관리체계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프로세스 수행 조직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책임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역할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모니터링 체계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프로세스 형상관리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표준준수 방안</a:t>
            </a:r>
            <a:r>
              <a:rPr lang="en-US" altLang="ko-KR" sz="1400" dirty="0">
                <a:latin typeface="+mn-ea"/>
              </a:rPr>
              <a:t> </a:t>
            </a: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28596" y="2781727"/>
            <a:ext cx="828680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ko-KR" altLang="en-US" sz="1600" b="1" dirty="0">
                <a:latin typeface="+mn-ea"/>
              </a:rPr>
              <a:t> 표준 프로세스 설계 </a:t>
            </a:r>
            <a:r>
              <a:rPr lang="en-US" altLang="ko-KR" sz="1600" b="1" dirty="0">
                <a:latin typeface="+mn-ea"/>
              </a:rPr>
              <a:t>Mapping</a:t>
            </a:r>
            <a:r>
              <a:rPr kumimoji="0" lang="ko-KR" altLang="en-US" sz="1600" b="1" dirty="0">
                <a:latin typeface="+mn-ea"/>
              </a:rPr>
              <a:t> 절차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53" name="Rectangle 40"/>
          <p:cNvSpPr>
            <a:spLocks noChangeArrowheads="1"/>
          </p:cNvSpPr>
          <p:nvPr/>
        </p:nvSpPr>
        <p:spPr bwMode="auto">
          <a:xfrm>
            <a:off x="838744" y="3213915"/>
            <a:ext cx="7577287" cy="31957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 latinLnBrk="1"/>
            <a:endParaRPr lang="ko-KR" altLang="en-US" sz="1000" b="1" dirty="0">
              <a:solidFill>
                <a:srgbClr val="0000CC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154" name="Text Box 60"/>
          <p:cNvSpPr txBox="1">
            <a:spLocks noChangeArrowheads="1"/>
          </p:cNvSpPr>
          <p:nvPr/>
        </p:nvSpPr>
        <p:spPr bwMode="auto">
          <a:xfrm>
            <a:off x="959467" y="3390302"/>
            <a:ext cx="1028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en-US" b="1" dirty="0">
                <a:solidFill>
                  <a:srgbClr val="0000CC"/>
                </a:solidFill>
              </a:rPr>
              <a:t>프로세스</a:t>
            </a:r>
            <a:endParaRPr kumimoji="0" lang="en-US" altLang="ko-KR" b="1" dirty="0">
              <a:solidFill>
                <a:srgbClr val="0000CC"/>
              </a:solidFill>
            </a:endParaRPr>
          </a:p>
          <a:p>
            <a:pPr algn="ctr"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en-US" b="1" dirty="0">
                <a:solidFill>
                  <a:srgbClr val="0000CC"/>
                </a:solidFill>
              </a:rPr>
              <a:t>분류체계 수립</a:t>
            </a:r>
          </a:p>
        </p:txBody>
      </p:sp>
      <p:sp>
        <p:nvSpPr>
          <p:cNvPr id="155" name="Rectangle 7"/>
          <p:cNvSpPr>
            <a:spLocks noChangeArrowheads="1"/>
          </p:cNvSpPr>
          <p:nvPr/>
        </p:nvSpPr>
        <p:spPr bwMode="auto">
          <a:xfrm>
            <a:off x="4004172" y="4837155"/>
            <a:ext cx="1142229" cy="450052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1000">
                <a:latin typeface="+mn-ea"/>
              </a:rPr>
              <a:t>Mapping </a:t>
            </a:r>
            <a:r>
              <a:rPr lang="ko-KR" altLang="en-US" sz="1000">
                <a:latin typeface="+mn-ea"/>
              </a:rPr>
              <a:t>대상</a:t>
            </a:r>
          </a:p>
          <a:p>
            <a:pPr algn="ctr" eaLnBrk="1" latinLnBrk="1" hangingPunct="1">
              <a:buFont typeface="Wingdings" pitchFamily="2" charset="2"/>
              <a:buNone/>
            </a:pPr>
            <a:r>
              <a:rPr lang="ko-KR" altLang="en-US" sz="1000">
                <a:latin typeface="+mn-ea"/>
              </a:rPr>
              <a:t>프로세스 분석</a:t>
            </a:r>
          </a:p>
        </p:txBody>
      </p:sp>
      <p:sp>
        <p:nvSpPr>
          <p:cNvPr id="156" name="Rectangle 19"/>
          <p:cNvSpPr>
            <a:spLocks noChangeArrowheads="1"/>
          </p:cNvSpPr>
          <p:nvPr/>
        </p:nvSpPr>
        <p:spPr bwMode="auto">
          <a:xfrm>
            <a:off x="2435382" y="4837155"/>
            <a:ext cx="1062256" cy="450051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1000" dirty="0">
                <a:latin typeface="+mn-ea"/>
              </a:rPr>
              <a:t>Mapping </a:t>
            </a:r>
            <a:r>
              <a:rPr lang="ko-KR" altLang="en-US" sz="1000" dirty="0">
                <a:latin typeface="+mn-ea"/>
              </a:rPr>
              <a:t>대상</a:t>
            </a:r>
          </a:p>
          <a:p>
            <a:pPr algn="ctr" eaLnBrk="1" latinLnBrk="1" hangingPunct="1">
              <a:buFont typeface="Wingdings" pitchFamily="2" charset="2"/>
              <a:buNone/>
            </a:pPr>
            <a:r>
              <a:rPr lang="ko-KR" altLang="en-US" sz="1000" dirty="0">
                <a:latin typeface="+mn-ea"/>
              </a:rPr>
              <a:t>프로세스 목록</a:t>
            </a:r>
          </a:p>
        </p:txBody>
      </p:sp>
      <p:cxnSp>
        <p:nvCxnSpPr>
          <p:cNvPr id="157" name="AutoShape 24"/>
          <p:cNvCxnSpPr>
            <a:cxnSpLocks noChangeShapeType="1"/>
            <a:stCxn id="156" idx="3"/>
            <a:endCxn id="155" idx="1"/>
          </p:cNvCxnSpPr>
          <p:nvPr/>
        </p:nvCxnSpPr>
        <p:spPr bwMode="auto">
          <a:xfrm>
            <a:off x="3497638" y="5062181"/>
            <a:ext cx="50653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AutoShape 26"/>
          <p:cNvCxnSpPr>
            <a:cxnSpLocks noChangeShapeType="1"/>
            <a:stCxn id="164" idx="3"/>
            <a:endCxn id="165" idx="0"/>
          </p:cNvCxnSpPr>
          <p:nvPr/>
        </p:nvCxnSpPr>
        <p:spPr bwMode="auto">
          <a:xfrm>
            <a:off x="5146401" y="3574968"/>
            <a:ext cx="942260" cy="28729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39"/>
          <p:cNvCxnSpPr>
            <a:cxnSpLocks noChangeShapeType="1"/>
            <a:stCxn id="155" idx="2"/>
            <a:endCxn id="169" idx="0"/>
          </p:cNvCxnSpPr>
          <p:nvPr/>
        </p:nvCxnSpPr>
        <p:spPr bwMode="auto">
          <a:xfrm rot="5400000">
            <a:off x="3536909" y="4717387"/>
            <a:ext cx="468559" cy="160819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40"/>
          <p:cNvCxnSpPr>
            <a:cxnSpLocks noChangeShapeType="1"/>
            <a:stCxn id="155" idx="2"/>
            <a:endCxn id="170" idx="0"/>
          </p:cNvCxnSpPr>
          <p:nvPr/>
        </p:nvCxnSpPr>
        <p:spPr bwMode="auto">
          <a:xfrm rot="16200000" flipH="1">
            <a:off x="4345271" y="5517223"/>
            <a:ext cx="468560" cy="852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44"/>
          <p:cNvCxnSpPr>
            <a:cxnSpLocks noChangeShapeType="1"/>
            <a:stCxn id="155" idx="2"/>
            <a:endCxn id="172" idx="0"/>
          </p:cNvCxnSpPr>
          <p:nvPr/>
        </p:nvCxnSpPr>
        <p:spPr bwMode="auto">
          <a:xfrm rot="16200000" flipH="1">
            <a:off x="5841959" y="4020535"/>
            <a:ext cx="464684" cy="299802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Rectangle 19"/>
          <p:cNvSpPr>
            <a:spLocks noChangeArrowheads="1"/>
          </p:cNvSpPr>
          <p:nvPr/>
        </p:nvSpPr>
        <p:spPr bwMode="auto">
          <a:xfrm>
            <a:off x="2435382" y="3352598"/>
            <a:ext cx="1023270" cy="444740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전사 표준 및</a:t>
            </a:r>
            <a:endParaRPr lang="en-US" altLang="ko-KR" sz="1000" dirty="0">
              <a:latin typeface="+mn-ea"/>
            </a:endParaRPr>
          </a:p>
          <a:p>
            <a:pPr algn="ctr" latinLnBrk="1"/>
            <a:r>
              <a:rPr lang="ko-KR" altLang="en-US" sz="1000" dirty="0">
                <a:latin typeface="+mn-ea"/>
              </a:rPr>
              <a:t>업무 매뉴얼</a:t>
            </a:r>
          </a:p>
        </p:txBody>
      </p:sp>
      <p:cxnSp>
        <p:nvCxnSpPr>
          <p:cNvPr id="163" name="AutoShape 24"/>
          <p:cNvCxnSpPr>
            <a:cxnSpLocks noChangeShapeType="1"/>
            <a:stCxn id="162" idx="3"/>
            <a:endCxn id="164" idx="1"/>
          </p:cNvCxnSpPr>
          <p:nvPr/>
        </p:nvCxnSpPr>
        <p:spPr bwMode="auto">
          <a:xfrm>
            <a:off x="3458652" y="3574968"/>
            <a:ext cx="49130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Rectangle 19"/>
          <p:cNvSpPr>
            <a:spLocks noChangeArrowheads="1"/>
          </p:cNvSpPr>
          <p:nvPr/>
        </p:nvSpPr>
        <p:spPr bwMode="auto">
          <a:xfrm>
            <a:off x="3949954" y="3364210"/>
            <a:ext cx="1196447" cy="421516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en-US" altLang="ko-KR" sz="1000" dirty="0">
                <a:latin typeface="+mn-ea"/>
              </a:rPr>
              <a:t>PI </a:t>
            </a:r>
            <a:r>
              <a:rPr lang="ko-KR" altLang="en-US" sz="1000" dirty="0">
                <a:latin typeface="+mn-ea"/>
              </a:rPr>
              <a:t>전략 및</a:t>
            </a:r>
          </a:p>
          <a:p>
            <a:pPr algn="ctr" latinLnBrk="1"/>
            <a:r>
              <a:rPr lang="ko-KR" altLang="en-US" sz="1000" dirty="0">
                <a:latin typeface="+mn-ea"/>
              </a:rPr>
              <a:t>경영 프로세스 진단</a:t>
            </a:r>
          </a:p>
        </p:txBody>
      </p:sp>
      <p:sp>
        <p:nvSpPr>
          <p:cNvPr id="165" name="Rectangle 19"/>
          <p:cNvSpPr>
            <a:spLocks noChangeArrowheads="1"/>
          </p:cNvSpPr>
          <p:nvPr/>
        </p:nvSpPr>
        <p:spPr bwMode="auto">
          <a:xfrm>
            <a:off x="5435299" y="3862266"/>
            <a:ext cx="1306723" cy="304058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프로세스 설계</a:t>
            </a:r>
          </a:p>
        </p:txBody>
      </p:sp>
      <p:sp>
        <p:nvSpPr>
          <p:cNvPr id="166" name="Rectangle 19"/>
          <p:cNvSpPr>
            <a:spLocks noChangeArrowheads="1"/>
          </p:cNvSpPr>
          <p:nvPr/>
        </p:nvSpPr>
        <p:spPr bwMode="auto">
          <a:xfrm>
            <a:off x="7041608" y="3703611"/>
            <a:ext cx="1063413" cy="462713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전사 프로세스</a:t>
            </a:r>
            <a:endParaRPr lang="en-US" altLang="ko-KR" sz="1000" dirty="0">
              <a:latin typeface="+mn-ea"/>
            </a:endParaRPr>
          </a:p>
          <a:p>
            <a:pPr algn="ctr" latinLnBrk="1"/>
            <a:r>
              <a:rPr lang="ko-KR" altLang="en-US" sz="1000" dirty="0">
                <a:latin typeface="+mn-ea"/>
              </a:rPr>
              <a:t>체계도</a:t>
            </a:r>
          </a:p>
        </p:txBody>
      </p:sp>
      <p:sp>
        <p:nvSpPr>
          <p:cNvPr id="167" name="Text Box 10"/>
          <p:cNvSpPr txBox="1">
            <a:spLocks noChangeArrowheads="1"/>
          </p:cNvSpPr>
          <p:nvPr/>
        </p:nvSpPr>
        <p:spPr bwMode="auto">
          <a:xfrm>
            <a:off x="6065423" y="4191158"/>
            <a:ext cx="136373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0488" indent="-9048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ko-KR" altLang="en-US" sz="1000" dirty="0">
                <a:solidFill>
                  <a:srgbClr val="0000CC"/>
                </a:solidFill>
              </a:rPr>
              <a:t>프로세스 </a:t>
            </a:r>
            <a:r>
              <a:rPr kumimoji="0" lang="en-US" altLang="ko-KR" sz="1000" dirty="0">
                <a:solidFill>
                  <a:srgbClr val="0000CC"/>
                </a:solidFill>
              </a:rPr>
              <a:t>Level </a:t>
            </a:r>
            <a:r>
              <a:rPr kumimoji="0" lang="ko-KR" altLang="en-US" sz="1000" dirty="0">
                <a:solidFill>
                  <a:srgbClr val="0000CC"/>
                </a:solidFill>
              </a:rPr>
              <a:t>분류</a:t>
            </a: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5440691" y="4411950"/>
            <a:ext cx="1295938" cy="294660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상위 프로세스 </a:t>
            </a:r>
            <a:r>
              <a:rPr lang="en-US" altLang="ko-KR" sz="1000" dirty="0">
                <a:latin typeface="+mn-ea"/>
              </a:rPr>
              <a:t>Map</a:t>
            </a:r>
          </a:p>
        </p:txBody>
      </p:sp>
      <p:sp>
        <p:nvSpPr>
          <p:cNvPr id="169" name="Rectangle 19"/>
          <p:cNvSpPr>
            <a:spLocks noChangeArrowheads="1"/>
          </p:cNvSpPr>
          <p:nvPr/>
        </p:nvSpPr>
        <p:spPr bwMode="auto">
          <a:xfrm>
            <a:off x="2435382" y="5755766"/>
            <a:ext cx="1063413" cy="444740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프로세스 정의서</a:t>
            </a:r>
          </a:p>
          <a:p>
            <a:pPr algn="ctr" latinLnBrk="1"/>
            <a:r>
              <a:rPr lang="ko-KR" altLang="en-US" sz="1000" dirty="0">
                <a:latin typeface="+mn-ea"/>
              </a:rPr>
              <a:t>작성</a:t>
            </a:r>
          </a:p>
        </p:txBody>
      </p:sp>
      <p:sp>
        <p:nvSpPr>
          <p:cNvPr id="170" name="Rectangle 19"/>
          <p:cNvSpPr>
            <a:spLocks noChangeArrowheads="1"/>
          </p:cNvSpPr>
          <p:nvPr/>
        </p:nvSpPr>
        <p:spPr bwMode="auto">
          <a:xfrm>
            <a:off x="4021228" y="5755767"/>
            <a:ext cx="1125173" cy="444739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프로세스 흐름도</a:t>
            </a:r>
          </a:p>
          <a:p>
            <a:pPr algn="ctr" latinLnBrk="1"/>
            <a:r>
              <a:rPr lang="ko-KR" altLang="en-US" sz="1000" dirty="0">
                <a:latin typeface="+mn-ea"/>
              </a:rPr>
              <a:t>작성</a:t>
            </a:r>
          </a:p>
        </p:txBody>
      </p:sp>
      <p:sp>
        <p:nvSpPr>
          <p:cNvPr id="171" name="Rectangle 19"/>
          <p:cNvSpPr>
            <a:spLocks noChangeArrowheads="1"/>
          </p:cNvSpPr>
          <p:nvPr/>
        </p:nvSpPr>
        <p:spPr bwMode="auto">
          <a:xfrm>
            <a:off x="5556954" y="5751891"/>
            <a:ext cx="1063413" cy="452491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프로세스</a:t>
            </a:r>
          </a:p>
          <a:p>
            <a:pPr algn="ctr" latinLnBrk="1"/>
            <a:r>
              <a:rPr lang="en-US" altLang="ko-KR" sz="1000" dirty="0">
                <a:latin typeface="+mn-ea"/>
              </a:rPr>
              <a:t>I/O </a:t>
            </a:r>
            <a:r>
              <a:rPr lang="ko-KR" altLang="en-US" sz="1000" dirty="0">
                <a:latin typeface="+mn-ea"/>
              </a:rPr>
              <a:t>정의서 작성</a:t>
            </a:r>
          </a:p>
        </p:txBody>
      </p:sp>
      <p:sp>
        <p:nvSpPr>
          <p:cNvPr id="172" name="Rectangle 19"/>
          <p:cNvSpPr>
            <a:spLocks noChangeArrowheads="1"/>
          </p:cNvSpPr>
          <p:nvPr/>
        </p:nvSpPr>
        <p:spPr bwMode="auto">
          <a:xfrm>
            <a:off x="7041608" y="5751891"/>
            <a:ext cx="1063413" cy="452491"/>
          </a:xfrm>
          <a:prstGeom prst="rect">
            <a:avLst/>
          </a:prstGeom>
          <a:solidFill>
            <a:srgbClr val="FFCC66"/>
          </a:solidFill>
          <a:ln w="19050" algn="ctr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dirty="0">
                <a:latin typeface="+mn-ea"/>
              </a:rPr>
              <a:t>프로세스 운영 </a:t>
            </a:r>
            <a:endParaRPr lang="en-US" altLang="ko-KR" sz="1000" dirty="0">
              <a:latin typeface="+mn-ea"/>
            </a:endParaRPr>
          </a:p>
          <a:p>
            <a:pPr algn="ctr" latinLnBrk="1"/>
            <a:r>
              <a:rPr lang="en-US" altLang="ko-KR" sz="1000" dirty="0">
                <a:latin typeface="+mn-ea"/>
              </a:rPr>
              <a:t>Rule </a:t>
            </a:r>
            <a:r>
              <a:rPr lang="ko-KR" altLang="en-US" sz="1000" dirty="0">
                <a:latin typeface="+mn-ea"/>
              </a:rPr>
              <a:t>정의서 작성</a:t>
            </a:r>
          </a:p>
        </p:txBody>
      </p:sp>
      <p:sp>
        <p:nvSpPr>
          <p:cNvPr id="173" name="Text Box 10"/>
          <p:cNvSpPr txBox="1">
            <a:spLocks noChangeArrowheads="1"/>
          </p:cNvSpPr>
          <p:nvPr/>
        </p:nvSpPr>
        <p:spPr bwMode="auto">
          <a:xfrm>
            <a:off x="6245050" y="4730507"/>
            <a:ext cx="5466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0488" indent="-9048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en-US" altLang="ko-KR" sz="1000" dirty="0">
                <a:solidFill>
                  <a:srgbClr val="0000CC"/>
                </a:solidFill>
              </a:rPr>
              <a:t>L1~3</a:t>
            </a:r>
            <a:endParaRPr kumimoji="0" lang="ko-KR" altLang="en-US" sz="1000" dirty="0">
              <a:solidFill>
                <a:srgbClr val="0000CC"/>
              </a:solidFill>
            </a:endParaRPr>
          </a:p>
        </p:txBody>
      </p:sp>
      <p:cxnSp>
        <p:nvCxnSpPr>
          <p:cNvPr id="174" name="AutoShape 39"/>
          <p:cNvCxnSpPr>
            <a:cxnSpLocks noChangeShapeType="1"/>
            <a:stCxn id="166" idx="2"/>
            <a:endCxn id="168" idx="3"/>
          </p:cNvCxnSpPr>
          <p:nvPr/>
        </p:nvCxnSpPr>
        <p:spPr bwMode="auto">
          <a:xfrm rot="5400000">
            <a:off x="6958494" y="3944459"/>
            <a:ext cx="392956" cy="83668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AutoShape 40"/>
          <p:cNvCxnSpPr>
            <a:cxnSpLocks noChangeShapeType="1"/>
            <a:stCxn id="155" idx="2"/>
            <a:endCxn id="171" idx="0"/>
          </p:cNvCxnSpPr>
          <p:nvPr/>
        </p:nvCxnSpPr>
        <p:spPr bwMode="auto">
          <a:xfrm rot="16200000" flipH="1">
            <a:off x="5099632" y="4762862"/>
            <a:ext cx="464684" cy="151337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5218231" y="5134018"/>
            <a:ext cx="28515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kumimoji="0" lang="ko-KR" altLang="en-US" sz="1000" dirty="0">
                <a:solidFill>
                  <a:srgbClr val="0000CC"/>
                </a:solidFill>
              </a:rPr>
              <a:t> 프로세스</a:t>
            </a:r>
            <a:r>
              <a:rPr kumimoji="0" lang="en-US" altLang="ko-KR" sz="1000" dirty="0">
                <a:solidFill>
                  <a:srgbClr val="0000CC"/>
                </a:solidFill>
              </a:rPr>
              <a:t> </a:t>
            </a:r>
            <a:r>
              <a:rPr kumimoji="0" lang="ko-KR" altLang="en-US" sz="1000" dirty="0">
                <a:solidFill>
                  <a:srgbClr val="0000CC"/>
                </a:solidFill>
              </a:rPr>
              <a:t>계층구조 </a:t>
            </a:r>
            <a:r>
              <a:rPr kumimoji="0" lang="en-US" altLang="ko-KR" sz="1000" dirty="0">
                <a:solidFill>
                  <a:srgbClr val="0000CC"/>
                </a:solidFill>
              </a:rPr>
              <a:t>/</a:t>
            </a:r>
            <a:r>
              <a:rPr kumimoji="0" lang="ko-KR" altLang="en-US" sz="1000" dirty="0">
                <a:solidFill>
                  <a:srgbClr val="0000CC"/>
                </a:solidFill>
              </a:rPr>
              <a:t> 조직 체계</a:t>
            </a:r>
          </a:p>
          <a:p>
            <a:pPr>
              <a:buFont typeface="Wingdings" pitchFamily="2" charset="2"/>
              <a:buChar char="§"/>
            </a:pPr>
            <a:r>
              <a:rPr kumimoji="0" lang="ko-KR" altLang="en-US" sz="1000" dirty="0">
                <a:solidFill>
                  <a:srgbClr val="0000CC"/>
                </a:solidFill>
              </a:rPr>
              <a:t> 업무기능 정의 </a:t>
            </a:r>
            <a:r>
              <a:rPr kumimoji="0" lang="en-US" altLang="ko-KR" sz="1000" dirty="0">
                <a:solidFill>
                  <a:srgbClr val="0000CC"/>
                </a:solidFill>
              </a:rPr>
              <a:t>/</a:t>
            </a:r>
            <a:r>
              <a:rPr kumimoji="0" lang="ko-KR" altLang="en-US" sz="1000" dirty="0">
                <a:solidFill>
                  <a:srgbClr val="0000CC"/>
                </a:solidFill>
              </a:rPr>
              <a:t> 운영정보 시스템</a:t>
            </a:r>
          </a:p>
        </p:txBody>
      </p:sp>
      <p:sp>
        <p:nvSpPr>
          <p:cNvPr id="177" name="Text Box 10"/>
          <p:cNvSpPr txBox="1">
            <a:spLocks noChangeArrowheads="1"/>
          </p:cNvSpPr>
          <p:nvPr/>
        </p:nvSpPr>
        <p:spPr bwMode="auto">
          <a:xfrm>
            <a:off x="3079990" y="4593566"/>
            <a:ext cx="5466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0488" indent="-9048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en-US" altLang="ko-KR" sz="1000" dirty="0">
                <a:solidFill>
                  <a:srgbClr val="0000CC"/>
                </a:solidFill>
              </a:rPr>
              <a:t>L3~5</a:t>
            </a:r>
            <a:endParaRPr kumimoji="0" lang="ko-KR" altLang="en-US" sz="1000" dirty="0">
              <a:solidFill>
                <a:srgbClr val="0000CC"/>
              </a:solidFill>
            </a:endParaRPr>
          </a:p>
        </p:txBody>
      </p:sp>
      <p:sp>
        <p:nvSpPr>
          <p:cNvPr id="178" name="Text Box 60"/>
          <p:cNvSpPr txBox="1">
            <a:spLocks noChangeArrowheads="1"/>
          </p:cNvSpPr>
          <p:nvPr/>
        </p:nvSpPr>
        <p:spPr bwMode="auto">
          <a:xfrm>
            <a:off x="959468" y="4877515"/>
            <a:ext cx="1028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en-US" b="1" dirty="0">
                <a:solidFill>
                  <a:srgbClr val="0000CC"/>
                </a:solidFill>
              </a:rPr>
              <a:t>프로세스</a:t>
            </a:r>
            <a:endParaRPr kumimoji="0" lang="en-US" altLang="ko-KR" b="1" dirty="0">
              <a:solidFill>
                <a:srgbClr val="0000CC"/>
              </a:solidFill>
            </a:endParaRPr>
          </a:p>
          <a:p>
            <a:pPr algn="ctr"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en-US" b="1" dirty="0">
                <a:solidFill>
                  <a:srgbClr val="0000CC"/>
                </a:solidFill>
              </a:rPr>
              <a:t>현황 분석</a:t>
            </a:r>
          </a:p>
        </p:txBody>
      </p:sp>
      <p:sp>
        <p:nvSpPr>
          <p:cNvPr id="179" name="Text Box 60"/>
          <p:cNvSpPr txBox="1">
            <a:spLocks noChangeArrowheads="1"/>
          </p:cNvSpPr>
          <p:nvPr/>
        </p:nvSpPr>
        <p:spPr bwMode="auto">
          <a:xfrm>
            <a:off x="923545" y="5793470"/>
            <a:ext cx="1100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buClr>
                <a:schemeClr val="bg2"/>
              </a:buClr>
              <a:buFont typeface="Wingdings" pitchFamily="2" charset="2"/>
              <a:buNone/>
            </a:pPr>
            <a:r>
              <a:rPr kumimoji="0" lang="ko-KR" altLang="en-US" b="1" dirty="0">
                <a:solidFill>
                  <a:srgbClr val="0000CC"/>
                </a:solidFill>
              </a:rPr>
              <a:t>프로세스 설계</a:t>
            </a:r>
            <a:endParaRPr kumimoji="0" lang="en-US" altLang="ko-KR" b="1" dirty="0">
              <a:solidFill>
                <a:srgbClr val="0000CC"/>
              </a:solidFill>
            </a:endParaRPr>
          </a:p>
          <a:p>
            <a:pPr algn="ctr">
              <a:buClr>
                <a:schemeClr val="bg2"/>
              </a:buClr>
              <a:buFont typeface="Wingdings" pitchFamily="2" charset="2"/>
              <a:buNone/>
            </a:pPr>
            <a:r>
              <a:rPr kumimoji="0" lang="en-US" altLang="ko-KR" b="1" dirty="0">
                <a:solidFill>
                  <a:srgbClr val="0000CC"/>
                </a:solidFill>
              </a:rPr>
              <a:t>Mapping</a:t>
            </a:r>
          </a:p>
        </p:txBody>
      </p:sp>
      <p:cxnSp>
        <p:nvCxnSpPr>
          <p:cNvPr id="180" name="AutoShape 39"/>
          <p:cNvCxnSpPr>
            <a:cxnSpLocks noChangeShapeType="1"/>
            <a:stCxn id="165" idx="3"/>
            <a:endCxn id="166" idx="0"/>
          </p:cNvCxnSpPr>
          <p:nvPr/>
        </p:nvCxnSpPr>
        <p:spPr bwMode="auto">
          <a:xfrm flipV="1">
            <a:off x="6742022" y="3703611"/>
            <a:ext cx="831293" cy="310684"/>
          </a:xfrm>
          <a:prstGeom prst="bentConnector4">
            <a:avLst>
              <a:gd name="adj1" fmla="val 18019"/>
              <a:gd name="adj2" fmla="val 17358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AutoShape 39"/>
          <p:cNvCxnSpPr>
            <a:cxnSpLocks noChangeShapeType="1"/>
            <a:stCxn id="164" idx="2"/>
            <a:endCxn id="156" idx="0"/>
          </p:cNvCxnSpPr>
          <p:nvPr/>
        </p:nvCxnSpPr>
        <p:spPr bwMode="auto">
          <a:xfrm rot="5400000">
            <a:off x="3231630" y="3520606"/>
            <a:ext cx="1051429" cy="158166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AutoShape 39"/>
          <p:cNvCxnSpPr>
            <a:cxnSpLocks noChangeShapeType="1"/>
            <a:stCxn id="168" idx="2"/>
            <a:endCxn id="155" idx="3"/>
          </p:cNvCxnSpPr>
          <p:nvPr/>
        </p:nvCxnSpPr>
        <p:spPr bwMode="auto">
          <a:xfrm rot="5400000">
            <a:off x="5439746" y="4413266"/>
            <a:ext cx="355571" cy="942259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AutoShape 39"/>
          <p:cNvCxnSpPr>
            <a:cxnSpLocks noChangeShapeType="1"/>
            <a:stCxn id="168" idx="1"/>
            <a:endCxn id="156" idx="0"/>
          </p:cNvCxnSpPr>
          <p:nvPr/>
        </p:nvCxnSpPr>
        <p:spPr bwMode="auto">
          <a:xfrm rot="10800000" flipV="1">
            <a:off x="2966511" y="4559279"/>
            <a:ext cx="2474181" cy="277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Line 59"/>
          <p:cNvSpPr>
            <a:spLocks noChangeShapeType="1"/>
          </p:cNvSpPr>
          <p:nvPr/>
        </p:nvSpPr>
        <p:spPr bwMode="auto">
          <a:xfrm flipH="1" flipV="1">
            <a:off x="2119522" y="4891044"/>
            <a:ext cx="0" cy="654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 sz="1200">
              <a:solidFill>
                <a:srgbClr val="0000CC"/>
              </a:solidFill>
            </a:endParaRPr>
          </a:p>
        </p:txBody>
      </p:sp>
      <p:sp>
        <p:nvSpPr>
          <p:cNvPr id="185" name="Line 59"/>
          <p:cNvSpPr>
            <a:spLocks noChangeShapeType="1"/>
          </p:cNvSpPr>
          <p:nvPr/>
        </p:nvSpPr>
        <p:spPr bwMode="auto">
          <a:xfrm flipH="1" flipV="1">
            <a:off x="2119522" y="3352598"/>
            <a:ext cx="0" cy="1412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 sz="1200">
              <a:solidFill>
                <a:srgbClr val="0000CC"/>
              </a:solidFill>
            </a:endParaRPr>
          </a:p>
        </p:txBody>
      </p:sp>
      <p:sp>
        <p:nvSpPr>
          <p:cNvPr id="186" name="Line 59"/>
          <p:cNvSpPr>
            <a:spLocks noChangeShapeType="1"/>
          </p:cNvSpPr>
          <p:nvPr/>
        </p:nvSpPr>
        <p:spPr bwMode="auto">
          <a:xfrm flipH="1" flipV="1">
            <a:off x="2119522" y="5755767"/>
            <a:ext cx="0" cy="5562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 sz="12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3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45" y="1540080"/>
            <a:ext cx="592885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Process Mapping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SIPOC Map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Cross Functional Process Map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Variables Map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</p:spTree>
    <p:extLst>
      <p:ext uri="{BB962C8B-B14F-4D97-AF65-F5344CB8AC3E}">
        <p14:creationId xmlns:p14="http://schemas.microsoft.com/office/powerpoint/2010/main" val="207608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</a:t>
            </a:r>
            <a:r>
              <a:rPr lang="en-US" altLang="ko-KR" sz="1600" b="1" dirty="0">
                <a:latin typeface="+mn-ea"/>
              </a:rPr>
              <a:t>Level </a:t>
            </a:r>
            <a:r>
              <a:rPr lang="ko-KR" altLang="en-US" sz="1600" b="1" dirty="0">
                <a:latin typeface="+mn-ea"/>
              </a:rPr>
              <a:t>분류 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프로세스 설계 과정에서 상위 프로세스 구조</a:t>
            </a:r>
            <a:r>
              <a:rPr lang="en-US" altLang="ko-KR" sz="1400" dirty="0">
                <a:latin typeface="+mn-ea"/>
              </a:rPr>
              <a:t>(L1~L3)</a:t>
            </a:r>
            <a:r>
              <a:rPr lang="ko-KR" altLang="en-US" sz="1400" dirty="0">
                <a:latin typeface="+mn-ea"/>
              </a:rPr>
              <a:t>를 구축하기 위한 </a:t>
            </a:r>
            <a:r>
              <a:rPr lang="en-US" altLang="ko-KR" sz="1400" dirty="0">
                <a:latin typeface="+mn-ea"/>
              </a:rPr>
              <a:t>Level </a:t>
            </a:r>
            <a:r>
              <a:rPr lang="ko-KR" altLang="en-US" sz="1400" dirty="0">
                <a:latin typeface="+mn-ea"/>
              </a:rPr>
              <a:t>별 </a:t>
            </a:r>
            <a:r>
              <a:rPr lang="en-US" altLang="ko-KR" sz="1400" dirty="0">
                <a:latin typeface="+mn-ea"/>
              </a:rPr>
              <a:t>Framework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4601" y="1784413"/>
            <a:ext cx="7483877" cy="443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8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</a:t>
            </a:r>
            <a:r>
              <a:rPr lang="en-US" altLang="ko-KR" sz="1600" b="1" dirty="0">
                <a:latin typeface="+mn-ea"/>
              </a:rPr>
              <a:t>Level </a:t>
            </a:r>
            <a:r>
              <a:rPr lang="ko-KR" altLang="en-US" sz="1600" b="1" dirty="0">
                <a:latin typeface="+mn-ea"/>
              </a:rPr>
              <a:t>분류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예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프로세스의 설계는  전사 경영 프로세스의  메이저 프로세스</a:t>
            </a:r>
            <a:r>
              <a:rPr lang="en-US" altLang="ko-KR" sz="1400" dirty="0">
                <a:latin typeface="+mn-ea"/>
              </a:rPr>
              <a:t>(L1) </a:t>
            </a:r>
            <a:r>
              <a:rPr lang="ko-KR" altLang="en-US" sz="1400" dirty="0">
                <a:latin typeface="+mn-ea"/>
              </a:rPr>
              <a:t>와  메인 프로세스</a:t>
            </a:r>
            <a:r>
              <a:rPr lang="en-US" altLang="ko-KR" sz="1400" dirty="0">
                <a:latin typeface="+mn-ea"/>
              </a:rPr>
              <a:t>(L2)</a:t>
            </a:r>
            <a:r>
              <a:rPr lang="ko-KR" altLang="en-US" sz="1400" dirty="0">
                <a:latin typeface="+mn-ea"/>
              </a:rPr>
              <a:t>를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 계층 구조로 구축하는 과정이며</a:t>
            </a:r>
            <a:r>
              <a:rPr lang="en-US" altLang="ko-KR" sz="1400" dirty="0">
                <a:latin typeface="+mn-ea"/>
              </a:rPr>
              <a:t>,  </a:t>
            </a:r>
            <a:r>
              <a:rPr lang="ko-KR" altLang="en-US" sz="1400" dirty="0">
                <a:latin typeface="+mn-ea"/>
              </a:rPr>
              <a:t>메인 프로세스를 구성하고 있는 단위 프로세스 </a:t>
            </a:r>
            <a:r>
              <a:rPr lang="en-US" altLang="ko-KR" sz="1400" dirty="0">
                <a:latin typeface="+mn-ea"/>
              </a:rPr>
              <a:t>(L3) </a:t>
            </a:r>
            <a:r>
              <a:rPr lang="ko-KR" altLang="en-US" sz="1400" dirty="0">
                <a:latin typeface="+mn-ea"/>
              </a:rPr>
              <a:t>에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 대한  수행업무의 상세 분석을 진행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557965" y="2232836"/>
            <a:ext cx="7474689" cy="4136065"/>
          </a:xfrm>
          <a:prstGeom prst="rect">
            <a:avLst/>
          </a:prstGeom>
          <a:noFill/>
          <a:ln w="31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4409608" y="3977156"/>
            <a:ext cx="2076450" cy="2168525"/>
          </a:xfrm>
          <a:custGeom>
            <a:avLst/>
            <a:gdLst>
              <a:gd name="T0" fmla="*/ 2147483647 w 1118"/>
              <a:gd name="T1" fmla="*/ 125045019 h 1097"/>
              <a:gd name="T2" fmla="*/ 1878459300 w 1118"/>
              <a:gd name="T3" fmla="*/ 183660428 h 1097"/>
              <a:gd name="T4" fmla="*/ 1688184406 w 1118"/>
              <a:gd name="T5" fmla="*/ 246181949 h 1097"/>
              <a:gd name="T6" fmla="*/ 1591021816 w 1118"/>
              <a:gd name="T7" fmla="*/ 308703470 h 1097"/>
              <a:gd name="T8" fmla="*/ 1210472028 w 1118"/>
              <a:gd name="T9" fmla="*/ 371226968 h 1097"/>
              <a:gd name="T10" fmla="*/ 1016148860 w 1118"/>
              <a:gd name="T11" fmla="*/ 433748489 h 1097"/>
              <a:gd name="T12" fmla="*/ 923036556 w 1118"/>
              <a:gd name="T13" fmla="*/ 461103137 h 1097"/>
              <a:gd name="T14" fmla="*/ 825873966 w 1118"/>
              <a:gd name="T15" fmla="*/ 492363898 h 1097"/>
              <a:gd name="T16" fmla="*/ 761099577 w 1118"/>
              <a:gd name="T17" fmla="*/ 586148156 h 1097"/>
              <a:gd name="T18" fmla="*/ 667987272 w 1118"/>
              <a:gd name="T19" fmla="*/ 617408917 h 1097"/>
              <a:gd name="T20" fmla="*/ 538438494 w 1118"/>
              <a:gd name="T21" fmla="*/ 801067368 h 1097"/>
              <a:gd name="T22" fmla="*/ 348163600 w 1118"/>
              <a:gd name="T23" fmla="*/ 988635885 h 1097"/>
              <a:gd name="T24" fmla="*/ 251001010 w 1118"/>
              <a:gd name="T25" fmla="*/ 1172294336 h 1097"/>
              <a:gd name="T26" fmla="*/ 186226621 w 1118"/>
              <a:gd name="T27" fmla="*/ 1480999783 h 1097"/>
              <a:gd name="T28" fmla="*/ 315775399 w 1118"/>
              <a:gd name="T29" fmla="*/ 2147483647 h 1097"/>
              <a:gd name="T30" fmla="*/ 348163600 w 1118"/>
              <a:gd name="T31" fmla="*/ 2147483647 h 1097"/>
              <a:gd name="T32" fmla="*/ 408889715 w 1118"/>
              <a:gd name="T33" fmla="*/ 2147483647 h 1097"/>
              <a:gd name="T34" fmla="*/ 603212883 w 1118"/>
              <a:gd name="T35" fmla="*/ 2147483647 h 1097"/>
              <a:gd name="T36" fmla="*/ 1562683901 w 1118"/>
              <a:gd name="T37" fmla="*/ 2147483647 h 1097"/>
              <a:gd name="T38" fmla="*/ 2147483647 w 1118"/>
              <a:gd name="T39" fmla="*/ 2147483647 h 1097"/>
              <a:gd name="T40" fmla="*/ 2147483647 w 1118"/>
              <a:gd name="T41" fmla="*/ 2147483647 h 1097"/>
              <a:gd name="T42" fmla="*/ 2147483647 w 1118"/>
              <a:gd name="T43" fmla="*/ 2147483647 h 1097"/>
              <a:gd name="T44" fmla="*/ 2147483647 w 1118"/>
              <a:gd name="T45" fmla="*/ 2147483647 h 1097"/>
              <a:gd name="T46" fmla="*/ 2147483647 w 1118"/>
              <a:gd name="T47" fmla="*/ 2147483647 h 1097"/>
              <a:gd name="T48" fmla="*/ 2147483647 w 1118"/>
              <a:gd name="T49" fmla="*/ 2147483647 h 1097"/>
              <a:gd name="T50" fmla="*/ 2147483647 w 1118"/>
              <a:gd name="T51" fmla="*/ 2147483647 h 1097"/>
              <a:gd name="T52" fmla="*/ 2147483647 w 1118"/>
              <a:gd name="T53" fmla="*/ 1078512054 h 1097"/>
              <a:gd name="T54" fmla="*/ 2147483647 w 1118"/>
              <a:gd name="T55" fmla="*/ 339966207 h 1097"/>
              <a:gd name="T56" fmla="*/ 2147483647 w 1118"/>
              <a:gd name="T57" fmla="*/ 214921188 h 1097"/>
              <a:gd name="T58" fmla="*/ 2147483647 w 1118"/>
              <a:gd name="T59" fmla="*/ 125045019 h 1097"/>
              <a:gd name="T60" fmla="*/ 2147483647 w 1118"/>
              <a:gd name="T61" fmla="*/ 0 h 1097"/>
              <a:gd name="T62" fmla="*/ 2147483647 w 1118"/>
              <a:gd name="T63" fmla="*/ 31260761 h 1097"/>
              <a:gd name="T64" fmla="*/ 2147483647 w 1118"/>
              <a:gd name="T65" fmla="*/ 93784259 h 1097"/>
              <a:gd name="T66" fmla="*/ 2147483647 w 1118"/>
              <a:gd name="T67" fmla="*/ 156305780 h 109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18" h="1097">
                <a:moveTo>
                  <a:pt x="614" y="32"/>
                </a:moveTo>
                <a:cubicBezTo>
                  <a:pt x="587" y="34"/>
                  <a:pt x="505" y="36"/>
                  <a:pt x="464" y="47"/>
                </a:cubicBezTo>
                <a:cubicBezTo>
                  <a:pt x="448" y="51"/>
                  <a:pt x="431" y="54"/>
                  <a:pt x="417" y="63"/>
                </a:cubicBezTo>
                <a:cubicBezTo>
                  <a:pt x="409" y="68"/>
                  <a:pt x="402" y="76"/>
                  <a:pt x="393" y="79"/>
                </a:cubicBezTo>
                <a:cubicBezTo>
                  <a:pt x="379" y="85"/>
                  <a:pt x="308" y="94"/>
                  <a:pt x="299" y="95"/>
                </a:cubicBezTo>
                <a:cubicBezTo>
                  <a:pt x="283" y="100"/>
                  <a:pt x="267" y="106"/>
                  <a:pt x="251" y="111"/>
                </a:cubicBezTo>
                <a:cubicBezTo>
                  <a:pt x="243" y="113"/>
                  <a:pt x="236" y="116"/>
                  <a:pt x="228" y="118"/>
                </a:cubicBezTo>
                <a:cubicBezTo>
                  <a:pt x="220" y="121"/>
                  <a:pt x="204" y="126"/>
                  <a:pt x="204" y="126"/>
                </a:cubicBezTo>
                <a:cubicBezTo>
                  <a:pt x="199" y="134"/>
                  <a:pt x="195" y="144"/>
                  <a:pt x="188" y="150"/>
                </a:cubicBezTo>
                <a:cubicBezTo>
                  <a:pt x="182" y="155"/>
                  <a:pt x="171" y="152"/>
                  <a:pt x="165" y="158"/>
                </a:cubicBezTo>
                <a:cubicBezTo>
                  <a:pt x="152" y="171"/>
                  <a:pt x="146" y="191"/>
                  <a:pt x="133" y="205"/>
                </a:cubicBezTo>
                <a:cubicBezTo>
                  <a:pt x="117" y="221"/>
                  <a:pt x="86" y="253"/>
                  <a:pt x="86" y="253"/>
                </a:cubicBezTo>
                <a:cubicBezTo>
                  <a:pt x="80" y="270"/>
                  <a:pt x="68" y="283"/>
                  <a:pt x="62" y="300"/>
                </a:cubicBezTo>
                <a:cubicBezTo>
                  <a:pt x="53" y="325"/>
                  <a:pt x="53" y="353"/>
                  <a:pt x="46" y="379"/>
                </a:cubicBezTo>
                <a:cubicBezTo>
                  <a:pt x="47" y="428"/>
                  <a:pt x="0" y="712"/>
                  <a:pt x="78" y="829"/>
                </a:cubicBezTo>
                <a:cubicBezTo>
                  <a:pt x="81" y="845"/>
                  <a:pt x="81" y="861"/>
                  <a:pt x="86" y="876"/>
                </a:cubicBezTo>
                <a:cubicBezTo>
                  <a:pt x="89" y="885"/>
                  <a:pt x="98" y="891"/>
                  <a:pt x="101" y="900"/>
                </a:cubicBezTo>
                <a:cubicBezTo>
                  <a:pt x="116" y="942"/>
                  <a:pt x="110" y="953"/>
                  <a:pt x="149" y="978"/>
                </a:cubicBezTo>
                <a:cubicBezTo>
                  <a:pt x="206" y="1064"/>
                  <a:pt x="289" y="1087"/>
                  <a:pt x="386" y="1097"/>
                </a:cubicBezTo>
                <a:cubicBezTo>
                  <a:pt x="610" y="1092"/>
                  <a:pt x="669" y="1093"/>
                  <a:pt x="835" y="1065"/>
                </a:cubicBezTo>
                <a:cubicBezTo>
                  <a:pt x="890" y="1030"/>
                  <a:pt x="865" y="1040"/>
                  <a:pt x="906" y="1026"/>
                </a:cubicBezTo>
                <a:cubicBezTo>
                  <a:pt x="921" y="1011"/>
                  <a:pt x="939" y="1001"/>
                  <a:pt x="954" y="986"/>
                </a:cubicBezTo>
                <a:cubicBezTo>
                  <a:pt x="1007" y="933"/>
                  <a:pt x="927" y="991"/>
                  <a:pt x="993" y="947"/>
                </a:cubicBezTo>
                <a:cubicBezTo>
                  <a:pt x="1023" y="858"/>
                  <a:pt x="975" y="992"/>
                  <a:pt x="1017" y="900"/>
                </a:cubicBezTo>
                <a:cubicBezTo>
                  <a:pt x="1032" y="866"/>
                  <a:pt x="1040" y="837"/>
                  <a:pt x="1056" y="805"/>
                </a:cubicBezTo>
                <a:cubicBezTo>
                  <a:pt x="1071" y="775"/>
                  <a:pt x="1069" y="747"/>
                  <a:pt x="1088" y="718"/>
                </a:cubicBezTo>
                <a:cubicBezTo>
                  <a:pt x="1118" y="544"/>
                  <a:pt x="1101" y="661"/>
                  <a:pt x="1088" y="276"/>
                </a:cubicBezTo>
                <a:cubicBezTo>
                  <a:pt x="1085" y="176"/>
                  <a:pt x="1065" y="140"/>
                  <a:pt x="985" y="87"/>
                </a:cubicBezTo>
                <a:cubicBezTo>
                  <a:pt x="950" y="35"/>
                  <a:pt x="990" y="84"/>
                  <a:pt x="946" y="55"/>
                </a:cubicBezTo>
                <a:cubicBezTo>
                  <a:pt x="937" y="49"/>
                  <a:pt x="932" y="37"/>
                  <a:pt x="922" y="32"/>
                </a:cubicBezTo>
                <a:cubicBezTo>
                  <a:pt x="881" y="10"/>
                  <a:pt x="824" y="6"/>
                  <a:pt x="780" y="0"/>
                </a:cubicBezTo>
                <a:cubicBezTo>
                  <a:pt x="727" y="3"/>
                  <a:pt x="674" y="2"/>
                  <a:pt x="622" y="8"/>
                </a:cubicBezTo>
                <a:cubicBezTo>
                  <a:pt x="606" y="10"/>
                  <a:pt x="589" y="15"/>
                  <a:pt x="575" y="24"/>
                </a:cubicBezTo>
                <a:cubicBezTo>
                  <a:pt x="567" y="29"/>
                  <a:pt x="551" y="40"/>
                  <a:pt x="551" y="40"/>
                </a:cubicBezTo>
              </a:path>
            </a:pathLst>
          </a:custGeom>
          <a:solidFill>
            <a:srgbClr val="33CCCC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ko-KR" altLang="en-US" sz="1000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3632955" y="2603967"/>
            <a:ext cx="2042746" cy="1646238"/>
          </a:xfrm>
          <a:custGeom>
            <a:avLst/>
            <a:gdLst>
              <a:gd name="T0" fmla="*/ 1053425313 w 1394"/>
              <a:gd name="T1" fmla="*/ 151953176 h 1187"/>
              <a:gd name="T2" fmla="*/ 617439075 w 1394"/>
              <a:gd name="T3" fmla="*/ 242356190 h 1187"/>
              <a:gd name="T4" fmla="*/ 516632825 w 1394"/>
              <a:gd name="T5" fmla="*/ 303907739 h 1187"/>
              <a:gd name="T6" fmla="*/ 337700938 w 1394"/>
              <a:gd name="T7" fmla="*/ 378921826 h 1187"/>
              <a:gd name="T8" fmla="*/ 178931888 w 1394"/>
              <a:gd name="T9" fmla="*/ 484712381 h 1187"/>
              <a:gd name="T10" fmla="*/ 80645000 w 1394"/>
              <a:gd name="T11" fmla="*/ 621278017 h 1187"/>
              <a:gd name="T12" fmla="*/ 158770638 w 1394"/>
              <a:gd name="T13" fmla="*/ 1563774929 h 1187"/>
              <a:gd name="T14" fmla="*/ 259576888 w 1394"/>
              <a:gd name="T15" fmla="*/ 1654177943 h 1187"/>
              <a:gd name="T16" fmla="*/ 398184688 w 1394"/>
              <a:gd name="T17" fmla="*/ 1790743579 h 1187"/>
              <a:gd name="T18" fmla="*/ 516632825 w 1394"/>
              <a:gd name="T19" fmla="*/ 1850371512 h 1187"/>
              <a:gd name="T20" fmla="*/ 677922825 w 1394"/>
              <a:gd name="T21" fmla="*/ 1958085683 h 1187"/>
              <a:gd name="T22" fmla="*/ 856853125 w 1394"/>
              <a:gd name="T23" fmla="*/ 2048487310 h 1187"/>
              <a:gd name="T24" fmla="*/ 1232357200 w 1394"/>
              <a:gd name="T25" fmla="*/ 2147483647 h 1187"/>
              <a:gd name="T26" fmla="*/ 1353324700 w 1394"/>
              <a:gd name="T27" fmla="*/ 2147483647 h 1187"/>
              <a:gd name="T28" fmla="*/ 1411287500 w 1394"/>
              <a:gd name="T29" fmla="*/ 2147483647 h 1187"/>
              <a:gd name="T30" fmla="*/ 1471771250 w 1394"/>
              <a:gd name="T31" fmla="*/ 2147483647 h 1187"/>
              <a:gd name="T32" fmla="*/ 2147483647 w 1394"/>
              <a:gd name="T33" fmla="*/ 2147483647 h 1187"/>
              <a:gd name="T34" fmla="*/ 2147483647 w 1394"/>
              <a:gd name="T35" fmla="*/ 2079263778 h 1187"/>
              <a:gd name="T36" fmla="*/ 2147483647 w 1394"/>
              <a:gd name="T37" fmla="*/ 1881146593 h 1187"/>
              <a:gd name="T38" fmla="*/ 2147483647 w 1394"/>
              <a:gd name="T39" fmla="*/ 136565636 h 1187"/>
              <a:gd name="T40" fmla="*/ 2147483647 w 1394"/>
              <a:gd name="T41" fmla="*/ 30775081 h 1187"/>
              <a:gd name="T42" fmla="*/ 2147483647 w 1394"/>
              <a:gd name="T43" fmla="*/ 0 h 1187"/>
              <a:gd name="T44" fmla="*/ 1950600938 w 1394"/>
              <a:gd name="T45" fmla="*/ 30775081 h 1187"/>
              <a:gd name="T46" fmla="*/ 1630541888 w 1394"/>
              <a:gd name="T47" fmla="*/ 75015474 h 1187"/>
              <a:gd name="T48" fmla="*/ 1053425313 w 1394"/>
              <a:gd name="T49" fmla="*/ 136565636 h 1187"/>
              <a:gd name="T50" fmla="*/ 1053425313 w 1394"/>
              <a:gd name="T51" fmla="*/ 151953176 h 118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94" h="1187">
                <a:moveTo>
                  <a:pt x="418" y="79"/>
                </a:moveTo>
                <a:cubicBezTo>
                  <a:pt x="357" y="87"/>
                  <a:pt x="297" y="91"/>
                  <a:pt x="245" y="126"/>
                </a:cubicBezTo>
                <a:cubicBezTo>
                  <a:pt x="231" y="169"/>
                  <a:pt x="249" y="136"/>
                  <a:pt x="205" y="158"/>
                </a:cubicBezTo>
                <a:cubicBezTo>
                  <a:pt x="95" y="212"/>
                  <a:pt x="201" y="175"/>
                  <a:pt x="134" y="197"/>
                </a:cubicBezTo>
                <a:cubicBezTo>
                  <a:pt x="79" y="234"/>
                  <a:pt x="98" y="213"/>
                  <a:pt x="71" y="252"/>
                </a:cubicBezTo>
                <a:cubicBezTo>
                  <a:pt x="62" y="279"/>
                  <a:pt x="48" y="299"/>
                  <a:pt x="32" y="323"/>
                </a:cubicBezTo>
                <a:cubicBezTo>
                  <a:pt x="0" y="449"/>
                  <a:pt x="0" y="683"/>
                  <a:pt x="63" y="813"/>
                </a:cubicBezTo>
                <a:cubicBezTo>
                  <a:pt x="77" y="842"/>
                  <a:pt x="82" y="834"/>
                  <a:pt x="103" y="860"/>
                </a:cubicBezTo>
                <a:cubicBezTo>
                  <a:pt x="129" y="894"/>
                  <a:pt x="127" y="907"/>
                  <a:pt x="158" y="931"/>
                </a:cubicBezTo>
                <a:cubicBezTo>
                  <a:pt x="173" y="942"/>
                  <a:pt x="205" y="962"/>
                  <a:pt x="205" y="962"/>
                </a:cubicBezTo>
                <a:cubicBezTo>
                  <a:pt x="224" y="990"/>
                  <a:pt x="237" y="1007"/>
                  <a:pt x="269" y="1018"/>
                </a:cubicBezTo>
                <a:cubicBezTo>
                  <a:pt x="292" y="1041"/>
                  <a:pt x="309" y="1055"/>
                  <a:pt x="340" y="1065"/>
                </a:cubicBezTo>
                <a:cubicBezTo>
                  <a:pt x="379" y="1106"/>
                  <a:pt x="435" y="1112"/>
                  <a:pt x="489" y="1120"/>
                </a:cubicBezTo>
                <a:cubicBezTo>
                  <a:pt x="505" y="1125"/>
                  <a:pt x="521" y="1131"/>
                  <a:pt x="537" y="1136"/>
                </a:cubicBezTo>
                <a:cubicBezTo>
                  <a:pt x="545" y="1139"/>
                  <a:pt x="552" y="1141"/>
                  <a:pt x="560" y="1144"/>
                </a:cubicBezTo>
                <a:cubicBezTo>
                  <a:pt x="568" y="1147"/>
                  <a:pt x="584" y="1152"/>
                  <a:pt x="584" y="1152"/>
                </a:cubicBezTo>
                <a:cubicBezTo>
                  <a:pt x="803" y="1148"/>
                  <a:pt x="951" y="1187"/>
                  <a:pt x="1129" y="1128"/>
                </a:cubicBezTo>
                <a:cubicBezTo>
                  <a:pt x="1140" y="1091"/>
                  <a:pt x="1157" y="1099"/>
                  <a:pt x="1192" y="1081"/>
                </a:cubicBezTo>
                <a:cubicBezTo>
                  <a:pt x="1227" y="1044"/>
                  <a:pt x="1229" y="1017"/>
                  <a:pt x="1255" y="978"/>
                </a:cubicBezTo>
                <a:cubicBezTo>
                  <a:pt x="1306" y="676"/>
                  <a:pt x="1394" y="267"/>
                  <a:pt x="1113" y="71"/>
                </a:cubicBezTo>
                <a:cubicBezTo>
                  <a:pt x="1087" y="31"/>
                  <a:pt x="1105" y="53"/>
                  <a:pt x="1050" y="16"/>
                </a:cubicBezTo>
                <a:cubicBezTo>
                  <a:pt x="1042" y="11"/>
                  <a:pt x="1026" y="0"/>
                  <a:pt x="1026" y="0"/>
                </a:cubicBezTo>
                <a:cubicBezTo>
                  <a:pt x="972" y="3"/>
                  <a:pt x="840" y="8"/>
                  <a:pt x="774" y="16"/>
                </a:cubicBezTo>
                <a:cubicBezTo>
                  <a:pt x="730" y="22"/>
                  <a:pt x="695" y="34"/>
                  <a:pt x="647" y="39"/>
                </a:cubicBezTo>
                <a:cubicBezTo>
                  <a:pt x="574" y="65"/>
                  <a:pt x="495" y="65"/>
                  <a:pt x="418" y="71"/>
                </a:cubicBezTo>
                <a:cubicBezTo>
                  <a:pt x="388" y="82"/>
                  <a:pt x="387" y="79"/>
                  <a:pt x="418" y="79"/>
                </a:cubicBezTo>
                <a:close/>
              </a:path>
            </a:pathLst>
          </a:custGeom>
          <a:solidFill>
            <a:srgbClr val="FFFF00">
              <a:alpha val="2313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ko-KR" altLang="en-US" sz="12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05466" y="2490721"/>
            <a:ext cx="1094642" cy="31908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000" b="1" dirty="0">
                <a:solidFill>
                  <a:schemeClr val="bg1"/>
                </a:solidFill>
              </a:rPr>
              <a:t>3 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공급실행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258674" y="2973322"/>
            <a:ext cx="989134" cy="1141413"/>
            <a:chOff x="2991" y="1761"/>
            <a:chExt cx="675" cy="719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991" y="2032"/>
              <a:ext cx="675" cy="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000" b="1">
                  <a:solidFill>
                    <a:srgbClr val="000000"/>
                  </a:solidFill>
                </a:rPr>
                <a:t>3.2 </a:t>
              </a:r>
              <a:r>
                <a:rPr kumimoji="0" lang="ko-KR" altLang="en-US" sz="1000" b="1">
                  <a:solidFill>
                    <a:srgbClr val="000000"/>
                  </a:solidFill>
                </a:rPr>
                <a:t>생산관리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991" y="2298"/>
              <a:ext cx="675" cy="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000" b="1" dirty="0">
                  <a:solidFill>
                    <a:srgbClr val="000000"/>
                  </a:solidFill>
                </a:rPr>
                <a:t>3.3 </a:t>
              </a:r>
              <a:r>
                <a:rPr kumimoji="0" lang="ko-KR" altLang="en-US" sz="1000" b="1" dirty="0">
                  <a:solidFill>
                    <a:srgbClr val="000000"/>
                  </a:solidFill>
                </a:rPr>
                <a:t>물류관리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91" y="1761"/>
              <a:ext cx="675" cy="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000" b="1">
                  <a:solidFill>
                    <a:srgbClr val="000000"/>
                  </a:solidFill>
                </a:rPr>
                <a:t>3.1 </a:t>
              </a:r>
              <a:r>
                <a:rPr kumimoji="0" lang="ko-KR" altLang="en-US" sz="1000" b="1">
                  <a:solidFill>
                    <a:srgbClr val="000000"/>
                  </a:solidFill>
                </a:rPr>
                <a:t>설계관리</a:t>
              </a:r>
            </a:p>
          </p:txBody>
        </p:sp>
      </p:grpSp>
      <p:cxnSp>
        <p:nvCxnSpPr>
          <p:cNvPr id="15" name="AutoShape 12"/>
          <p:cNvCxnSpPr>
            <a:cxnSpLocks noChangeShapeType="1"/>
            <a:stCxn id="14" idx="1"/>
            <a:endCxn id="10" idx="2"/>
          </p:cNvCxnSpPr>
          <p:nvPr/>
        </p:nvCxnSpPr>
        <p:spPr bwMode="auto">
          <a:xfrm rot="10800000">
            <a:off x="4053520" y="2809810"/>
            <a:ext cx="205154" cy="307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2" idx="1"/>
            <a:endCxn id="10" idx="2"/>
          </p:cNvCxnSpPr>
          <p:nvPr/>
        </p:nvCxnSpPr>
        <p:spPr bwMode="auto">
          <a:xfrm rot="10800000">
            <a:off x="4053520" y="2809810"/>
            <a:ext cx="205154" cy="738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13" idx="1"/>
            <a:endCxn id="10" idx="2"/>
          </p:cNvCxnSpPr>
          <p:nvPr/>
        </p:nvCxnSpPr>
        <p:spPr bwMode="auto">
          <a:xfrm rot="10800000">
            <a:off x="4053520" y="2809809"/>
            <a:ext cx="205154" cy="11604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31" idx="1"/>
            <a:endCxn id="13" idx="2"/>
          </p:cNvCxnSpPr>
          <p:nvPr/>
        </p:nvCxnSpPr>
        <p:spPr bwMode="auto">
          <a:xfrm rot="10800000">
            <a:off x="4753242" y="4114736"/>
            <a:ext cx="309929" cy="114194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29" idx="1"/>
            <a:endCxn id="13" idx="2"/>
          </p:cNvCxnSpPr>
          <p:nvPr/>
        </p:nvCxnSpPr>
        <p:spPr bwMode="auto">
          <a:xfrm rot="10800000">
            <a:off x="4753242" y="4114735"/>
            <a:ext cx="309929" cy="25612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30" idx="1"/>
            <a:endCxn id="13" idx="2"/>
          </p:cNvCxnSpPr>
          <p:nvPr/>
        </p:nvCxnSpPr>
        <p:spPr bwMode="auto">
          <a:xfrm rot="10800000">
            <a:off x="4753242" y="4114735"/>
            <a:ext cx="309929" cy="68792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63473" y="2478022"/>
            <a:ext cx="1801627" cy="485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/>
            <a:r>
              <a:rPr lang="en-US" altLang="ko-KR" b="1" dirty="0">
                <a:solidFill>
                  <a:srgbClr val="000000"/>
                </a:solidFill>
              </a:rPr>
              <a:t>L1</a:t>
            </a:r>
            <a:r>
              <a:rPr lang="ko-KR" altLang="en-US" b="1" dirty="0">
                <a:solidFill>
                  <a:srgbClr val="000000"/>
                </a:solidFill>
              </a:rPr>
              <a:t> 프로세스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 latinLnBrk="1"/>
            <a:r>
              <a:rPr lang="en-US" altLang="ko-KR" b="1" dirty="0">
                <a:solidFill>
                  <a:srgbClr val="000000"/>
                </a:solidFill>
              </a:rPr>
              <a:t>(Major Process)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2636492" y="2516338"/>
            <a:ext cx="740019" cy="225425"/>
          </a:xfrm>
          <a:prstGeom prst="homePlate">
            <a:avLst>
              <a:gd name="adj" fmla="val 88908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endParaRPr lang="ko-KR" altLang="en-US" sz="120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2901727" y="3275487"/>
            <a:ext cx="740020" cy="225425"/>
          </a:xfrm>
          <a:prstGeom prst="homePlate">
            <a:avLst>
              <a:gd name="adj" fmla="val 88909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endParaRPr lang="ko-KR" altLang="en-US" sz="1200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3682777" y="4289892"/>
            <a:ext cx="740020" cy="225425"/>
          </a:xfrm>
          <a:prstGeom prst="homePlate">
            <a:avLst>
              <a:gd name="adj" fmla="val 88909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endParaRPr lang="ko-KR" altLang="en-US" sz="120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413257" y="3461627"/>
            <a:ext cx="2405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PI </a:t>
            </a:r>
            <a:r>
              <a:rPr kumimoji="0" lang="ko-KR" altLang="en-US" sz="1000" dirty="0">
                <a:solidFill>
                  <a:srgbClr val="000000"/>
                </a:solidFill>
              </a:rPr>
              <a:t>전략 및 경영 프로세스 진단에서 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과제화 대상으로 도출되며</a:t>
            </a:r>
            <a:r>
              <a:rPr kumimoji="0" lang="en-US" altLang="ko-KR" sz="1000" dirty="0">
                <a:solidFill>
                  <a:srgbClr val="000000"/>
                </a:solidFill>
              </a:rPr>
              <a:t>,</a:t>
            </a:r>
            <a:r>
              <a:rPr kumimoji="0" lang="ko-KR" altLang="en-US" sz="1000" dirty="0">
                <a:solidFill>
                  <a:srgbClr val="000000"/>
                </a:solidFill>
              </a:rPr>
              <a:t> 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계층 구조로 설계될 업무 영역</a:t>
            </a:r>
            <a:endParaRPr kumimoji="0"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283836" y="5401142"/>
            <a:ext cx="1679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메인 프로세스</a:t>
            </a:r>
            <a:r>
              <a:rPr kumimoji="0" lang="en-US" altLang="ko-KR" sz="1000" dirty="0">
                <a:solidFill>
                  <a:srgbClr val="000000"/>
                </a:solidFill>
              </a:rPr>
              <a:t>(L2)</a:t>
            </a:r>
            <a:r>
              <a:rPr kumimoji="0" lang="ko-KR" altLang="en-US" sz="1000" dirty="0">
                <a:solidFill>
                  <a:srgbClr val="000000"/>
                </a:solidFill>
              </a:rPr>
              <a:t> 내에 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포함되어 있는 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단위 업무 프로세스</a:t>
            </a:r>
            <a:r>
              <a:rPr kumimoji="0" lang="en-US" altLang="ko-KR" sz="1000" dirty="0">
                <a:solidFill>
                  <a:srgbClr val="000000"/>
                </a:solidFill>
              </a:rPr>
              <a:t>(L3)</a:t>
            </a:r>
            <a:endParaRPr kumimoji="0" lang="ko-KR" altLang="en-US" sz="10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063170" y="4226392"/>
            <a:ext cx="1116623" cy="1593850"/>
            <a:chOff x="3540" y="2651"/>
            <a:chExt cx="762" cy="1004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540" y="2651"/>
              <a:ext cx="754" cy="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ko-KR" sz="1000" b="1">
                  <a:solidFill>
                    <a:srgbClr val="000000"/>
                  </a:solidFill>
                </a:rPr>
                <a:t>3.3.1 </a:t>
              </a:r>
              <a:r>
                <a:rPr kumimoji="0" lang="ko-KR" altLang="en-US" sz="1000" b="1">
                  <a:solidFill>
                    <a:srgbClr val="000000"/>
                  </a:solidFill>
                </a:rPr>
                <a:t>입고관리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40" y="2923"/>
              <a:ext cx="746" cy="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ko-KR" sz="1000" b="1">
                  <a:solidFill>
                    <a:srgbClr val="000000"/>
                  </a:solidFill>
                </a:rPr>
                <a:t>3.3.2 </a:t>
              </a:r>
              <a:r>
                <a:rPr kumimoji="0" lang="ko-KR" altLang="en-US" sz="1000" b="1">
                  <a:solidFill>
                    <a:srgbClr val="000000"/>
                  </a:solidFill>
                </a:rPr>
                <a:t>출고관리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540" y="3209"/>
              <a:ext cx="746" cy="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ko-KR" sz="1000" b="1">
                  <a:solidFill>
                    <a:srgbClr val="000000"/>
                  </a:solidFill>
                </a:rPr>
                <a:t>3.3.3 </a:t>
              </a:r>
              <a:r>
                <a:rPr kumimoji="0" lang="ko-KR" altLang="en-US" sz="1000" b="1">
                  <a:solidFill>
                    <a:srgbClr val="000000"/>
                  </a:solidFill>
                </a:rPr>
                <a:t>운송관리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556" y="3473"/>
              <a:ext cx="746" cy="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ko-KR" sz="1000" b="1">
                  <a:solidFill>
                    <a:srgbClr val="000000"/>
                  </a:solidFill>
                </a:rPr>
                <a:t>3.3.4 …</a:t>
              </a:r>
            </a:p>
          </p:txBody>
        </p:sp>
      </p:grp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1020018" y="3258024"/>
            <a:ext cx="1801627" cy="485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/>
            <a:r>
              <a:rPr lang="en-US" altLang="ko-KR" b="1" dirty="0">
                <a:solidFill>
                  <a:srgbClr val="000000"/>
                </a:solidFill>
              </a:rPr>
              <a:t>L2</a:t>
            </a:r>
            <a:r>
              <a:rPr lang="ko-KR" altLang="en-US" b="1" dirty="0">
                <a:solidFill>
                  <a:srgbClr val="000000"/>
                </a:solidFill>
              </a:rPr>
              <a:t> 프로세스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 latinLnBrk="1"/>
            <a:r>
              <a:rPr lang="en-US" altLang="ko-KR" b="1" dirty="0">
                <a:solidFill>
                  <a:srgbClr val="000000"/>
                </a:solidFill>
              </a:rPr>
              <a:t>(Main Process)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1699247" y="4293485"/>
            <a:ext cx="1942500" cy="485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/>
            <a:r>
              <a:rPr lang="en-US" altLang="ko-KR" b="1" dirty="0">
                <a:solidFill>
                  <a:srgbClr val="000000"/>
                </a:solidFill>
              </a:rPr>
              <a:t>L3</a:t>
            </a:r>
            <a:r>
              <a:rPr lang="ko-KR" altLang="en-US" b="1" dirty="0">
                <a:solidFill>
                  <a:srgbClr val="000000"/>
                </a:solidFill>
              </a:rPr>
              <a:t> 프로세스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 latinLnBrk="1"/>
            <a:r>
              <a:rPr lang="en-US" altLang="ko-KR" b="1" dirty="0">
                <a:solidFill>
                  <a:srgbClr val="000000"/>
                </a:solidFill>
              </a:rPr>
              <a:t>(Process or Unit Process)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5247808" y="2475161"/>
            <a:ext cx="15390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전사 경영 프로세스의 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최 상위 영역 </a:t>
            </a:r>
            <a:endParaRPr kumimoji="0"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7" name="Text Box 163"/>
          <p:cNvSpPr txBox="1">
            <a:spLocks noChangeArrowheads="1"/>
          </p:cNvSpPr>
          <p:nvPr/>
        </p:nvSpPr>
        <p:spPr bwMode="auto">
          <a:xfrm rot="19719508">
            <a:off x="593164" y="5466395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7712583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분석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단위 프로세스</a:t>
            </a:r>
            <a:r>
              <a:rPr lang="en-US" altLang="ko-KR" sz="1400" dirty="0">
                <a:latin typeface="+mn-ea"/>
              </a:rPr>
              <a:t>(L3)</a:t>
            </a:r>
            <a:r>
              <a:rPr lang="ko-KR" altLang="en-US" sz="1400" dirty="0">
                <a:latin typeface="+mn-ea"/>
              </a:rPr>
              <a:t>가 수행하는 주요 업무 내용과 수행범위를 작성하여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현행 업무 프로세스에 대한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 정확한 정의를 공유하고</a:t>
            </a:r>
            <a:r>
              <a:rPr lang="en-US" altLang="ko-KR" sz="1400" dirty="0">
                <a:latin typeface="+mn-ea"/>
              </a:rPr>
              <a:t>, Business Architecture </a:t>
            </a:r>
            <a:r>
              <a:rPr lang="ko-KR" altLang="en-US" sz="1400" dirty="0">
                <a:latin typeface="+mn-ea"/>
              </a:rPr>
              <a:t>설계를 위한 기준 정보로 이용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</a:t>
            </a:r>
            <a:r>
              <a:rPr lang="ko-KR" altLang="en-US" sz="1400" dirty="0">
                <a:latin typeface="+mn-ea"/>
              </a:rPr>
              <a:t>→ 업무 프로세스 상세 분석을 통해 프로세스의 목적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수행 내용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역할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조직</a:t>
            </a:r>
            <a:r>
              <a:rPr lang="en-US" altLang="ko-KR" sz="1400" dirty="0">
                <a:latin typeface="+mn-ea"/>
              </a:rPr>
              <a:t>, 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    </a:t>
            </a:r>
            <a:r>
              <a:rPr lang="ko-KR" altLang="en-US" sz="1400" dirty="0">
                <a:latin typeface="+mn-ea"/>
              </a:rPr>
              <a:t>세부 </a:t>
            </a:r>
            <a:r>
              <a:rPr lang="en-US" altLang="ko-KR" sz="1400" dirty="0">
                <a:latin typeface="+mn-ea"/>
              </a:rPr>
              <a:t>Activity/Task </a:t>
            </a:r>
            <a:r>
              <a:rPr lang="ko-KR" altLang="en-US" sz="1400" dirty="0">
                <a:latin typeface="+mn-ea"/>
              </a:rPr>
              <a:t>및 업무 흐름</a:t>
            </a:r>
            <a:r>
              <a:rPr lang="en-US" altLang="ko-KR" sz="1400" dirty="0">
                <a:latin typeface="+mn-ea"/>
              </a:rPr>
              <a:t>(Flow), </a:t>
            </a:r>
            <a:r>
              <a:rPr lang="ko-KR" altLang="en-US" sz="1400" dirty="0">
                <a:latin typeface="+mn-ea"/>
              </a:rPr>
              <a:t>운영방식 등을 파악하고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이에 대한 현황이슈를 확인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A3E21323-A674-4A81-8018-AFD1C806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4" y="2766666"/>
            <a:ext cx="7602486" cy="29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 정의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ㆍ각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단위 프로세스에 대한 정의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 명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기술하고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진행되는 업무의 내용과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프로세스 범위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관련 핵심 지표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(KPI),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입출력물을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확인함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또한 파악된 현황 이슈 및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업무와 관련된 이해 당사자들의 요구사항을 분석하여 정리함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kumimoji="0" lang="en-US" altLang="ko-KR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세부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Activity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ㆍ단위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프로세스 내의 세부 업무활동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(Activities/Tasks)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파악하고 이에 대한 상세 내용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업무 규칙 및 입출력 정보 운영 기준 등의 내용을 자세하게 설명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 업무 흐름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ㆍ프로세스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내의 업무 흐름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(Flow)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Activity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이루어지는 순서에 따라 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수행 조직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역할에 배치하고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(Cross Functional Process),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업무 흐름에 따른 입출력 정보의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흐름과 업무 처리 시간 등의 현황 이슈를 파악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82375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분석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프로세스 정의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양식 및 항목별 기술 내용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24412"/>
              </p:ext>
            </p:extLst>
          </p:nvPr>
        </p:nvGraphicFramePr>
        <p:xfrm>
          <a:off x="524980" y="1707618"/>
          <a:ext cx="8190423" cy="4420345"/>
        </p:xfrm>
        <a:graphic>
          <a:graphicData uri="http://schemas.openxmlformats.org/drawingml/2006/table">
            <a:tbl>
              <a:tblPr/>
              <a:tblGrid>
                <a:gridCol w="88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9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55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4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문제점 및 이슈 사항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37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54"/>
          <p:cNvSpPr txBox="1">
            <a:spLocks noChangeArrowheads="1"/>
          </p:cNvSpPr>
          <p:nvPr/>
        </p:nvSpPr>
        <p:spPr>
          <a:xfrm>
            <a:off x="1512008" y="1822939"/>
            <a:ext cx="3462291" cy="298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프로세스 명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변호와 이름 </a:t>
            </a:r>
            <a:r>
              <a:rPr lang="en-US" altLang="ko-KR" sz="1000" b="1" dirty="0">
                <a:solidFill>
                  <a:srgbClr val="0000CC"/>
                </a:solidFill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</a:rPr>
              <a:t>계층 구조에 따른 번호</a:t>
            </a:r>
            <a:r>
              <a:rPr lang="en-US" altLang="ko-KR" sz="1000" b="1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13" name="Rectangle 54"/>
          <p:cNvSpPr txBox="1">
            <a:spLocks noChangeArrowheads="1"/>
          </p:cNvSpPr>
          <p:nvPr/>
        </p:nvSpPr>
        <p:spPr>
          <a:xfrm>
            <a:off x="1512008" y="3985076"/>
            <a:ext cx="3632014" cy="2311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관련 </a:t>
            </a:r>
            <a:r>
              <a:rPr lang="en-US" altLang="ko-KR" sz="1000" b="1" dirty="0">
                <a:solidFill>
                  <a:srgbClr val="0000CC"/>
                </a:solidFill>
              </a:rPr>
              <a:t>KPI: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프로세스의 성과를 측정할 수 있는 지표 를 나타냄</a:t>
            </a:r>
            <a:endParaRPr lang="en-US" altLang="ko-KR" sz="1000" b="1" dirty="0">
              <a:solidFill>
                <a:srgbClr val="0000CC"/>
              </a:solidFill>
            </a:endParaRPr>
          </a:p>
        </p:txBody>
      </p:sp>
      <p:sp>
        <p:nvSpPr>
          <p:cNvPr id="14" name="Rectangle 54"/>
          <p:cNvSpPr txBox="1">
            <a:spLocks noChangeArrowheads="1"/>
          </p:cNvSpPr>
          <p:nvPr/>
        </p:nvSpPr>
        <p:spPr>
          <a:xfrm>
            <a:off x="5518812" y="4331968"/>
            <a:ext cx="2998186" cy="4623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수행주기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프로세스가 수행되는 평균주기를 적음</a:t>
            </a:r>
            <a:endParaRPr lang="en-US" altLang="ko-KR" sz="1000" b="1" dirty="0">
              <a:solidFill>
                <a:srgbClr val="0000CC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        (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예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: 15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회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일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2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회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주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4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회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월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…)</a:t>
            </a:r>
          </a:p>
        </p:txBody>
      </p:sp>
      <p:sp>
        <p:nvSpPr>
          <p:cNvPr id="15" name="Rectangle 54"/>
          <p:cNvSpPr txBox="1">
            <a:spLocks noChangeArrowheads="1"/>
          </p:cNvSpPr>
          <p:nvPr/>
        </p:nvSpPr>
        <p:spPr>
          <a:xfrm>
            <a:off x="1515149" y="3540025"/>
            <a:ext cx="2787589" cy="2311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수행범위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프로세스가 처리하는 업무 범위 </a:t>
            </a:r>
          </a:p>
        </p:txBody>
      </p:sp>
      <p:sp>
        <p:nvSpPr>
          <p:cNvPr id="16" name="Rectangle 54"/>
          <p:cNvSpPr txBox="1">
            <a:spLocks noChangeArrowheads="1"/>
          </p:cNvSpPr>
          <p:nvPr/>
        </p:nvSpPr>
        <p:spPr>
          <a:xfrm>
            <a:off x="1512007" y="2595022"/>
            <a:ext cx="4722921" cy="4623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주요내용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프로세스의 작업 내용을 명료하게 표현 할 수 있는 문장으로 기술함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                      </a:t>
            </a:r>
            <a:r>
              <a:rPr lang="ko-KR" altLang="en-US" sz="1000" b="1" dirty="0">
                <a:solidFill>
                  <a:srgbClr val="0000CC"/>
                </a:solidFill>
              </a:rPr>
              <a:t>업무 기능을 포함하여 절차에 따른 내용 정리</a:t>
            </a:r>
            <a:endParaRPr lang="en-US" altLang="ko-KR" sz="1000" b="1" dirty="0">
              <a:solidFill>
                <a:srgbClr val="0000CC"/>
              </a:solidFill>
            </a:endParaRPr>
          </a:p>
        </p:txBody>
      </p:sp>
      <p:sp>
        <p:nvSpPr>
          <p:cNvPr id="17" name="Rectangle 54"/>
          <p:cNvSpPr txBox="1">
            <a:spLocks noChangeArrowheads="1"/>
          </p:cNvSpPr>
          <p:nvPr/>
        </p:nvSpPr>
        <p:spPr>
          <a:xfrm>
            <a:off x="5554108" y="3033106"/>
            <a:ext cx="3075340" cy="3909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수행시간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프로세스가 수행되는 평균시간을 적음</a:t>
            </a:r>
            <a:endParaRPr lang="en-US" altLang="ko-KR" sz="1000" b="1" dirty="0">
              <a:solidFill>
                <a:srgbClr val="0000CC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        (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예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: 2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시간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1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일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4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일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1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주일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한달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1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분기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1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, …)</a:t>
            </a:r>
          </a:p>
        </p:txBody>
      </p:sp>
      <p:sp>
        <p:nvSpPr>
          <p:cNvPr id="18" name="Rectangle 54"/>
          <p:cNvSpPr txBox="1">
            <a:spLocks noChangeArrowheads="1"/>
          </p:cNvSpPr>
          <p:nvPr/>
        </p:nvSpPr>
        <p:spPr>
          <a:xfrm>
            <a:off x="1512008" y="5248200"/>
            <a:ext cx="5366554" cy="2311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요구사항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프로세스에 관련된 업무 수행자 및 이해 당사자 들의  요구사항을 기술   </a:t>
            </a:r>
            <a:endParaRPr lang="en-US" altLang="ko-KR" sz="1000" b="1" dirty="0">
              <a:solidFill>
                <a:srgbClr val="0000CC"/>
              </a:solidFill>
            </a:endParaRPr>
          </a:p>
        </p:txBody>
      </p:sp>
      <p:sp>
        <p:nvSpPr>
          <p:cNvPr id="19" name="Rectangle 54"/>
          <p:cNvSpPr txBox="1">
            <a:spLocks noChangeArrowheads="1"/>
          </p:cNvSpPr>
          <p:nvPr/>
        </p:nvSpPr>
        <p:spPr>
          <a:xfrm>
            <a:off x="1512008" y="4563120"/>
            <a:ext cx="2957188" cy="2311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이슈사항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프로세스에서 나타나는 문제점을 정리</a:t>
            </a:r>
            <a:endParaRPr lang="en-US" altLang="ko-KR" sz="1000" b="1" dirty="0">
              <a:solidFill>
                <a:srgbClr val="0000CC"/>
              </a:solidFill>
            </a:endParaRPr>
          </a:p>
        </p:txBody>
      </p:sp>
      <p:sp>
        <p:nvSpPr>
          <p:cNvPr id="20" name="Rectangle 54"/>
          <p:cNvSpPr txBox="1">
            <a:spLocks noChangeArrowheads="1"/>
          </p:cNvSpPr>
          <p:nvPr/>
        </p:nvSpPr>
        <p:spPr>
          <a:xfrm>
            <a:off x="1512008" y="5802598"/>
            <a:ext cx="2957188" cy="2311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 err="1">
                <a:solidFill>
                  <a:srgbClr val="0000CC"/>
                </a:solidFill>
              </a:rPr>
              <a:t>입력물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시작단계에서 필요한 정보 및 객체</a:t>
            </a:r>
          </a:p>
        </p:txBody>
      </p:sp>
      <p:sp>
        <p:nvSpPr>
          <p:cNvPr id="21" name="Rectangle 54"/>
          <p:cNvSpPr txBox="1">
            <a:spLocks noChangeArrowheads="1"/>
          </p:cNvSpPr>
          <p:nvPr/>
        </p:nvSpPr>
        <p:spPr>
          <a:xfrm>
            <a:off x="5672260" y="5813948"/>
            <a:ext cx="2957188" cy="2311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출력물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종료 단계에서 산출되는 정보 및 객체</a:t>
            </a:r>
          </a:p>
        </p:txBody>
      </p:sp>
    </p:spTree>
    <p:extLst>
      <p:ext uri="{BB962C8B-B14F-4D97-AF65-F5344CB8AC3E}">
        <p14:creationId xmlns:p14="http://schemas.microsoft.com/office/powerpoint/2010/main" val="24798259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58979"/>
              </p:ext>
            </p:extLst>
          </p:nvPr>
        </p:nvGraphicFramePr>
        <p:xfrm>
          <a:off x="524980" y="1707618"/>
          <a:ext cx="8190423" cy="4427838"/>
        </p:xfrm>
        <a:graphic>
          <a:graphicData uri="http://schemas.openxmlformats.org/drawingml/2006/table">
            <a:tbl>
              <a:tblPr/>
              <a:tblGrid>
                <a:gridCol w="88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3.2.2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9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3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생산에 필요한 자재를 적기에 조달하기 위해 협력회사에 구매의사를 통보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및 납입관리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T="45721" marB="45721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6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납기 정확도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T="45721" marB="45721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259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문제점 및 이슈 사항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발주서와 납입 지시 내용 차이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582613" marR="0" lvl="1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빌주서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  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 정보                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  <a:p>
                      <a:pPr marL="354013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3/31                        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582613" marR="0" lvl="1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납입지시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 정보         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20        30        30       30</a:t>
                      </a:r>
                    </a:p>
                    <a:p>
                      <a:pPr marL="354013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3/26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3/28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3/30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4/3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4625" marR="0" lvl="0" indent="-1746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및 납입지시 수작업 진행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582613" marR="0" lvl="1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발주서 및 납입지시 정보 공유 미흡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 및 문서 연락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오류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582613" marR="0" lvl="1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납기 지연 및 생산 불출 차질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자재 수량 정보 및 납기 일정 확인 기능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37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요청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납입지시 정보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분석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프로세스 정의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 Box 163"/>
          <p:cNvSpPr txBox="1">
            <a:spLocks noChangeArrowheads="1"/>
          </p:cNvSpPr>
          <p:nvPr/>
        </p:nvSpPr>
        <p:spPr bwMode="auto">
          <a:xfrm rot="19719508">
            <a:off x="7100290" y="5572721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0676404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분석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세부 </a:t>
            </a:r>
            <a:r>
              <a:rPr lang="en-US" altLang="ko-KR" sz="1400" dirty="0">
                <a:latin typeface="+mn-ea"/>
              </a:rPr>
              <a:t>Activity </a:t>
            </a:r>
            <a:r>
              <a:rPr lang="ko-KR" altLang="en-US" sz="1400" dirty="0">
                <a:latin typeface="+mn-ea"/>
              </a:rPr>
              <a:t>운영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양식 및 항목별 기술 내용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10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41436"/>
              </p:ext>
            </p:extLst>
          </p:nvPr>
        </p:nvGraphicFramePr>
        <p:xfrm>
          <a:off x="523944" y="1753908"/>
          <a:ext cx="8191460" cy="4244806"/>
        </p:xfrm>
        <a:graphic>
          <a:graphicData uri="http://schemas.openxmlformats.org/drawingml/2006/table">
            <a:tbl>
              <a:tblPr/>
              <a:tblGrid>
                <a:gridCol w="89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24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24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24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56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Rectangle 54"/>
          <p:cNvSpPr txBox="1">
            <a:spLocks noChangeArrowheads="1"/>
          </p:cNvSpPr>
          <p:nvPr/>
        </p:nvSpPr>
        <p:spPr>
          <a:xfrm>
            <a:off x="1493453" y="1824004"/>
            <a:ext cx="3462291" cy="298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프로세스 명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변호와 이름 </a:t>
            </a:r>
            <a:r>
              <a:rPr lang="en-US" altLang="ko-KR" sz="1000" b="1" dirty="0">
                <a:solidFill>
                  <a:srgbClr val="0000CC"/>
                </a:solidFill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</a:rPr>
              <a:t>계층 구조에 따른 번호</a:t>
            </a:r>
            <a:r>
              <a:rPr lang="en-US" altLang="ko-KR" sz="1000" b="1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25" name="Rectangle 54"/>
          <p:cNvSpPr txBox="1">
            <a:spLocks noChangeArrowheads="1"/>
          </p:cNvSpPr>
          <p:nvPr/>
        </p:nvSpPr>
        <p:spPr>
          <a:xfrm>
            <a:off x="1839878" y="3124938"/>
            <a:ext cx="5294569" cy="2021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Activity</a:t>
            </a:r>
            <a:r>
              <a:rPr lang="ko-KR" altLang="en-US" sz="1000" b="1" dirty="0">
                <a:solidFill>
                  <a:srgbClr val="0000CC"/>
                </a:solidFill>
              </a:rPr>
              <a:t> 명</a:t>
            </a:r>
            <a:r>
              <a:rPr lang="en-US" altLang="ko-KR" sz="1000" b="1" dirty="0">
                <a:solidFill>
                  <a:srgbClr val="0000CC"/>
                </a:solidFill>
              </a:rPr>
              <a:t>: Activity</a:t>
            </a:r>
            <a:r>
              <a:rPr lang="ko-KR" altLang="en-US" sz="1000" b="1" dirty="0">
                <a:solidFill>
                  <a:srgbClr val="0000CC"/>
                </a:solidFill>
              </a:rPr>
              <a:t> 명칭을 적음</a:t>
            </a:r>
            <a:r>
              <a:rPr lang="en-US" altLang="ko-KR" sz="1000" b="1" dirty="0">
                <a:solidFill>
                  <a:srgbClr val="0000CC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수행조직</a:t>
            </a:r>
            <a:r>
              <a:rPr lang="en-US" altLang="ko-KR" sz="1000" b="1" dirty="0">
                <a:solidFill>
                  <a:srgbClr val="0000CC"/>
                </a:solidFill>
              </a:rPr>
              <a:t>: Activity</a:t>
            </a:r>
            <a:r>
              <a:rPr lang="ko-KR" altLang="en-US" sz="1000" b="1" dirty="0">
                <a:solidFill>
                  <a:srgbClr val="0000CC"/>
                </a:solidFill>
              </a:rPr>
              <a:t>를 수행하는 조직</a:t>
            </a:r>
            <a:r>
              <a:rPr lang="en-US" altLang="ko-KR" sz="1000" b="1" dirty="0">
                <a:solidFill>
                  <a:srgbClr val="0000CC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설명 및 운영기준</a:t>
            </a:r>
            <a:r>
              <a:rPr lang="en-US" altLang="ko-KR" sz="1000" b="1" dirty="0">
                <a:solidFill>
                  <a:srgbClr val="0000CC"/>
                </a:solidFill>
              </a:rPr>
              <a:t>: Activity</a:t>
            </a:r>
            <a:r>
              <a:rPr lang="ko-KR" altLang="en-US" sz="1000" b="1" dirty="0">
                <a:solidFill>
                  <a:srgbClr val="0000CC"/>
                </a:solidFill>
              </a:rPr>
              <a:t>의 작업 내용을 명료하게 표현 할 수 있는 문장으로 기술</a:t>
            </a:r>
            <a:r>
              <a:rPr lang="en-US" altLang="ko-KR" sz="1000" b="1" dirty="0">
                <a:solidFill>
                  <a:srgbClr val="0000CC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입력 정보</a:t>
            </a:r>
            <a:r>
              <a:rPr lang="en-US" altLang="ko-KR" sz="1000" b="1" dirty="0">
                <a:solidFill>
                  <a:srgbClr val="0000CC"/>
                </a:solidFill>
              </a:rPr>
              <a:t>: Activity</a:t>
            </a:r>
            <a:r>
              <a:rPr lang="ko-KR" altLang="en-US" sz="1000" b="1" dirty="0">
                <a:solidFill>
                  <a:srgbClr val="0000CC"/>
                </a:solidFill>
              </a:rPr>
              <a:t>의 </a:t>
            </a:r>
            <a:r>
              <a:rPr lang="ko-KR" altLang="en-US" sz="1000" b="1" dirty="0" err="1">
                <a:solidFill>
                  <a:srgbClr val="0000CC"/>
                </a:solidFill>
              </a:rPr>
              <a:t>입력물이</a:t>
            </a:r>
            <a:r>
              <a:rPr lang="ko-KR" altLang="en-US" sz="1000" b="1" dirty="0">
                <a:solidFill>
                  <a:srgbClr val="0000CC"/>
                </a:solidFill>
              </a:rPr>
              <a:t> 되는 정보를 기재함</a:t>
            </a:r>
            <a:r>
              <a:rPr lang="en-US" altLang="ko-KR" sz="1000" b="1" dirty="0">
                <a:solidFill>
                  <a:srgbClr val="0000CC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출력 정보</a:t>
            </a:r>
            <a:r>
              <a:rPr lang="en-US" altLang="ko-KR" sz="1000" b="1" dirty="0">
                <a:solidFill>
                  <a:srgbClr val="0000CC"/>
                </a:solidFill>
              </a:rPr>
              <a:t>: Activity</a:t>
            </a:r>
            <a:r>
              <a:rPr lang="ko-KR" altLang="en-US" sz="1000" b="1" dirty="0">
                <a:solidFill>
                  <a:srgbClr val="0000CC"/>
                </a:solidFill>
              </a:rPr>
              <a:t>의 출력물이 되는 정보를 기재함</a:t>
            </a:r>
            <a:r>
              <a:rPr lang="en-US" altLang="ko-KR" sz="1000" b="1" dirty="0">
                <a:solidFill>
                  <a:srgbClr val="0000CC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운영 시스템</a:t>
            </a:r>
            <a:r>
              <a:rPr lang="en-US" altLang="ko-KR" sz="1000" b="1" dirty="0">
                <a:solidFill>
                  <a:srgbClr val="0000CC"/>
                </a:solidFill>
              </a:rPr>
              <a:t>: Activity</a:t>
            </a:r>
            <a:r>
              <a:rPr lang="ko-KR" altLang="en-US" sz="1000" b="1" dirty="0">
                <a:solidFill>
                  <a:srgbClr val="0000CC"/>
                </a:solidFill>
              </a:rPr>
              <a:t>를 수행하는  운영 시스템 또는 방식</a:t>
            </a:r>
            <a:r>
              <a:rPr lang="en-US" altLang="ko-KR" sz="1000" b="1" dirty="0">
                <a:solidFill>
                  <a:srgbClr val="0000CC"/>
                </a:solidFill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</a:rPr>
              <a:t>매뉴얼 </a:t>
            </a:r>
            <a:r>
              <a:rPr lang="en-US" altLang="ko-KR" sz="1000" b="1" dirty="0">
                <a:solidFill>
                  <a:srgbClr val="0000CC"/>
                </a:solidFill>
              </a:rPr>
              <a:t>On-Line/Off-Line)</a:t>
            </a:r>
            <a:endParaRPr lang="ko-KR" altLang="en-US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주기</a:t>
            </a:r>
            <a:r>
              <a:rPr lang="en-US" altLang="ko-KR" sz="1000" b="1" dirty="0">
                <a:solidFill>
                  <a:srgbClr val="0000CC"/>
                </a:solidFill>
              </a:rPr>
              <a:t>:  Activity</a:t>
            </a:r>
            <a:r>
              <a:rPr lang="ko-KR" altLang="en-US" sz="1000" b="1" dirty="0">
                <a:solidFill>
                  <a:srgbClr val="0000CC"/>
                </a:solidFill>
              </a:rPr>
              <a:t>가 수행되는 평균주기를 적음</a:t>
            </a:r>
            <a:r>
              <a:rPr lang="en-US" altLang="ko-KR" sz="1000" b="1" dirty="0">
                <a:solidFill>
                  <a:srgbClr val="0000CC"/>
                </a:solidFill>
              </a:rPr>
              <a:t>. (</a:t>
            </a:r>
            <a:r>
              <a:rPr lang="ko-KR" altLang="en-US" sz="1000" b="1" dirty="0">
                <a:solidFill>
                  <a:srgbClr val="0000CC"/>
                </a:solidFill>
              </a:rPr>
              <a:t>예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 </a:t>
            </a:r>
            <a:r>
              <a:rPr lang="en-US" altLang="ko-KR" sz="1000" b="1" dirty="0">
                <a:solidFill>
                  <a:srgbClr val="0000CC"/>
                </a:solidFill>
              </a:rPr>
              <a:t>15</a:t>
            </a:r>
            <a:r>
              <a:rPr lang="ko-KR" altLang="en-US" sz="1000" b="1" dirty="0">
                <a:solidFill>
                  <a:srgbClr val="0000CC"/>
                </a:solidFill>
              </a:rPr>
              <a:t>회</a:t>
            </a:r>
            <a:r>
              <a:rPr lang="en-US" altLang="ko-KR" sz="1000" b="1" dirty="0">
                <a:solidFill>
                  <a:srgbClr val="0000CC"/>
                </a:solidFill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</a:rPr>
              <a:t>일</a:t>
            </a:r>
            <a:r>
              <a:rPr lang="en-US" altLang="ko-KR" sz="1000" b="1" dirty="0">
                <a:solidFill>
                  <a:srgbClr val="0000CC"/>
                </a:solidFill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</a:rPr>
              <a:t> </a:t>
            </a:r>
            <a:r>
              <a:rPr lang="en-US" altLang="ko-KR" sz="1000" b="1" dirty="0">
                <a:solidFill>
                  <a:srgbClr val="0000CC"/>
                </a:solidFill>
              </a:rPr>
              <a:t>2</a:t>
            </a:r>
            <a:r>
              <a:rPr lang="ko-KR" altLang="en-US" sz="1000" b="1" dirty="0">
                <a:solidFill>
                  <a:srgbClr val="0000CC"/>
                </a:solidFill>
              </a:rPr>
              <a:t>회</a:t>
            </a:r>
            <a:r>
              <a:rPr lang="en-US" altLang="ko-KR" sz="1000" b="1" dirty="0">
                <a:solidFill>
                  <a:srgbClr val="0000CC"/>
                </a:solidFill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</a:rPr>
              <a:t>주</a:t>
            </a:r>
            <a:r>
              <a:rPr lang="en-US" altLang="ko-KR" sz="1000" b="1" dirty="0">
                <a:solidFill>
                  <a:srgbClr val="0000CC"/>
                </a:solidFill>
              </a:rPr>
              <a:t>, 4</a:t>
            </a:r>
            <a:r>
              <a:rPr lang="ko-KR" altLang="en-US" sz="1000" b="1" dirty="0">
                <a:solidFill>
                  <a:srgbClr val="0000CC"/>
                </a:solidFill>
              </a:rPr>
              <a:t>회</a:t>
            </a:r>
            <a:r>
              <a:rPr lang="en-US" altLang="ko-KR" sz="1000" b="1" dirty="0">
                <a:solidFill>
                  <a:srgbClr val="0000CC"/>
                </a:solidFill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</a:rPr>
              <a:t>월</a:t>
            </a:r>
            <a:r>
              <a:rPr lang="en-US" altLang="ko-KR" sz="1000" b="1" dirty="0">
                <a:solidFill>
                  <a:srgbClr val="0000CC"/>
                </a:solidFill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8586599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분석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세부 </a:t>
            </a:r>
            <a:r>
              <a:rPr lang="en-US" altLang="ko-KR" sz="1400" dirty="0">
                <a:latin typeface="+mn-ea"/>
              </a:rPr>
              <a:t>Activity </a:t>
            </a:r>
            <a:r>
              <a:rPr lang="ko-KR" altLang="en-US" sz="1400" dirty="0">
                <a:latin typeface="+mn-ea"/>
              </a:rPr>
              <a:t>운영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22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44021"/>
              </p:ext>
            </p:extLst>
          </p:nvPr>
        </p:nvGraphicFramePr>
        <p:xfrm>
          <a:off x="523944" y="1753908"/>
          <a:ext cx="8191460" cy="4400486"/>
        </p:xfrm>
        <a:graphic>
          <a:graphicData uri="http://schemas.openxmlformats.org/drawingml/2006/table">
            <a:tbl>
              <a:tblPr/>
              <a:tblGrid>
                <a:gridCol w="89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1.2.1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계획 수립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24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주요고객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고객에 대한 제품 수요량 정보를 수집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정리한다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주요고객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Forecast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공급 일정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연간판매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시뮬레이션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고객에 제품을 공급할 수 있는 지 여부에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 일정 별 계획을 검토한다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판매가이드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경영계획가이드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계획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24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예외사항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계획 중 기성제품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요청 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사항을 파악하여 판매 계획 재 검토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단종품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 검토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판매계획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24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연간판매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계획확정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판매 계획에 대해 내부 승인 검토를 통해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확정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영업 계획 목표로 활용한다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판매계획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 판매계획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661565"/>
                  </a:ext>
                </a:extLst>
              </a:tr>
            </a:tbl>
          </a:graphicData>
        </a:graphic>
      </p:graphicFrame>
      <p:sp>
        <p:nvSpPr>
          <p:cNvPr id="8" name="Text Box 163"/>
          <p:cNvSpPr txBox="1">
            <a:spLocks noChangeArrowheads="1"/>
          </p:cNvSpPr>
          <p:nvPr/>
        </p:nvSpPr>
        <p:spPr bwMode="auto">
          <a:xfrm rot="19719508">
            <a:off x="7100290" y="5572721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3756040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분석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프로세스 업무흐름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양식 및 항목별 기술 내용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63049"/>
              </p:ext>
            </p:extLst>
          </p:nvPr>
        </p:nvGraphicFramePr>
        <p:xfrm>
          <a:off x="502919" y="1762687"/>
          <a:ext cx="8321041" cy="4543737"/>
        </p:xfrm>
        <a:graphic>
          <a:graphicData uri="http://schemas.openxmlformats.org/drawingml/2006/table">
            <a:tbl>
              <a:tblPr/>
              <a:tblGrid>
                <a:gridCol w="75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9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2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0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6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68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6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7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Cycle Time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Rectangle 54"/>
          <p:cNvSpPr txBox="1">
            <a:spLocks noChangeArrowheads="1"/>
          </p:cNvSpPr>
          <p:nvPr/>
        </p:nvSpPr>
        <p:spPr>
          <a:xfrm>
            <a:off x="2142677" y="1834565"/>
            <a:ext cx="3462291" cy="298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프로세스 명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변호와 이름 </a:t>
            </a:r>
            <a:r>
              <a:rPr lang="en-US" altLang="ko-KR" sz="1000" b="1" dirty="0">
                <a:solidFill>
                  <a:srgbClr val="0000CC"/>
                </a:solidFill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</a:rPr>
              <a:t>계층 구조에 따른 번호</a:t>
            </a:r>
            <a:r>
              <a:rPr lang="en-US" altLang="ko-KR" sz="1000" b="1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11" name="Rectangle 54"/>
          <p:cNvSpPr txBox="1">
            <a:spLocks noChangeArrowheads="1"/>
          </p:cNvSpPr>
          <p:nvPr/>
        </p:nvSpPr>
        <p:spPr>
          <a:xfrm>
            <a:off x="2696555" y="3656612"/>
            <a:ext cx="4799305" cy="9912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조직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내 해당 </a:t>
            </a:r>
            <a:r>
              <a:rPr lang="en-US" altLang="ko-KR" sz="1000" b="1" dirty="0">
                <a:solidFill>
                  <a:srgbClr val="0000CC"/>
                </a:solidFill>
              </a:rPr>
              <a:t>Activity</a:t>
            </a:r>
            <a:r>
              <a:rPr lang="ko-KR" altLang="en-US" sz="1000" b="1" dirty="0">
                <a:solidFill>
                  <a:srgbClr val="0000CC"/>
                </a:solidFill>
              </a:rPr>
              <a:t>를 수행하는 조직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역할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내 해당 </a:t>
            </a:r>
            <a:r>
              <a:rPr lang="en-US" altLang="ko-KR" sz="1000" b="1" dirty="0">
                <a:solidFill>
                  <a:srgbClr val="0000CC"/>
                </a:solidFill>
              </a:rPr>
              <a:t>Activity</a:t>
            </a:r>
            <a:r>
              <a:rPr lang="ko-KR" altLang="en-US" sz="1000" b="1" dirty="0">
                <a:solidFill>
                  <a:srgbClr val="0000CC"/>
                </a:solidFill>
              </a:rPr>
              <a:t>와 관련한 역할  기술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Activities:  Activity</a:t>
            </a:r>
            <a:r>
              <a:rPr lang="ko-KR" altLang="en-US" sz="1000" b="1" dirty="0">
                <a:solidFill>
                  <a:srgbClr val="0000CC"/>
                </a:solidFill>
              </a:rPr>
              <a:t>가 이루어지는 순서에 따른  배치</a:t>
            </a:r>
            <a:r>
              <a:rPr lang="en-US" altLang="ko-KR" sz="1000" b="1" dirty="0">
                <a:solidFill>
                  <a:srgbClr val="0000CC"/>
                </a:solidFill>
              </a:rPr>
              <a:t>(Cross Functional Process),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                       </a:t>
            </a:r>
            <a:r>
              <a:rPr lang="ko-KR" altLang="en-US" sz="1000" b="1" dirty="0">
                <a:solidFill>
                  <a:srgbClr val="0000CC"/>
                </a:solidFill>
              </a:rPr>
              <a:t>입출력 정보의 흐름과 현황 이슈 정리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Cycle Time :  Activity</a:t>
            </a:r>
            <a:r>
              <a:rPr lang="ko-KR" altLang="en-US" sz="1000" b="1" dirty="0">
                <a:solidFill>
                  <a:srgbClr val="0000CC"/>
                </a:solidFill>
              </a:rPr>
              <a:t>가 이루어진 시간</a:t>
            </a:r>
            <a:r>
              <a:rPr lang="en-US" altLang="ko-KR" sz="1000" b="1" dirty="0">
                <a:solidFill>
                  <a:srgbClr val="0000CC"/>
                </a:solidFill>
              </a:rPr>
              <a:t>, Activity</a:t>
            </a:r>
            <a:r>
              <a:rPr lang="ko-KR" altLang="en-US" sz="1000" b="1" dirty="0">
                <a:solidFill>
                  <a:srgbClr val="0000CC"/>
                </a:solidFill>
              </a:rPr>
              <a:t>간의 흐름에 걸리는 시간 파악</a:t>
            </a:r>
            <a:endParaRPr lang="en-US" altLang="ko-KR" sz="1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558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분석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프로세스 업무흐름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12822"/>
              </p:ext>
            </p:extLst>
          </p:nvPr>
        </p:nvGraphicFramePr>
        <p:xfrm>
          <a:off x="502919" y="1762687"/>
          <a:ext cx="8321041" cy="4427800"/>
        </p:xfrm>
        <a:graphic>
          <a:graphicData uri="http://schemas.openxmlformats.org/drawingml/2006/table">
            <a:tbl>
              <a:tblPr/>
              <a:tblGrid>
                <a:gridCol w="75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9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1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3.3.1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1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83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39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5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자재품질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Cycle Time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ja-JP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4711283" y="5231967"/>
            <a:ext cx="823912" cy="24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3. </a:t>
            </a:r>
            <a:r>
              <a:rPr kumimoji="0" lang="ko-KR" altLang="en-US" sz="1000" dirty="0">
                <a:solidFill>
                  <a:srgbClr val="000000"/>
                </a:solidFill>
              </a:rPr>
              <a:t>품질판정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4918825" y="4989892"/>
            <a:ext cx="18755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000" dirty="0">
                <a:solidFill>
                  <a:srgbClr val="000000"/>
                </a:solidFill>
              </a:rPr>
              <a:t>NG</a:t>
            </a: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5745507" y="5145412"/>
            <a:ext cx="17472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000" dirty="0">
                <a:solidFill>
                  <a:srgbClr val="000000"/>
                </a:solidFill>
              </a:rPr>
              <a:t>OK</a:t>
            </a:r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8247888" y="3820271"/>
            <a:ext cx="379317" cy="274637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ko-KR" altLang="en-US" sz="1000">
                <a:solidFill>
                  <a:srgbClr val="000000"/>
                </a:solidFill>
              </a:rPr>
              <a:t>종료</a:t>
            </a:r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3495468" y="3827719"/>
            <a:ext cx="9124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1. </a:t>
            </a:r>
            <a:r>
              <a:rPr kumimoji="0" lang="ko-KR" altLang="en-US" sz="1000" dirty="0">
                <a:solidFill>
                  <a:srgbClr val="000000"/>
                </a:solidFill>
              </a:rPr>
              <a:t>직납자재 </a:t>
            </a:r>
            <a:r>
              <a:rPr kumimoji="0" lang="en-US" altLang="ko-KR" sz="10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3886460" y="4209704"/>
            <a:ext cx="17472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0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4590777" y="3746744"/>
            <a:ext cx="19717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0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4" name="AutoShape 54"/>
          <p:cNvSpPr>
            <a:spLocks noChangeArrowheads="1"/>
          </p:cNvSpPr>
          <p:nvPr/>
        </p:nvSpPr>
        <p:spPr bwMode="auto">
          <a:xfrm>
            <a:off x="2301529" y="2625912"/>
            <a:ext cx="391983" cy="298643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ko-KR" altLang="en-US" sz="1000">
                <a:solidFill>
                  <a:srgbClr val="000000"/>
                </a:solidFill>
              </a:rPr>
              <a:t>시작</a:t>
            </a:r>
          </a:p>
        </p:txBody>
      </p:sp>
      <p:sp>
        <p:nvSpPr>
          <p:cNvPr id="36" name="Rectangle 56"/>
          <p:cNvSpPr>
            <a:spLocks noChangeArrowheads="1"/>
          </p:cNvSpPr>
          <p:nvPr/>
        </p:nvSpPr>
        <p:spPr bwMode="auto">
          <a:xfrm>
            <a:off x="5577833" y="5838504"/>
            <a:ext cx="6848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[0.02 </a:t>
            </a:r>
            <a:r>
              <a:rPr lang="en-US" altLang="ko-KR" sz="1000" dirty="0" err="1">
                <a:solidFill>
                  <a:srgbClr val="000000"/>
                </a:solidFill>
              </a:rPr>
              <a:t>h</a:t>
            </a:r>
            <a:r>
              <a:rPr kumimoji="0" lang="en-US" altLang="ko-KR" sz="1000" dirty="0" err="1">
                <a:solidFill>
                  <a:srgbClr val="000000"/>
                </a:solidFill>
              </a:rPr>
              <a:t>rs</a:t>
            </a:r>
            <a:r>
              <a:rPr kumimoji="0" lang="en-US" altLang="ko-KR" sz="10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3600477" y="5212634"/>
            <a:ext cx="763485" cy="284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2. </a:t>
            </a:r>
            <a:r>
              <a:rPr kumimoji="0" lang="ko-KR" altLang="en-US" sz="1000" dirty="0">
                <a:solidFill>
                  <a:srgbClr val="000000"/>
                </a:solidFill>
              </a:rPr>
              <a:t>검수</a:t>
            </a:r>
          </a:p>
        </p:txBody>
      </p: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3783359" y="5831972"/>
            <a:ext cx="351204" cy="25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[0.5 </a:t>
            </a:r>
            <a:r>
              <a:rPr kumimoji="0" lang="en-US" altLang="ko-KR" sz="1000" dirty="0" err="1">
                <a:solidFill>
                  <a:srgbClr val="000000"/>
                </a:solidFill>
              </a:rPr>
              <a:t>hrs</a:t>
            </a:r>
            <a:r>
              <a:rPr kumimoji="0" lang="en-US" altLang="ko-KR" sz="10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41" name="Rectangle 61"/>
          <p:cNvSpPr>
            <a:spLocks noChangeArrowheads="1"/>
          </p:cNvSpPr>
          <p:nvPr/>
        </p:nvSpPr>
        <p:spPr bwMode="auto">
          <a:xfrm>
            <a:off x="6355080" y="3812316"/>
            <a:ext cx="729742" cy="290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4. </a:t>
            </a:r>
            <a:r>
              <a:rPr kumimoji="0" lang="ko-KR" altLang="en-US" sz="1000" dirty="0">
                <a:solidFill>
                  <a:srgbClr val="000000"/>
                </a:solidFill>
              </a:rPr>
              <a:t>입고등록</a:t>
            </a: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6466236" y="5824296"/>
            <a:ext cx="591154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[0.05 </a:t>
            </a:r>
            <a:r>
              <a:rPr lang="en-US" altLang="ko-KR" sz="1000" dirty="0" err="1">
                <a:solidFill>
                  <a:srgbClr val="000000"/>
                </a:solidFill>
              </a:rPr>
              <a:t>h</a:t>
            </a:r>
            <a:r>
              <a:rPr kumimoji="0" lang="en-US" altLang="ko-KR" sz="1000" dirty="0" err="1">
                <a:solidFill>
                  <a:srgbClr val="000000"/>
                </a:solidFill>
              </a:rPr>
              <a:t>rs</a:t>
            </a:r>
            <a:r>
              <a:rPr kumimoji="0" lang="en-US" altLang="ko-KR" sz="10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7379208" y="3815905"/>
            <a:ext cx="557784" cy="2833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5. </a:t>
            </a:r>
            <a:r>
              <a:rPr kumimoji="0" lang="ko-KR" altLang="en-US" sz="1000" dirty="0">
                <a:solidFill>
                  <a:srgbClr val="000000"/>
                </a:solidFill>
              </a:rPr>
              <a:t>저장</a:t>
            </a:r>
          </a:p>
        </p:txBody>
      </p:sp>
      <p:sp>
        <p:nvSpPr>
          <p:cNvPr id="46" name="Rectangle 66"/>
          <p:cNvSpPr>
            <a:spLocks noChangeArrowheads="1"/>
          </p:cNvSpPr>
          <p:nvPr/>
        </p:nvSpPr>
        <p:spPr bwMode="auto">
          <a:xfrm>
            <a:off x="7360920" y="5824295"/>
            <a:ext cx="52120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000" dirty="0">
                <a:solidFill>
                  <a:srgbClr val="000000"/>
                </a:solidFill>
              </a:rPr>
              <a:t>[0.1 </a:t>
            </a:r>
            <a:r>
              <a:rPr kumimoji="0" lang="en-US" altLang="ko-KR" sz="1000" dirty="0" err="1">
                <a:solidFill>
                  <a:srgbClr val="000000"/>
                </a:solidFill>
              </a:rPr>
              <a:t>hrs</a:t>
            </a:r>
            <a:r>
              <a:rPr kumimoji="0" lang="en-US" altLang="ko-KR" sz="10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50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2716976" y="4838830"/>
            <a:ext cx="687080" cy="363078"/>
          </a:xfrm>
          <a:prstGeom prst="wedgeRoundRectCallout">
            <a:avLst>
              <a:gd name="adj1" fmla="val 99207"/>
              <a:gd name="adj2" fmla="val 668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>
              <a:spcBef>
                <a:spcPct val="0"/>
              </a:spcBef>
              <a:defRPr/>
            </a:pPr>
            <a:r>
              <a:rPr lang="ko-KR" altLang="en-US" sz="1000" dirty="0">
                <a:solidFill>
                  <a:srgbClr val="0000CC"/>
                </a:solidFill>
                <a:latin typeface="맑은 고딕" pitchFamily="50" charset="-127"/>
              </a:rPr>
              <a:t>검수 시간</a:t>
            </a:r>
            <a:endParaRPr lang="en-US" altLang="ko-KR" sz="1000" dirty="0">
              <a:solidFill>
                <a:srgbClr val="0000CC"/>
              </a:solidFill>
              <a:latin typeface="맑은 고딕" pitchFamily="50" charset="-127"/>
            </a:endParaRPr>
          </a:p>
          <a:p>
            <a:pPr algn="ctr" defTabSz="914400">
              <a:spcBef>
                <a:spcPct val="0"/>
              </a:spcBef>
              <a:defRPr/>
            </a:pPr>
            <a:r>
              <a:rPr lang="ko-KR" altLang="en-US" sz="1000" dirty="0">
                <a:solidFill>
                  <a:srgbClr val="0000CC"/>
                </a:solidFill>
                <a:latin typeface="맑은 고딕" pitchFamily="50" charset="-127"/>
              </a:rPr>
              <a:t>과다 소요</a:t>
            </a:r>
          </a:p>
        </p:txBody>
      </p:sp>
      <p:sp>
        <p:nvSpPr>
          <p:cNvPr id="58" name="다이아몬드 57"/>
          <p:cNvSpPr/>
          <p:nvPr/>
        </p:nvSpPr>
        <p:spPr>
          <a:xfrm>
            <a:off x="3556542" y="3751908"/>
            <a:ext cx="851355" cy="4113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AutoShape 67"/>
          <p:cNvCxnSpPr>
            <a:cxnSpLocks noChangeShapeType="1"/>
            <a:stCxn id="41" idx="3"/>
            <a:endCxn id="45" idx="1"/>
          </p:cNvCxnSpPr>
          <p:nvPr/>
        </p:nvCxnSpPr>
        <p:spPr bwMode="auto">
          <a:xfrm>
            <a:off x="7084822" y="3957589"/>
            <a:ext cx="29438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67"/>
          <p:cNvCxnSpPr>
            <a:cxnSpLocks noChangeShapeType="1"/>
            <a:stCxn id="45" idx="3"/>
            <a:endCxn id="20" idx="1"/>
          </p:cNvCxnSpPr>
          <p:nvPr/>
        </p:nvCxnSpPr>
        <p:spPr bwMode="auto">
          <a:xfrm>
            <a:off x="7936992" y="3957590"/>
            <a:ext cx="31089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67"/>
          <p:cNvCxnSpPr>
            <a:cxnSpLocks noChangeShapeType="1"/>
            <a:stCxn id="58" idx="2"/>
            <a:endCxn id="38" idx="0"/>
          </p:cNvCxnSpPr>
          <p:nvPr/>
        </p:nvCxnSpPr>
        <p:spPr bwMode="auto">
          <a:xfrm>
            <a:off x="3982220" y="4163270"/>
            <a:ext cx="0" cy="10493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다이아몬드 85"/>
          <p:cNvSpPr/>
          <p:nvPr/>
        </p:nvSpPr>
        <p:spPr>
          <a:xfrm>
            <a:off x="4678996" y="5145412"/>
            <a:ext cx="883111" cy="4113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AutoShape 67"/>
          <p:cNvCxnSpPr>
            <a:cxnSpLocks noChangeShapeType="1"/>
            <a:stCxn id="38" idx="3"/>
            <a:endCxn id="86" idx="1"/>
          </p:cNvCxnSpPr>
          <p:nvPr/>
        </p:nvCxnSpPr>
        <p:spPr bwMode="auto">
          <a:xfrm flipV="1">
            <a:off x="4363962" y="5351093"/>
            <a:ext cx="315034" cy="39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67"/>
          <p:cNvCxnSpPr>
            <a:cxnSpLocks noChangeShapeType="1"/>
            <a:stCxn id="58" idx="3"/>
            <a:endCxn id="41" idx="1"/>
          </p:cNvCxnSpPr>
          <p:nvPr/>
        </p:nvCxnSpPr>
        <p:spPr bwMode="auto">
          <a:xfrm>
            <a:off x="4407897" y="3957589"/>
            <a:ext cx="19471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Freeform 51"/>
          <p:cNvSpPr>
            <a:spLocks/>
          </p:cNvSpPr>
          <p:nvPr/>
        </p:nvSpPr>
        <p:spPr bwMode="auto">
          <a:xfrm>
            <a:off x="5012601" y="3833668"/>
            <a:ext cx="215900" cy="138113"/>
          </a:xfrm>
          <a:custGeom>
            <a:avLst/>
            <a:gdLst>
              <a:gd name="T0" fmla="*/ 0 w 181"/>
              <a:gd name="T1" fmla="*/ 179954724 h 106"/>
              <a:gd name="T2" fmla="*/ 64026875 w 181"/>
              <a:gd name="T3" fmla="*/ 25464910 h 106"/>
              <a:gd name="T4" fmla="*/ 193502462 w 181"/>
              <a:gd name="T5" fmla="*/ 25464910 h 106"/>
              <a:gd name="T6" fmla="*/ 257529337 w 181"/>
              <a:gd name="T7" fmla="*/ 179954724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106">
                <a:moveTo>
                  <a:pt x="0" y="106"/>
                </a:moveTo>
                <a:cubicBezTo>
                  <a:pt x="11" y="68"/>
                  <a:pt x="22" y="30"/>
                  <a:pt x="45" y="15"/>
                </a:cubicBezTo>
                <a:cubicBezTo>
                  <a:pt x="68" y="0"/>
                  <a:pt x="113" y="0"/>
                  <a:pt x="136" y="15"/>
                </a:cubicBezTo>
                <a:cubicBezTo>
                  <a:pt x="159" y="30"/>
                  <a:pt x="170" y="68"/>
                  <a:pt x="181" y="106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cxnSp>
        <p:nvCxnSpPr>
          <p:cNvPr id="49" name="AutoShape 52"/>
          <p:cNvCxnSpPr>
            <a:cxnSpLocks noChangeShapeType="1"/>
            <a:stCxn id="34" idx="3"/>
            <a:endCxn id="51" idx="0"/>
          </p:cNvCxnSpPr>
          <p:nvPr/>
        </p:nvCxnSpPr>
        <p:spPr bwMode="auto">
          <a:xfrm>
            <a:off x="2693512" y="2775234"/>
            <a:ext cx="278116" cy="28315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52"/>
          <p:cNvCxnSpPr>
            <a:cxnSpLocks noChangeShapeType="1"/>
            <a:stCxn id="86" idx="3"/>
            <a:endCxn id="41" idx="1"/>
          </p:cNvCxnSpPr>
          <p:nvPr/>
        </p:nvCxnSpPr>
        <p:spPr bwMode="auto">
          <a:xfrm flipV="1">
            <a:off x="5562107" y="3957589"/>
            <a:ext cx="792973" cy="13935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2731296" y="3058386"/>
            <a:ext cx="480664" cy="28476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ko-KR" altLang="en-US" sz="1000">
                <a:solidFill>
                  <a:srgbClr val="000000"/>
                </a:solidFill>
              </a:rPr>
              <a:t>출하</a:t>
            </a:r>
            <a:endParaRPr kumimoji="0"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2" name="Rectangle 58"/>
          <p:cNvSpPr>
            <a:spLocks noChangeArrowheads="1"/>
          </p:cNvSpPr>
          <p:nvPr/>
        </p:nvSpPr>
        <p:spPr bwMode="auto">
          <a:xfrm>
            <a:off x="3592082" y="3039279"/>
            <a:ext cx="763485" cy="28476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반품관리</a:t>
            </a: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2557561" y="3981546"/>
            <a:ext cx="72723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solidFill>
                  <a:srgbClr val="000000"/>
                </a:solidFill>
              </a:rPr>
              <a:t>납품자재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2515375" y="5838504"/>
            <a:ext cx="6984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>
                <a:solidFill>
                  <a:srgbClr val="000000"/>
                </a:solidFill>
              </a:rPr>
              <a:t>[2 </a:t>
            </a:r>
            <a:r>
              <a:rPr lang="en-US" altLang="ko-KR" sz="1000" dirty="0" err="1">
                <a:solidFill>
                  <a:srgbClr val="000000"/>
                </a:solidFill>
              </a:rPr>
              <a:t>hrs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</p:txBody>
      </p:sp>
      <p:cxnSp>
        <p:nvCxnSpPr>
          <p:cNvPr id="59" name="AutoShape 52"/>
          <p:cNvCxnSpPr>
            <a:cxnSpLocks noChangeShapeType="1"/>
            <a:stCxn id="51" idx="2"/>
            <a:endCxn id="58" idx="1"/>
          </p:cNvCxnSpPr>
          <p:nvPr/>
        </p:nvCxnSpPr>
        <p:spPr bwMode="auto">
          <a:xfrm rot="16200000" flipH="1">
            <a:off x="2956865" y="3357912"/>
            <a:ext cx="614440" cy="58491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5571421" y="5433663"/>
            <a:ext cx="6976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ko-KR" altLang="en-US" sz="1000" dirty="0">
                <a:solidFill>
                  <a:srgbClr val="000000"/>
                </a:solidFill>
              </a:rPr>
              <a:t>자재정보</a:t>
            </a:r>
            <a:endParaRPr kumimoji="0" lang="en-US" altLang="ko-KR" sz="1000" dirty="0">
              <a:solidFill>
                <a:srgbClr val="000000"/>
              </a:solidFill>
            </a:endParaRPr>
          </a:p>
        </p:txBody>
      </p:sp>
      <p:cxnSp>
        <p:nvCxnSpPr>
          <p:cNvPr id="53" name="AutoShape 52"/>
          <p:cNvCxnSpPr>
            <a:cxnSpLocks noChangeShapeType="1"/>
            <a:stCxn id="86" idx="0"/>
            <a:endCxn id="52" idx="3"/>
          </p:cNvCxnSpPr>
          <p:nvPr/>
        </p:nvCxnSpPr>
        <p:spPr bwMode="auto">
          <a:xfrm rot="16200000" flipV="1">
            <a:off x="3756185" y="3781044"/>
            <a:ext cx="1963751" cy="76498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4838373" y="4169442"/>
            <a:ext cx="564357" cy="40011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solidFill>
                  <a:srgbClr val="000000"/>
                </a:solidFill>
              </a:rPr>
              <a:t>반품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algn="ctr" eaLnBrk="1" latinLnBrk="1" hangingPunct="1"/>
            <a:r>
              <a:rPr lang="ko-KR" altLang="en-US" sz="1000" dirty="0">
                <a:solidFill>
                  <a:srgbClr val="000000"/>
                </a:solidFill>
              </a:rPr>
              <a:t>자재</a:t>
            </a:r>
          </a:p>
        </p:txBody>
      </p:sp>
      <p:sp>
        <p:nvSpPr>
          <p:cNvPr id="44" name="Text Box 163"/>
          <p:cNvSpPr txBox="1">
            <a:spLocks noChangeArrowheads="1"/>
          </p:cNvSpPr>
          <p:nvPr/>
        </p:nvSpPr>
        <p:spPr bwMode="auto">
          <a:xfrm rot="19719508">
            <a:off x="6767837" y="2770665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8582375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프로세스 분석을 통해 확인된 프로세스의 정의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세부 </a:t>
            </a:r>
            <a:r>
              <a:rPr lang="en-US" altLang="ko-KR" sz="1400" dirty="0">
                <a:latin typeface="+mn-ea"/>
              </a:rPr>
              <a:t>Activity </a:t>
            </a:r>
            <a:r>
              <a:rPr lang="ko-KR" altLang="en-US" sz="1400" dirty="0">
                <a:latin typeface="+mn-ea"/>
              </a:rPr>
              <a:t>및 업무흐름 등의 내용을 바탕으로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프로세스 정의서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프로세스 흐름도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프로세스 </a:t>
            </a:r>
            <a:r>
              <a:rPr lang="en-US" altLang="ko-KR" sz="1400" dirty="0" err="1">
                <a:latin typeface="+mn-ea"/>
              </a:rPr>
              <a:t>Input/Output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정의서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프로세스 운영 </a:t>
            </a:r>
            <a:r>
              <a:rPr lang="en-US" altLang="ko-KR" sz="1400" dirty="0">
                <a:latin typeface="+mn-ea"/>
              </a:rPr>
              <a:t>Rule</a:t>
            </a:r>
            <a:r>
              <a:rPr lang="ko-KR" altLang="en-US" sz="1400" dirty="0">
                <a:latin typeface="+mn-ea"/>
              </a:rPr>
              <a:t>을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작성하고 </a:t>
            </a:r>
            <a:r>
              <a:rPr lang="en-US" altLang="ko-KR" sz="1400" dirty="0">
                <a:latin typeface="+mn-ea"/>
              </a:rPr>
              <a:t>Application Architecture </a:t>
            </a:r>
            <a:r>
              <a:rPr lang="ko-KR" altLang="en-US" sz="1400" dirty="0">
                <a:latin typeface="+mn-ea"/>
              </a:rPr>
              <a:t>설계를 위한 기본 자료로 활용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A3E21323-A674-4A81-8018-AFD1C806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57" y="2464914"/>
            <a:ext cx="7602486" cy="364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 정의서 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ㆍ각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단위 프로세스의 수행목적과 적용범위를 명확히 하고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관련된 주요항목을 작성하여 해당 프로세스에 대한 이해 및 업무 수행을 용이하게 함</a:t>
            </a:r>
          </a:p>
          <a:p>
            <a:pPr defTabSz="914400">
              <a:defRPr/>
            </a:pP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kumimoji="0" lang="en-US" altLang="ko-KR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 흐름도 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ㆍ단위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프로세스를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SIPOC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형태로 표현하고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Activity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간의 흐름도와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Input/Output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정보를 기술함</a:t>
            </a:r>
          </a:p>
          <a:p>
            <a:pPr defTabSz="914400">
              <a:defRPr/>
            </a:pP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정의서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ㆍ프로세스의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입출력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(Input/Output)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정보에 대해 데이터의 생성부서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생성시점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데이터 형태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(Type),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세부설명 등을 작성함</a:t>
            </a:r>
          </a:p>
          <a:p>
            <a:pPr defTabSz="914400">
              <a:defRPr/>
            </a:pP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 운영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ㆍ프로세스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내에서 수행되는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Activity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별로 운영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Check point, 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수행 부서와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운영 담당자 등을 작성함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9847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Process Mapping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Process Mapping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업무의 수행과정을 한 눈에 볼 수 있도록 그림으로 표현 하는 것으로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업무가 처리되는 절차에 따라 통일된 기호를 사용하여 업무의 구조를 도식화 함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596" y="4473797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Process Mapping</a:t>
            </a:r>
            <a:r>
              <a:rPr lang="ko-KR" altLang="en-US" sz="1600" b="1" dirty="0">
                <a:latin typeface="+mn-ea"/>
              </a:rPr>
              <a:t>의 목적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해당하는 업무의 기능과 목적이 무엇이고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어떻게 처리되며 얼마나 잘 운영되는지 이해가 가능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→ 복잡한 업무 절차를 가시화 시켜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불필요한 활동과 문제점을 파악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업무 수행과정에 참여하는 유관 부서간의 의사 소통과 협업을 촉진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1737675" y="2715399"/>
            <a:ext cx="760443" cy="468312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연간계획</a:t>
            </a: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접수</a:t>
            </a:r>
            <a:r>
              <a:rPr lang="en-US" altLang="ko-KR" sz="1000" dirty="0">
                <a:latin typeface="Arial" charset="0"/>
                <a:ea typeface="굴림체" pitchFamily="49" charset="-127"/>
              </a:rPr>
              <a:t>(</a:t>
            </a:r>
            <a:r>
              <a:rPr lang="ko-KR" altLang="en-US" sz="1000" dirty="0">
                <a:latin typeface="Arial" charset="0"/>
                <a:ea typeface="굴림체" pitchFamily="49" charset="-127"/>
              </a:rPr>
              <a:t>입력</a:t>
            </a:r>
            <a:r>
              <a:rPr lang="en-US" altLang="ko-KR" sz="1000" dirty="0">
                <a:latin typeface="Arial" charset="0"/>
                <a:ea typeface="굴림체" pitchFamily="49" charset="-127"/>
              </a:rPr>
              <a:t>)</a:t>
            </a: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3010881" y="2715399"/>
            <a:ext cx="716794" cy="619125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연간 </a:t>
            </a:r>
            <a:endParaRPr lang="en-US" altLang="ko-KR" sz="1000" dirty="0">
              <a:latin typeface="Arial" charset="0"/>
              <a:ea typeface="굴림체" pitchFamily="49" charset="-127"/>
            </a:endParaRP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판매계획</a:t>
            </a: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시뮬레이션</a:t>
            </a: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4530248" y="2715399"/>
            <a:ext cx="559429" cy="619124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예외</a:t>
            </a:r>
            <a:endParaRPr lang="en-US" altLang="ko-KR" sz="1000" dirty="0">
              <a:latin typeface="Arial" charset="0"/>
              <a:ea typeface="굴림체" pitchFamily="49" charset="-127"/>
            </a:endParaRP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사항</a:t>
            </a:r>
            <a:endParaRPr lang="en-US" altLang="ko-KR" sz="1000" dirty="0">
              <a:latin typeface="Arial" charset="0"/>
              <a:ea typeface="굴림체" pitchFamily="49" charset="-127"/>
            </a:endParaRP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검토</a:t>
            </a:r>
          </a:p>
        </p:txBody>
      </p: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5854071" y="3269667"/>
            <a:ext cx="769737" cy="587915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연간</a:t>
            </a:r>
            <a:endParaRPr lang="en-US" altLang="ko-KR" sz="1000" dirty="0">
              <a:latin typeface="Arial" charset="0"/>
              <a:ea typeface="굴림체" pitchFamily="49" charset="-127"/>
            </a:endParaRP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판매계획</a:t>
            </a:r>
            <a:endParaRPr lang="en-US" altLang="ko-KR" sz="1000" dirty="0">
              <a:latin typeface="Arial" charset="0"/>
              <a:ea typeface="굴림체" pitchFamily="49" charset="-127"/>
            </a:endParaRP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확정</a:t>
            </a:r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4270212" y="3710075"/>
            <a:ext cx="1079500" cy="441465"/>
          </a:xfrm>
          <a:prstGeom prst="flowChartDecision">
            <a:avLst/>
          </a:prstGeom>
          <a:solidFill>
            <a:srgbClr val="DDDDD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Acceptable ? </a:t>
            </a:r>
          </a:p>
        </p:txBody>
      </p:sp>
      <p:cxnSp>
        <p:nvCxnSpPr>
          <p:cNvPr id="25" name="AutoShape 43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2498118" y="2949555"/>
            <a:ext cx="512763" cy="7540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44"/>
          <p:cNvCxnSpPr>
            <a:cxnSpLocks noChangeShapeType="1"/>
            <a:stCxn id="20" idx="3"/>
            <a:endCxn id="21" idx="1"/>
          </p:cNvCxnSpPr>
          <p:nvPr/>
        </p:nvCxnSpPr>
        <p:spPr bwMode="auto">
          <a:xfrm flipV="1">
            <a:off x="3727675" y="3024961"/>
            <a:ext cx="802573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46"/>
          <p:cNvSpPr>
            <a:spLocks noChangeArrowheads="1"/>
          </p:cNvSpPr>
          <p:nvPr/>
        </p:nvSpPr>
        <p:spPr bwMode="auto">
          <a:xfrm>
            <a:off x="7442808" y="2996386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lang="ko-KR" altLang="en-US"/>
          </a:p>
        </p:txBody>
      </p:sp>
      <p:cxnSp>
        <p:nvCxnSpPr>
          <p:cNvPr id="28" name="AutoShape 47"/>
          <p:cNvCxnSpPr>
            <a:cxnSpLocks noChangeShapeType="1"/>
            <a:stCxn id="23" idx="1"/>
            <a:endCxn id="20" idx="2"/>
          </p:cNvCxnSpPr>
          <p:nvPr/>
        </p:nvCxnSpPr>
        <p:spPr bwMode="auto">
          <a:xfrm rot="10800000">
            <a:off x="3369278" y="3334524"/>
            <a:ext cx="900934" cy="596284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3638769" y="3638449"/>
            <a:ext cx="3619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No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5240724" y="3649385"/>
            <a:ext cx="4175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Yes</a:t>
            </a:r>
          </a:p>
        </p:txBody>
      </p:sp>
      <p:sp>
        <p:nvSpPr>
          <p:cNvPr id="31" name="AutoShape 51"/>
          <p:cNvSpPr>
            <a:spLocks noChangeArrowheads="1"/>
          </p:cNvSpPr>
          <p:nvPr/>
        </p:nvSpPr>
        <p:spPr bwMode="auto">
          <a:xfrm>
            <a:off x="866363" y="2003502"/>
            <a:ext cx="838200" cy="450855"/>
          </a:xfrm>
          <a:prstGeom prst="roundRect">
            <a:avLst>
              <a:gd name="adj" fmla="val 26512"/>
            </a:avLst>
          </a:prstGeom>
          <a:solidFill>
            <a:srgbClr val="DDDDDD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시장분석</a:t>
            </a:r>
            <a:endParaRPr lang="en-US" altLang="ko-KR" sz="1000" dirty="0">
              <a:latin typeface="Arial" charset="0"/>
              <a:ea typeface="굴림체" pitchFamily="49" charset="-127"/>
            </a:endParaRP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프로세스</a:t>
            </a:r>
          </a:p>
        </p:txBody>
      </p:sp>
      <p:sp>
        <p:nvSpPr>
          <p:cNvPr id="32" name="AutoShape 54"/>
          <p:cNvSpPr>
            <a:spLocks noChangeArrowheads="1"/>
          </p:cNvSpPr>
          <p:nvPr/>
        </p:nvSpPr>
        <p:spPr bwMode="auto">
          <a:xfrm>
            <a:off x="7282278" y="3806485"/>
            <a:ext cx="827087" cy="446489"/>
          </a:xfrm>
          <a:prstGeom prst="roundRect">
            <a:avLst>
              <a:gd name="adj" fmla="val 28597"/>
            </a:avLst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경영계획</a:t>
            </a:r>
            <a:endParaRPr lang="en-US" altLang="ko-KR" sz="1000" dirty="0">
              <a:latin typeface="Arial" charset="0"/>
              <a:ea typeface="굴림체" pitchFamily="49" charset="-127"/>
            </a:endParaRPr>
          </a:p>
          <a:p>
            <a:pPr algn="ctr" eaLnBrk="1" latinLnBrk="1" hangingPunct="1"/>
            <a:r>
              <a:rPr lang="ko-KR" altLang="en-US" sz="1000" dirty="0">
                <a:latin typeface="Arial" charset="0"/>
                <a:ea typeface="굴림체" pitchFamily="49" charset="-127"/>
              </a:rPr>
              <a:t>수립 프로세스</a:t>
            </a: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1605133" y="3207022"/>
            <a:ext cx="1072396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000" dirty="0">
                <a:latin typeface="Arial" charset="0"/>
                <a:ea typeface="굴림체" pitchFamily="49" charset="-127"/>
              </a:rPr>
              <a:t> Forecast </a:t>
            </a:r>
            <a:r>
              <a:rPr lang="ko-KR" altLang="en-US" sz="1000" dirty="0">
                <a:latin typeface="Arial" charset="0"/>
                <a:ea typeface="굴림체" pitchFamily="49" charset="-127"/>
              </a:rPr>
              <a:t>정보</a:t>
            </a:r>
          </a:p>
        </p:txBody>
      </p:sp>
      <p:cxnSp>
        <p:nvCxnSpPr>
          <p:cNvPr id="34" name="AutoShape 60"/>
          <p:cNvCxnSpPr>
            <a:cxnSpLocks noChangeShapeType="1"/>
            <a:stCxn id="22" idx="3"/>
            <a:endCxn id="32" idx="1"/>
          </p:cNvCxnSpPr>
          <p:nvPr/>
        </p:nvCxnSpPr>
        <p:spPr bwMode="auto">
          <a:xfrm>
            <a:off x="6623808" y="3563625"/>
            <a:ext cx="658470" cy="46610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5650153" y="3893016"/>
            <a:ext cx="1176779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1000" dirty="0">
                <a:latin typeface="Arial" charset="0"/>
                <a:ea typeface="굴림체" pitchFamily="49" charset="-127"/>
              </a:rPr>
              <a:t> 연간 판매 계획</a:t>
            </a:r>
          </a:p>
        </p:txBody>
      </p:sp>
      <p:cxnSp>
        <p:nvCxnSpPr>
          <p:cNvPr id="38" name="AutoShape 68"/>
          <p:cNvCxnSpPr>
            <a:cxnSpLocks noChangeShapeType="1"/>
            <a:stCxn id="31" idx="3"/>
            <a:endCxn id="20" idx="0"/>
          </p:cNvCxnSpPr>
          <p:nvPr/>
        </p:nvCxnSpPr>
        <p:spPr bwMode="auto">
          <a:xfrm>
            <a:off x="1704563" y="2228930"/>
            <a:ext cx="1664715" cy="486469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57"/>
          <p:cNvCxnSpPr>
            <a:cxnSpLocks noChangeShapeType="1"/>
            <a:stCxn id="21" idx="2"/>
            <a:endCxn id="23" idx="0"/>
          </p:cNvCxnSpPr>
          <p:nvPr/>
        </p:nvCxnSpPr>
        <p:spPr bwMode="auto">
          <a:xfrm flipH="1">
            <a:off x="4809962" y="3334523"/>
            <a:ext cx="1" cy="37555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518085" y="2590925"/>
            <a:ext cx="5282213" cy="1662675"/>
          </a:xfrm>
          <a:prstGeom prst="rect">
            <a:avLst/>
          </a:prstGeom>
          <a:noFill/>
          <a:ln w="12700" algn="ctr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3137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endParaRPr lang="ko-KR" altLang="en-US" sz="1000"/>
          </a:p>
        </p:txBody>
      </p:sp>
      <p:cxnSp>
        <p:nvCxnSpPr>
          <p:cNvPr id="74" name="AutoShape 47"/>
          <p:cNvCxnSpPr>
            <a:cxnSpLocks noChangeShapeType="1"/>
            <a:stCxn id="23" idx="3"/>
            <a:endCxn id="22" idx="0"/>
          </p:cNvCxnSpPr>
          <p:nvPr/>
        </p:nvCxnSpPr>
        <p:spPr bwMode="auto">
          <a:xfrm flipV="1">
            <a:off x="5349712" y="3269667"/>
            <a:ext cx="889228" cy="661141"/>
          </a:xfrm>
          <a:prstGeom prst="bentConnector4">
            <a:avLst>
              <a:gd name="adj1" fmla="val 28359"/>
              <a:gd name="adj2" fmla="val 134577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531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프로세스 정의서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양식 및 항목별 기술 내용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graphicFrame>
        <p:nvGraphicFramePr>
          <p:cNvPr id="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48830"/>
              </p:ext>
            </p:extLst>
          </p:nvPr>
        </p:nvGraphicFramePr>
        <p:xfrm>
          <a:off x="529180" y="1748988"/>
          <a:ext cx="5771040" cy="3198187"/>
        </p:xfrm>
        <a:graphic>
          <a:graphicData uri="http://schemas.openxmlformats.org/drawingml/2006/table">
            <a:tbl>
              <a:tblPr/>
              <a:tblGrid>
                <a:gridCol w="72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1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0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명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오너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Rev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승인일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목적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52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 내용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1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 주기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핵심성과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관련표준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매뉴얼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부서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운영지표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OD (Operational Definition)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관리부서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측정주기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측정수단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6379536" y="1815591"/>
            <a:ext cx="2334696" cy="872745"/>
          </a:xfrm>
          <a:prstGeom prst="wedgeRoundRectCallout">
            <a:avLst>
              <a:gd name="adj1" fmla="val -65237"/>
              <a:gd name="adj2" fmla="val -1350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명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변호와 이름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       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계층 구조에 따른 번호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오너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작성자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검토자 승인자 이름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날자 및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개정 번호 기입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6819724" y="1532794"/>
            <a:ext cx="1364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buFont typeface="Wingdings" pitchFamily="2" charset="2"/>
              <a:buChar char="Ø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항목 및 작성 내용</a:t>
            </a:r>
          </a:p>
        </p:txBody>
      </p:sp>
      <p:sp>
        <p:nvSpPr>
          <p:cNvPr id="15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6379536" y="2779778"/>
            <a:ext cx="2335868" cy="3474718"/>
          </a:xfrm>
          <a:prstGeom prst="wedgeRoundRectCallout">
            <a:avLst>
              <a:gd name="adj1" fmla="val -67459"/>
              <a:gd name="adj2" fmla="val -5078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목적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수행 목적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기능 등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 업무 내용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프로세스의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 범위 및 내용 기재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Start ~ End)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 주기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프로세스를 운영하는 주기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4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핵심성과 지표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(KPI)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프로세스의 기능을 발휘하거나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효율을 높이기 위해 개선을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통해 궁극적으로 목표를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달성하여야 하는 주요 성과지표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예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수요예측 정확도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(90%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목표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)]    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5.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관련 표준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업무 수행과 관련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  관리하고 있는 표준 문서 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6.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관련 부서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해당 프로세스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수행에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반드시 필요한 부서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7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2414016" y="5043423"/>
            <a:ext cx="3758184" cy="1073913"/>
          </a:xfrm>
          <a:prstGeom prst="wedgeRoundRectCallout">
            <a:avLst>
              <a:gd name="adj1" fmla="val -39971"/>
              <a:gd name="adj2" fmla="val -840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운영 지표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해당 단위 프로세스 운영 시 관리하는 </a:t>
            </a:r>
            <a:r>
              <a:rPr lang="ko-KR" altLang="en-US" sz="1000" dirty="0" err="1">
                <a:solidFill>
                  <a:srgbClr val="0000CC"/>
                </a:solidFill>
                <a:latin typeface="+mn-ea"/>
              </a:rPr>
              <a:t>지표명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            [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예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 Forecast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접수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L/T]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2. OD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지표에 관한 설명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산출 공식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입력변수  정의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측정 수단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운영 지표를 계측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측정할 수 있는 수단으로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      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시스템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rgbClr val="0000CC"/>
                </a:solidFill>
                <a:latin typeface="+mn-ea"/>
              </a:rPr>
              <a:t>시스템명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또는 수작업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rgbClr val="0000CC"/>
                </a:solidFill>
                <a:latin typeface="+mn-ea"/>
              </a:rPr>
              <a:t>문서명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기재</a:t>
            </a:r>
          </a:p>
        </p:txBody>
      </p:sp>
    </p:spTree>
    <p:extLst>
      <p:ext uri="{BB962C8B-B14F-4D97-AF65-F5344CB8AC3E}">
        <p14:creationId xmlns:p14="http://schemas.microsoft.com/office/powerpoint/2010/main" val="39862722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1095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프로세스 정의서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graphicFrame>
        <p:nvGraphicFramePr>
          <p:cNvPr id="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33360"/>
              </p:ext>
            </p:extLst>
          </p:nvPr>
        </p:nvGraphicFramePr>
        <p:xfrm>
          <a:off x="541488" y="1738257"/>
          <a:ext cx="8115888" cy="4439872"/>
        </p:xfrm>
        <a:graphic>
          <a:graphicData uri="http://schemas.openxmlformats.org/drawingml/2006/table">
            <a:tbl>
              <a:tblPr/>
              <a:tblGrid>
                <a:gridCol w="101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1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명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31.1.2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연간 판매 계획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오너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/000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/000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/000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Rev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00.00.00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승인일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00.00.00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목적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연간판매계획을 작성하여 관련부서에 제공하여 연간생산계획이 작성될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 내용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마케팅전략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주력제품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경쟁사정보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시장동향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(Trend, End-Market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고객의 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Forecast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 등을 입력한 다음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시뮬레이션 수행을 통하여 제품별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거래선별 수량 및 금액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판가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을 작성한다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 주기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핵심성과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수요예측 정확도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관련표준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매뉴얼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경영계획수립업무 규칙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(W/W)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부서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GPLC</a:t>
                      </a:r>
                    </a:p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전략구매</a:t>
                      </a:r>
                    </a:p>
                    <a:p>
                      <a:pPr marL="92075" marR="0" lvl="0" indent="-92075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경영지원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1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운영지표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OD (Operational Definition)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관리부서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측정주기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측정수단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수요예측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정확도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1 - S|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수요*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CTQ-Y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Forecast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L/T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Forecast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Forecast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요청일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수작업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1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1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 Box 163"/>
          <p:cNvSpPr txBox="1">
            <a:spLocks noChangeArrowheads="1"/>
          </p:cNvSpPr>
          <p:nvPr/>
        </p:nvSpPr>
        <p:spPr bwMode="auto">
          <a:xfrm rot="19719508">
            <a:off x="7214404" y="5852599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074939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프로세스 흐름도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양식 및 항목별 기술 내용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442913" y="5099272"/>
            <a:ext cx="13195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buFont typeface="Wingdings" pitchFamily="2" charset="2"/>
              <a:buChar char="Ø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작성시 유의 사항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442913" y="5357305"/>
            <a:ext cx="7631239" cy="90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5725" indent="-85725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프로세스 흐름도에는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Input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프로세스와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Output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프로세스가 반드시 있어야 하며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</a:p>
          <a:p>
            <a:pPr marL="0" indent="0" eaLnBrk="1" latinLnBrk="1" hangingPunct="1">
              <a:lnSpc>
                <a:spcPct val="110000"/>
              </a:lnSpc>
            </a:pP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   작성 범위는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"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프로세스 체계도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"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상의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L3 Process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에 대해 자세히 기술</a:t>
            </a:r>
            <a:endParaRPr lang="en-US" altLang="ko-KR" sz="10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latin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단위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Process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의 추가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삭제 또는 분리가 필요하면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marL="0" indent="0" eaLnBrk="1" latinLnBrk="1" hangingPunct="1">
              <a:lnSpc>
                <a:spcPct val="110000"/>
              </a:lnSpc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반드시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Process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체계를 수정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조정 후 작성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프로세스 내에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"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의사결정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"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마름모는 꼭 필요한 경우에만 사용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0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34407"/>
              </p:ext>
            </p:extLst>
          </p:nvPr>
        </p:nvGraphicFramePr>
        <p:xfrm>
          <a:off x="514056" y="1764792"/>
          <a:ext cx="5758728" cy="3204372"/>
        </p:xfrm>
        <a:graphic>
          <a:graphicData uri="http://schemas.openxmlformats.org/drawingml/2006/table">
            <a:tbl>
              <a:tblPr/>
              <a:tblGrid>
                <a:gridCol w="71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99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9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7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188345" y="2403464"/>
            <a:ext cx="552192" cy="22831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800" dirty="0">
                <a:latin typeface="+mn-ea"/>
              </a:rPr>
              <a:t>Activity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3013968" y="2725203"/>
            <a:ext cx="552192" cy="22831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800" dirty="0">
                <a:latin typeface="+mn-ea"/>
              </a:rPr>
              <a:t>Activity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" name="AutoShape 68"/>
          <p:cNvCxnSpPr>
            <a:cxnSpLocks noChangeShapeType="1"/>
            <a:stCxn id="11" idx="2"/>
            <a:endCxn id="12" idx="1"/>
          </p:cNvCxnSpPr>
          <p:nvPr/>
        </p:nvCxnSpPr>
        <p:spPr bwMode="auto">
          <a:xfrm rot="16200000" flipH="1">
            <a:off x="2635412" y="2460802"/>
            <a:ext cx="207584" cy="549527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6379536" y="1815591"/>
            <a:ext cx="2334696" cy="2884425"/>
          </a:xfrm>
          <a:prstGeom prst="wedgeRoundRectCallout">
            <a:avLst>
              <a:gd name="adj1" fmla="val -64454"/>
              <a:gd name="adj2" fmla="val -3758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1. Supplier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해당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프로세스에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자원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(Resource, Input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를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제공하는 모든 부서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사람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2. Input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해당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실행에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필요한 타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L3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3. Activity : Input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정보와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Output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정보가 존재하는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최소 업무 단위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(Task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포함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4. Process : Activity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간 업무 흐름도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5. Output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해당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프로세스의 결과가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연계되는 타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L3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6. Customer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해당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프로세스의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내부나 외부에서 프로세스의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결과물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(Output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을 받는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부서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사람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6819724" y="1532794"/>
            <a:ext cx="1364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buFont typeface="Wingdings" pitchFamily="2" charset="2"/>
              <a:buChar char="Ø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항목 및 작성 내용</a:t>
            </a:r>
          </a:p>
        </p:txBody>
      </p:sp>
      <p:sp>
        <p:nvSpPr>
          <p:cNvPr id="17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5621756" y="4767300"/>
            <a:ext cx="3093648" cy="983315"/>
          </a:xfrm>
          <a:prstGeom prst="wedgeRoundRectCallout">
            <a:avLst>
              <a:gd name="adj1" fmla="val -74808"/>
              <a:gd name="adj2" fmla="val -5537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핵심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Input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시작과 연계되는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Input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중 실행하는데 있어 반드시 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필요한 타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L3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핵심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Output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업무 수행 후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연계 되어지는 가장 중요한 타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L3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9590236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프로세스 흐름도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graphicFrame>
        <p:nvGraphicFramePr>
          <p:cNvPr id="8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49026"/>
              </p:ext>
            </p:extLst>
          </p:nvPr>
        </p:nvGraphicFramePr>
        <p:xfrm>
          <a:off x="514056" y="1746503"/>
          <a:ext cx="8115888" cy="4361911"/>
        </p:xfrm>
        <a:graphic>
          <a:graphicData uri="http://schemas.openxmlformats.org/drawingml/2006/table">
            <a:tbl>
              <a:tblPr/>
              <a:tblGrid>
                <a:gridCol w="76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13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2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마케팅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마케팅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경영지원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경영지원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GPLC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6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2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41.1.2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경영계획수립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/>
                        <a:t>31.2.2  </a:t>
                      </a:r>
                      <a:r>
                        <a:rPr lang="ko-KR" altLang="en-US" sz="1000" dirty="0"/>
                        <a:t>연간생산계획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/>
                    </a:p>
                    <a:p>
                      <a:pPr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/>
                    </a:p>
                  </a:txBody>
                  <a:tcPr marL="84406" marR="8440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AutoShape 51"/>
          <p:cNvSpPr>
            <a:spLocks noChangeArrowheads="1"/>
          </p:cNvSpPr>
          <p:nvPr/>
        </p:nvSpPr>
        <p:spPr bwMode="auto">
          <a:xfrm>
            <a:off x="1445690" y="3079752"/>
            <a:ext cx="773723" cy="38716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>
                <a:latin typeface="+mn-ea"/>
              </a:rPr>
              <a:t>21.1.1</a:t>
            </a:r>
          </a:p>
          <a:p>
            <a:pPr algn="ctr" eaLnBrk="1" latinLnBrk="1" hangingPunct="1"/>
            <a:r>
              <a:rPr lang="en-US" altLang="ko-KR" sz="1000">
                <a:latin typeface="+mn-ea"/>
              </a:rPr>
              <a:t> </a:t>
            </a:r>
            <a:r>
              <a:rPr lang="ko-KR" altLang="en-US" sz="1000">
                <a:latin typeface="+mn-ea"/>
              </a:rPr>
              <a:t>시장분석</a:t>
            </a:r>
          </a:p>
        </p:txBody>
      </p:sp>
      <p:sp>
        <p:nvSpPr>
          <p:cNvPr id="10" name="AutoShape 52"/>
          <p:cNvSpPr>
            <a:spLocks noChangeArrowheads="1"/>
          </p:cNvSpPr>
          <p:nvPr/>
        </p:nvSpPr>
        <p:spPr bwMode="auto">
          <a:xfrm>
            <a:off x="1445690" y="4541457"/>
            <a:ext cx="773723" cy="387159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>
                <a:latin typeface="+mn-ea"/>
              </a:rPr>
              <a:t>41.1.2</a:t>
            </a:r>
          </a:p>
          <a:p>
            <a:pPr algn="ctr" eaLnBrk="1" latinLnBrk="1" hangingPunct="1"/>
            <a:r>
              <a:rPr lang="ko-KR" altLang="en-US" sz="1000">
                <a:latin typeface="+mn-ea"/>
              </a:rPr>
              <a:t>경영계획수립</a:t>
            </a:r>
          </a:p>
        </p:txBody>
      </p:sp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1454482" y="2346199"/>
            <a:ext cx="763466" cy="387159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>
                <a:latin typeface="+mn-ea"/>
              </a:rPr>
              <a:t>고객</a:t>
            </a:r>
          </a:p>
        </p:txBody>
      </p:sp>
      <p:sp>
        <p:nvSpPr>
          <p:cNvPr id="12" name="AutoShape 65"/>
          <p:cNvSpPr>
            <a:spLocks noChangeArrowheads="1"/>
          </p:cNvSpPr>
          <p:nvPr/>
        </p:nvSpPr>
        <p:spPr bwMode="auto">
          <a:xfrm>
            <a:off x="1445690" y="3692527"/>
            <a:ext cx="773723" cy="38716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>
                <a:latin typeface="+mn-ea"/>
              </a:rPr>
              <a:t>21.1.2</a:t>
            </a:r>
          </a:p>
          <a:p>
            <a:pPr algn="ctr" eaLnBrk="1" latinLnBrk="1" hangingPunct="1"/>
            <a:r>
              <a:rPr lang="en-US" altLang="ko-KR" sz="1000">
                <a:latin typeface="+mn-ea"/>
              </a:rPr>
              <a:t> </a:t>
            </a:r>
            <a:r>
              <a:rPr lang="ko-KR" altLang="en-US" sz="1000">
                <a:latin typeface="+mn-ea"/>
              </a:rPr>
              <a:t>경쟁사분석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3185571" y="2305622"/>
            <a:ext cx="996462" cy="468312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900" dirty="0">
                <a:latin typeface="+mn-ea"/>
              </a:rPr>
              <a:t>31.1.2.1</a:t>
            </a:r>
          </a:p>
          <a:p>
            <a:pPr algn="ctr" eaLnBrk="1" latinLnBrk="1" hangingPunct="1"/>
            <a:r>
              <a:rPr lang="ko-KR" altLang="en-US" sz="900" dirty="0">
                <a:latin typeface="+mn-ea"/>
              </a:rPr>
              <a:t>주요고객 연간계획</a:t>
            </a:r>
          </a:p>
          <a:p>
            <a:pPr algn="ctr" eaLnBrk="1" latinLnBrk="1" hangingPunct="1"/>
            <a:r>
              <a:rPr lang="ko-KR" altLang="en-US" sz="900" dirty="0">
                <a:latin typeface="+mn-ea"/>
              </a:rPr>
              <a:t>접수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입력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3988132" y="2924747"/>
            <a:ext cx="996462" cy="468312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900">
                <a:latin typeface="+mn-ea"/>
              </a:rPr>
              <a:t>31.1.2.2</a:t>
            </a:r>
          </a:p>
          <a:p>
            <a:pPr algn="ctr" eaLnBrk="1" latinLnBrk="1" hangingPunct="1"/>
            <a:r>
              <a:rPr lang="ko-KR" altLang="en-US" sz="900">
                <a:latin typeface="+mn-ea"/>
              </a:rPr>
              <a:t>연간 판매계획</a:t>
            </a:r>
          </a:p>
          <a:p>
            <a:pPr algn="ctr" eaLnBrk="1" latinLnBrk="1" hangingPunct="1"/>
            <a:r>
              <a:rPr lang="ko-KR" altLang="en-US" sz="900">
                <a:latin typeface="+mn-ea"/>
              </a:rPr>
              <a:t>시뮬레이션 수행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5257155" y="2924747"/>
            <a:ext cx="996462" cy="468312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900">
                <a:latin typeface="+mn-ea"/>
              </a:rPr>
              <a:t>31.1.2.3</a:t>
            </a:r>
          </a:p>
          <a:p>
            <a:pPr algn="ctr" eaLnBrk="1" latinLnBrk="1" hangingPunct="1"/>
            <a:r>
              <a:rPr lang="ko-KR" altLang="en-US" sz="900">
                <a:latin typeface="+mn-ea"/>
              </a:rPr>
              <a:t>예외사항검토</a:t>
            </a:r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5258620" y="5285360"/>
            <a:ext cx="996462" cy="468313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900">
                <a:latin typeface="+mn-ea"/>
              </a:rPr>
              <a:t>31.1.2.4</a:t>
            </a:r>
          </a:p>
          <a:p>
            <a:pPr algn="ctr" eaLnBrk="1" latinLnBrk="1" hangingPunct="1"/>
            <a:r>
              <a:rPr lang="ko-KR" altLang="en-US" sz="900">
                <a:latin typeface="+mn-ea"/>
              </a:rPr>
              <a:t>연간판매계획확정</a:t>
            </a: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5258620" y="3993134"/>
            <a:ext cx="996462" cy="812800"/>
          </a:xfrm>
          <a:prstGeom prst="flowChartDecision">
            <a:avLst/>
          </a:prstGeom>
          <a:solidFill>
            <a:srgbClr val="DDDDD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900">
                <a:latin typeface="+mn-ea"/>
              </a:rPr>
              <a:t>Acceptable ? </a:t>
            </a:r>
          </a:p>
        </p:txBody>
      </p:sp>
      <p:cxnSp>
        <p:nvCxnSpPr>
          <p:cNvPr id="18" name="AutoShape 43"/>
          <p:cNvCxnSpPr>
            <a:cxnSpLocks noChangeShapeType="1"/>
            <a:stCxn id="13" idx="3"/>
            <a:endCxn id="14" idx="0"/>
          </p:cNvCxnSpPr>
          <p:nvPr/>
        </p:nvCxnSpPr>
        <p:spPr bwMode="auto">
          <a:xfrm>
            <a:off x="4182033" y="2539778"/>
            <a:ext cx="304330" cy="384969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4"/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4984594" y="3159697"/>
            <a:ext cx="272562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45"/>
          <p:cNvCxnSpPr>
            <a:cxnSpLocks noChangeShapeType="1"/>
            <a:stCxn id="15" idx="2"/>
            <a:endCxn id="17" idx="0"/>
          </p:cNvCxnSpPr>
          <p:nvPr/>
        </p:nvCxnSpPr>
        <p:spPr bwMode="auto">
          <a:xfrm rot="16200000" flipH="1">
            <a:off x="5456082" y="3692365"/>
            <a:ext cx="600075" cy="1465"/>
          </a:xfrm>
          <a:prstGeom prst="bentConnector3">
            <a:avLst>
              <a:gd name="adj1" fmla="val 49736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46"/>
          <p:cNvSpPr>
            <a:spLocks noChangeArrowheads="1"/>
          </p:cNvSpPr>
          <p:nvPr/>
        </p:nvSpPr>
        <p:spPr bwMode="auto">
          <a:xfrm>
            <a:off x="5267413" y="3205734"/>
            <a:ext cx="70338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lang="ko-KR" altLang="en-US" sz="900">
              <a:latin typeface="+mn-ea"/>
            </a:endParaRPr>
          </a:p>
        </p:txBody>
      </p:sp>
      <p:cxnSp>
        <p:nvCxnSpPr>
          <p:cNvPr id="22" name="AutoShape 47"/>
          <p:cNvCxnSpPr>
            <a:cxnSpLocks noChangeShapeType="1"/>
            <a:stCxn id="17" idx="1"/>
            <a:endCxn id="14" idx="2"/>
          </p:cNvCxnSpPr>
          <p:nvPr/>
        </p:nvCxnSpPr>
        <p:spPr bwMode="auto">
          <a:xfrm rot="10800000">
            <a:off x="4486364" y="3393060"/>
            <a:ext cx="772257" cy="100647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4735479" y="4170934"/>
            <a:ext cx="360663" cy="24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No</a:t>
            </a:r>
          </a:p>
        </p:txBody>
      </p:sp>
      <p:cxnSp>
        <p:nvCxnSpPr>
          <p:cNvPr id="24" name="AutoShape 49"/>
          <p:cNvCxnSpPr>
            <a:cxnSpLocks noChangeShapeType="1"/>
            <a:stCxn id="17" idx="2"/>
            <a:endCxn id="16" idx="0"/>
          </p:cNvCxnSpPr>
          <p:nvPr/>
        </p:nvCxnSpPr>
        <p:spPr bwMode="auto">
          <a:xfrm rot="5400000">
            <a:off x="5517139" y="5045647"/>
            <a:ext cx="479425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5456448" y="4805934"/>
            <a:ext cx="381503" cy="24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Yes</a:t>
            </a:r>
          </a:p>
        </p:txBody>
      </p:sp>
      <p:sp>
        <p:nvSpPr>
          <p:cNvPr id="26" name="AutoShape 53"/>
          <p:cNvSpPr>
            <a:spLocks noChangeArrowheads="1"/>
          </p:cNvSpPr>
          <p:nvPr/>
        </p:nvSpPr>
        <p:spPr bwMode="auto">
          <a:xfrm>
            <a:off x="6891470" y="4411218"/>
            <a:ext cx="763465" cy="39341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>
                <a:latin typeface="+mn-ea"/>
              </a:rPr>
              <a:t>31.2.2</a:t>
            </a:r>
          </a:p>
          <a:p>
            <a:pPr algn="ctr" eaLnBrk="1" latinLnBrk="1" hangingPunct="1"/>
            <a:r>
              <a:rPr lang="ko-KR" altLang="en-US" sz="1000">
                <a:latin typeface="+mn-ea"/>
              </a:rPr>
              <a:t>연간생산계획</a:t>
            </a:r>
          </a:p>
        </p:txBody>
      </p:sp>
      <p:sp>
        <p:nvSpPr>
          <p:cNvPr id="27" name="AutoShape 54"/>
          <p:cNvSpPr>
            <a:spLocks noChangeArrowheads="1"/>
          </p:cNvSpPr>
          <p:nvPr/>
        </p:nvSpPr>
        <p:spPr bwMode="auto">
          <a:xfrm>
            <a:off x="6891470" y="3340513"/>
            <a:ext cx="763465" cy="39341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>
                <a:latin typeface="+mn-ea"/>
              </a:rPr>
              <a:t>41.1.2</a:t>
            </a:r>
          </a:p>
          <a:p>
            <a:pPr algn="ctr" eaLnBrk="1" latinLnBrk="1" hangingPunct="1"/>
            <a:r>
              <a:rPr lang="ko-KR" altLang="en-US" sz="1000">
                <a:latin typeface="+mn-ea"/>
              </a:rPr>
              <a:t>경영계획수립</a:t>
            </a:r>
          </a:p>
        </p:txBody>
      </p:sp>
      <p:sp>
        <p:nvSpPr>
          <p:cNvPr id="28" name="AutoShape 55"/>
          <p:cNvSpPr>
            <a:spLocks noChangeArrowheads="1"/>
          </p:cNvSpPr>
          <p:nvPr/>
        </p:nvSpPr>
        <p:spPr bwMode="auto">
          <a:xfrm>
            <a:off x="6891470" y="2433289"/>
            <a:ext cx="763465" cy="39341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>
                <a:latin typeface="+mn-ea"/>
              </a:rPr>
              <a:t>고객</a:t>
            </a:r>
          </a:p>
        </p:txBody>
      </p:sp>
      <p:cxnSp>
        <p:nvCxnSpPr>
          <p:cNvPr id="30" name="AutoShape 57"/>
          <p:cNvCxnSpPr>
            <a:cxnSpLocks noChangeShapeType="1"/>
            <a:endCxn id="13" idx="1"/>
          </p:cNvCxnSpPr>
          <p:nvPr/>
        </p:nvCxnSpPr>
        <p:spPr bwMode="auto">
          <a:xfrm flipV="1">
            <a:off x="2364252" y="2539778"/>
            <a:ext cx="821319" cy="79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2372368" y="2584277"/>
            <a:ext cx="631571" cy="34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800" dirty="0">
                <a:latin typeface="+mn-ea"/>
                <a:ea typeface="+mn-ea"/>
              </a:rPr>
              <a:t>Forecast</a:t>
            </a:r>
          </a:p>
          <a:p>
            <a:pPr eaLnBrk="1" hangingPunct="1"/>
            <a:r>
              <a:rPr lang="en-US" altLang="ko-KR" sz="800" dirty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  <a:ea typeface="+mn-ea"/>
              </a:rPr>
              <a:t>정보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2372368" y="4752213"/>
            <a:ext cx="1157356" cy="22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800" dirty="0">
                <a:latin typeface="+mn-ea"/>
                <a:ea typeface="+mn-ea"/>
              </a:rPr>
              <a:t>경영계획</a:t>
            </a:r>
            <a:r>
              <a:rPr lang="en-US" altLang="ko-KR" sz="800" dirty="0">
                <a:latin typeface="+mn-ea"/>
                <a:ea typeface="+mn-ea"/>
              </a:rPr>
              <a:t>Guide Line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2372368" y="3316861"/>
            <a:ext cx="1737643" cy="34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800" dirty="0">
                <a:latin typeface="+mn-ea"/>
                <a:ea typeface="+mn-ea"/>
              </a:rPr>
              <a:t>시장동향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주력제품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</a:p>
          <a:p>
            <a:pPr eaLnBrk="1" hangingPunct="1"/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>
                <a:latin typeface="+mn-ea"/>
                <a:ea typeface="+mn-ea"/>
              </a:rPr>
              <a:t>신제품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 dirty="0">
                <a:latin typeface="+mn-ea"/>
                <a:ea typeface="+mn-ea"/>
              </a:rPr>
              <a:t>단종제품정보</a:t>
            </a:r>
            <a:r>
              <a:rPr lang="en-US" altLang="ko-KR" sz="800" dirty="0">
                <a:latin typeface="+mn-ea"/>
                <a:ea typeface="+mn-ea"/>
              </a:rPr>
              <a:t>,</a:t>
            </a:r>
            <a:r>
              <a:rPr lang="ko-KR" altLang="en-US" sz="800" dirty="0">
                <a:latin typeface="+mn-ea"/>
                <a:ea typeface="+mn-ea"/>
              </a:rPr>
              <a:t>판매</a:t>
            </a:r>
            <a:r>
              <a:rPr lang="en-US" altLang="ko-KR" sz="800" dirty="0">
                <a:latin typeface="+mn-ea"/>
                <a:ea typeface="+mn-ea"/>
              </a:rPr>
              <a:t>Guide)</a:t>
            </a:r>
          </a:p>
        </p:txBody>
      </p:sp>
      <p:cxnSp>
        <p:nvCxnSpPr>
          <p:cNvPr id="34" name="AutoShape 66"/>
          <p:cNvCxnSpPr>
            <a:cxnSpLocks noChangeShapeType="1"/>
            <a:stCxn id="10" idx="3"/>
            <a:endCxn id="14" idx="1"/>
          </p:cNvCxnSpPr>
          <p:nvPr/>
        </p:nvCxnSpPr>
        <p:spPr bwMode="auto">
          <a:xfrm flipV="1">
            <a:off x="2219413" y="3158903"/>
            <a:ext cx="1768719" cy="157613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67"/>
          <p:cNvCxnSpPr>
            <a:cxnSpLocks noChangeShapeType="1"/>
            <a:stCxn id="12" idx="3"/>
          </p:cNvCxnSpPr>
          <p:nvPr/>
        </p:nvCxnSpPr>
        <p:spPr bwMode="auto">
          <a:xfrm flipV="1">
            <a:off x="2219413" y="3159699"/>
            <a:ext cx="1768719" cy="72640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68"/>
          <p:cNvCxnSpPr>
            <a:cxnSpLocks noChangeShapeType="1"/>
            <a:stCxn id="9" idx="3"/>
            <a:endCxn id="14" idx="1"/>
          </p:cNvCxnSpPr>
          <p:nvPr/>
        </p:nvCxnSpPr>
        <p:spPr bwMode="auto">
          <a:xfrm flipV="1">
            <a:off x="2219413" y="3158903"/>
            <a:ext cx="1768719" cy="11442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69"/>
          <p:cNvSpPr txBox="1">
            <a:spLocks noChangeArrowheads="1"/>
          </p:cNvSpPr>
          <p:nvPr/>
        </p:nvSpPr>
        <p:spPr bwMode="auto">
          <a:xfrm>
            <a:off x="2372368" y="3946039"/>
            <a:ext cx="796680" cy="22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800" dirty="0">
                <a:latin typeface="+mn-ea"/>
                <a:ea typeface="+mn-ea"/>
              </a:rPr>
              <a:t>경쟁사 정보</a:t>
            </a:r>
          </a:p>
        </p:txBody>
      </p:sp>
      <p:cxnSp>
        <p:nvCxnSpPr>
          <p:cNvPr id="45" name="AutoShape 59"/>
          <p:cNvCxnSpPr>
            <a:cxnSpLocks noChangeShapeType="1"/>
            <a:stCxn id="16" idx="3"/>
            <a:endCxn id="26" idx="1"/>
          </p:cNvCxnSpPr>
          <p:nvPr/>
        </p:nvCxnSpPr>
        <p:spPr bwMode="auto">
          <a:xfrm flipV="1">
            <a:off x="6255082" y="4607925"/>
            <a:ext cx="636388" cy="911592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60"/>
          <p:cNvCxnSpPr>
            <a:cxnSpLocks noChangeShapeType="1"/>
            <a:stCxn id="16" idx="3"/>
            <a:endCxn id="27" idx="1"/>
          </p:cNvCxnSpPr>
          <p:nvPr/>
        </p:nvCxnSpPr>
        <p:spPr bwMode="auto">
          <a:xfrm flipV="1">
            <a:off x="6255082" y="3537220"/>
            <a:ext cx="636388" cy="198229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61"/>
          <p:cNvCxnSpPr>
            <a:cxnSpLocks noChangeShapeType="1"/>
            <a:stCxn id="16" idx="3"/>
            <a:endCxn id="28" idx="1"/>
          </p:cNvCxnSpPr>
          <p:nvPr/>
        </p:nvCxnSpPr>
        <p:spPr bwMode="auto">
          <a:xfrm flipV="1">
            <a:off x="6255082" y="2629997"/>
            <a:ext cx="636388" cy="288952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64"/>
          <p:cNvSpPr txBox="1">
            <a:spLocks noChangeArrowheads="1"/>
          </p:cNvSpPr>
          <p:nvPr/>
        </p:nvSpPr>
        <p:spPr bwMode="auto">
          <a:xfrm>
            <a:off x="6235130" y="5544409"/>
            <a:ext cx="511700" cy="47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800" dirty="0">
                <a:latin typeface="+mn-ea"/>
                <a:ea typeface="+mn-ea"/>
              </a:rPr>
              <a:t>연간</a:t>
            </a:r>
          </a:p>
          <a:p>
            <a:pPr eaLnBrk="1" hangingPunct="1"/>
            <a:r>
              <a:rPr lang="ko-KR" altLang="en-US" sz="800" dirty="0">
                <a:latin typeface="+mn-ea"/>
                <a:ea typeface="+mn-ea"/>
              </a:rPr>
              <a:t> 판매</a:t>
            </a:r>
          </a:p>
          <a:p>
            <a:pPr eaLnBrk="1" hangingPunct="1"/>
            <a:r>
              <a:rPr lang="ko-KR" altLang="en-US" sz="800" dirty="0">
                <a:latin typeface="+mn-ea"/>
                <a:ea typeface="+mn-ea"/>
              </a:rPr>
              <a:t> 계획</a:t>
            </a:r>
          </a:p>
        </p:txBody>
      </p:sp>
      <p:sp>
        <p:nvSpPr>
          <p:cNvPr id="39" name="Text Box 163"/>
          <p:cNvSpPr txBox="1">
            <a:spLocks noChangeArrowheads="1"/>
          </p:cNvSpPr>
          <p:nvPr/>
        </p:nvSpPr>
        <p:spPr bwMode="auto">
          <a:xfrm rot="19719508">
            <a:off x="7214404" y="5852599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35666762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프로세스 </a:t>
            </a:r>
            <a:r>
              <a:rPr lang="en-US" altLang="ko-KR" sz="1400" dirty="0">
                <a:latin typeface="+mn-ea"/>
              </a:rPr>
              <a:t>I/O </a:t>
            </a:r>
            <a:r>
              <a:rPr lang="ko-KR" altLang="en-US" sz="1400" dirty="0">
                <a:latin typeface="+mn-ea"/>
              </a:rPr>
              <a:t>정의서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양식 및 항목별 기술 내용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graphicFrame>
        <p:nvGraphicFramePr>
          <p:cNvPr id="8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70408"/>
              </p:ext>
            </p:extLst>
          </p:nvPr>
        </p:nvGraphicFramePr>
        <p:xfrm>
          <a:off x="527362" y="1738950"/>
          <a:ext cx="5708845" cy="3244529"/>
        </p:xfrm>
        <a:graphic>
          <a:graphicData uri="http://schemas.openxmlformats.org/drawingml/2006/table">
            <a:tbl>
              <a:tblPr/>
              <a:tblGrid>
                <a:gridCol w="121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8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27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6379536" y="1815591"/>
            <a:ext cx="2334696" cy="4448050"/>
          </a:xfrm>
          <a:prstGeom prst="wedgeRoundRectCallout">
            <a:avLst>
              <a:gd name="adj1" fmla="val -64454"/>
              <a:gd name="adj2" fmla="val -3758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1. Information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프로세스의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en-US" altLang="ko-KR" sz="1000" dirty="0" err="1">
                <a:solidFill>
                  <a:srgbClr val="0000CC"/>
                </a:solidFill>
                <a:latin typeface="+mn-ea"/>
              </a:rPr>
              <a:t>Input/Output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정보와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Activity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의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CC"/>
                </a:solidFill>
                <a:latin typeface="+mn-ea"/>
              </a:rPr>
              <a:t>Input/Output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(Internal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로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표시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를 말함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2. I/O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구분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Input, Internal, 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Output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으로 구분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생성부서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정보의 생성 및 책임부서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4.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생성시점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정보의 생성시점을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세부적으로 기술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예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매달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25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일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12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]</a:t>
            </a:r>
            <a:endParaRPr lang="ko-KR" altLang="en-US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5. Type : Information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의 제공형태를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다음 중 하나로 명시함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- Data(</a:t>
            </a:r>
            <a:r>
              <a:rPr lang="ko-KR" altLang="en-US" sz="1000" dirty="0" err="1">
                <a:solidFill>
                  <a:srgbClr val="0000CC"/>
                </a:solidFill>
                <a:latin typeface="+mn-ea"/>
              </a:rPr>
              <a:t>시스템명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),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문서종류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rgbClr val="0000CC"/>
                </a:solidFill>
                <a:latin typeface="+mn-ea"/>
              </a:rPr>
              <a:t>시스템명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☜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),  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업무메일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기타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☞문서가 시스템 저장 시에만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rgbClr val="0000CC"/>
                </a:solidFill>
                <a:latin typeface="+mn-ea"/>
              </a:rPr>
              <a:t>시스템명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기입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6.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상세설명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Information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의 성격과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  내용이 기술되어야 하며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특히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내용부분은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Information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이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다루는 주요항목에 대해서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상세한 기술이 필요함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6819724" y="1532794"/>
            <a:ext cx="1364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buFont typeface="Wingdings" pitchFamily="2" charset="2"/>
              <a:buChar char="Ø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항목 및 작성 내용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46088" y="5151247"/>
            <a:ext cx="13147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buFont typeface="Wingdings" pitchFamily="2" charset="2"/>
              <a:buChar char="Ø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작성시 유의 사항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46089" y="5400675"/>
            <a:ext cx="5662103" cy="94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여러 부서의 협력에 의해 생성되는 정보는 생성된 정보에 대해 </a:t>
            </a:r>
            <a:endParaRPr lang="en-US" altLang="ko-KR" sz="10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latinLnBrk="1" hangingPunct="1">
              <a:lnSpc>
                <a:spcPct val="110000"/>
              </a:lnSpc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책임을 가지는 부서를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"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생성부서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"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로 지정한다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  <a:p>
            <a:pPr eaLnBrk="1" latin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상세설명에는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Information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에 대한 세부적인 내용이 기술되어야 하며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eaLnBrk="1" latinLnBrk="1" hangingPunct="1">
              <a:lnSpc>
                <a:spcPct val="110000"/>
              </a:lnSpc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정보생성과 관련한 부분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생성기준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 Bucket, Horizon, Cycle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등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과 </a:t>
            </a:r>
            <a:endParaRPr lang="en-US" altLang="ko-KR" sz="10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latinLnBrk="1" hangingPunct="1">
              <a:lnSpc>
                <a:spcPct val="110000"/>
              </a:lnSpc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정보의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Contents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와 관련한 부분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(Information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의미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포함 내용 등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이 포함되도록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02362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프로세스 </a:t>
            </a:r>
            <a:r>
              <a:rPr lang="en-US" altLang="ko-KR" sz="1400" dirty="0">
                <a:latin typeface="+mn-ea"/>
              </a:rPr>
              <a:t>I/O </a:t>
            </a:r>
            <a:r>
              <a:rPr lang="ko-KR" altLang="en-US" sz="1400" dirty="0">
                <a:latin typeface="+mn-ea"/>
              </a:rPr>
              <a:t>정의서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graphicFrame>
        <p:nvGraphicFramePr>
          <p:cNvPr id="1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51766"/>
              </p:ext>
            </p:extLst>
          </p:nvPr>
        </p:nvGraphicFramePr>
        <p:xfrm>
          <a:off x="542194" y="1757236"/>
          <a:ext cx="8173211" cy="4049645"/>
        </p:xfrm>
        <a:graphic>
          <a:graphicData uri="http://schemas.openxmlformats.org/drawingml/2006/table">
            <a:tbl>
              <a:tblPr/>
              <a:tblGrid>
                <a:gridCol w="129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65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92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생산계획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GPLC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전체계획 구간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Bucket: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생성기준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Plant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Order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Plant,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납기요구일</a:t>
                      </a: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6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6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8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58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163"/>
          <p:cNvSpPr txBox="1">
            <a:spLocks noChangeArrowheads="1"/>
          </p:cNvSpPr>
          <p:nvPr/>
        </p:nvSpPr>
        <p:spPr bwMode="auto">
          <a:xfrm rot="19719508">
            <a:off x="6544553" y="5384767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04697924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프로세스 운영 </a:t>
            </a:r>
            <a:r>
              <a:rPr lang="en-US" altLang="ko-KR" sz="1400" dirty="0">
                <a:latin typeface="+mn-ea"/>
              </a:rPr>
              <a:t>Rule </a:t>
            </a:r>
            <a:r>
              <a:rPr lang="ko-KR" altLang="en-US" sz="1400" dirty="0">
                <a:latin typeface="+mn-ea"/>
              </a:rPr>
              <a:t>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양식 및 항목별 기술 내용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graphicFrame>
        <p:nvGraphicFramePr>
          <p:cNvPr id="8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45372"/>
              </p:ext>
            </p:extLst>
          </p:nvPr>
        </p:nvGraphicFramePr>
        <p:xfrm>
          <a:off x="537681" y="1723484"/>
          <a:ext cx="5671093" cy="3214275"/>
        </p:xfrm>
        <a:graphic>
          <a:graphicData uri="http://schemas.openxmlformats.org/drawingml/2006/table">
            <a:tbl>
              <a:tblPr/>
              <a:tblGrid>
                <a:gridCol w="831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03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Rule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b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수단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0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4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4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6379536" y="1815590"/>
            <a:ext cx="2334696" cy="3139181"/>
          </a:xfrm>
          <a:prstGeom prst="wedgeRoundRectCallout">
            <a:avLst>
              <a:gd name="adj1" fmla="val -64454"/>
              <a:gd name="adj2" fmla="val -3758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1. Activity : "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프로세스 흐름도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에 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구성되어져 있는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Activity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단위 업무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,Task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포함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운영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Rule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각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Activity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 시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반드시 지켜져야 할 업무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Rule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3. Check Point 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운영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Rule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의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 준수여부를 판단할 수 있는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근거 항목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4.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 부서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Activity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수행부서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5.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담당자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Activity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 담당자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6.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소요 시간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Activity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또는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Task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가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   수행되는 데 걸리는 시간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7.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수행 수단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업무 수행 방법</a:t>
            </a:r>
            <a:endParaRPr lang="en-US" altLang="ko-KR" sz="1000" dirty="0">
              <a:solidFill>
                <a:srgbClr val="0000CC"/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- System(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시스템명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    -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수작업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작성 </a:t>
            </a:r>
            <a:r>
              <a:rPr lang="ko-KR" altLang="en-US" sz="1000" dirty="0" err="1">
                <a:solidFill>
                  <a:srgbClr val="0000CC"/>
                </a:solidFill>
                <a:latin typeface="+mn-ea"/>
              </a:rPr>
              <a:t>문서명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6819724" y="1532794"/>
            <a:ext cx="1364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buFont typeface="Wingdings" pitchFamily="2" charset="2"/>
              <a:buChar char="Ø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항목 및 작성 내용</a:t>
            </a: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428596" y="5137627"/>
            <a:ext cx="13147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buFont typeface="Wingdings" pitchFamily="2" charset="2"/>
              <a:buChar char="Ø"/>
            </a:pPr>
            <a:r>
              <a:rPr lang="en-US" altLang="ko-KR" sz="1000" b="1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000" b="1">
                <a:solidFill>
                  <a:srgbClr val="0000CC"/>
                </a:solidFill>
                <a:latin typeface="+mn-ea"/>
                <a:ea typeface="+mn-ea"/>
              </a:rPr>
              <a:t>작성시 유의 사항</a:t>
            </a: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428596" y="5383849"/>
            <a:ext cx="7755604" cy="77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 프로세스 운영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Rule </a:t>
            </a:r>
            <a:r>
              <a:rPr lang="ko-KR" altLang="en-US" sz="1000" b="1" dirty="0" err="1">
                <a:solidFill>
                  <a:srgbClr val="0000CC"/>
                </a:solidFill>
                <a:latin typeface="+mn-ea"/>
                <a:ea typeface="+mn-ea"/>
              </a:rPr>
              <a:t>정의서에는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 프로세스 흐름도에 있는 모든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Activity(Task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포함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가 빠짐 없이 기술 되어져야 함</a:t>
            </a:r>
            <a:endParaRPr lang="en-US" altLang="ko-KR" sz="10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latin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“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운영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Rule”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에는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5W 1H(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언제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어디서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누가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무엇을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어떻게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왜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에 입각해서 상세히 기술하고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  </a:t>
            </a:r>
          </a:p>
          <a:p>
            <a:pPr eaLnBrk="1" latinLnBrk="1" hangingPunct="1">
              <a:lnSpc>
                <a:spcPct val="110000"/>
              </a:lnSpc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설명이 필요한 용어에 대한 정의는 첨부 문서로 자유롭게 작성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  <a:p>
            <a:pPr eaLnBrk="1" latin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 "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수행 수단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"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작성시 관련 시스템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작성 문서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자료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  <a:ea typeface="+mn-ea"/>
              </a:rPr>
              <a:t>명을 반드시 기재</a:t>
            </a:r>
            <a:endParaRPr lang="en-US" altLang="ko-KR" sz="1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0236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 </a:t>
            </a:r>
            <a:r>
              <a:rPr lang="ko-KR" altLang="en-US" sz="2000" b="1" dirty="0">
                <a:latin typeface="+mn-ea"/>
                <a:ea typeface="+mn-ea"/>
              </a:rPr>
              <a:t>방법론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프로세스 설계 </a:t>
            </a:r>
            <a:r>
              <a:rPr lang="en-US" altLang="ko-KR" sz="1600" b="1" dirty="0">
                <a:latin typeface="+mn-ea"/>
              </a:rPr>
              <a:t>Mapping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프로세스 운영 </a:t>
            </a:r>
            <a:r>
              <a:rPr lang="en-US" altLang="ko-KR" sz="1400" dirty="0">
                <a:latin typeface="+mn-ea"/>
              </a:rPr>
              <a:t>Rule </a:t>
            </a:r>
            <a:r>
              <a:rPr lang="ko-KR" altLang="en-US" sz="1400" dirty="0">
                <a:latin typeface="+mn-ea"/>
              </a:rPr>
              <a:t>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8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21897"/>
              </p:ext>
            </p:extLst>
          </p:nvPr>
        </p:nvGraphicFramePr>
        <p:xfrm>
          <a:off x="537681" y="1723487"/>
          <a:ext cx="8177723" cy="4327696"/>
        </p:xfrm>
        <a:graphic>
          <a:graphicData uri="http://schemas.openxmlformats.org/drawingml/2006/table">
            <a:tbl>
              <a:tblPr/>
              <a:tblGrid>
                <a:gridCol w="119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8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86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Rule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수단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31.1.2.1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주요고객 연간계획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고객의 연간계획을 받아 연간판매계획의 기초 자료로 활용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일내 접수여부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김담당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31.1.2.2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판매계획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시뮬레이션 수행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과거의 수요와 시장상황 변화를 근거로 미래의 수요를 예측하고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예측된 수요를 바탕으로 최적의 판매계획 시뮬레이션 수행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김담당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31.1.2.3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예외사항검토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시뮬레이션의 결과로 생성된 각종 버전을 비교하여 수립된 모델 및 기준정보에 대한 점검과 예외사항을 검토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예외사항검토 여부확인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결재여부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김담당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9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31.1.2.4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연간판매계획확정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 미래 수요예측에 있어서 수요예측 정확도를 향상시키고 주문 변경에 대한 유연성 확보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김담당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5" marR="16615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163"/>
          <p:cNvSpPr txBox="1">
            <a:spLocks noChangeArrowheads="1"/>
          </p:cNvSpPr>
          <p:nvPr/>
        </p:nvSpPr>
        <p:spPr bwMode="auto">
          <a:xfrm rot="19719508">
            <a:off x="6565818" y="5512357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5307375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Process Mapping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Process Mapping</a:t>
            </a:r>
            <a:r>
              <a:rPr lang="ko-KR" altLang="en-US" sz="1600" b="1" dirty="0">
                <a:latin typeface="+mn-ea"/>
              </a:rPr>
              <a:t>의 종류</a:t>
            </a:r>
            <a:endParaRPr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kumimoji="0" lang="ko-KR" altLang="en-US" sz="1400" b="1" dirty="0">
                <a:latin typeface="+mn-ea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→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SIPOC Map, Cross Functional Process  Map, Variables Map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으로 구분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51222" y="2702103"/>
            <a:ext cx="1371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dirty="0"/>
              <a:t>Cross Functional </a:t>
            </a:r>
          </a:p>
          <a:p>
            <a:pPr algn="ctr"/>
            <a:r>
              <a:rPr lang="en-US" altLang="ko-KR" sz="1400" dirty="0"/>
              <a:t>Process Map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990823" y="2007354"/>
            <a:ext cx="1371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dirty="0"/>
              <a:t>Variables Map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079622" y="1796372"/>
            <a:ext cx="1371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dirty="0"/>
              <a:t>SIPOC Map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3E21323-A674-4A81-8018-AFD1C806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4" y="3530174"/>
            <a:ext cx="7442686" cy="265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SIPOC Map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ㆍ공급자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(Suppler),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인풋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(Input),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(Process),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아웃풋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(Output),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(Customer)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형태로 도식화 한 것으로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Macro Level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프로세스로 분류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kumimoji="0" lang="en-US" altLang="ko-KR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Cross Functional Process Map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ko-KR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ㆍ프로세스의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범위 내에서 관련된 부서간의 역할 흐름을 파악하고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lvl="0">
              <a:spcBef>
                <a:spcPts val="300"/>
              </a:spcBef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부서의 기능별로 이루어지는 일을 정의하는 데 유용</a:t>
            </a:r>
          </a:p>
          <a:p>
            <a:pPr marL="0" marR="0" lvl="0" indent="0" algn="l" defTabSz="4572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Variables Map</a:t>
            </a:r>
          </a:p>
          <a:p>
            <a:pPr lvl="0">
              <a:spcBef>
                <a:spcPts val="300"/>
              </a:spcBef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ㆍ고객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요구 또는 프로세스의 결과물에 영향을 주는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Inpupt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요소를 확인하는데 활용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spcBef>
                <a:spcPts val="300"/>
              </a:spcBef>
              <a:defRPr/>
            </a:pP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위로 구부러진 화살표 17"/>
          <p:cNvSpPr/>
          <p:nvPr/>
        </p:nvSpPr>
        <p:spPr bwMode="auto">
          <a:xfrm rot="3210919">
            <a:off x="2644287" y="2644270"/>
            <a:ext cx="805790" cy="288084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rtlCol="0" anchor="ctr"/>
          <a:lstStyle/>
          <a:p>
            <a:pPr algn="ctr" defTabSz="968375" eaLnBrk="1" hangingPunct="1">
              <a:lnSpc>
                <a:spcPct val="90000"/>
              </a:lnSpc>
            </a:pPr>
            <a:endParaRPr lang="ko-KR" altLang="en-US" sz="1000" b="1">
              <a:solidFill>
                <a:srgbClr val="3C3C3C"/>
              </a:solidFill>
              <a:ea typeface="맑은 고딕" pitchFamily="50" charset="-127"/>
            </a:endParaRPr>
          </a:p>
        </p:txBody>
      </p:sp>
      <p:sp>
        <p:nvSpPr>
          <p:cNvPr id="19" name="위로 구부러진 화살표 18"/>
          <p:cNvSpPr/>
          <p:nvPr/>
        </p:nvSpPr>
        <p:spPr bwMode="auto">
          <a:xfrm rot="18951299">
            <a:off x="4852713" y="2777543"/>
            <a:ext cx="805790" cy="310305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rtlCol="0" anchor="ctr"/>
          <a:lstStyle/>
          <a:p>
            <a:pPr algn="ctr" defTabSz="968375" eaLnBrk="1" hangingPunct="1">
              <a:lnSpc>
                <a:spcPct val="90000"/>
              </a:lnSpc>
            </a:pPr>
            <a:endParaRPr lang="ko-KR" altLang="en-US" sz="1000" b="1">
              <a:solidFill>
                <a:srgbClr val="3C3C3C"/>
              </a:solidFill>
              <a:ea typeface="맑은 고딕" pitchFamily="50" charset="-127"/>
            </a:endParaRPr>
          </a:p>
        </p:txBody>
      </p:sp>
      <p:cxnSp>
        <p:nvCxnSpPr>
          <p:cNvPr id="20" name="꺾인 연결선 19"/>
          <p:cNvCxnSpPr>
            <a:stCxn id="8" idx="3"/>
            <a:endCxn id="7" idx="1"/>
          </p:cNvCxnSpPr>
          <p:nvPr/>
        </p:nvCxnSpPr>
        <p:spPr>
          <a:xfrm>
            <a:off x="3451222" y="2063072"/>
            <a:ext cx="1539601" cy="210982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2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Process Mapping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Process Mapping</a:t>
            </a:r>
            <a:r>
              <a:rPr lang="ko-KR" altLang="en-US" sz="1600" b="1" dirty="0">
                <a:latin typeface="+mn-ea"/>
              </a:rPr>
              <a:t>시 사용하는 기호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602567" y="1704631"/>
            <a:ext cx="896815" cy="5334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5968332" y="1832832"/>
            <a:ext cx="19319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  <a:latin typeface="+mn-ea"/>
                <a:ea typeface="+mn-ea"/>
              </a:rPr>
              <a:t>작업 또는 활동 </a:t>
            </a:r>
            <a:r>
              <a:rPr lang="en-US" altLang="ko-KR" sz="1200">
                <a:solidFill>
                  <a:srgbClr val="000000"/>
                </a:solidFill>
                <a:latin typeface="+mn-ea"/>
                <a:ea typeface="+mn-ea"/>
              </a:rPr>
              <a:t>(Activity)</a:t>
            </a:r>
          </a:p>
        </p:txBody>
      </p:sp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1060108" y="1704631"/>
            <a:ext cx="896815" cy="533400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246053" y="1740499"/>
            <a:ext cx="20092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4000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외부 프로세스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또는 프로세스 시작과 끝 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5968332" y="2779325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의사결정</a:t>
            </a: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4602567" y="2649944"/>
            <a:ext cx="896815" cy="533400"/>
          </a:xfrm>
          <a:prstGeom prst="diamond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1010284" y="2916644"/>
            <a:ext cx="996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2246053" y="2779326"/>
            <a:ext cx="1727689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  <a:latin typeface="+mn-ea"/>
                <a:ea typeface="+mn-ea"/>
              </a:rPr>
              <a:t>프로세스의 방향</a:t>
            </a:r>
            <a:r>
              <a:rPr lang="en-US" altLang="ko-KR" sz="12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+mn-ea"/>
                <a:ea typeface="+mn-ea"/>
              </a:rPr>
              <a:t>흐름</a:t>
            </a:r>
          </a:p>
        </p:txBody>
      </p:sp>
      <p:sp>
        <p:nvSpPr>
          <p:cNvPr id="31" name="Oval 38"/>
          <p:cNvSpPr>
            <a:spLocks noChangeArrowheads="1"/>
          </p:cNvSpPr>
          <p:nvPr/>
        </p:nvSpPr>
        <p:spPr bwMode="auto">
          <a:xfrm>
            <a:off x="4834830" y="4569840"/>
            <a:ext cx="432288" cy="431800"/>
          </a:xfrm>
          <a:prstGeom prst="ellipse">
            <a:avLst/>
          </a:prstGeom>
          <a:solidFill>
            <a:srgbClr val="CCCCFF"/>
          </a:solidFill>
          <a:ln w="9525" algn="ctr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1600" b="1"/>
              <a:t>A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5968332" y="4647241"/>
            <a:ext cx="1661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다음 페이지로 연결</a:t>
            </a:r>
          </a:p>
        </p:txBody>
      </p:sp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1093079" y="3558288"/>
            <a:ext cx="830873" cy="541338"/>
          </a:xfrm>
          <a:prstGeom prst="can">
            <a:avLst>
              <a:gd name="adj" fmla="val 25000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2246054" y="3691638"/>
            <a:ext cx="1727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IT System / DB</a:t>
            </a: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903947" y="5473185"/>
            <a:ext cx="713922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200" dirty="0">
                <a:solidFill>
                  <a:srgbClr val="C00000"/>
                </a:solidFill>
                <a:latin typeface="+mn-ea"/>
              </a:rPr>
              <a:t>☞ 상기 기호의 모형 및 색상은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맑은 고딕" panose="020B0503020000020004" pitchFamily="50" charset="-127"/>
              </a:rPr>
              <a:t>Mapping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맑은 고딕" panose="020B0503020000020004" pitchFamily="50" charset="-127"/>
              </a:rPr>
              <a:t> 프로그램에 따라 다소 차이가 있음</a:t>
            </a:r>
            <a:endParaRPr lang="en-US" altLang="ko-KR" sz="1200" dirty="0">
              <a:solidFill>
                <a:srgbClr val="C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4593774" y="3563628"/>
            <a:ext cx="914400" cy="530658"/>
          </a:xfrm>
          <a:prstGeom prst="flowChartDocument">
            <a:avLst/>
          </a:prstGeom>
          <a:solidFill>
            <a:srgbClr val="CCCC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968332" y="3691638"/>
            <a:ext cx="1727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Input/Output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문서</a:t>
            </a: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 rot="10800000">
            <a:off x="1309283" y="4595240"/>
            <a:ext cx="398463" cy="381000"/>
          </a:xfrm>
          <a:prstGeom prst="triangle">
            <a:avLst>
              <a:gd name="adj" fmla="val 49995"/>
            </a:avLst>
          </a:prstGeom>
          <a:solidFill>
            <a:srgbClr val="CCCC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246053" y="4648421"/>
            <a:ext cx="1727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저장 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대기</a:t>
            </a:r>
          </a:p>
        </p:txBody>
      </p:sp>
    </p:spTree>
    <p:extLst>
      <p:ext uri="{BB962C8B-B14F-4D97-AF65-F5344CB8AC3E}">
        <p14:creationId xmlns:p14="http://schemas.microsoft.com/office/powerpoint/2010/main" val="319350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SIPOC Map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440196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SIPOC </a:t>
            </a:r>
            <a:r>
              <a:rPr lang="ko-KR" altLang="en-US" sz="1600" b="1" dirty="0">
                <a:latin typeface="+mn-ea"/>
              </a:rPr>
              <a:t>용어 설명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→ 공급자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(Suppler)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프로세스의 작업대상이 되는 정보와 자료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자원들을 제공하는 사람이나 조직 등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→ 인풋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(Input) 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공급자가 제공하는 정보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자료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제품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서비스로서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Process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에 의해 소비되고 변형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→ 프로세스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(Process)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인풋의 변형이 이루어지는 일련의 단계들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→ 아웃풋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(Output )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고객이 사용하는 제품이나 서비스로서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Process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에 의해 변형된 결과물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→ 고객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(Customer)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프로세스에서 나온 아웃풋을 받는 대상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사람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조직 등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61253" y="3932841"/>
            <a:ext cx="1094442" cy="5432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latin typeface="+mn-ea"/>
              </a:rPr>
              <a:t>내부 고객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261253" y="5086910"/>
            <a:ext cx="1094442" cy="452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latin typeface="+mn-ea"/>
              </a:rPr>
              <a:t>외부 고객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68353" y="4620920"/>
            <a:ext cx="1037208" cy="49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dirty="0">
                <a:latin typeface="+mn-ea"/>
              </a:rPr>
              <a:t>Major </a:t>
            </a:r>
          </a:p>
          <a:p>
            <a:pPr algn="ctr"/>
            <a:r>
              <a:rPr lang="ko-KR" altLang="en-US" sz="1200" dirty="0">
                <a:latin typeface="+mn-ea"/>
              </a:rPr>
              <a:t>프로세스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085650" y="3933929"/>
            <a:ext cx="1098889" cy="542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latin typeface="+mn-ea"/>
              </a:rPr>
              <a:t>내부 공급자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085650" y="5088496"/>
            <a:ext cx="1098889" cy="452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latin typeface="+mn-ea"/>
              </a:rPr>
              <a:t>외부 공급자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085650" y="4521129"/>
            <a:ext cx="2051844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1000" b="0" dirty="0">
                <a:latin typeface="+mn-ea"/>
                <a:ea typeface="+mn-ea"/>
              </a:rPr>
              <a:t>＊타 프로세스에서 제공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85650" y="5595299"/>
            <a:ext cx="2019782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1000" b="0" dirty="0">
                <a:latin typeface="+mn-ea"/>
                <a:ea typeface="+mn-ea"/>
              </a:rPr>
              <a:t>＊타 비즈니스에서 제공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261253" y="4533807"/>
            <a:ext cx="2254928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1000" b="0" dirty="0">
                <a:latin typeface="+mn-ea"/>
                <a:ea typeface="+mn-ea"/>
              </a:rPr>
              <a:t>＊우리의 제품/서비스를 사용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261253" y="5591888"/>
            <a:ext cx="2405849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1000" b="0" dirty="0">
                <a:latin typeface="+mn-ea"/>
                <a:ea typeface="+mn-ea"/>
              </a:rPr>
              <a:t>＊우리의 제품/서비스를 구매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1085650" y="3458358"/>
            <a:ext cx="1094441" cy="33007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Supplier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379551" y="3458358"/>
            <a:ext cx="1094441" cy="33007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 Input 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673452" y="3458358"/>
            <a:ext cx="1094441" cy="33007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Process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967353" y="3458358"/>
            <a:ext cx="1094441" cy="33007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dirty="0">
                <a:latin typeface="+mn-ea"/>
                <a:ea typeface="+mn-ea"/>
              </a:rPr>
              <a:t>Output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261253" y="3473773"/>
            <a:ext cx="1094441" cy="33007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Customer</a:t>
            </a:r>
          </a:p>
        </p:txBody>
      </p:sp>
      <p:cxnSp>
        <p:nvCxnSpPr>
          <p:cNvPr id="33" name="꺾인 연결선 32"/>
          <p:cNvCxnSpPr>
            <a:stCxn id="17" idx="3"/>
            <a:endCxn id="16" idx="1"/>
          </p:cNvCxnSpPr>
          <p:nvPr/>
        </p:nvCxnSpPr>
        <p:spPr>
          <a:xfrm>
            <a:off x="2184539" y="4205033"/>
            <a:ext cx="1483814" cy="661156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8" idx="3"/>
            <a:endCxn id="16" idx="1"/>
          </p:cNvCxnSpPr>
          <p:nvPr/>
        </p:nvCxnSpPr>
        <p:spPr>
          <a:xfrm flipV="1">
            <a:off x="2184539" y="4866189"/>
            <a:ext cx="1483814" cy="448626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64"/>
          <p:cNvSpPr txBox="1">
            <a:spLocks noChangeArrowheads="1"/>
          </p:cNvSpPr>
          <p:nvPr/>
        </p:nvSpPr>
        <p:spPr bwMode="auto">
          <a:xfrm>
            <a:off x="4728341" y="4615299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Outputs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  <p:cxnSp>
        <p:nvCxnSpPr>
          <p:cNvPr id="38" name="꺾인 연결선 37"/>
          <p:cNvCxnSpPr>
            <a:stCxn id="16" idx="3"/>
            <a:endCxn id="15" idx="1"/>
          </p:cNvCxnSpPr>
          <p:nvPr/>
        </p:nvCxnSpPr>
        <p:spPr>
          <a:xfrm>
            <a:off x="4705561" y="4866189"/>
            <a:ext cx="1555692" cy="447040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6" idx="3"/>
            <a:endCxn id="13" idx="1"/>
          </p:cNvCxnSpPr>
          <p:nvPr/>
        </p:nvCxnSpPr>
        <p:spPr>
          <a:xfrm flipV="1">
            <a:off x="4705561" y="4204489"/>
            <a:ext cx="1555692" cy="661700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64"/>
          <p:cNvSpPr txBox="1">
            <a:spLocks noChangeArrowheads="1"/>
          </p:cNvSpPr>
          <p:nvPr/>
        </p:nvSpPr>
        <p:spPr bwMode="auto">
          <a:xfrm>
            <a:off x="2980039" y="4610515"/>
            <a:ext cx="763944" cy="2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800" tIns="50400" rIns="100800" bIns="504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Arial" charset="0"/>
                <a:ea typeface="굴림체" pitchFamily="49" charset="-127"/>
              </a:rPr>
              <a:t>Inputs</a:t>
            </a:r>
            <a:endParaRPr lang="ko-KR" altLang="en-US" sz="1000" b="1" dirty="0">
              <a:latin typeface="Arial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63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SIPOC Map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SIPOC Map </a:t>
            </a:r>
            <a:r>
              <a:rPr lang="ko-KR" altLang="en-US" sz="1600" b="1" dirty="0">
                <a:latin typeface="+mn-ea"/>
              </a:rPr>
              <a:t>작성절차</a:t>
            </a:r>
            <a:endParaRPr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1.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고객을 확인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결정한다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(Customer)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2.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고객에게 결과물로 보내지는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Outputs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또는 고객요구 사항을 파악하고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Output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에 기록한다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3. Outputs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에 관련된 내부의 업무 프로세스를 정의 한다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. (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 처음과 끝을 분명히 한다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4.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프로세스에 공급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투입되는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Inputs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을  확인한다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5.  Inputs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을 공급하는 공급자를 확인한다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.(Supplier)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graphicFrame>
        <p:nvGraphicFramePr>
          <p:cNvPr id="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60532"/>
              </p:ext>
            </p:extLst>
          </p:nvPr>
        </p:nvGraphicFramePr>
        <p:xfrm>
          <a:off x="1100669" y="2889010"/>
          <a:ext cx="6924906" cy="2908726"/>
        </p:xfrm>
        <a:graphic>
          <a:graphicData uri="http://schemas.openxmlformats.org/drawingml/2006/table">
            <a:tbl>
              <a:tblPr/>
              <a:tblGrid>
                <a:gridCol w="121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406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03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-----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----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Rectangle 40"/>
          <p:cNvSpPr>
            <a:spLocks noChangeArrowheads="1"/>
          </p:cNvSpPr>
          <p:nvPr/>
        </p:nvSpPr>
        <p:spPr bwMode="auto">
          <a:xfrm>
            <a:off x="3932806" y="3424639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Process 1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cxnSp>
        <p:nvCxnSpPr>
          <p:cNvPr id="82" name="AutoShape 57"/>
          <p:cNvCxnSpPr>
            <a:cxnSpLocks noChangeShapeType="1"/>
            <a:stCxn id="81" idx="2"/>
            <a:endCxn id="85" idx="0"/>
          </p:cNvCxnSpPr>
          <p:nvPr/>
        </p:nvCxnSpPr>
        <p:spPr bwMode="auto">
          <a:xfrm>
            <a:off x="4523172" y="3844025"/>
            <a:ext cx="0" cy="42436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40"/>
          <p:cNvSpPr>
            <a:spLocks noChangeArrowheads="1"/>
          </p:cNvSpPr>
          <p:nvPr/>
        </p:nvSpPr>
        <p:spPr bwMode="auto">
          <a:xfrm>
            <a:off x="3932806" y="4268389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Process 2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3932806" y="5095626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en-US" altLang="ko-KR" sz="1000" dirty="0">
                <a:latin typeface="Arial" charset="0"/>
                <a:ea typeface="굴림체" pitchFamily="49" charset="-127"/>
              </a:rPr>
              <a:t>Process3</a:t>
            </a:r>
            <a:endParaRPr lang="ko-KR" altLang="en-US" sz="1000" dirty="0">
              <a:latin typeface="Arial" charset="0"/>
              <a:ea typeface="굴림체" pitchFamily="49" charset="-127"/>
            </a:endParaRPr>
          </a:p>
        </p:txBody>
      </p:sp>
      <p:cxnSp>
        <p:nvCxnSpPr>
          <p:cNvPr id="88" name="AutoShape 57"/>
          <p:cNvCxnSpPr>
            <a:cxnSpLocks noChangeShapeType="1"/>
            <a:stCxn id="85" idx="2"/>
            <a:endCxn id="86" idx="0"/>
          </p:cNvCxnSpPr>
          <p:nvPr/>
        </p:nvCxnSpPr>
        <p:spPr bwMode="auto">
          <a:xfrm>
            <a:off x="4523172" y="4687775"/>
            <a:ext cx="0" cy="40785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503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SIPOC Map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440196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SIPOC Map (</a:t>
            </a:r>
            <a:r>
              <a:rPr lang="ko-KR" altLang="en-US" sz="1600" b="1" dirty="0">
                <a:latin typeface="+mn-ea"/>
              </a:rPr>
              <a:t>예</a:t>
            </a:r>
            <a:r>
              <a:rPr lang="en-US" altLang="ko-KR" sz="1600" b="1" dirty="0">
                <a:latin typeface="+mn-ea"/>
              </a:rPr>
              <a:t>)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graphicFrame>
        <p:nvGraphicFramePr>
          <p:cNvPr id="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60078"/>
              </p:ext>
            </p:extLst>
          </p:nvPr>
        </p:nvGraphicFramePr>
        <p:xfrm>
          <a:off x="1000085" y="1590562"/>
          <a:ext cx="6924906" cy="4381486"/>
        </p:xfrm>
        <a:graphic>
          <a:graphicData uri="http://schemas.openxmlformats.org/drawingml/2006/table">
            <a:tbl>
              <a:tblPr/>
              <a:tblGrid>
                <a:gridCol w="121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406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016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SSC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소재약품 공정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SSC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HEG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증착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공정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비이클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시간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도포기 상태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FUNNEL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온도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INDEX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FRIT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기포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FUNNEL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작업자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봉착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안착된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봉착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 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방법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기류방향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PANEL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INDEX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로보트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재작업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TUBE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DIRECT TUBE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작업자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조합비가 맞게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조합된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FRIT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도포된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FUNNEL 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깨짐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두께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FUNNEL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안착상태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FRIT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깨짐상태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오염상태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FACE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결함 없는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TUBE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봉착 공정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봉착 공정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봉입 공정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봉입 공정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외장 공정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3957218" y="2062183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FRIT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조합</a:t>
            </a: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957218" y="2793703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FRIT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도포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3957218" y="4312845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P+F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조합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3957218" y="3620827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FUNNEL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투입</a:t>
            </a: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3957218" y="5249697"/>
            <a:ext cx="1180731" cy="41938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봉입</a:t>
            </a:r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,</a:t>
            </a:r>
            <a:r>
              <a:rPr lang="ko-KR" altLang="en-US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배기</a:t>
            </a:r>
            <a:r>
              <a:rPr lang="en-US" altLang="ko-KR" sz="1000" b="1" dirty="0">
                <a:solidFill>
                  <a:srgbClr val="0000CC"/>
                </a:solidFill>
                <a:latin typeface="Arial" charset="0"/>
                <a:ea typeface="굴림체" pitchFamily="49" charset="-127"/>
              </a:rPr>
              <a:t>,A/G</a:t>
            </a:r>
          </a:p>
        </p:txBody>
      </p:sp>
      <p:cxnSp>
        <p:nvCxnSpPr>
          <p:cNvPr id="13" name="AutoShape 5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4547584" y="2481569"/>
            <a:ext cx="0" cy="31213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57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547584" y="3213089"/>
            <a:ext cx="0" cy="4077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57"/>
          <p:cNvCxnSpPr>
            <a:cxnSpLocks noChangeShapeType="1"/>
            <a:stCxn id="9" idx="2"/>
            <a:endCxn id="8" idx="0"/>
          </p:cNvCxnSpPr>
          <p:nvPr/>
        </p:nvCxnSpPr>
        <p:spPr bwMode="auto">
          <a:xfrm>
            <a:off x="4547584" y="4040213"/>
            <a:ext cx="0" cy="27263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57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4547584" y="4732231"/>
            <a:ext cx="0" cy="51746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163"/>
          <p:cNvSpPr txBox="1">
            <a:spLocks noChangeArrowheads="1"/>
          </p:cNvSpPr>
          <p:nvPr/>
        </p:nvSpPr>
        <p:spPr bwMode="auto">
          <a:xfrm rot="19719508">
            <a:off x="6742304" y="5700935"/>
            <a:ext cx="1780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7080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Cross Functional Process Map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440196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Cross Functional Process Map </a:t>
            </a:r>
            <a:r>
              <a:rPr lang="ko-KR" altLang="en-US" sz="1600" b="1" dirty="0">
                <a:latin typeface="+mn-ea"/>
              </a:rPr>
              <a:t>정의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→ 부가 가치가 없는 단계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(Steps)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를 효과적으로 파악할 수 있는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Map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→ 업무 절차나 프로세스의 효율을 높이기 위해서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필수적으로 사용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→ 있는 그대로 진행되는 프로세스를 그려야 하며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이상적인 모습을 그리지 말 것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3" name="AutoShape 3"/>
          <p:cNvSpPr>
            <a:spLocks noChangeArrowheads="1"/>
          </p:cNvSpPr>
          <p:nvPr/>
        </p:nvSpPr>
        <p:spPr bwMode="auto">
          <a:xfrm>
            <a:off x="657952" y="2498695"/>
            <a:ext cx="2662300" cy="381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dirty="0"/>
              <a:t>바라는 사항</a:t>
            </a:r>
            <a:r>
              <a:rPr lang="en-US" altLang="ko-KR" sz="1200" b="1" dirty="0"/>
              <a:t> (What It Should Be)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1037328" y="2991775"/>
            <a:ext cx="1883433" cy="3036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CC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r>
              <a:rPr lang="ko-KR" altLang="en-US" sz="1100" b="1" dirty="0">
                <a:solidFill>
                  <a:srgbClr val="0000CC"/>
                </a:solidFill>
              </a:rPr>
              <a:t>기능단위</a:t>
            </a:r>
            <a:r>
              <a:rPr lang="en-US" altLang="ko-KR" sz="1100" b="1" dirty="0">
                <a:solidFill>
                  <a:srgbClr val="0000CC"/>
                </a:solidFill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</a:rPr>
              <a:t>부문</a:t>
            </a:r>
            <a:r>
              <a:rPr lang="en-US" altLang="ko-KR" sz="1100" b="1" dirty="0">
                <a:solidFill>
                  <a:srgbClr val="0000CC"/>
                </a:solidFill>
              </a:rPr>
              <a:t>,</a:t>
            </a:r>
            <a:r>
              <a:rPr lang="ko-KR" altLang="en-US" sz="1100" b="1" dirty="0">
                <a:solidFill>
                  <a:srgbClr val="0000CC"/>
                </a:solidFill>
              </a:rPr>
              <a:t>조직</a:t>
            </a:r>
            <a:r>
              <a:rPr lang="en-US" altLang="ko-KR" sz="1100" b="1" dirty="0">
                <a:solidFill>
                  <a:srgbClr val="0000CC"/>
                </a:solidFill>
              </a:rPr>
              <a:t>)</a:t>
            </a:r>
            <a:endParaRPr lang="ko-KR" altLang="en-US" sz="1100" b="1" dirty="0">
              <a:solidFill>
                <a:srgbClr val="0000CC"/>
              </a:solidFill>
            </a:endParaRPr>
          </a:p>
        </p:txBody>
      </p:sp>
      <p:sp>
        <p:nvSpPr>
          <p:cNvPr id="75" name="AutoShape 1033"/>
          <p:cNvSpPr>
            <a:spLocks noChangeArrowheads="1"/>
          </p:cNvSpPr>
          <p:nvPr/>
        </p:nvSpPr>
        <p:spPr bwMode="auto">
          <a:xfrm>
            <a:off x="1118593" y="3416791"/>
            <a:ext cx="1686757" cy="2424716"/>
          </a:xfrm>
          <a:prstGeom prst="homePlate">
            <a:avLst>
              <a:gd name="adj" fmla="val 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업무프로세스</a:t>
            </a:r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76" name="AutoShape 27"/>
          <p:cNvSpPr>
            <a:spLocks noChangeArrowheads="1"/>
          </p:cNvSpPr>
          <p:nvPr/>
        </p:nvSpPr>
        <p:spPr bwMode="auto">
          <a:xfrm>
            <a:off x="1246845" y="3750717"/>
            <a:ext cx="591139" cy="264292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2105835" y="4117028"/>
            <a:ext cx="546482" cy="25078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AutoShape 30"/>
          <p:cNvSpPr>
            <a:spLocks noChangeArrowheads="1"/>
          </p:cNvSpPr>
          <p:nvPr/>
        </p:nvSpPr>
        <p:spPr bwMode="auto">
          <a:xfrm>
            <a:off x="2105835" y="4688367"/>
            <a:ext cx="546482" cy="296835"/>
          </a:xfrm>
          <a:prstGeom prst="diamond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buFont typeface="Wingdings" pitchFamily="2" charset="2"/>
              <a:buNone/>
            </a:pPr>
            <a:endParaRPr lang="ko-KR" altLang="en-US" sz="1100"/>
          </a:p>
        </p:txBody>
      </p:sp>
      <p:cxnSp>
        <p:nvCxnSpPr>
          <p:cNvPr id="79" name="AutoShape 44"/>
          <p:cNvCxnSpPr>
            <a:cxnSpLocks noChangeShapeType="1"/>
          </p:cNvCxnSpPr>
          <p:nvPr/>
        </p:nvCxnSpPr>
        <p:spPr bwMode="auto">
          <a:xfrm>
            <a:off x="3480047" y="2520630"/>
            <a:ext cx="0" cy="351952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25"/>
          <p:cNvSpPr>
            <a:spLocks noChangeArrowheads="1"/>
          </p:cNvSpPr>
          <p:nvPr/>
        </p:nvSpPr>
        <p:spPr bwMode="auto">
          <a:xfrm>
            <a:off x="1269173" y="5056224"/>
            <a:ext cx="546482" cy="225993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AutoShape 27"/>
          <p:cNvSpPr>
            <a:spLocks noChangeArrowheads="1"/>
          </p:cNvSpPr>
          <p:nvPr/>
        </p:nvSpPr>
        <p:spPr bwMode="auto">
          <a:xfrm>
            <a:off x="2083507" y="5513032"/>
            <a:ext cx="591139" cy="254703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4" name="AutoShape 68"/>
          <p:cNvCxnSpPr>
            <a:cxnSpLocks noChangeShapeType="1"/>
            <a:stCxn id="76" idx="3"/>
            <a:endCxn id="77" idx="0"/>
          </p:cNvCxnSpPr>
          <p:nvPr/>
        </p:nvCxnSpPr>
        <p:spPr bwMode="auto">
          <a:xfrm>
            <a:off x="1837984" y="3882863"/>
            <a:ext cx="541092" cy="23416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44"/>
          <p:cNvCxnSpPr>
            <a:cxnSpLocks noChangeShapeType="1"/>
            <a:stCxn id="77" idx="2"/>
            <a:endCxn id="78" idx="0"/>
          </p:cNvCxnSpPr>
          <p:nvPr/>
        </p:nvCxnSpPr>
        <p:spPr bwMode="auto">
          <a:xfrm>
            <a:off x="2379076" y="4367814"/>
            <a:ext cx="0" cy="32055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68"/>
          <p:cNvCxnSpPr>
            <a:cxnSpLocks noChangeShapeType="1"/>
            <a:stCxn id="78" idx="1"/>
            <a:endCxn id="81" idx="0"/>
          </p:cNvCxnSpPr>
          <p:nvPr/>
        </p:nvCxnSpPr>
        <p:spPr bwMode="auto">
          <a:xfrm rot="10800000" flipV="1">
            <a:off x="1542415" y="4836784"/>
            <a:ext cx="563421" cy="219439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68"/>
          <p:cNvCxnSpPr>
            <a:cxnSpLocks noChangeShapeType="1"/>
            <a:stCxn id="81" idx="2"/>
            <a:endCxn id="82" idx="1"/>
          </p:cNvCxnSpPr>
          <p:nvPr/>
        </p:nvCxnSpPr>
        <p:spPr bwMode="auto">
          <a:xfrm rot="16200000" flipH="1">
            <a:off x="1633877" y="5190753"/>
            <a:ext cx="358167" cy="541093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3011535" y="5426004"/>
            <a:ext cx="310750" cy="596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100" dirty="0">
                <a:latin typeface="+mn-ea"/>
              </a:rPr>
              <a:t>고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ko-KR" altLang="en-US" sz="1100" dirty="0">
                <a:latin typeface="+mn-ea"/>
              </a:rPr>
              <a:t>객</a:t>
            </a:r>
          </a:p>
        </p:txBody>
      </p:sp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657952" y="3118741"/>
            <a:ext cx="310750" cy="596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100" dirty="0">
                <a:latin typeface="+mn-ea"/>
              </a:rPr>
              <a:t>공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ko-KR" altLang="en-US" sz="1100" dirty="0">
                <a:latin typeface="+mn-ea"/>
              </a:rPr>
              <a:t>급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ko-KR" altLang="en-US" sz="1100" dirty="0">
                <a:latin typeface="+mn-ea"/>
              </a:rPr>
              <a:t>자</a:t>
            </a:r>
          </a:p>
        </p:txBody>
      </p:sp>
      <p:cxnSp>
        <p:nvCxnSpPr>
          <p:cNvPr id="102" name="AutoShape 68"/>
          <p:cNvCxnSpPr>
            <a:cxnSpLocks noChangeShapeType="1"/>
            <a:stCxn id="101" idx="2"/>
            <a:endCxn id="75" idx="1"/>
          </p:cNvCxnSpPr>
          <p:nvPr/>
        </p:nvCxnSpPr>
        <p:spPr bwMode="auto">
          <a:xfrm rot="16200000" flipH="1">
            <a:off x="508806" y="4019361"/>
            <a:ext cx="914309" cy="30526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68"/>
          <p:cNvCxnSpPr>
            <a:cxnSpLocks noChangeShapeType="1"/>
            <a:stCxn id="75" idx="3"/>
            <a:endCxn id="100" idx="0"/>
          </p:cNvCxnSpPr>
          <p:nvPr/>
        </p:nvCxnSpPr>
        <p:spPr bwMode="auto">
          <a:xfrm>
            <a:off x="2805350" y="4629149"/>
            <a:ext cx="361560" cy="79685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AutoShape 5"/>
          <p:cNvSpPr>
            <a:spLocks noChangeArrowheads="1"/>
          </p:cNvSpPr>
          <p:nvPr/>
        </p:nvSpPr>
        <p:spPr bwMode="auto">
          <a:xfrm>
            <a:off x="4064612" y="3003988"/>
            <a:ext cx="1297502" cy="3036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CC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r>
              <a:rPr lang="ko-KR" altLang="en-US" sz="1100" b="1" dirty="0">
                <a:solidFill>
                  <a:srgbClr val="0000CC"/>
                </a:solidFill>
              </a:rPr>
              <a:t>기능단위</a:t>
            </a:r>
            <a:endParaRPr lang="en-US" altLang="ko-KR" sz="1100" b="1" dirty="0">
              <a:solidFill>
                <a:srgbClr val="0000CC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00CC"/>
                </a:solidFill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</a:rPr>
              <a:t>부문</a:t>
            </a:r>
            <a:r>
              <a:rPr lang="en-US" altLang="ko-KR" sz="1100" b="1" dirty="0">
                <a:solidFill>
                  <a:srgbClr val="0000CC"/>
                </a:solidFill>
              </a:rPr>
              <a:t>A)</a:t>
            </a:r>
            <a:endParaRPr lang="ko-KR" altLang="en-US" sz="1100" b="1" dirty="0">
              <a:solidFill>
                <a:srgbClr val="0000CC"/>
              </a:solidFill>
            </a:endParaRPr>
          </a:p>
        </p:txBody>
      </p:sp>
      <p:sp>
        <p:nvSpPr>
          <p:cNvPr id="119" name="Rectangle 9"/>
          <p:cNvSpPr>
            <a:spLocks noChangeArrowheads="1"/>
          </p:cNvSpPr>
          <p:nvPr/>
        </p:nvSpPr>
        <p:spPr bwMode="auto">
          <a:xfrm>
            <a:off x="3649038" y="3106837"/>
            <a:ext cx="310750" cy="596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100" dirty="0">
                <a:latin typeface="+mn-ea"/>
              </a:rPr>
              <a:t>공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ko-KR" altLang="en-US" sz="1100" dirty="0">
                <a:latin typeface="+mn-ea"/>
              </a:rPr>
              <a:t>급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ko-KR" altLang="en-US" sz="1100" dirty="0">
                <a:latin typeface="+mn-ea"/>
              </a:rPr>
              <a:t>자</a:t>
            </a:r>
          </a:p>
        </p:txBody>
      </p:sp>
      <p:cxnSp>
        <p:nvCxnSpPr>
          <p:cNvPr id="120" name="AutoShape 68"/>
          <p:cNvCxnSpPr>
            <a:cxnSpLocks noChangeShapeType="1"/>
            <a:stCxn id="119" idx="2"/>
            <a:endCxn id="116" idx="1"/>
          </p:cNvCxnSpPr>
          <p:nvPr/>
        </p:nvCxnSpPr>
        <p:spPr bwMode="auto">
          <a:xfrm rot="16200000" flipH="1">
            <a:off x="3875940" y="3631408"/>
            <a:ext cx="180762" cy="323817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68"/>
          <p:cNvCxnSpPr>
            <a:cxnSpLocks noChangeShapeType="1"/>
            <a:stCxn id="119" idx="2"/>
            <a:endCxn id="115" idx="1"/>
          </p:cNvCxnSpPr>
          <p:nvPr/>
        </p:nvCxnSpPr>
        <p:spPr bwMode="auto">
          <a:xfrm rot="16200000" flipH="1">
            <a:off x="3075223" y="4432126"/>
            <a:ext cx="1803090" cy="34471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AutoShape 3"/>
          <p:cNvSpPr>
            <a:spLocks noChangeArrowheads="1"/>
          </p:cNvSpPr>
          <p:nvPr/>
        </p:nvSpPr>
        <p:spPr bwMode="auto">
          <a:xfrm>
            <a:off x="3631286" y="2498695"/>
            <a:ext cx="4784745" cy="381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dirty="0"/>
              <a:t>실제는</a:t>
            </a:r>
            <a:r>
              <a:rPr lang="en-US" altLang="ko-KR" sz="1200" b="1" dirty="0"/>
              <a:t> (What It Really Is)</a:t>
            </a:r>
          </a:p>
        </p:txBody>
      </p:sp>
      <p:sp>
        <p:nvSpPr>
          <p:cNvPr id="108" name="위로 구부러진 화살표 107"/>
          <p:cNvSpPr/>
          <p:nvPr/>
        </p:nvSpPr>
        <p:spPr bwMode="auto">
          <a:xfrm rot="21435661" flipV="1">
            <a:off x="3132874" y="2329369"/>
            <a:ext cx="1015776" cy="2809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rtlCol="0" anchor="ctr"/>
          <a:lstStyle/>
          <a:p>
            <a:pPr algn="ctr" defTabSz="968375" eaLnBrk="1" hangingPunct="1">
              <a:lnSpc>
                <a:spcPct val="90000"/>
              </a:lnSpc>
            </a:pPr>
            <a:endParaRPr lang="ko-KR" altLang="en-US" sz="1000" b="1">
              <a:solidFill>
                <a:srgbClr val="3C3C3C"/>
              </a:solidFill>
              <a:ea typeface="맑은 고딕" pitchFamily="50" charset="-127"/>
            </a:endParaRPr>
          </a:p>
        </p:txBody>
      </p:sp>
      <p:sp>
        <p:nvSpPr>
          <p:cNvPr id="135" name="AutoShape 5"/>
          <p:cNvSpPr>
            <a:spLocks noChangeArrowheads="1"/>
          </p:cNvSpPr>
          <p:nvPr/>
        </p:nvSpPr>
        <p:spPr bwMode="auto">
          <a:xfrm>
            <a:off x="5362114" y="2985940"/>
            <a:ext cx="1392414" cy="3036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CC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r>
              <a:rPr lang="ko-KR" altLang="en-US" sz="1100" b="1" dirty="0">
                <a:solidFill>
                  <a:srgbClr val="0000CC"/>
                </a:solidFill>
              </a:rPr>
              <a:t>기능단위</a:t>
            </a:r>
            <a:endParaRPr lang="en-US" altLang="ko-KR" sz="1100" b="1" dirty="0">
              <a:solidFill>
                <a:srgbClr val="0000CC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00CC"/>
                </a:solidFill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</a:rPr>
              <a:t>부문</a:t>
            </a:r>
            <a:r>
              <a:rPr lang="en-US" altLang="ko-KR" sz="1100" b="1" dirty="0">
                <a:solidFill>
                  <a:srgbClr val="0000CC"/>
                </a:solidFill>
              </a:rPr>
              <a:t>B)</a:t>
            </a:r>
            <a:endParaRPr lang="ko-KR" altLang="en-US" sz="1100" b="1" dirty="0">
              <a:solidFill>
                <a:srgbClr val="0000CC"/>
              </a:solidFill>
            </a:endParaRPr>
          </a:p>
        </p:txBody>
      </p:sp>
      <p:sp>
        <p:nvSpPr>
          <p:cNvPr id="136" name="AutoShape 5"/>
          <p:cNvSpPr>
            <a:spLocks noChangeArrowheads="1"/>
          </p:cNvSpPr>
          <p:nvPr/>
        </p:nvSpPr>
        <p:spPr bwMode="auto">
          <a:xfrm>
            <a:off x="6754528" y="2981822"/>
            <a:ext cx="1297502" cy="3036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CC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r>
              <a:rPr lang="ko-KR" altLang="en-US" sz="1100" b="1" dirty="0">
                <a:solidFill>
                  <a:srgbClr val="0000CC"/>
                </a:solidFill>
              </a:rPr>
              <a:t>기능단위</a:t>
            </a:r>
            <a:endParaRPr lang="en-US" altLang="ko-KR" sz="1100" b="1" dirty="0">
              <a:solidFill>
                <a:srgbClr val="0000CC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00CC"/>
                </a:solidFill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</a:rPr>
              <a:t>부문</a:t>
            </a:r>
            <a:r>
              <a:rPr lang="en-US" altLang="ko-KR" sz="1100" b="1" dirty="0">
                <a:solidFill>
                  <a:srgbClr val="0000CC"/>
                </a:solidFill>
              </a:rPr>
              <a:t>C)</a:t>
            </a:r>
            <a:endParaRPr lang="ko-KR" altLang="en-US" sz="1100" b="1" dirty="0">
              <a:solidFill>
                <a:srgbClr val="0000CC"/>
              </a:solidFill>
            </a:endParaRPr>
          </a:p>
        </p:txBody>
      </p:sp>
      <p:sp>
        <p:nvSpPr>
          <p:cNvPr id="115" name="AutoShape 1033"/>
          <p:cNvSpPr>
            <a:spLocks noChangeArrowheads="1"/>
          </p:cNvSpPr>
          <p:nvPr/>
        </p:nvSpPr>
        <p:spPr bwMode="auto">
          <a:xfrm>
            <a:off x="4149123" y="5127430"/>
            <a:ext cx="2567010" cy="757192"/>
          </a:xfrm>
          <a:prstGeom prst="homePlate">
            <a:avLst>
              <a:gd name="adj" fmla="val 21243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endParaRPr lang="en-US" altLang="ko-KR" sz="1100" dirty="0"/>
          </a:p>
        </p:txBody>
      </p:sp>
      <p:sp>
        <p:nvSpPr>
          <p:cNvPr id="116" name="AutoShape 1033"/>
          <p:cNvSpPr>
            <a:spLocks noChangeArrowheads="1"/>
          </p:cNvSpPr>
          <p:nvPr/>
        </p:nvSpPr>
        <p:spPr bwMode="auto">
          <a:xfrm>
            <a:off x="4128230" y="3506680"/>
            <a:ext cx="3899758" cy="754036"/>
          </a:xfrm>
          <a:prstGeom prst="homePlate">
            <a:avLst>
              <a:gd name="adj" fmla="val 26554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endParaRPr lang="en-US" altLang="ko-KR" sz="1100" dirty="0"/>
          </a:p>
        </p:txBody>
      </p:sp>
      <p:sp>
        <p:nvSpPr>
          <p:cNvPr id="117" name="AutoShape 1033"/>
          <p:cNvSpPr>
            <a:spLocks noChangeArrowheads="1"/>
          </p:cNvSpPr>
          <p:nvPr/>
        </p:nvSpPr>
        <p:spPr bwMode="auto">
          <a:xfrm>
            <a:off x="5432629" y="4313928"/>
            <a:ext cx="2595359" cy="742296"/>
          </a:xfrm>
          <a:prstGeom prst="homePlate">
            <a:avLst>
              <a:gd name="adj" fmla="val 21243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endParaRPr lang="en-US" altLang="ko-KR" sz="1100" dirty="0"/>
          </a:p>
        </p:txBody>
      </p:sp>
      <p:sp>
        <p:nvSpPr>
          <p:cNvPr id="128" name="Rectangle 9"/>
          <p:cNvSpPr>
            <a:spLocks noChangeArrowheads="1"/>
          </p:cNvSpPr>
          <p:nvPr/>
        </p:nvSpPr>
        <p:spPr bwMode="auto">
          <a:xfrm>
            <a:off x="8186971" y="5418663"/>
            <a:ext cx="310750" cy="596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100" dirty="0">
                <a:latin typeface="+mn-ea"/>
              </a:rPr>
              <a:t>고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ko-KR" altLang="en-US" sz="1100" dirty="0">
                <a:latin typeface="+mn-ea"/>
              </a:rPr>
              <a:t>객</a:t>
            </a:r>
          </a:p>
        </p:txBody>
      </p:sp>
      <p:sp>
        <p:nvSpPr>
          <p:cNvPr id="130" name="AutoShape 27"/>
          <p:cNvSpPr>
            <a:spLocks noChangeArrowheads="1"/>
          </p:cNvSpPr>
          <p:nvPr/>
        </p:nvSpPr>
        <p:spPr bwMode="auto">
          <a:xfrm>
            <a:off x="4185050" y="3594396"/>
            <a:ext cx="439534" cy="220186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Rectangle 25"/>
          <p:cNvSpPr>
            <a:spLocks noChangeArrowheads="1"/>
          </p:cNvSpPr>
          <p:nvPr/>
        </p:nvSpPr>
        <p:spPr bwMode="auto">
          <a:xfrm>
            <a:off x="4777875" y="3909745"/>
            <a:ext cx="393594" cy="25078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4" name="AutoShape 27"/>
          <p:cNvSpPr>
            <a:spLocks noChangeArrowheads="1"/>
          </p:cNvSpPr>
          <p:nvPr/>
        </p:nvSpPr>
        <p:spPr bwMode="auto">
          <a:xfrm>
            <a:off x="4187651" y="5213956"/>
            <a:ext cx="436934" cy="264292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" name="AutoShape 27"/>
          <p:cNvSpPr>
            <a:spLocks noChangeArrowheads="1"/>
          </p:cNvSpPr>
          <p:nvPr/>
        </p:nvSpPr>
        <p:spPr bwMode="auto">
          <a:xfrm>
            <a:off x="7292563" y="3909746"/>
            <a:ext cx="439534" cy="280936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>
            <a:off x="6049692" y="5559596"/>
            <a:ext cx="439534" cy="264292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" name="AutoShape 27"/>
          <p:cNvSpPr>
            <a:spLocks noChangeArrowheads="1"/>
          </p:cNvSpPr>
          <p:nvPr/>
        </p:nvSpPr>
        <p:spPr bwMode="auto">
          <a:xfrm>
            <a:off x="5556890" y="4392708"/>
            <a:ext cx="439534" cy="215757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AutoShape 27"/>
          <p:cNvSpPr>
            <a:spLocks noChangeArrowheads="1"/>
          </p:cNvSpPr>
          <p:nvPr/>
        </p:nvSpPr>
        <p:spPr bwMode="auto">
          <a:xfrm>
            <a:off x="7407977" y="4743225"/>
            <a:ext cx="439534" cy="259698"/>
          </a:xfrm>
          <a:prstGeom prst="roundRect">
            <a:avLst>
              <a:gd name="adj" fmla="val 43297"/>
            </a:avLst>
          </a:prstGeom>
          <a:solidFill>
            <a:srgbClr val="CCCCFF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" name="Rectangle 25"/>
          <p:cNvSpPr>
            <a:spLocks noChangeArrowheads="1"/>
          </p:cNvSpPr>
          <p:nvPr/>
        </p:nvSpPr>
        <p:spPr bwMode="auto">
          <a:xfrm>
            <a:off x="5602830" y="3592605"/>
            <a:ext cx="393594" cy="25078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AutoShape 30"/>
          <p:cNvSpPr>
            <a:spLocks noChangeArrowheads="1"/>
          </p:cNvSpPr>
          <p:nvPr/>
        </p:nvSpPr>
        <p:spPr bwMode="auto">
          <a:xfrm>
            <a:off x="6078109" y="4649668"/>
            <a:ext cx="491367" cy="296835"/>
          </a:xfrm>
          <a:prstGeom prst="diamond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buFont typeface="Wingdings" pitchFamily="2" charset="2"/>
              <a:buNone/>
            </a:pPr>
            <a:endParaRPr lang="ko-KR" altLang="en-US" sz="1100"/>
          </a:p>
        </p:txBody>
      </p:sp>
      <p:sp>
        <p:nvSpPr>
          <p:cNvPr id="149" name="Rectangle 25"/>
          <p:cNvSpPr>
            <a:spLocks noChangeArrowheads="1"/>
          </p:cNvSpPr>
          <p:nvPr/>
        </p:nvSpPr>
        <p:spPr bwMode="auto">
          <a:xfrm>
            <a:off x="4609190" y="5584490"/>
            <a:ext cx="393594" cy="25078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Rectangle 25"/>
          <p:cNvSpPr>
            <a:spLocks noChangeArrowheads="1"/>
          </p:cNvSpPr>
          <p:nvPr/>
        </p:nvSpPr>
        <p:spPr bwMode="auto">
          <a:xfrm>
            <a:off x="6784340" y="3562329"/>
            <a:ext cx="393594" cy="25078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51" name="AutoShape 68"/>
          <p:cNvCxnSpPr>
            <a:cxnSpLocks noChangeShapeType="1"/>
            <a:stCxn id="130" idx="3"/>
            <a:endCxn id="133" idx="0"/>
          </p:cNvCxnSpPr>
          <p:nvPr/>
        </p:nvCxnSpPr>
        <p:spPr bwMode="auto">
          <a:xfrm>
            <a:off x="4624584" y="3704489"/>
            <a:ext cx="350088" cy="20525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AutoShape 68"/>
          <p:cNvCxnSpPr>
            <a:cxnSpLocks noChangeShapeType="1"/>
            <a:stCxn id="133" idx="2"/>
            <a:endCxn id="149" idx="0"/>
          </p:cNvCxnSpPr>
          <p:nvPr/>
        </p:nvCxnSpPr>
        <p:spPr bwMode="auto">
          <a:xfrm rot="5400000">
            <a:off x="4178351" y="4788168"/>
            <a:ext cx="1423959" cy="16868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68"/>
          <p:cNvCxnSpPr>
            <a:cxnSpLocks noChangeShapeType="1"/>
            <a:stCxn id="134" idx="2"/>
            <a:endCxn id="149" idx="1"/>
          </p:cNvCxnSpPr>
          <p:nvPr/>
        </p:nvCxnSpPr>
        <p:spPr bwMode="auto">
          <a:xfrm rot="16200000" flipH="1">
            <a:off x="4391837" y="5492529"/>
            <a:ext cx="231635" cy="20307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68"/>
          <p:cNvCxnSpPr>
            <a:cxnSpLocks noChangeShapeType="1"/>
            <a:stCxn id="133" idx="3"/>
            <a:endCxn id="143" idx="1"/>
          </p:cNvCxnSpPr>
          <p:nvPr/>
        </p:nvCxnSpPr>
        <p:spPr bwMode="auto">
          <a:xfrm flipV="1">
            <a:off x="5171469" y="3717998"/>
            <a:ext cx="431361" cy="31714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AutoShape 68"/>
          <p:cNvCxnSpPr>
            <a:cxnSpLocks noChangeShapeType="1"/>
            <a:stCxn id="149" idx="3"/>
            <a:endCxn id="141" idx="1"/>
          </p:cNvCxnSpPr>
          <p:nvPr/>
        </p:nvCxnSpPr>
        <p:spPr bwMode="auto">
          <a:xfrm flipV="1">
            <a:off x="5002784" y="4500587"/>
            <a:ext cx="554106" cy="120929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AutoShape 68"/>
          <p:cNvCxnSpPr>
            <a:cxnSpLocks noChangeShapeType="1"/>
            <a:stCxn id="143" idx="3"/>
            <a:endCxn id="148" idx="0"/>
          </p:cNvCxnSpPr>
          <p:nvPr/>
        </p:nvCxnSpPr>
        <p:spPr bwMode="auto">
          <a:xfrm>
            <a:off x="5996424" y="3717998"/>
            <a:ext cx="327369" cy="93167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68"/>
          <p:cNvCxnSpPr>
            <a:cxnSpLocks noChangeShapeType="1"/>
            <a:stCxn id="141" idx="2"/>
            <a:endCxn id="148" idx="1"/>
          </p:cNvCxnSpPr>
          <p:nvPr/>
        </p:nvCxnSpPr>
        <p:spPr bwMode="auto">
          <a:xfrm rot="16200000" flipH="1">
            <a:off x="5832573" y="4552549"/>
            <a:ext cx="189621" cy="30145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AutoShape 68"/>
          <p:cNvCxnSpPr>
            <a:cxnSpLocks noChangeShapeType="1"/>
            <a:stCxn id="148" idx="3"/>
            <a:endCxn id="150" idx="1"/>
          </p:cNvCxnSpPr>
          <p:nvPr/>
        </p:nvCxnSpPr>
        <p:spPr bwMode="auto">
          <a:xfrm flipV="1">
            <a:off x="6569476" y="3687722"/>
            <a:ext cx="214864" cy="111036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AutoShape 68"/>
          <p:cNvCxnSpPr>
            <a:cxnSpLocks noChangeShapeType="1"/>
            <a:stCxn id="150" idx="3"/>
            <a:endCxn id="139" idx="0"/>
          </p:cNvCxnSpPr>
          <p:nvPr/>
        </p:nvCxnSpPr>
        <p:spPr bwMode="auto">
          <a:xfrm>
            <a:off x="7177934" y="3687722"/>
            <a:ext cx="334396" cy="222024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Rectangle 25"/>
          <p:cNvSpPr>
            <a:spLocks noChangeArrowheads="1"/>
          </p:cNvSpPr>
          <p:nvPr/>
        </p:nvSpPr>
        <p:spPr bwMode="auto">
          <a:xfrm>
            <a:off x="6793327" y="4403659"/>
            <a:ext cx="393594" cy="25078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97" name="AutoShape 68"/>
          <p:cNvCxnSpPr>
            <a:cxnSpLocks noChangeShapeType="1"/>
            <a:stCxn id="139" idx="2"/>
            <a:endCxn id="196" idx="3"/>
          </p:cNvCxnSpPr>
          <p:nvPr/>
        </p:nvCxnSpPr>
        <p:spPr bwMode="auto">
          <a:xfrm rot="5400000">
            <a:off x="7180441" y="4197163"/>
            <a:ext cx="338370" cy="325409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AutoShape 68"/>
          <p:cNvCxnSpPr>
            <a:cxnSpLocks noChangeShapeType="1"/>
            <a:stCxn id="196" idx="2"/>
            <a:endCxn id="142" idx="1"/>
          </p:cNvCxnSpPr>
          <p:nvPr/>
        </p:nvCxnSpPr>
        <p:spPr bwMode="auto">
          <a:xfrm rot="16200000" flipH="1">
            <a:off x="7089736" y="4554832"/>
            <a:ext cx="218629" cy="417853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Rectangle 25"/>
          <p:cNvSpPr>
            <a:spLocks noChangeArrowheads="1"/>
          </p:cNvSpPr>
          <p:nvPr/>
        </p:nvSpPr>
        <p:spPr bwMode="auto">
          <a:xfrm>
            <a:off x="5471289" y="5227462"/>
            <a:ext cx="393594" cy="25078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hangingPunct="1"/>
            <a:endParaRPr lang="ko-KR" altLang="ko-KR" sz="11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07" name="AutoShape 68"/>
          <p:cNvCxnSpPr>
            <a:cxnSpLocks noChangeShapeType="1"/>
            <a:stCxn id="196" idx="2"/>
            <a:endCxn id="206" idx="3"/>
          </p:cNvCxnSpPr>
          <p:nvPr/>
        </p:nvCxnSpPr>
        <p:spPr bwMode="auto">
          <a:xfrm rot="5400000">
            <a:off x="6078299" y="4441030"/>
            <a:ext cx="698410" cy="1125241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68"/>
          <p:cNvCxnSpPr>
            <a:cxnSpLocks noChangeShapeType="1"/>
            <a:stCxn id="206" idx="2"/>
            <a:endCxn id="140" idx="1"/>
          </p:cNvCxnSpPr>
          <p:nvPr/>
        </p:nvCxnSpPr>
        <p:spPr bwMode="auto">
          <a:xfrm rot="16200000" flipH="1">
            <a:off x="5752142" y="5394192"/>
            <a:ext cx="213494" cy="38160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AutoShape 68"/>
          <p:cNvCxnSpPr>
            <a:cxnSpLocks noChangeShapeType="1"/>
            <a:stCxn id="116" idx="3"/>
            <a:endCxn id="128" idx="0"/>
          </p:cNvCxnSpPr>
          <p:nvPr/>
        </p:nvCxnSpPr>
        <p:spPr bwMode="auto">
          <a:xfrm>
            <a:off x="8027988" y="3883698"/>
            <a:ext cx="314358" cy="153496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AutoShape 68"/>
          <p:cNvCxnSpPr>
            <a:cxnSpLocks noChangeShapeType="1"/>
            <a:stCxn id="117" idx="3"/>
            <a:endCxn id="128" idx="0"/>
          </p:cNvCxnSpPr>
          <p:nvPr/>
        </p:nvCxnSpPr>
        <p:spPr bwMode="auto">
          <a:xfrm>
            <a:off x="8027988" y="4685076"/>
            <a:ext cx="314358" cy="733587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1" name="직사각형 230"/>
          <p:cNvSpPr/>
          <p:nvPr/>
        </p:nvSpPr>
        <p:spPr>
          <a:xfrm>
            <a:off x="4044621" y="4212035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ko-KR" altLang="en-US" sz="1100" b="1" dirty="0">
                <a:solidFill>
                  <a:srgbClr val="C00000"/>
                </a:solidFill>
              </a:rPr>
              <a:t>프로세스 </a:t>
            </a:r>
            <a:r>
              <a:rPr lang="en-US" altLang="ko-KR" sz="1100" b="1" dirty="0">
                <a:solidFill>
                  <a:srgbClr val="C00000"/>
                </a:solidFill>
              </a:rPr>
              <a:t>A)</a:t>
            </a:r>
          </a:p>
        </p:txBody>
      </p:sp>
      <p:sp>
        <p:nvSpPr>
          <p:cNvPr id="232" name="직사각형 231"/>
          <p:cNvSpPr/>
          <p:nvPr/>
        </p:nvSpPr>
        <p:spPr>
          <a:xfrm>
            <a:off x="5349930" y="4851210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ko-KR" altLang="en-US" sz="1100" b="1" dirty="0">
                <a:solidFill>
                  <a:srgbClr val="C00000"/>
                </a:solidFill>
              </a:rPr>
              <a:t>프로세스 </a:t>
            </a:r>
            <a:r>
              <a:rPr lang="en-US" altLang="ko-KR" sz="1100" b="1" dirty="0">
                <a:solidFill>
                  <a:srgbClr val="C00000"/>
                </a:solidFill>
              </a:rPr>
              <a:t>B)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6489226" y="5640958"/>
            <a:ext cx="942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ko-KR" altLang="en-US" sz="1100" b="1" dirty="0">
                <a:solidFill>
                  <a:srgbClr val="C00000"/>
                </a:solidFill>
              </a:rPr>
              <a:t>프로세스 </a:t>
            </a:r>
            <a:r>
              <a:rPr lang="en-US" altLang="ko-KR" sz="1100" b="1" dirty="0">
                <a:solidFill>
                  <a:srgbClr val="C00000"/>
                </a:solidFill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1338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3909</TotalTime>
  <Words>5048</Words>
  <Application>Microsoft Office PowerPoint</Application>
  <PresentationFormat>화면 슬라이드 쇼(4:3)</PresentationFormat>
  <Paragraphs>1352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HY헤드라인M</vt:lpstr>
      <vt:lpstr>굴림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jkk0</dc:creator>
  <cp:lastModifiedBy>충호 이</cp:lastModifiedBy>
  <cp:revision>355</cp:revision>
  <cp:lastPrinted>2018-07-11T23:35:13Z</cp:lastPrinted>
  <dcterms:created xsi:type="dcterms:W3CDTF">2018-07-04T00:23:23Z</dcterms:created>
  <dcterms:modified xsi:type="dcterms:W3CDTF">2024-03-26T05:27:19Z</dcterms:modified>
</cp:coreProperties>
</file>