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402" r:id="rId6"/>
    <p:sldId id="2394" r:id="rId7"/>
    <p:sldId id="2398" r:id="rId8"/>
    <p:sldId id="314" r:id="rId9"/>
    <p:sldId id="2385" r:id="rId10"/>
    <p:sldId id="313" r:id="rId11"/>
    <p:sldId id="2393" r:id="rId12"/>
    <p:sldId id="295" r:id="rId13"/>
    <p:sldId id="2388" r:id="rId14"/>
    <p:sldId id="2390" r:id="rId15"/>
    <p:sldId id="2389" r:id="rId16"/>
    <p:sldId id="302" r:id="rId17"/>
    <p:sldId id="2172" r:id="rId18"/>
    <p:sldId id="2384" r:id="rId19"/>
    <p:sldId id="2181" r:id="rId20"/>
    <p:sldId id="2375" r:id="rId21"/>
    <p:sldId id="2242" r:id="rId22"/>
    <p:sldId id="2234" r:id="rId23"/>
    <p:sldId id="2245" r:id="rId24"/>
    <p:sldId id="299" r:id="rId25"/>
    <p:sldId id="2386" r:id="rId26"/>
    <p:sldId id="2371" r:id="rId27"/>
    <p:sldId id="2391" r:id="rId28"/>
    <p:sldId id="2392" r:id="rId29"/>
    <p:sldId id="2400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BDFA4-5FCE-44CA-B342-2A94875E1F8D}" v="9" dt="2024-10-01T04:44:12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27672"/>
    </p:cViewPr>
  </p:sorterViewPr>
  <p:notesViewPr>
    <p:cSldViewPr snapToGrid="0">
      <p:cViewPr varScale="1">
        <p:scale>
          <a:sx n="123" d="100"/>
          <a:sy n="123" d="100"/>
        </p:scale>
        <p:origin x="49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창덕" userId="1e20f84f-feaa-4117-b653-0ecef4fc7b21" providerId="ADAL" clId="{34BBDFA4-5FCE-44CA-B342-2A94875E1F8D}"/>
    <pc:docChg chg="undo custSel addSld modSld">
      <pc:chgData name="김 창덕" userId="1e20f84f-feaa-4117-b653-0ecef4fc7b21" providerId="ADAL" clId="{34BBDFA4-5FCE-44CA-B342-2A94875E1F8D}" dt="2024-10-01T04:51:11.533" v="1038" actId="6549"/>
      <pc:docMkLst>
        <pc:docMk/>
      </pc:docMkLst>
      <pc:sldChg chg="addSp delSp modSp mod">
        <pc:chgData name="김 창덕" userId="1e20f84f-feaa-4117-b653-0ecef4fc7b21" providerId="ADAL" clId="{34BBDFA4-5FCE-44CA-B342-2A94875E1F8D}" dt="2024-10-01T04:51:11.533" v="1038" actId="6549"/>
        <pc:sldMkLst>
          <pc:docMk/>
          <pc:sldMk cId="1718316803" sldId="312"/>
        </pc:sldMkLst>
        <pc:spChg chg="mod">
          <ac:chgData name="김 창덕" userId="1e20f84f-feaa-4117-b653-0ecef4fc7b21" providerId="ADAL" clId="{34BBDFA4-5FCE-44CA-B342-2A94875E1F8D}" dt="2024-10-01T04:21:32.975" v="31" actId="6549"/>
          <ac:spMkLst>
            <pc:docMk/>
            <pc:sldMk cId="1718316803" sldId="312"/>
            <ac:spMk id="2" creationId="{00000000-0000-0000-0000-000000000000}"/>
          </ac:spMkLst>
        </pc:spChg>
        <pc:spChg chg="del">
          <ac:chgData name="김 창덕" userId="1e20f84f-feaa-4117-b653-0ecef4fc7b21" providerId="ADAL" clId="{34BBDFA4-5FCE-44CA-B342-2A94875E1F8D}" dt="2024-10-01T04:21:44.866" v="32" actId="478"/>
          <ac:spMkLst>
            <pc:docMk/>
            <pc:sldMk cId="1718316803" sldId="312"/>
            <ac:spMk id="11271" creationId="{3B4CF6CC-C4BE-94F4-F2CD-FD1DC34DC40A}"/>
          </ac:spMkLst>
        </pc:spChg>
        <pc:graphicFrameChg chg="add mod modGraphic">
          <ac:chgData name="김 창덕" userId="1e20f84f-feaa-4117-b653-0ecef4fc7b21" providerId="ADAL" clId="{34BBDFA4-5FCE-44CA-B342-2A94875E1F8D}" dt="2024-10-01T04:51:11.533" v="1038" actId="6549"/>
          <ac:graphicFrameMkLst>
            <pc:docMk/>
            <pc:sldMk cId="1718316803" sldId="312"/>
            <ac:graphicFrameMk id="3" creationId="{9D4CB809-1F69-6888-C5C6-DC07ECC8A518}"/>
          </ac:graphicFrameMkLst>
        </pc:graphicFrameChg>
      </pc:sldChg>
      <pc:sldChg chg="add">
        <pc:chgData name="김 창덕" userId="1e20f84f-feaa-4117-b653-0ecef4fc7b21" providerId="ADAL" clId="{34BBDFA4-5FCE-44CA-B342-2A94875E1F8D}" dt="2024-10-01T04:21:23.167" v="0" actId="2890"/>
        <pc:sldMkLst>
          <pc:docMk/>
          <pc:sldMk cId="124241537" sldId="2398"/>
        </pc:sldMkLst>
      </pc:sldChg>
    </pc:docChg>
  </pc:docChgLst>
  <pc:docChgLst>
    <pc:chgData name="김 창덕" userId="1e20f84f-feaa-4117-b653-0ecef4fc7b21" providerId="ADAL" clId="{3B25F553-C722-4CFA-9D33-E1C294C2CB0C}"/>
    <pc:docChg chg="modSld">
      <pc:chgData name="김 창덕" userId="1e20f84f-feaa-4117-b653-0ecef4fc7b21" providerId="ADAL" clId="{3B25F553-C722-4CFA-9D33-E1C294C2CB0C}" dt="2024-08-22T04:48:46.897" v="3" actId="113"/>
      <pc:docMkLst>
        <pc:docMk/>
      </pc:docMkLst>
      <pc:sldChg chg="modSp mod">
        <pc:chgData name="김 창덕" userId="1e20f84f-feaa-4117-b653-0ecef4fc7b21" providerId="ADAL" clId="{3B25F553-C722-4CFA-9D33-E1C294C2CB0C}" dt="2024-08-22T04:48:46.897" v="3" actId="113"/>
        <pc:sldMkLst>
          <pc:docMk/>
          <pc:sldMk cId="4256437431" sldId="2396"/>
        </pc:sldMkLst>
        <pc:spChg chg="mod">
          <ac:chgData name="김 창덕" userId="1e20f84f-feaa-4117-b653-0ecef4fc7b21" providerId="ADAL" clId="{3B25F553-C722-4CFA-9D33-E1C294C2CB0C}" dt="2024-08-22T04:48:46.897" v="3" actId="113"/>
          <ac:spMkLst>
            <pc:docMk/>
            <pc:sldMk cId="4256437431" sldId="2396"/>
            <ac:spMk id="3" creationId="{189983B9-4181-3BF0-C683-BB31331354DA}"/>
          </ac:spMkLst>
        </pc:spChg>
      </pc:sldChg>
      <pc:sldChg chg="modSp mod">
        <pc:chgData name="김 창덕" userId="1e20f84f-feaa-4117-b653-0ecef4fc7b21" providerId="ADAL" clId="{3B25F553-C722-4CFA-9D33-E1C294C2CB0C}" dt="2024-08-22T04:48:30.039" v="0" actId="113"/>
        <pc:sldMkLst>
          <pc:docMk/>
          <pc:sldMk cId="527852747" sldId="2397"/>
        </pc:sldMkLst>
        <pc:spChg chg="mod">
          <ac:chgData name="김 창덕" userId="1e20f84f-feaa-4117-b653-0ecef4fc7b21" providerId="ADAL" clId="{3B25F553-C722-4CFA-9D33-E1C294C2CB0C}" dt="2024-08-22T04:48:30.039" v="0" actId="113"/>
          <ac:spMkLst>
            <pc:docMk/>
            <pc:sldMk cId="527852747" sldId="2397"/>
            <ac:spMk id="3" creationId="{189983B9-4181-3BF0-C683-BB31331354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053E-39EA-459E-AF23-D383CC477FE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7C87-7638-44B8-8B3F-A8683512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inno.co.k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2C7624-517C-47A3-9759-7053DF13F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E7B14548-2F69-4A82-BA46-32EAB3D745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5716921"/>
            <a:ext cx="3706363" cy="4937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9CB2A1-111B-4B2B-A854-98ED828E0F4F}"/>
              </a:ext>
            </a:extLst>
          </p:cNvPr>
          <p:cNvSpPr/>
          <p:nvPr userDrawn="1"/>
        </p:nvSpPr>
        <p:spPr>
          <a:xfrm>
            <a:off x="3875714" y="2605636"/>
            <a:ext cx="8100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b="1" dirty="0">
                <a:latin typeface="+mn-ea"/>
              </a:rPr>
              <a:t>조달 구매 시스템 개발 실습</a:t>
            </a:r>
            <a:endParaRPr lang="en-US" altLang="ko-KR" sz="48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ADA4E0-555E-4F23-8FD5-18BD4856C63D}"/>
              </a:ext>
            </a:extLst>
          </p:cNvPr>
          <p:cNvSpPr/>
          <p:nvPr userDrawn="1"/>
        </p:nvSpPr>
        <p:spPr>
          <a:xfrm>
            <a:off x="3988096" y="3436633"/>
            <a:ext cx="77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latin typeface="+mn-ea"/>
              </a:rPr>
              <a:t>BA :Business Architecture  AA:Application Architecture  DA: Data Architecture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CD70A-69B9-4FBA-99E6-C0CC1D8C4BA5}"/>
              </a:ext>
            </a:extLst>
          </p:cNvPr>
          <p:cNvSpPr/>
          <p:nvPr userDrawn="1"/>
        </p:nvSpPr>
        <p:spPr>
          <a:xfrm>
            <a:off x="8840105" y="5794511"/>
            <a:ext cx="237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WWW.DGINNO.CO.KR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66" y="167776"/>
            <a:ext cx="1080000" cy="288135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0188143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937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란색이(가) 표시된 사진&#10;&#10;매우 높은 신뢰도로 생성된 설명">
            <a:extLst>
              <a:ext uri="{FF2B5EF4-FFF2-40B4-BE49-F238E27FC236}">
                <a16:creationId xmlns:a16="http://schemas.microsoft.com/office/drawing/2014/main" id="{E6B22080-A4A9-4CE6-B1B7-C29BC1BE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164B72-0D5F-414E-ABEE-E94B2572E498}"/>
              </a:ext>
            </a:extLst>
          </p:cNvPr>
          <p:cNvSpPr/>
          <p:nvPr userDrawn="1"/>
        </p:nvSpPr>
        <p:spPr>
          <a:xfrm>
            <a:off x="3772170" y="613524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30785C-0BEC-4386-B883-6A1B1F421B2F}"/>
              </a:ext>
            </a:extLst>
          </p:cNvPr>
          <p:cNvSpPr/>
          <p:nvPr userDrawn="1"/>
        </p:nvSpPr>
        <p:spPr>
          <a:xfrm>
            <a:off x="2999334" y="3006502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2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0A3172-7CB1-47A9-BFDA-E3C16AC948FE}"/>
              </a:ext>
            </a:extLst>
          </p:cNvPr>
          <p:cNvSpPr/>
          <p:nvPr userDrawn="1"/>
        </p:nvSpPr>
        <p:spPr>
          <a:xfrm>
            <a:off x="2109415" y="5441425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3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C43CAB-B727-4166-9347-5653EFC980C3}"/>
              </a:ext>
            </a:extLst>
          </p:cNvPr>
          <p:cNvSpPr/>
          <p:nvPr userDrawn="1"/>
        </p:nvSpPr>
        <p:spPr>
          <a:xfrm>
            <a:off x="8513123" y="5820570"/>
            <a:ext cx="3392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400" b="1" dirty="0">
                <a:solidFill>
                  <a:srgbClr val="D7B014"/>
                </a:solidFill>
                <a:latin typeface="+mj-ea"/>
                <a:ea typeface="+mj-ea"/>
              </a:rPr>
              <a:t>INDEX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789488" y="511175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3951986" y="2903438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3072539" y="5270534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723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벽, 하얀색, 실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47E69DD3-B684-4844-905B-97D6DA13A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D3C5A-D491-400C-98C1-1CF4864E5694}"/>
              </a:ext>
            </a:extLst>
          </p:cNvPr>
          <p:cNvSpPr/>
          <p:nvPr userDrawn="1"/>
        </p:nvSpPr>
        <p:spPr>
          <a:xfrm>
            <a:off x="2812031" y="3429000"/>
            <a:ext cx="5349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D7B014"/>
                </a:solidFill>
                <a:latin typeface="+mn-ea"/>
              </a:rPr>
              <a:t>Executive Summary</a:t>
            </a:r>
            <a:endParaRPr lang="ko-KR" altLang="en-US" sz="3200" b="1" dirty="0">
              <a:solidFill>
                <a:srgbClr val="D7B01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4A5C73-192A-422A-B4BC-2193F8937BF6}"/>
              </a:ext>
            </a:extLst>
          </p:cNvPr>
          <p:cNvSpPr/>
          <p:nvPr userDrawn="1"/>
        </p:nvSpPr>
        <p:spPr>
          <a:xfrm>
            <a:off x="2623137" y="5128761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5EBD7-88E7-4DFC-AF92-BF02CFB723E9}"/>
              </a:ext>
            </a:extLst>
          </p:cNvPr>
          <p:cNvSpPr/>
          <p:nvPr userDrawn="1"/>
        </p:nvSpPr>
        <p:spPr>
          <a:xfrm>
            <a:off x="2623137" y="5609525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87DD43-FA31-426D-9042-51D6E4352ADE}"/>
              </a:ext>
            </a:extLst>
          </p:cNvPr>
          <p:cNvSpPr/>
          <p:nvPr userDrawn="1"/>
        </p:nvSpPr>
        <p:spPr>
          <a:xfrm>
            <a:off x="2623137" y="6122987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7AD06F-BAFB-4751-BE3F-F17C73306BF8}"/>
              </a:ext>
            </a:extLst>
          </p:cNvPr>
          <p:cNvSpPr/>
          <p:nvPr userDrawn="1"/>
        </p:nvSpPr>
        <p:spPr>
          <a:xfrm>
            <a:off x="6922522" y="4863019"/>
            <a:ext cx="223822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500" b="1" dirty="0"/>
              <a:t>01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3322638" y="1392238"/>
            <a:ext cx="5872162" cy="1593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894202" y="4957893"/>
            <a:ext cx="4580389" cy="140141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28495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자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05123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36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4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14851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612681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5981576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467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0F29611-1A1E-4F84-A14A-A2F314F9E4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3B0D8D-6A7C-49B5-85B9-98617D88DF27}"/>
              </a:ext>
            </a:extLst>
          </p:cNvPr>
          <p:cNvSpPr/>
          <p:nvPr userDrawn="1"/>
        </p:nvSpPr>
        <p:spPr>
          <a:xfrm>
            <a:off x="3930065" y="3013502"/>
            <a:ext cx="433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D7B014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A78E11-80B7-4F84-AC8E-1691324C1C28}"/>
              </a:ext>
            </a:extLst>
          </p:cNvPr>
          <p:cNvSpPr/>
          <p:nvPr userDrawn="1"/>
        </p:nvSpPr>
        <p:spPr>
          <a:xfrm>
            <a:off x="3048000" y="4304809"/>
            <a:ext cx="6096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1E1E1E"/>
                </a:solidFill>
              </a:rPr>
              <a:t>디지이노</a:t>
            </a:r>
            <a:endParaRPr lang="ko-KR" altLang="en-US" sz="1200" b="1" dirty="0">
              <a:solidFill>
                <a:srgbClr val="1E1E1E"/>
              </a:solidFill>
            </a:endParaRP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경기 과천시 과천대로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길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33,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디테크타워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1504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endParaRPr lang="en-US" altLang="ko-KR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dirty="0">
                <a:solidFill>
                  <a:srgbClr val="1E1E1E"/>
                </a:solidFill>
              </a:rPr>
              <a:t>www.</a:t>
            </a:r>
            <a:r>
              <a:rPr lang="en-US" altLang="ko-KR" sz="1000" dirty="0" err="1">
                <a:solidFill>
                  <a:srgbClr val="1E1E1E"/>
                </a:solidFill>
              </a:rPr>
              <a:t>dginno</a:t>
            </a:r>
            <a:r>
              <a:rPr lang="ko-KR" altLang="en-US" sz="1000" dirty="0">
                <a:solidFill>
                  <a:srgbClr val="1E1E1E"/>
                </a:solidFill>
              </a:rPr>
              <a:t>.</a:t>
            </a:r>
            <a:r>
              <a:rPr lang="ko-KR" altLang="en-US" sz="1000" dirty="0" err="1">
                <a:solidFill>
                  <a:srgbClr val="1E1E1E"/>
                </a:solidFill>
              </a:rPr>
              <a:t>co.kr</a:t>
            </a:r>
            <a:endParaRPr lang="ko-KR" altLang="en-US" sz="1000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0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909B-8F0C-412E-8F09-B2D7EA3BBFCC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2199-3397-459A-AFDF-52DF2801E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60" r:id="rId5"/>
    <p:sldLayoutId id="2147483652" r:id="rId6"/>
    <p:sldLayoutId id="214748365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A07C2A3C-61BD-4090-302D-3798C6377B73}"/>
              </a:ext>
            </a:extLst>
          </p:cNvPr>
          <p:cNvGraphicFramePr>
            <a:graphicFrameLocks noGrp="1"/>
          </p:cNvGraphicFramePr>
          <p:nvPr/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계획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정보로부터 제품을 구성하고 있는 자재 품목의 항목별 세부 정보를 등록한다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견적입수에 활용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계획에 따른 자재소요 일정에 따라 조달계획을 수립하여 일정을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가능 회사로부터 자재 품목별 공급여부에 대한 견적을 입수하고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계약을 위해 협상을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 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거래조건을 확인하고 여부에 따라 견적입수를 다시 하거나 거래계약을 완료한다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거래 계약에 대해 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 발행과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 및 자재품목 정보 등록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계약등록 및 조달계획 등록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자재품목 정보 및 협력회사와 거래 계약 내용을 등록하는 업무 시스템 필요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계획을 수립하고 등록하는 업무 시스템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List,</a:t>
                      </a:r>
                      <a:r>
                        <a:rPr lang="ko-KR" altLang="en-US" sz="1000" b="0" dirty="0">
                          <a:latin typeface="맑은 고딕" pitchFamily="50" charset="-127"/>
                          <a:ea typeface="맑은 고딕" pitchFamily="50" charset="-127"/>
                        </a:rPr>
                        <a:t> 품목별 세부 항목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및 항목별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계약서 및 항목별 세부 내용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거래 명세서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준비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조달 계획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납기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CA0B1E-F385-9AD5-461B-46F7E45C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57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1EBE374D-11F4-4DFE-5D7E-21565F9D5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05624"/>
              </p:ext>
            </p:extLst>
          </p:nvPr>
        </p:nvGraphicFramePr>
        <p:xfrm>
          <a:off x="904875" y="1502750"/>
          <a:ext cx="8191499" cy="4719637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계획 프로세스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품목의 항목별 세부 사항을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양산이관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BOM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및 항목별 세부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(M-BOM)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계획에 따라 공정 별로 필요한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품목의 조달 계획을 수립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별 투입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확인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입수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별로 공급 가격에 대한 견적을 입수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거래 가능한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품목 공시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가능 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품목 정보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내용의 적정성 확보를 위한 협상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견적 내용의 타당성 검토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 수준 파악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거래조건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적정성 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계약서를 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협력회사에 통보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견적서 내용 포함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상호직인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 거래조건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계약서 세부 내용을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계약서에 명시된 사항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세부내용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수립된 자재 품목 조달계획을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구매발주 프로세스와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조달계획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73D5C1-DF56-7093-3BE5-7650C86F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1437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5314-27C6-988C-9BD1-422C59D8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121">
            <a:extLst>
              <a:ext uri="{FF2B5EF4-FFF2-40B4-BE49-F238E27FC236}">
                <a16:creationId xmlns:a16="http://schemas.microsoft.com/office/drawing/2014/main" id="{E0D0721F-6ECB-5F07-EBFE-AF2351C8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12777"/>
              </p:ext>
            </p:extLst>
          </p:nvPr>
        </p:nvGraphicFramePr>
        <p:xfrm>
          <a:off x="908050" y="1500923"/>
          <a:ext cx="8221663" cy="4209536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M-BOM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구성하는 자재 품목 도면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리스트 된 문서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BOM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품목코드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사양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도면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수주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투입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 계획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의뢰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 공시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내용 등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공급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L/T,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조건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 요건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대금지불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협상 완료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및 합의 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세부내용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1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0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41" name="Group 161">
            <a:extLst>
              <a:ext uri="{FF2B5EF4-FFF2-40B4-BE49-F238E27FC236}">
                <a16:creationId xmlns:a16="http://schemas.microsoft.com/office/drawing/2014/main" id="{B91EDE97-FBF7-A016-540E-0F7A4C7D5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2574"/>
              </p:ext>
            </p:extLst>
          </p:nvPr>
        </p:nvGraphicFramePr>
        <p:xfrm>
          <a:off x="954980" y="1562763"/>
          <a:ext cx="8234363" cy="4448175"/>
        </p:xfrm>
        <a:graphic>
          <a:graphicData uri="http://schemas.openxmlformats.org/drawingml/2006/table">
            <a:tbl>
              <a:tblPr/>
              <a:tblGrid>
                <a:gridCol w="74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5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9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05504"/>
                  </a:ext>
                </a:extLst>
              </a:tr>
              <a:tr h="4148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 계획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자재 입고 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19025"/>
                  </a:ext>
                </a:extLst>
              </a:tr>
            </a:tbl>
          </a:graphicData>
        </a:graphic>
      </p:graphicFrame>
      <p:sp>
        <p:nvSpPr>
          <p:cNvPr id="42" name="Rectangle 40">
            <a:extLst>
              <a:ext uri="{FF2B5EF4-FFF2-40B4-BE49-F238E27FC236}">
                <a16:creationId xmlns:a16="http://schemas.microsoft.com/office/drawing/2014/main" id="{42D8CEDF-44CB-5DC9-4AF2-AF868DC0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2079625"/>
            <a:ext cx="1114425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구매발주서 발행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7" name="AutoShape 27">
            <a:extLst>
              <a:ext uri="{FF2B5EF4-FFF2-40B4-BE49-F238E27FC236}">
                <a16:creationId xmlns:a16="http://schemas.microsoft.com/office/drawing/2014/main" id="{DA0D18F0-B0BF-27A2-7FAF-2371A53E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2060575"/>
            <a:ext cx="792000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조달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계획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4" name="AutoShape 27">
            <a:extLst>
              <a:ext uri="{FF2B5EF4-FFF2-40B4-BE49-F238E27FC236}">
                <a16:creationId xmlns:a16="http://schemas.microsoft.com/office/drawing/2014/main" id="{329328D7-82C1-2F9C-2B56-236F2A58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736156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검수 평가서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A558DF6E-AFFD-DF6B-9B98-6D0F90B0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10" y="210185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0" name="Rectangle 40">
            <a:extLst>
              <a:ext uri="{FF2B5EF4-FFF2-40B4-BE49-F238E27FC236}">
                <a16:creationId xmlns:a16="http://schemas.microsoft.com/office/drawing/2014/main" id="{601AE6F2-7E6F-CB42-18E0-06821030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202" y="2092148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3348" name="AutoShape 68">
            <a:extLst>
              <a:ext uri="{FF2B5EF4-FFF2-40B4-BE49-F238E27FC236}">
                <a16:creationId xmlns:a16="http://schemas.microsoft.com/office/drawing/2014/main" id="{E2CAFE09-C634-8F2D-8C55-82F655A2B397}"/>
              </a:ext>
            </a:extLst>
          </p:cNvPr>
          <p:cNvCxnSpPr>
            <a:cxnSpLocks noChangeShapeType="1"/>
            <a:stCxn id="54" idx="3"/>
            <a:endCxn id="57" idx="3"/>
          </p:cNvCxnSpPr>
          <p:nvPr/>
        </p:nvCxnSpPr>
        <p:spPr bwMode="auto">
          <a:xfrm flipH="1" flipV="1">
            <a:off x="6296455" y="3359944"/>
            <a:ext cx="460283" cy="891381"/>
          </a:xfrm>
          <a:prstGeom prst="bentConnector3">
            <a:avLst>
              <a:gd name="adj1" fmla="val -49665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직선 화살표 연결선 40">
            <a:extLst>
              <a:ext uri="{FF2B5EF4-FFF2-40B4-BE49-F238E27FC236}">
                <a16:creationId xmlns:a16="http://schemas.microsoft.com/office/drawing/2014/main" id="{8A319A88-904C-8E63-1170-74823EEBE4FE}"/>
              </a:ext>
            </a:extLst>
          </p:cNvPr>
          <p:cNvCxnSpPr>
            <a:cxnSpLocks noChangeShapeType="1"/>
            <a:stCxn id="67" idx="3"/>
            <a:endCxn id="42" idx="1"/>
          </p:cNvCxnSpPr>
          <p:nvPr/>
        </p:nvCxnSpPr>
        <p:spPr bwMode="auto">
          <a:xfrm>
            <a:off x="2716050" y="2193925"/>
            <a:ext cx="17321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30">
            <a:extLst>
              <a:ext uri="{FF2B5EF4-FFF2-40B4-BE49-F238E27FC236}">
                <a16:creationId xmlns:a16="http://schemas.microsoft.com/office/drawing/2014/main" id="{855EFF47-37F7-AA46-EBD7-B112FC3A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3644900"/>
            <a:ext cx="1108075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</a:t>
            </a:r>
          </a:p>
        </p:txBody>
      </p:sp>
      <p:sp>
        <p:nvSpPr>
          <p:cNvPr id="62" name="AutoShape 27">
            <a:extLst>
              <a:ext uri="{FF2B5EF4-FFF2-40B4-BE49-F238E27FC236}">
                <a16:creationId xmlns:a16="http://schemas.microsoft.com/office/drawing/2014/main" id="{D68E826A-6F30-380E-2D4F-E6FE4A35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799" y="3030709"/>
            <a:ext cx="792000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발주서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통보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4" name="Rectangle 40">
            <a:extLst>
              <a:ext uri="{FF2B5EF4-FFF2-40B4-BE49-F238E27FC236}">
                <a16:creationId xmlns:a16="http://schemas.microsoft.com/office/drawing/2014/main" id="{42EEFE2F-CE5A-D1DF-8F6D-D663C16E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4048125"/>
            <a:ext cx="261937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115" name="Rectangle 40">
            <a:extLst>
              <a:ext uri="{FF2B5EF4-FFF2-40B4-BE49-F238E27FC236}">
                <a16:creationId xmlns:a16="http://schemas.microsoft.com/office/drawing/2014/main" id="{B34B01F7-152B-EDC5-F358-C1B8D96D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636963"/>
            <a:ext cx="26352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78" name="Rectangle 40">
            <a:extLst>
              <a:ext uri="{FF2B5EF4-FFF2-40B4-BE49-F238E27FC236}">
                <a16:creationId xmlns:a16="http://schemas.microsoft.com/office/drawing/2014/main" id="{66BA81A0-1D63-6732-B45D-6BB2C32A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63" y="2320863"/>
            <a:ext cx="727075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조달 수량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납기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58" name="AutoShape 68">
            <a:extLst>
              <a:ext uri="{FF2B5EF4-FFF2-40B4-BE49-F238E27FC236}">
                <a16:creationId xmlns:a16="http://schemas.microsoft.com/office/drawing/2014/main" id="{99FB3D01-3E15-DE63-7EB5-47C6101204F2}"/>
              </a:ext>
            </a:extLst>
          </p:cNvPr>
          <p:cNvCxnSpPr>
            <a:cxnSpLocks noChangeShapeType="1"/>
            <a:stCxn id="58" idx="3"/>
            <a:endCxn id="54" idx="0"/>
          </p:cNvCxnSpPr>
          <p:nvPr/>
        </p:nvCxnSpPr>
        <p:spPr bwMode="auto">
          <a:xfrm>
            <a:off x="5197475" y="3846513"/>
            <a:ext cx="1002844" cy="29051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68">
            <a:extLst>
              <a:ext uri="{FF2B5EF4-FFF2-40B4-BE49-F238E27FC236}">
                <a16:creationId xmlns:a16="http://schemas.microsoft.com/office/drawing/2014/main" id="{04D4E2FA-49C3-3E3D-8859-190D45959328}"/>
              </a:ext>
            </a:extLst>
          </p:cNvPr>
          <p:cNvCxnSpPr>
            <a:cxnSpLocks noChangeShapeType="1"/>
            <a:stCxn id="57" idx="1"/>
            <a:endCxn id="58" idx="0"/>
          </p:cNvCxnSpPr>
          <p:nvPr/>
        </p:nvCxnSpPr>
        <p:spPr bwMode="auto">
          <a:xfrm rot="10800000" flipV="1">
            <a:off x="4643438" y="3359944"/>
            <a:ext cx="918004" cy="28495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40">
            <a:extLst>
              <a:ext uri="{FF2B5EF4-FFF2-40B4-BE49-F238E27FC236}">
                <a16:creationId xmlns:a16="http://schemas.microsoft.com/office/drawing/2014/main" id="{73A63CC7-2B7F-5308-5D8C-AACC9763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00" y="4137025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검수 보완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7" name="AutoShape 27">
            <a:extLst>
              <a:ext uri="{FF2B5EF4-FFF2-40B4-BE49-F238E27FC236}">
                <a16:creationId xmlns:a16="http://schemas.microsoft.com/office/drawing/2014/main" id="{D10C7C31-6623-85B4-452C-BF93BA15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42" y="3219450"/>
            <a:ext cx="735013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제품 생산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697F9249-C097-2A1F-5C17-53671EE9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54" y="314166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협력업체</a:t>
            </a:r>
            <a:endParaRPr lang="en-US" altLang="ko-KR" sz="1000" dirty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8F9A0D6F-07ED-148E-C259-8599CBAE8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400" y="2875614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 계획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3364" name="AutoShape 68">
            <a:extLst>
              <a:ext uri="{FF2B5EF4-FFF2-40B4-BE49-F238E27FC236}">
                <a16:creationId xmlns:a16="http://schemas.microsoft.com/office/drawing/2014/main" id="{8EF482D2-5FEF-2CEF-8AB2-44E62F4D6FE7}"/>
              </a:ext>
            </a:extLst>
          </p:cNvPr>
          <p:cNvCxnSpPr>
            <a:cxnSpLocks noChangeShapeType="1"/>
            <a:stCxn id="62" idx="3"/>
            <a:endCxn id="60" idx="1"/>
          </p:cNvCxnSpPr>
          <p:nvPr/>
        </p:nvCxnSpPr>
        <p:spPr bwMode="auto">
          <a:xfrm flipV="1">
            <a:off x="2747799" y="2989914"/>
            <a:ext cx="681601" cy="17414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Rectangle 40">
            <a:extLst>
              <a:ext uri="{FF2B5EF4-FFF2-40B4-BE49-F238E27FC236}">
                <a16:creationId xmlns:a16="http://schemas.microsoft.com/office/drawing/2014/main" id="{BA1478A6-791D-236D-567D-5B20AB49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4954588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3367" name="AutoShape 68">
            <a:extLst>
              <a:ext uri="{FF2B5EF4-FFF2-40B4-BE49-F238E27FC236}">
                <a16:creationId xmlns:a16="http://schemas.microsoft.com/office/drawing/2014/main" id="{120E98A9-56A4-6B67-6963-7B9B5EB50796}"/>
              </a:ext>
            </a:extLst>
          </p:cNvPr>
          <p:cNvCxnSpPr>
            <a:cxnSpLocks noChangeShapeType="1"/>
            <a:stCxn id="16" idx="3"/>
            <a:endCxn id="58" idx="1"/>
          </p:cNvCxnSpPr>
          <p:nvPr/>
        </p:nvCxnSpPr>
        <p:spPr bwMode="auto">
          <a:xfrm flipV="1">
            <a:off x="2689225" y="3846513"/>
            <a:ext cx="1400175" cy="633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9" name="AutoShape 68">
            <a:extLst>
              <a:ext uri="{FF2B5EF4-FFF2-40B4-BE49-F238E27FC236}">
                <a16:creationId xmlns:a16="http://schemas.microsoft.com/office/drawing/2014/main" id="{D903D39C-F4B4-9191-96D8-293838D91CA8}"/>
              </a:ext>
            </a:extLst>
          </p:cNvPr>
          <p:cNvCxnSpPr>
            <a:cxnSpLocks noChangeShapeType="1"/>
            <a:stCxn id="42" idx="2"/>
            <a:endCxn id="62" idx="0"/>
          </p:cNvCxnSpPr>
          <p:nvPr/>
        </p:nvCxnSpPr>
        <p:spPr bwMode="auto">
          <a:xfrm rot="5400000">
            <a:off x="3317352" y="1342673"/>
            <a:ext cx="722484" cy="265358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0" name="AutoShape 68">
            <a:extLst>
              <a:ext uri="{FF2B5EF4-FFF2-40B4-BE49-F238E27FC236}">
                <a16:creationId xmlns:a16="http://schemas.microsoft.com/office/drawing/2014/main" id="{857130AE-CA70-05C2-98CE-9ECC10A04B10}"/>
              </a:ext>
            </a:extLst>
          </p:cNvPr>
          <p:cNvCxnSpPr>
            <a:cxnSpLocks noChangeShapeType="1"/>
            <a:stCxn id="60" idx="3"/>
            <a:endCxn id="57" idx="0"/>
          </p:cNvCxnSpPr>
          <p:nvPr/>
        </p:nvCxnSpPr>
        <p:spPr bwMode="auto">
          <a:xfrm>
            <a:off x="4542238" y="2989914"/>
            <a:ext cx="1386711" cy="22953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40">
            <a:extLst>
              <a:ext uri="{FF2B5EF4-FFF2-40B4-BE49-F238E27FC236}">
                <a16:creationId xmlns:a16="http://schemas.microsoft.com/office/drawing/2014/main" id="{EB02D9D7-E77B-D433-44BA-B402C3AB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88" y="2321788"/>
            <a:ext cx="898525" cy="307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구매 발주 통보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F16628E-BE3A-33B5-D63A-5DB3FA1D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655" y="5017144"/>
            <a:ext cx="788987" cy="2587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 err="1">
                <a:latin typeface="+mn-ea"/>
              </a:rPr>
              <a:t>출</a:t>
            </a:r>
            <a:r>
              <a:rPr lang="ko-KR" altLang="en-US" sz="1000" dirty="0" err="1">
                <a:latin typeface="+mn-ea"/>
                <a:ea typeface="+mn-ea"/>
              </a:rPr>
              <a:t>하납기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준수율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4" name="AutoShape 68">
            <a:extLst>
              <a:ext uri="{FF2B5EF4-FFF2-40B4-BE49-F238E27FC236}">
                <a16:creationId xmlns:a16="http://schemas.microsoft.com/office/drawing/2014/main" id="{5F99541B-2143-97C4-C9DE-B8403B078DE5}"/>
              </a:ext>
            </a:extLst>
          </p:cNvPr>
          <p:cNvCxnSpPr>
            <a:cxnSpLocks noChangeShapeType="1"/>
            <a:stCxn id="58" idx="2"/>
            <a:endCxn id="107" idx="0"/>
          </p:cNvCxnSpPr>
          <p:nvPr/>
        </p:nvCxnSpPr>
        <p:spPr bwMode="auto">
          <a:xfrm rot="16200000" flipH="1">
            <a:off x="4356100" y="4335463"/>
            <a:ext cx="906463" cy="3317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40">
            <a:extLst>
              <a:ext uri="{FF2B5EF4-FFF2-40B4-BE49-F238E27FC236}">
                <a16:creationId xmlns:a16="http://schemas.microsoft.com/office/drawing/2014/main" id="{436A1E1E-EB02-6E04-2B33-C2451A98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375" y="3759200"/>
            <a:ext cx="687388" cy="377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 제작 진척 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</a:t>
            </a:r>
            <a:r>
              <a:rPr lang="ko-KR" altLang="en-US" sz="1000" dirty="0">
                <a:latin typeface="+mn-ea"/>
                <a:ea typeface="+mn-ea"/>
              </a:rPr>
              <a:t>보완 사항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7" name="AutoShape 68">
            <a:extLst>
              <a:ext uri="{FF2B5EF4-FFF2-40B4-BE49-F238E27FC236}">
                <a16:creationId xmlns:a16="http://schemas.microsoft.com/office/drawing/2014/main" id="{2D9C6A98-FCD7-CB2D-0E5D-D4487E21F890}"/>
              </a:ext>
            </a:extLst>
          </p:cNvPr>
          <p:cNvCxnSpPr>
            <a:cxnSpLocks noChangeShapeType="1"/>
            <a:stCxn id="107" idx="3"/>
            <a:endCxn id="104" idx="1"/>
          </p:cNvCxnSpPr>
          <p:nvPr/>
        </p:nvCxnSpPr>
        <p:spPr bwMode="auto">
          <a:xfrm flipV="1">
            <a:off x="5530850" y="4876650"/>
            <a:ext cx="1806575" cy="19223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Rectangle 40">
            <a:extLst>
              <a:ext uri="{FF2B5EF4-FFF2-40B4-BE49-F238E27FC236}">
                <a16:creationId xmlns:a16="http://schemas.microsoft.com/office/drawing/2014/main" id="{134C26D7-2F0D-BDF5-75F1-7EEA62BF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975100"/>
            <a:ext cx="958850" cy="339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제작 진척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납기 진도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9" name="AutoShape 68">
            <a:extLst>
              <a:ext uri="{FF2B5EF4-FFF2-40B4-BE49-F238E27FC236}">
                <a16:creationId xmlns:a16="http://schemas.microsoft.com/office/drawing/2014/main" id="{3913D4D7-B781-CE2E-05C9-6EEE60F8E267}"/>
              </a:ext>
            </a:extLst>
          </p:cNvPr>
          <p:cNvCxnSpPr>
            <a:cxnSpLocks noChangeShapeType="1"/>
            <a:stCxn id="42" idx="3"/>
            <a:endCxn id="4" idx="1"/>
          </p:cNvCxnSpPr>
          <p:nvPr/>
        </p:nvCxnSpPr>
        <p:spPr bwMode="auto">
          <a:xfrm flipV="1">
            <a:off x="5562600" y="2185259"/>
            <a:ext cx="1757648" cy="866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Rectangle 40">
            <a:extLst>
              <a:ext uri="{FF2B5EF4-FFF2-40B4-BE49-F238E27FC236}">
                <a16:creationId xmlns:a16="http://schemas.microsoft.com/office/drawing/2014/main" id="{8C13BAB4-5273-60CE-0763-024F9F2E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506" y="476885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C922186D-3104-C960-7668-2F91293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구매 발주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7">
            <a:extLst>
              <a:ext uri="{FF2B5EF4-FFF2-40B4-BE49-F238E27FC236}">
                <a16:creationId xmlns:a16="http://schemas.microsoft.com/office/drawing/2014/main" id="{81FCD1CA-1CF3-5860-5B06-24477A82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48" y="2044765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AutoShape 27">
            <a:extLst>
              <a:ext uri="{FF2B5EF4-FFF2-40B4-BE49-F238E27FC236}">
                <a16:creationId xmlns:a16="http://schemas.microsoft.com/office/drawing/2014/main" id="{6320F220-5705-7BD7-7B52-00237DDE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130" y="2845880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검수 일정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1" name="AutoShape 68">
            <a:extLst>
              <a:ext uri="{FF2B5EF4-FFF2-40B4-BE49-F238E27FC236}">
                <a16:creationId xmlns:a16="http://schemas.microsoft.com/office/drawing/2014/main" id="{7A457D35-345F-2E48-0A85-2D59F788837C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5938313" y="2986374"/>
            <a:ext cx="1390817" cy="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27">
            <a:extLst>
              <a:ext uri="{FF2B5EF4-FFF2-40B4-BE49-F238E27FC236}">
                <a16:creationId xmlns:a16="http://schemas.microsoft.com/office/drawing/2014/main" id="{BB5338E4-D8A0-5CED-3588-EA7B720A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33" y="3712356"/>
            <a:ext cx="729092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075A3098-83C3-3004-5FCA-85C89936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160" y="3284537"/>
            <a:ext cx="727075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조달 납기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84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F9784-12BA-10BB-D1C4-A6196A1CE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EBC58633-2D48-543B-5D60-3DECFC7D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5154"/>
              </p:ext>
            </p:extLst>
          </p:nvPr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2.3.2.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조달 계획에 따라 구매 발주서를 발행하고 공급 협력회사에 통보한다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사항에 대한 진척관리를 위해 진척 검수 계획을 수립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 준비 중인 자재 품목에 대한 진척 검수를 진행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제작 진척 사항을 평가하여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결과 여부에 따라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검수 보완을 진행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출하준비를 지속 확인 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검수에 대한 완료처리를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 프로세스와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진척검수 처리 및 자재입고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 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발주서를 발행하는 업무 및 진척 검수를 처리하는 업무의 시스템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  및 평가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구매 발주서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통보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출하 준비 상태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제작 진척 보완 사항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출하납기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준수율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5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9CCAC-FAE3-3837-5BE4-6A276B50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B868BF68-9109-9796-4357-9040339EA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4864"/>
              </p:ext>
            </p:extLst>
          </p:nvPr>
        </p:nvGraphicFramePr>
        <p:xfrm>
          <a:off x="882650" y="1504341"/>
          <a:ext cx="8191499" cy="4217589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2.3.2.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프로세스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34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(Ph/O)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발행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조달계획에 따라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발주서 발행 및 통보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사항의 진척관리를 위한 검수계획 수립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발주서의 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L/T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확인해서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장납기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자재를 대상으로 진척 검수 일정을 수립하고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업체에 통보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L/T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계획 일정에 검수 수행 및 협력회사 출하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 중인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목의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 사항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품목 요건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가능 수준 평가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보완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보완점 내용 통보 및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협력회사 출하준비 상태 지속 확인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사항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보완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후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57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발주서의 조달 납기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진척 검수 계획 일정 사전 등록 및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진도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출하납기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준수율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0B73D-FD87-A165-4F62-5F02B9EA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21">
            <a:extLst>
              <a:ext uri="{FF2B5EF4-FFF2-40B4-BE49-F238E27FC236}">
                <a16:creationId xmlns:a16="http://schemas.microsoft.com/office/drawing/2014/main" id="{0F871D9E-90FA-E6C6-8A2E-06E97793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52653"/>
              </p:ext>
            </p:extLst>
          </p:nvPr>
        </p:nvGraphicFramePr>
        <p:xfrm>
          <a:off x="908050" y="1544637"/>
          <a:ext cx="8221663" cy="3888199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7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6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(Ph/O)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1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발주서와 동일한 조달 납기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1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전의 사전 검수하기로 계획한 일자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 구분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 후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자재의 제작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일정 준수 여부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8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평가서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 준비 중인 자재의 제작 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 창고 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0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출하납기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준수율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준수 여부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8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3" name="Group 161">
            <a:extLst>
              <a:ext uri="{FF2B5EF4-FFF2-40B4-BE49-F238E27FC236}">
                <a16:creationId xmlns:a16="http://schemas.microsoft.com/office/drawing/2014/main" id="{B6C75F0B-2858-7527-A883-F0BB6C85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73974"/>
              </p:ext>
            </p:extLst>
          </p:nvPr>
        </p:nvGraphicFramePr>
        <p:xfrm>
          <a:off x="895350" y="1573213"/>
          <a:ext cx="8234363" cy="4456114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5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4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07068"/>
                  </a:ext>
                </a:extLst>
              </a:tr>
              <a:tr h="38829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 발주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자재 출고 프로세스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발주 진행 현황 관리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56172"/>
                  </a:ext>
                </a:extLst>
              </a:tr>
            </a:tbl>
          </a:graphicData>
        </a:graphic>
      </p:graphicFrame>
      <p:cxnSp>
        <p:nvCxnSpPr>
          <p:cNvPr id="14366" name="AutoShape 68">
            <a:extLst>
              <a:ext uri="{FF2B5EF4-FFF2-40B4-BE49-F238E27FC236}">
                <a16:creationId xmlns:a16="http://schemas.microsoft.com/office/drawing/2014/main" id="{5E9CA2C4-9FAC-8221-2A6B-BEF9C65314AB}"/>
              </a:ext>
            </a:extLst>
          </p:cNvPr>
          <p:cNvCxnSpPr>
            <a:cxnSpLocks noChangeShapeType="1"/>
            <a:stCxn id="62" idx="2"/>
            <a:endCxn id="60" idx="0"/>
          </p:cNvCxnSpPr>
          <p:nvPr/>
        </p:nvCxnSpPr>
        <p:spPr bwMode="auto">
          <a:xfrm rot="5400000">
            <a:off x="4671202" y="3784718"/>
            <a:ext cx="293688" cy="756043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27">
            <a:extLst>
              <a:ext uri="{FF2B5EF4-FFF2-40B4-BE49-F238E27FC236}">
                <a16:creationId xmlns:a16="http://schemas.microsoft.com/office/drawing/2014/main" id="{534C59E1-A5C0-86B8-D761-3669E1F7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98913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납품 지시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30">
            <a:extLst>
              <a:ext uri="{FF2B5EF4-FFF2-40B4-BE49-F238E27FC236}">
                <a16:creationId xmlns:a16="http://schemas.microsoft.com/office/drawing/2014/main" id="{7A0495DD-FB5B-5D29-AE51-C412AFFD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48" y="2639070"/>
            <a:ext cx="1112838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입고 검수</a:t>
            </a:r>
          </a:p>
        </p:txBody>
      </p:sp>
      <p:cxnSp>
        <p:nvCxnSpPr>
          <p:cNvPr id="14369" name="AutoShape 68">
            <a:extLst>
              <a:ext uri="{FF2B5EF4-FFF2-40B4-BE49-F238E27FC236}">
                <a16:creationId xmlns:a16="http://schemas.microsoft.com/office/drawing/2014/main" id="{89100FF5-626D-3B35-327F-E5A8830B8BAC}"/>
              </a:ext>
            </a:extLst>
          </p:cNvPr>
          <p:cNvCxnSpPr>
            <a:cxnSpLocks noChangeShapeType="1"/>
            <a:stCxn id="67" idx="3"/>
            <a:endCxn id="53" idx="0"/>
          </p:cNvCxnSpPr>
          <p:nvPr/>
        </p:nvCxnSpPr>
        <p:spPr bwMode="auto">
          <a:xfrm>
            <a:off x="2638425" y="2122488"/>
            <a:ext cx="1510776" cy="12696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40">
            <a:extLst>
              <a:ext uri="{FF2B5EF4-FFF2-40B4-BE49-F238E27FC236}">
                <a16:creationId xmlns:a16="http://schemas.microsoft.com/office/drawing/2014/main" id="{FD42AF36-6383-216D-7E64-3ED2F739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286" y="3035633"/>
            <a:ext cx="26352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116" name="Rectangle 40">
            <a:extLst>
              <a:ext uri="{FF2B5EF4-FFF2-40B4-BE49-F238E27FC236}">
                <a16:creationId xmlns:a16="http://schemas.microsoft.com/office/drawing/2014/main" id="{4E12D291-BB0F-89FB-0E91-C1523AAB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860" y="2865289"/>
            <a:ext cx="155575" cy="1349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FB758431-FC12-6ED9-D6F0-2D9208BC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276" y="2249448"/>
            <a:ext cx="953850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협력사 출하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F23B69AF-B7F1-2A6C-1E5E-9FD70FAE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605" y="4309583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명세서 발행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E5B859AC-A584-987A-D674-BD1765B5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06" y="369522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770D386B-D9E6-D4C9-5A22-CD22FBA1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07010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구매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377" name="AutoShape 68">
            <a:extLst>
              <a:ext uri="{FF2B5EF4-FFF2-40B4-BE49-F238E27FC236}">
                <a16:creationId xmlns:a16="http://schemas.microsoft.com/office/drawing/2014/main" id="{4DBF4F74-B658-B3C0-A212-09484E82E77A}"/>
              </a:ext>
            </a:extLst>
          </p:cNvPr>
          <p:cNvCxnSpPr>
            <a:cxnSpLocks noChangeShapeType="1"/>
            <a:stCxn id="86" idx="2"/>
            <a:endCxn id="87" idx="0"/>
          </p:cNvCxnSpPr>
          <p:nvPr/>
        </p:nvCxnSpPr>
        <p:spPr bwMode="auto">
          <a:xfrm rot="5400000">
            <a:off x="5318309" y="4609224"/>
            <a:ext cx="344488" cy="94853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68">
            <a:extLst>
              <a:ext uri="{FF2B5EF4-FFF2-40B4-BE49-F238E27FC236}">
                <a16:creationId xmlns:a16="http://schemas.microsoft.com/office/drawing/2014/main" id="{6EDDD778-D62D-1625-2C2B-2F5EF8A70037}"/>
              </a:ext>
            </a:extLst>
          </p:cNvPr>
          <p:cNvCxnSpPr>
            <a:cxnSpLocks noChangeShapeType="1"/>
            <a:stCxn id="62" idx="3"/>
            <a:endCxn id="109" idx="1"/>
          </p:cNvCxnSpPr>
          <p:nvPr/>
        </p:nvCxnSpPr>
        <p:spPr bwMode="auto">
          <a:xfrm flipV="1">
            <a:off x="5752486" y="3714270"/>
            <a:ext cx="1605577" cy="1873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68">
            <a:extLst>
              <a:ext uri="{FF2B5EF4-FFF2-40B4-BE49-F238E27FC236}">
                <a16:creationId xmlns:a16="http://schemas.microsoft.com/office/drawing/2014/main" id="{58A006F9-A5EF-4D38-44F9-BDBA15ADD9C1}"/>
              </a:ext>
            </a:extLst>
          </p:cNvPr>
          <p:cNvCxnSpPr>
            <a:cxnSpLocks noChangeShapeType="1"/>
            <a:stCxn id="64" idx="2"/>
            <a:endCxn id="123" idx="0"/>
          </p:cNvCxnSpPr>
          <p:nvPr/>
        </p:nvCxnSpPr>
        <p:spPr bwMode="auto">
          <a:xfrm rot="5400000">
            <a:off x="3659822" y="3169014"/>
            <a:ext cx="360014" cy="58940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27">
            <a:extLst>
              <a:ext uri="{FF2B5EF4-FFF2-40B4-BE49-F238E27FC236}">
                <a16:creationId xmlns:a16="http://schemas.microsoft.com/office/drawing/2014/main" id="{86C6620A-653B-FF01-BC7A-D8BEAB4E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580920"/>
            <a:ext cx="7334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자재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실물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4381" name="AutoShape 68">
            <a:extLst>
              <a:ext uri="{FF2B5EF4-FFF2-40B4-BE49-F238E27FC236}">
                <a16:creationId xmlns:a16="http://schemas.microsoft.com/office/drawing/2014/main" id="{72B460A7-0261-F7CE-7541-D5926EB1A8E4}"/>
              </a:ext>
            </a:extLst>
          </p:cNvPr>
          <p:cNvCxnSpPr>
            <a:cxnSpLocks noChangeShapeType="1"/>
            <a:stCxn id="53" idx="3"/>
            <a:endCxn id="40" idx="0"/>
          </p:cNvCxnSpPr>
          <p:nvPr/>
        </p:nvCxnSpPr>
        <p:spPr bwMode="auto">
          <a:xfrm>
            <a:off x="4626126" y="2363748"/>
            <a:ext cx="569941" cy="27532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27">
            <a:extLst>
              <a:ext uri="{FF2B5EF4-FFF2-40B4-BE49-F238E27FC236}">
                <a16:creationId xmlns:a16="http://schemas.microsoft.com/office/drawing/2014/main" id="{BA267C4F-7041-7A84-BC57-5F28515C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57492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검수 평가서</a:t>
            </a:r>
            <a:endParaRPr lang="ko-K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DB57715E-CAAE-1A5F-2CC2-E24C0E35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48" y="3787295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입고 처리 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마감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9E14DA38-C15F-E9F4-6C3C-CBC12297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8" y="3055111"/>
            <a:ext cx="953850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반품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13E1B7BC-EBA3-04E1-E3CF-408288DE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955" y="4682645"/>
            <a:ext cx="847725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발주 마감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87" name="AutoShape 27">
            <a:extLst>
              <a:ext uri="{FF2B5EF4-FFF2-40B4-BE49-F238E27FC236}">
                <a16:creationId xmlns:a16="http://schemas.microsoft.com/office/drawing/2014/main" id="{C39D0A88-5618-B55D-62EE-C992DB08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869" y="5255733"/>
            <a:ext cx="1112838" cy="243381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 진행 관리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AutoShape 27">
            <a:extLst>
              <a:ext uri="{FF2B5EF4-FFF2-40B4-BE49-F238E27FC236}">
                <a16:creationId xmlns:a16="http://schemas.microsoft.com/office/drawing/2014/main" id="{C10C1DAC-8ACE-F1B6-37B8-61F42F01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430005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거래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명세서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40">
            <a:extLst>
              <a:ext uri="{FF2B5EF4-FFF2-40B4-BE49-F238E27FC236}">
                <a16:creationId xmlns:a16="http://schemas.microsoft.com/office/drawing/2014/main" id="{05D70DAF-CE6C-2C36-4B30-846F5525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327036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393" name="AutoShape 68">
            <a:extLst>
              <a:ext uri="{FF2B5EF4-FFF2-40B4-BE49-F238E27FC236}">
                <a16:creationId xmlns:a16="http://schemas.microsoft.com/office/drawing/2014/main" id="{37026F47-0A31-39A3-B97B-713A9F2F5B62}"/>
              </a:ext>
            </a:extLst>
          </p:cNvPr>
          <p:cNvCxnSpPr>
            <a:cxnSpLocks noChangeShapeType="1"/>
            <a:stCxn id="40" idx="1"/>
            <a:endCxn id="64" idx="0"/>
          </p:cNvCxnSpPr>
          <p:nvPr/>
        </p:nvCxnSpPr>
        <p:spPr bwMode="auto">
          <a:xfrm rot="10800000" flipV="1">
            <a:off x="4134534" y="2840683"/>
            <a:ext cx="505115" cy="214428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AutoShape 27">
            <a:extLst>
              <a:ext uri="{FF2B5EF4-FFF2-40B4-BE49-F238E27FC236}">
                <a16:creationId xmlns:a16="http://schemas.microsoft.com/office/drawing/2014/main" id="{3C5CABB9-A24D-C185-4B07-E0E99744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661" y="364372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재검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선별</a:t>
            </a:r>
          </a:p>
        </p:txBody>
      </p:sp>
      <p:cxnSp>
        <p:nvCxnSpPr>
          <p:cNvPr id="14395" name="AutoShape 68">
            <a:extLst>
              <a:ext uri="{FF2B5EF4-FFF2-40B4-BE49-F238E27FC236}">
                <a16:creationId xmlns:a16="http://schemas.microsoft.com/office/drawing/2014/main" id="{FE2CB96D-1BFD-8DEE-6FA4-98733E0EE238}"/>
              </a:ext>
            </a:extLst>
          </p:cNvPr>
          <p:cNvCxnSpPr>
            <a:cxnSpLocks noChangeShapeType="1"/>
            <a:stCxn id="53" idx="3"/>
            <a:endCxn id="9" idx="1"/>
          </p:cNvCxnSpPr>
          <p:nvPr/>
        </p:nvCxnSpPr>
        <p:spPr bwMode="auto">
          <a:xfrm flipV="1">
            <a:off x="4626126" y="2363472"/>
            <a:ext cx="2700186" cy="27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Rectangle 40">
            <a:extLst>
              <a:ext uri="{FF2B5EF4-FFF2-40B4-BE49-F238E27FC236}">
                <a16:creationId xmlns:a16="http://schemas.microsoft.com/office/drawing/2014/main" id="{A8227061-0344-1A8C-E39E-1EF5BAE6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983" y="2256058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구매 담</a:t>
            </a:r>
            <a:r>
              <a:rPr lang="ko-KR" altLang="en-US" sz="1000" dirty="0">
                <a:latin typeface="+mn-ea"/>
              </a:rPr>
              <a:t>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401" name="직선 화살표 연결선 76">
            <a:extLst>
              <a:ext uri="{FF2B5EF4-FFF2-40B4-BE49-F238E27FC236}">
                <a16:creationId xmlns:a16="http://schemas.microsoft.com/office/drawing/2014/main" id="{2B8C4EEF-AAC1-2077-E321-CA23339D6496}"/>
              </a:ext>
            </a:extLst>
          </p:cNvPr>
          <p:cNvCxnSpPr>
            <a:cxnSpLocks noChangeShapeType="1"/>
            <a:stCxn id="60" idx="3"/>
            <a:endCxn id="88" idx="1"/>
          </p:cNvCxnSpPr>
          <p:nvPr/>
        </p:nvCxnSpPr>
        <p:spPr bwMode="auto">
          <a:xfrm>
            <a:off x="4996443" y="4423883"/>
            <a:ext cx="2329870" cy="95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구부러진 연결선 23">
            <a:extLst>
              <a:ext uri="{FF2B5EF4-FFF2-40B4-BE49-F238E27FC236}">
                <a16:creationId xmlns:a16="http://schemas.microsoft.com/office/drawing/2014/main" id="{88144247-C3CE-99A0-E9EE-988C7905D376}"/>
              </a:ext>
            </a:extLst>
          </p:cNvPr>
          <p:cNvCxnSpPr>
            <a:cxnSpLocks noChangeShapeType="1"/>
            <a:stCxn id="62" idx="2"/>
            <a:endCxn id="86" idx="0"/>
          </p:cNvCxnSpPr>
          <p:nvPr/>
        </p:nvCxnSpPr>
        <p:spPr bwMode="auto">
          <a:xfrm rot="16200000" flipH="1">
            <a:off x="5247067" y="3964894"/>
            <a:ext cx="666750" cy="768751"/>
          </a:xfrm>
          <a:prstGeom prst="curvedConnector3">
            <a:avLst>
              <a:gd name="adj1" fmla="val 50000"/>
            </a:avLst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0">
            <a:extLst>
              <a:ext uri="{FF2B5EF4-FFF2-40B4-BE49-F238E27FC236}">
                <a16:creationId xmlns:a16="http://schemas.microsoft.com/office/drawing/2014/main" id="{449DC5F1-43F9-8C32-CD9F-B9949EF2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55" y="2564920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</a:p>
        </p:txBody>
      </p:sp>
      <p:cxnSp>
        <p:nvCxnSpPr>
          <p:cNvPr id="14404" name="AutoShape 68">
            <a:extLst>
              <a:ext uri="{FF2B5EF4-FFF2-40B4-BE49-F238E27FC236}">
                <a16:creationId xmlns:a16="http://schemas.microsoft.com/office/drawing/2014/main" id="{955DFF1B-D086-2954-AF2D-55EBB9454FC2}"/>
              </a:ext>
            </a:extLst>
          </p:cNvPr>
          <p:cNvCxnSpPr>
            <a:cxnSpLocks noChangeShapeType="1"/>
            <a:stCxn id="52" idx="3"/>
            <a:endCxn id="53" idx="1"/>
          </p:cNvCxnSpPr>
          <p:nvPr/>
        </p:nvCxnSpPr>
        <p:spPr bwMode="auto">
          <a:xfrm flipV="1">
            <a:off x="2638425" y="2363748"/>
            <a:ext cx="1033851" cy="344527"/>
          </a:xfrm>
          <a:prstGeom prst="bentConnector3">
            <a:avLst>
              <a:gd name="adj1" fmla="val 36678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0">
            <a:extLst>
              <a:ext uri="{FF2B5EF4-FFF2-40B4-BE49-F238E27FC236}">
                <a16:creationId xmlns:a16="http://schemas.microsoft.com/office/drawing/2014/main" id="{D7B452B8-992D-89C1-C5A0-F2E67839D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55" y="2265573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발주서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통보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63" name="Rectangle 40">
            <a:extLst>
              <a:ext uri="{FF2B5EF4-FFF2-40B4-BE49-F238E27FC236}">
                <a16:creationId xmlns:a16="http://schemas.microsoft.com/office/drawing/2014/main" id="{52868B11-CE1B-7529-C5F3-90FD078A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605" y="3890483"/>
            <a:ext cx="996950" cy="2809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재고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F868D379-A807-C564-C7D1-A770E19E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43" y="4514370"/>
            <a:ext cx="1004887" cy="2778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</a:p>
        </p:txBody>
      </p:sp>
      <p:sp>
        <p:nvSpPr>
          <p:cNvPr id="98" name="Rectangle 40">
            <a:extLst>
              <a:ext uri="{FF2B5EF4-FFF2-40B4-BE49-F238E27FC236}">
                <a16:creationId xmlns:a16="http://schemas.microsoft.com/office/drawing/2014/main" id="{E6AE0A86-D10A-0F18-E974-760D7775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557233"/>
            <a:ext cx="847725" cy="2778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명세서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통보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2" name="Rectangle 40">
            <a:extLst>
              <a:ext uri="{FF2B5EF4-FFF2-40B4-BE49-F238E27FC236}">
                <a16:creationId xmlns:a16="http://schemas.microsoft.com/office/drawing/2014/main" id="{1B6A4D39-224C-71C2-A4D0-87329B78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061" y="4950570"/>
            <a:ext cx="757238" cy="180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en-US" altLang="ko-KR" sz="1000" dirty="0">
                <a:latin typeface="+mn-ea"/>
              </a:rPr>
              <a:t>Ph/O </a:t>
            </a:r>
            <a:r>
              <a:rPr lang="ko-KR" altLang="en-US" sz="1000" dirty="0">
                <a:latin typeface="+mn-ea"/>
                <a:ea typeface="+mn-ea"/>
              </a:rPr>
              <a:t>마감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C2202A91-DB73-3117-BBD2-C85F9290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956" y="5390514"/>
            <a:ext cx="1078340" cy="2433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발주 진행 상태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4416" name="직선 화살표 연결선 76">
            <a:extLst>
              <a:ext uri="{FF2B5EF4-FFF2-40B4-BE49-F238E27FC236}">
                <a16:creationId xmlns:a16="http://schemas.microsoft.com/office/drawing/2014/main" id="{B2E41E94-C528-412C-B5C7-FC37239B1AEF}"/>
              </a:ext>
            </a:extLst>
          </p:cNvPr>
          <p:cNvCxnSpPr>
            <a:cxnSpLocks noChangeShapeType="1"/>
            <a:stCxn id="40" idx="2"/>
            <a:endCxn id="62" idx="0"/>
          </p:cNvCxnSpPr>
          <p:nvPr/>
        </p:nvCxnSpPr>
        <p:spPr bwMode="auto">
          <a:xfrm>
            <a:off x="5196067" y="3042295"/>
            <a:ext cx="0" cy="7450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Rectangle 40">
            <a:extLst>
              <a:ext uri="{FF2B5EF4-FFF2-40B4-BE49-F238E27FC236}">
                <a16:creationId xmlns:a16="http://schemas.microsoft.com/office/drawing/2014/main" id="{CADAF281-2415-D5E4-722F-5381CFB4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130" y="3145171"/>
            <a:ext cx="996950" cy="25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입고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82314BA2-7E56-ABFE-3622-59BD1309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32" y="4339036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구매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1EEE-686B-25B0-3758-DF0A6102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자재 입고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27">
            <a:extLst>
              <a:ext uri="{FF2B5EF4-FFF2-40B4-BE49-F238E27FC236}">
                <a16:creationId xmlns:a16="http://schemas.microsoft.com/office/drawing/2014/main" id="{7FB6FB15-254C-719A-ECF8-40D6DA9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2" y="223012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출하 명세서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8" name="AutoShape 68">
            <a:extLst>
              <a:ext uri="{FF2B5EF4-FFF2-40B4-BE49-F238E27FC236}">
                <a16:creationId xmlns:a16="http://schemas.microsoft.com/office/drawing/2014/main" id="{257D2D6F-F74A-6B64-8B2B-8314FF6E242F}"/>
              </a:ext>
            </a:extLst>
          </p:cNvPr>
          <p:cNvCxnSpPr>
            <a:cxnSpLocks noChangeShapeType="1"/>
            <a:stCxn id="123" idx="1"/>
          </p:cNvCxnSpPr>
          <p:nvPr/>
        </p:nvCxnSpPr>
        <p:spPr bwMode="auto">
          <a:xfrm rot="10800000">
            <a:off x="3024291" y="2697075"/>
            <a:ext cx="122370" cy="108000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370FB9D-4A4E-90FF-2E4D-68C9E7599D61}"/>
              </a:ext>
            </a:extLst>
          </p:cNvPr>
          <p:cNvSpPr/>
          <p:nvPr/>
        </p:nvSpPr>
        <p:spPr>
          <a:xfrm>
            <a:off x="7389830" y="4873310"/>
            <a:ext cx="669888" cy="409205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발주현황리포트</a:t>
            </a:r>
          </a:p>
        </p:txBody>
      </p:sp>
      <p:cxnSp>
        <p:nvCxnSpPr>
          <p:cNvPr id="8" name="AutoShape 68">
            <a:extLst>
              <a:ext uri="{FF2B5EF4-FFF2-40B4-BE49-F238E27FC236}">
                <a16:creationId xmlns:a16="http://schemas.microsoft.com/office/drawing/2014/main" id="{756BED53-A191-9192-557B-0A34EE396781}"/>
              </a:ext>
            </a:extLst>
          </p:cNvPr>
          <p:cNvCxnSpPr>
            <a:cxnSpLocks noChangeShapeType="1"/>
            <a:stCxn id="87" idx="3"/>
            <a:endCxn id="7" idx="1"/>
          </p:cNvCxnSpPr>
          <p:nvPr/>
        </p:nvCxnSpPr>
        <p:spPr bwMode="auto">
          <a:xfrm flipV="1">
            <a:off x="5572707" y="5077913"/>
            <a:ext cx="1817123" cy="299511"/>
          </a:xfrm>
          <a:prstGeom prst="bentConnector3">
            <a:avLst>
              <a:gd name="adj1" fmla="val 68528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444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67FA-E348-CE83-3890-84C51085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23F8EB69-3EDC-1C1F-F8C6-58B577841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28779"/>
              </p:ext>
            </p:extLst>
          </p:nvPr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2.3.3.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입고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발주에 따른 조달 납기에 맞추어 협력회사에 납품을 지시하면 출하가 진행된다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자재에 대한 검수를 진행하여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여부에 따라 반품자재는 협력회사로 반품 처리를 진행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완료된 정품 자재에 대해 창고에 저장하여 불출 될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정보에 대해 자재의 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재고정보로 등록 및 조달 완료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 자재의 거래 명세서를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발주서를 마감하고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발주 진행 상태 현황을 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발주진행 현황관리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저장관리 및 구매발주서 마감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업무와 거래명세서 발행의 업무의 시스템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마감 업무를 시스템에서 처리 및 발주 진행 현황 관리 리포트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거래 명세서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통보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정품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반품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재고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 마감 완료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 진행 현황 리포트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2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F0228F-94D0-67FC-91A0-A27F421BD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37" name="Group 77">
            <a:extLst>
              <a:ext uri="{FF2B5EF4-FFF2-40B4-BE49-F238E27FC236}">
                <a16:creationId xmlns:a16="http://schemas.microsoft.com/office/drawing/2014/main" id="{B3591682-4428-63C3-866E-DC549D09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6991"/>
              </p:ext>
            </p:extLst>
          </p:nvPr>
        </p:nvGraphicFramePr>
        <p:xfrm>
          <a:off x="901700" y="1506533"/>
          <a:ext cx="8153399" cy="5206998"/>
        </p:xfrm>
        <a:graphic>
          <a:graphicData uri="http://schemas.openxmlformats.org/drawingml/2006/table">
            <a:tbl>
              <a:tblPr/>
              <a:tblGrid>
                <a:gridCol w="87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2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2.3.3.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입고 프로세스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내용 따라 출하 준비를 완료하고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조달 일자에 맞추어 출하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구매 발주서 내용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대응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납품지시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(D/O),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품목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자재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자재를 인수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내용과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발주 품목 요건과 실물 상태 비교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자재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반품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내용 및 품목요건 기준과 상이 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협력회사로 반품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거래계약 조건에 준하여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자재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자재의 입고 수량 등록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계획에 대한 완료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재고 산출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등록 내용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자재와 관련된 계약서 세부 항목별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내용을 확인하여 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동일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협력회사에 통보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후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 발행 내용을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마감 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완료 처리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후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 현황을 리포트 형태로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발주 예정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진행 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완료 상태로 구분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dirty="0"/>
              <a:t>실습 운영계획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4CB809-1F69-6888-C5C6-DC07ECC8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25292"/>
              </p:ext>
            </p:extLst>
          </p:nvPr>
        </p:nvGraphicFramePr>
        <p:xfrm>
          <a:off x="637309" y="1130070"/>
          <a:ext cx="10427565" cy="530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17">
                  <a:extLst>
                    <a:ext uri="{9D8B030D-6E8A-4147-A177-3AD203B41FA5}">
                      <a16:colId xmlns:a16="http://schemas.microsoft.com/office/drawing/2014/main" val="3146010851"/>
                    </a:ext>
                  </a:extLst>
                </a:gridCol>
                <a:gridCol w="1103292">
                  <a:extLst>
                    <a:ext uri="{9D8B030D-6E8A-4147-A177-3AD203B41FA5}">
                      <a16:colId xmlns:a16="http://schemas.microsoft.com/office/drawing/2014/main" val="1219192471"/>
                    </a:ext>
                  </a:extLst>
                </a:gridCol>
                <a:gridCol w="5851200">
                  <a:extLst>
                    <a:ext uri="{9D8B030D-6E8A-4147-A177-3AD203B41FA5}">
                      <a16:colId xmlns:a16="http://schemas.microsoft.com/office/drawing/2014/main" val="350282892"/>
                    </a:ext>
                  </a:extLst>
                </a:gridCol>
                <a:gridCol w="709965">
                  <a:extLst>
                    <a:ext uri="{9D8B030D-6E8A-4147-A177-3AD203B41FA5}">
                      <a16:colId xmlns:a16="http://schemas.microsoft.com/office/drawing/2014/main" val="2864611359"/>
                    </a:ext>
                  </a:extLst>
                </a:gridCol>
                <a:gridCol w="2069891">
                  <a:extLst>
                    <a:ext uri="{9D8B030D-6E8A-4147-A177-3AD203B41FA5}">
                      <a16:colId xmlns:a16="http://schemas.microsoft.com/office/drawing/2014/main" val="4266452064"/>
                    </a:ext>
                  </a:extLst>
                </a:gridCol>
              </a:tblGrid>
              <a:tr h="47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회차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596766"/>
                  </a:ext>
                </a:extLst>
              </a:tr>
              <a:tr h="94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11.01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취업 특강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디지이노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소개 및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개발자의 비전과 역할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실습 프로그램 설명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Role Playing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조달 프로세스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 요구사항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업무 이해도 점검 및 질의 응답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18327"/>
                  </a:ext>
                </a:extLst>
              </a:tr>
              <a:tr h="94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11.15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설계 검토 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UI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요건 이해도 점검 및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F/B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평가 기준 전달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2248"/>
                  </a:ext>
                </a:extLst>
              </a:tr>
              <a:tr h="94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12.13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코딩 결과 검토 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통합 테스트 방법 교육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시연 시나리오 설명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52267"/>
                  </a:ext>
                </a:extLst>
              </a:tr>
              <a:tr h="67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12.26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구현된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시스템 시연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최종 평가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대비 충족도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시스템 완성도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10367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1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5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Group 121">
            <a:extLst>
              <a:ext uri="{FF2B5EF4-FFF2-40B4-BE49-F238E27FC236}">
                <a16:creationId xmlns:a16="http://schemas.microsoft.com/office/drawing/2014/main" id="{61A3AB30-A557-8200-5A0D-E7E06333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69865"/>
              </p:ext>
            </p:extLst>
          </p:nvPr>
        </p:nvGraphicFramePr>
        <p:xfrm>
          <a:off x="920750" y="1557338"/>
          <a:ext cx="8221663" cy="4606541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44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8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 지시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(D/O)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후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 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수량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자재의 제작완료 및 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내용의 항목 기재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82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품목 요건과 실물 상태 비교 결과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 정품으로 확인 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 정보 처리 후 재고 정보로 등록된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0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확인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 발행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확인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 정보 처리 후 재고 정보로 등록된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마감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예정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진행 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완료 상태로 구분 체크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발주현황 리포트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기간별로 발주 건 별 진행 상태를 리포트 문서화 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875B84-802A-6710-7CC9-F0E58BF5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4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131DBEDD-B44B-43B1-D0E8-4F1B431A5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11" name="Group 161">
            <a:extLst>
              <a:ext uri="{FF2B5EF4-FFF2-40B4-BE49-F238E27FC236}">
                <a16:creationId xmlns:a16="http://schemas.microsoft.com/office/drawing/2014/main" id="{11BC39C5-1C62-6F1B-8AC6-0808A707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76197"/>
              </p:ext>
            </p:extLst>
          </p:nvPr>
        </p:nvGraphicFramePr>
        <p:xfrm>
          <a:off x="895350" y="1573213"/>
          <a:ext cx="8234363" cy="4514850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endParaRPr lang="ko-KR" altLang="ko-KR" sz="10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8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9" marB="45719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18383"/>
                  </a:ext>
                </a:extLst>
              </a:tr>
              <a:tr h="47452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 실행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자재 입고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저장 관리 프로세스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재고 금액 현황 관리</a:t>
                      </a: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1505"/>
                  </a:ext>
                </a:extLst>
              </a:tr>
            </a:tbl>
          </a:graphicData>
        </a:graphic>
      </p:graphicFrame>
      <p:sp>
        <p:nvSpPr>
          <p:cNvPr id="24" name="Rectangle 40">
            <a:extLst>
              <a:ext uri="{FF2B5EF4-FFF2-40B4-BE49-F238E27FC236}">
                <a16:creationId xmlns:a16="http://schemas.microsoft.com/office/drawing/2014/main" id="{ECF2E064-FBB2-9BB9-04B9-CF0AB68D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716338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출고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5391" name="AutoShape 68">
            <a:extLst>
              <a:ext uri="{FF2B5EF4-FFF2-40B4-BE49-F238E27FC236}">
                <a16:creationId xmlns:a16="http://schemas.microsoft.com/office/drawing/2014/main" id="{7158F5F4-242C-50BD-D71C-9A622F924FD0}"/>
              </a:ext>
            </a:extLst>
          </p:cNvPr>
          <p:cNvCxnSpPr>
            <a:cxnSpLocks noChangeShapeType="1"/>
            <a:stCxn id="67" idx="3"/>
            <a:endCxn id="65" idx="0"/>
          </p:cNvCxnSpPr>
          <p:nvPr/>
        </p:nvCxnSpPr>
        <p:spPr bwMode="auto">
          <a:xfrm>
            <a:off x="2722563" y="4190338"/>
            <a:ext cx="2006385" cy="23402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27">
            <a:extLst>
              <a:ext uri="{FF2B5EF4-FFF2-40B4-BE49-F238E27FC236}">
                <a16:creationId xmlns:a16="http://schemas.microsoft.com/office/drawing/2014/main" id="{28ED45FD-EC1B-B01C-B8C5-C3DCF443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05698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거래 명세서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BDD4E879-7218-C7F6-C5BC-3D8E3981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052763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E3526AD8-62E2-A7ED-548A-1AC7D218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69570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자재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B135785B-53F4-2DAD-84C1-D1311951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05" y="2436117"/>
            <a:ext cx="261938" cy="176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</a:rPr>
              <a:t>충분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4388CE34-27FC-BF2B-F2AE-3C2C4D04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296" y="2426860"/>
            <a:ext cx="261938" cy="176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부족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A320AAC2-1F67-EF8A-83C3-64249959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016250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자재 불출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13" name="AutoShape 30">
            <a:extLst>
              <a:ext uri="{FF2B5EF4-FFF2-40B4-BE49-F238E27FC236}">
                <a16:creationId xmlns:a16="http://schemas.microsoft.com/office/drawing/2014/main" id="{EF3756C5-7C22-6E50-FE85-315DE8E2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610" y="2409825"/>
            <a:ext cx="1112838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창고재고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파악</a:t>
            </a:r>
          </a:p>
        </p:txBody>
      </p:sp>
      <p:cxnSp>
        <p:nvCxnSpPr>
          <p:cNvPr id="15400" name="AutoShape 68">
            <a:extLst>
              <a:ext uri="{FF2B5EF4-FFF2-40B4-BE49-F238E27FC236}">
                <a16:creationId xmlns:a16="http://schemas.microsoft.com/office/drawing/2014/main" id="{C15F1349-5058-EE2F-9866-CFA4991D4519}"/>
              </a:ext>
            </a:extLst>
          </p:cNvPr>
          <p:cNvCxnSpPr>
            <a:cxnSpLocks noChangeShapeType="1"/>
            <a:stCxn id="24" idx="2"/>
            <a:endCxn id="65" idx="0"/>
          </p:cNvCxnSpPr>
          <p:nvPr/>
        </p:nvCxnSpPr>
        <p:spPr bwMode="auto">
          <a:xfrm rot="5400000">
            <a:off x="4987422" y="3686465"/>
            <a:ext cx="479425" cy="99637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40">
            <a:extLst>
              <a:ext uri="{FF2B5EF4-FFF2-40B4-BE49-F238E27FC236}">
                <a16:creationId xmlns:a16="http://schemas.microsoft.com/office/drawing/2014/main" id="{554798CF-AE1C-901F-C890-277C919C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29" y="4424363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재고 산출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5402" name="직선 화살표 연결선 24">
            <a:extLst>
              <a:ext uri="{FF2B5EF4-FFF2-40B4-BE49-F238E27FC236}">
                <a16:creationId xmlns:a16="http://schemas.microsoft.com/office/drawing/2014/main" id="{0BB1953B-3B93-11EA-C28F-F509D03BFF3F}"/>
              </a:ext>
            </a:extLst>
          </p:cNvPr>
          <p:cNvCxnSpPr>
            <a:cxnSpLocks noChangeShapeType="1"/>
            <a:stCxn id="105" idx="2"/>
            <a:endCxn id="24" idx="0"/>
          </p:cNvCxnSpPr>
          <p:nvPr/>
        </p:nvCxnSpPr>
        <p:spPr bwMode="auto">
          <a:xfrm>
            <a:off x="5726113" y="3244850"/>
            <a:ext cx="0" cy="47148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27">
            <a:extLst>
              <a:ext uri="{FF2B5EF4-FFF2-40B4-BE49-F238E27FC236}">
                <a16:creationId xmlns:a16="http://schemas.microsoft.com/office/drawing/2014/main" id="{C08B0442-BAF9-BA05-B3E6-C7CAFF16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06057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출고 요청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AutoShape 27">
            <a:extLst>
              <a:ext uri="{FF2B5EF4-FFF2-40B4-BE49-F238E27FC236}">
                <a16:creationId xmlns:a16="http://schemas.microsoft.com/office/drawing/2014/main" id="{3BE90352-AA08-81C4-839D-CF898C11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299378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저장 관리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703F8A9D-6351-E5C9-DBAE-6B4A72ED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302859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B6052E11-D12A-41FB-6666-49168E08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3282707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가용 재고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AutoShape 27">
            <a:extLst>
              <a:ext uri="{FF2B5EF4-FFF2-40B4-BE49-F238E27FC236}">
                <a16:creationId xmlns:a16="http://schemas.microsoft.com/office/drawing/2014/main" id="{48C7F65D-992D-0D67-BF94-E2E77C07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8" y="5200339"/>
            <a:ext cx="1176598" cy="272089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재고 현황 관리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ACDA4A7E-D7C8-845B-C121-CB2F2632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11455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75" name="AutoShape 27">
            <a:extLst>
              <a:ext uri="{FF2B5EF4-FFF2-40B4-BE49-F238E27FC236}">
                <a16:creationId xmlns:a16="http://schemas.microsoft.com/office/drawing/2014/main" id="{541D95C0-E293-A8D5-8182-1E0C9F35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999" y="3063990"/>
            <a:ext cx="912258" cy="266700"/>
          </a:xfrm>
          <a:prstGeom prst="roundRect">
            <a:avLst>
              <a:gd name="adj" fmla="val 30359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납품지시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(D/O)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5411" name="AutoShape 68">
            <a:extLst>
              <a:ext uri="{FF2B5EF4-FFF2-40B4-BE49-F238E27FC236}">
                <a16:creationId xmlns:a16="http://schemas.microsoft.com/office/drawing/2014/main" id="{9CBC0397-5DB9-1C2F-E1D8-EF8A80DEAD02}"/>
              </a:ext>
            </a:extLst>
          </p:cNvPr>
          <p:cNvCxnSpPr>
            <a:cxnSpLocks noChangeShapeType="1"/>
            <a:stCxn id="52" idx="3"/>
            <a:endCxn id="113" idx="0"/>
          </p:cNvCxnSpPr>
          <p:nvPr/>
        </p:nvCxnSpPr>
        <p:spPr bwMode="auto">
          <a:xfrm>
            <a:off x="2722563" y="2193925"/>
            <a:ext cx="1455466" cy="21590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68">
            <a:extLst>
              <a:ext uri="{FF2B5EF4-FFF2-40B4-BE49-F238E27FC236}">
                <a16:creationId xmlns:a16="http://schemas.microsoft.com/office/drawing/2014/main" id="{CB11DBC3-12E6-B8E8-73DB-A827556E3F1E}"/>
              </a:ext>
            </a:extLst>
          </p:cNvPr>
          <p:cNvCxnSpPr>
            <a:cxnSpLocks noChangeShapeType="1"/>
            <a:stCxn id="105" idx="3"/>
            <a:endCxn id="54" idx="1"/>
          </p:cNvCxnSpPr>
          <p:nvPr/>
        </p:nvCxnSpPr>
        <p:spPr bwMode="auto">
          <a:xfrm flipV="1">
            <a:off x="6281738" y="3127132"/>
            <a:ext cx="1047750" cy="341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68">
            <a:extLst>
              <a:ext uri="{FF2B5EF4-FFF2-40B4-BE49-F238E27FC236}">
                <a16:creationId xmlns:a16="http://schemas.microsoft.com/office/drawing/2014/main" id="{DB9B86A6-50E9-4489-951A-1E7D14677203}"/>
              </a:ext>
            </a:extLst>
          </p:cNvPr>
          <p:cNvCxnSpPr>
            <a:cxnSpLocks noChangeShapeType="1"/>
            <a:stCxn id="113" idx="1"/>
            <a:endCxn id="75" idx="0"/>
          </p:cNvCxnSpPr>
          <p:nvPr/>
        </p:nvCxnSpPr>
        <p:spPr bwMode="auto">
          <a:xfrm rot="10800000" flipV="1">
            <a:off x="3518128" y="2611438"/>
            <a:ext cx="103482" cy="45255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68">
            <a:extLst>
              <a:ext uri="{FF2B5EF4-FFF2-40B4-BE49-F238E27FC236}">
                <a16:creationId xmlns:a16="http://schemas.microsoft.com/office/drawing/2014/main" id="{B17EEE1B-AF35-47B8-6ABD-126BB044C8D3}"/>
              </a:ext>
            </a:extLst>
          </p:cNvPr>
          <p:cNvCxnSpPr>
            <a:cxnSpLocks noChangeShapeType="1"/>
            <a:stCxn id="113" idx="3"/>
            <a:endCxn id="105" idx="0"/>
          </p:cNvCxnSpPr>
          <p:nvPr/>
        </p:nvCxnSpPr>
        <p:spPr bwMode="auto">
          <a:xfrm>
            <a:off x="4734448" y="2611438"/>
            <a:ext cx="990871" cy="40481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40">
            <a:extLst>
              <a:ext uri="{FF2B5EF4-FFF2-40B4-BE49-F238E27FC236}">
                <a16:creationId xmlns:a16="http://schemas.microsoft.com/office/drawing/2014/main" id="{F59C2980-0361-DA5D-135E-44AE59FE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29101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자재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0" name="Rectangle 40">
            <a:extLst>
              <a:ext uri="{FF2B5EF4-FFF2-40B4-BE49-F238E27FC236}">
                <a16:creationId xmlns:a16="http://schemas.microsoft.com/office/drawing/2014/main" id="{CD6A642C-307A-8F38-82CB-DA6DD1B2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465638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5419" name="직선 화살표 연결선 76">
            <a:extLst>
              <a:ext uri="{FF2B5EF4-FFF2-40B4-BE49-F238E27FC236}">
                <a16:creationId xmlns:a16="http://schemas.microsoft.com/office/drawing/2014/main" id="{0410CA5A-74AE-05A8-6CDA-122E7A0A4745}"/>
              </a:ext>
            </a:extLst>
          </p:cNvPr>
          <p:cNvCxnSpPr>
            <a:cxnSpLocks noChangeShapeType="1"/>
            <a:stCxn id="65" idx="2"/>
            <a:endCxn id="69" idx="0"/>
          </p:cNvCxnSpPr>
          <p:nvPr/>
        </p:nvCxnSpPr>
        <p:spPr bwMode="auto">
          <a:xfrm flipH="1">
            <a:off x="4726957" y="4652963"/>
            <a:ext cx="1991" cy="547376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0">
            <a:extLst>
              <a:ext uri="{FF2B5EF4-FFF2-40B4-BE49-F238E27FC236}">
                <a16:creationId xmlns:a16="http://schemas.microsoft.com/office/drawing/2014/main" id="{463FFE11-E9A6-AA22-8DCB-94999CD4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317875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자재소모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(</a:t>
            </a:r>
            <a:r>
              <a:rPr lang="ko-KR" altLang="en-US" sz="1000" dirty="0">
                <a:latin typeface="+mn-ea"/>
                <a:ea typeface="+mn-ea"/>
              </a:rPr>
              <a:t>품목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수량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BE7F3144-ED81-E96A-915C-3C73BD65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959225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출고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7F134B4B-17FE-7C2E-45B4-ED08F174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4373665"/>
            <a:ext cx="79692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ko-KR" altLang="en-US" sz="1000" dirty="0">
                <a:latin typeface="+mn-ea"/>
                <a:ea typeface="+mn-ea"/>
              </a:rPr>
              <a:t>입고 수량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공급가격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33C277AF-3EA8-13BC-8F3B-DA6BFFF3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704" y="4680900"/>
            <a:ext cx="1112837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기초 재고 수량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입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출고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F1031D74-4844-3DFE-FBB0-5FE564A6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134" y="5288947"/>
            <a:ext cx="1431925" cy="339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품목별 재고 수량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금액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9EA38-DB46-6268-C533-F23D20BB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자재 출고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순서도: 문서 1">
            <a:extLst>
              <a:ext uri="{FF2B5EF4-FFF2-40B4-BE49-F238E27FC236}">
                <a16:creationId xmlns:a16="http://schemas.microsoft.com/office/drawing/2014/main" id="{187D823F-FA1A-F3E9-1105-573B5B4EF40F}"/>
              </a:ext>
            </a:extLst>
          </p:cNvPr>
          <p:cNvSpPr/>
          <p:nvPr/>
        </p:nvSpPr>
        <p:spPr>
          <a:xfrm>
            <a:off x="7389830" y="4873310"/>
            <a:ext cx="669888" cy="409205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재고현황리포트</a:t>
            </a:r>
          </a:p>
        </p:txBody>
      </p:sp>
      <p:cxnSp>
        <p:nvCxnSpPr>
          <p:cNvPr id="3" name="AutoShape 68">
            <a:extLst>
              <a:ext uri="{FF2B5EF4-FFF2-40B4-BE49-F238E27FC236}">
                <a16:creationId xmlns:a16="http://schemas.microsoft.com/office/drawing/2014/main" id="{BF1C2D33-2D5C-C728-1EC3-A3E088967B70}"/>
              </a:ext>
            </a:extLst>
          </p:cNvPr>
          <p:cNvCxnSpPr>
            <a:cxnSpLocks noChangeShapeType="1"/>
            <a:stCxn id="69" idx="3"/>
            <a:endCxn id="2" idx="1"/>
          </p:cNvCxnSpPr>
          <p:nvPr/>
        </p:nvCxnSpPr>
        <p:spPr bwMode="auto">
          <a:xfrm flipV="1">
            <a:off x="5315256" y="5077913"/>
            <a:ext cx="2074574" cy="25847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FA168-E763-FC3F-5CAC-DF3BD4197076}"/>
              </a:ext>
            </a:extLst>
          </p:cNvPr>
          <p:cNvSpPr txBox="1"/>
          <p:nvPr/>
        </p:nvSpPr>
        <p:spPr>
          <a:xfrm>
            <a:off x="3487482" y="2810673"/>
            <a:ext cx="11193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업체재고 확인</a:t>
            </a:r>
            <a:endParaRPr lang="ko-KR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43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5C047-BF4D-92A4-E8B9-78645AC8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C06145B3-BE6C-879E-9631-A777FD6F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14307"/>
              </p:ext>
            </p:extLst>
          </p:nvPr>
        </p:nvGraphicFramePr>
        <p:xfrm>
          <a:off x="906463" y="1515940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실행에 따른 가용 자재의 재고를 파악한다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여부에 따라 입고 검수된 자재의 실물을 확인한다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 반복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파악된 가용 재고로부터 생산 실행 되도록 자재를 불출한다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현장에 불출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소모된 자재에 대해 출고처리를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재고산출과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정보와 출고처리 정보를 활용하여 재고를 산출한다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기본재고 수량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 공급 가격을 활용하여 자재 재고 금액을 산출하고 현황을 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재고금액 현황관리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 및 생산실행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 및 재고 산출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출고처리 업무의 시스템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재고산출 업무를  시스템에서 처리 및 재고금액 현황관리 리포트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요청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자재 소모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재고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재고 금액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재고 금액 현황 리포트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2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27C6-3E21-7EFA-BD05-2E514613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484547DC-D6BF-D35F-F253-8C18F3A69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3535"/>
              </p:ext>
            </p:extLst>
          </p:nvPr>
        </p:nvGraphicFramePr>
        <p:xfrm>
          <a:off x="904875" y="1507758"/>
          <a:ext cx="8191499" cy="3722690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 프로세스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파악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정품자재의 실물 확인 및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생산 불출 준비 상태 유지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요청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불출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 시 요청된 자재를 가용 재고에서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현장으로 불출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소모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처리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소모된 자재의 수량 정보를 등록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재고 산출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자재출고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 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후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재고 수량 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품목의 기본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현황 관리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재고금액 수준을  리포트 형태로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기간별 재고금액 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990F-14A9-CB63-17C6-C0455607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roup 121">
            <a:extLst>
              <a:ext uri="{FF2B5EF4-FFF2-40B4-BE49-F238E27FC236}">
                <a16:creationId xmlns:a16="http://schemas.microsoft.com/office/drawing/2014/main" id="{84604320-A421-FF4E-A56F-3B0AA5303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81195"/>
              </p:ext>
            </p:extLst>
          </p:nvPr>
        </p:nvGraphicFramePr>
        <p:xfrm>
          <a:off x="920750" y="1557338"/>
          <a:ext cx="8221663" cy="4111619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6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요청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생산에서 요청한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7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파악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요청된 자재의 불출 준비 상태  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파악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준비 중인 자재의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불출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처리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생산으로 불출 소모된 자재의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 정품으로 확인 된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 재고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시기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일자에 파악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재고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 산출된 재고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ㅍ준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발행된 거래명세서 기준의 공급 가격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재고금액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 산출된 재고 금액 정보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1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시기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또는 자재군 별 재고금액 리포트 문서화 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1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</a:rPr>
              <a:t>DG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</a:rPr>
              <a:t>전동 구매 담당자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</a:rPr>
              <a:t>VOC </a:t>
            </a:r>
            <a:r>
              <a:rPr lang="en-US" altLang="ko-KR" sz="1200" b="0" i="1" dirty="0">
                <a:latin typeface="HY헤드라인M" pitchFamily="18" charset="-127"/>
              </a:rPr>
              <a:t>Voice</a:t>
            </a:r>
            <a:r>
              <a:rPr lang="ko-KR" altLang="en-US" sz="1200" b="0" i="1" dirty="0">
                <a:latin typeface="HY헤드라인M" pitchFamily="18" charset="-127"/>
              </a:rPr>
              <a:t> </a:t>
            </a:r>
            <a:r>
              <a:rPr lang="en-US" altLang="ko-KR" sz="1200" b="0" i="1" dirty="0">
                <a:latin typeface="HY헤드라인M" pitchFamily="18" charset="-127"/>
              </a:rPr>
              <a:t>of</a:t>
            </a:r>
            <a:r>
              <a:rPr lang="ko-KR" altLang="en-US" sz="1200" b="0" i="1" dirty="0">
                <a:latin typeface="HY헤드라인M" pitchFamily="18" charset="-127"/>
              </a:rPr>
              <a:t> </a:t>
            </a:r>
            <a:r>
              <a:rPr lang="en-US" altLang="ko-KR" sz="1200" b="0" i="1" dirty="0">
                <a:latin typeface="HY헤드라인M" pitchFamily="18" charset="-127"/>
              </a:rPr>
              <a:t>Customer</a:t>
            </a:r>
            <a:endParaRPr lang="ko-KR" altLang="en-US" sz="2400" b="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983B9-4181-3BF0-C683-BB31331354DA}"/>
              </a:ext>
            </a:extLst>
          </p:cNvPr>
          <p:cNvSpPr txBox="1"/>
          <p:nvPr/>
        </p:nvSpPr>
        <p:spPr>
          <a:xfrm>
            <a:off x="344487" y="1115108"/>
            <a:ext cx="11099367" cy="49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Pain Point : </a:t>
            </a:r>
            <a:r>
              <a:rPr lang="ko-KR" altLang="en-US" sz="1600" dirty="0"/>
              <a:t>일일이 수작업으로 업체에 연락</a:t>
            </a:r>
            <a:r>
              <a:rPr lang="en-US" altLang="ko-KR" sz="1600" dirty="0"/>
              <a:t>(</a:t>
            </a:r>
            <a:r>
              <a:rPr lang="ko-KR" altLang="en-US" sz="1600" dirty="0"/>
              <a:t>전화</a:t>
            </a:r>
            <a:r>
              <a:rPr lang="en-US" altLang="ko-KR" sz="1600" dirty="0"/>
              <a:t>, Fax)</a:t>
            </a:r>
            <a:r>
              <a:rPr lang="ko-KR" altLang="en-US" sz="1600" dirty="0"/>
              <a:t>해서 발주해야 하므로 불편하고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자재나 수량이 틀려 잘못 입고되는 사고가 나기도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생산계획을 충족시킬 수 있는 자재</a:t>
            </a:r>
            <a:r>
              <a:rPr lang="en-US" altLang="ko-KR" sz="1600" dirty="0"/>
              <a:t> </a:t>
            </a:r>
            <a:r>
              <a:rPr lang="ko-KR" altLang="en-US" sz="1600" dirty="0"/>
              <a:t>재고 확인을 요청 받으면 원자재 창고에 </a:t>
            </a:r>
            <a:r>
              <a:rPr lang="ko-KR" altLang="en-US" sz="1600" dirty="0" err="1"/>
              <a:t>가야함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장부 상의 재고 수량과 창고 실물이 맞지 않아서 원하는 수량을 맞춰주지 못하기도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월말 마감 시 재고 수량</a:t>
            </a:r>
            <a:r>
              <a:rPr lang="en-US" altLang="ko-KR" sz="1600" dirty="0"/>
              <a:t>/</a:t>
            </a:r>
            <a:r>
              <a:rPr lang="ko-KR" altLang="en-US" sz="1600" dirty="0"/>
              <a:t>금액 파악이 신속하게 되지 않아 밤 늦게 퇴근하는 경우도 많음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요구 사항 </a:t>
            </a:r>
            <a:r>
              <a:rPr lang="en-US" altLang="ko-KR" sz="1600" dirty="0"/>
              <a:t>: </a:t>
            </a:r>
            <a:r>
              <a:rPr lang="ko-KR" altLang="en-US" sz="1600" dirty="0"/>
              <a:t>생산에서</a:t>
            </a:r>
            <a:r>
              <a:rPr lang="en-US" altLang="ko-KR" sz="1600" dirty="0"/>
              <a:t> </a:t>
            </a:r>
            <a:r>
              <a:rPr lang="ko-KR" altLang="en-US" sz="1600" dirty="0"/>
              <a:t>계획을 변경할 때 가능한 자재 재고 수량을 즉시 응답할 수 있으면 좋겠음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발주한 자재가 입고 예정일자에 들어올 수 있는지 미리 확인할 수 있으면 좋겠음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        표시되는 정보가 많을 때 필요한 정보만 쉽게 선택해서 볼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그래프로 표현해서 이해가 용이하도록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        가급적 업무 수행을 수작업</a:t>
            </a:r>
            <a:r>
              <a:rPr lang="en-US" altLang="ko-KR" sz="1600" dirty="0"/>
              <a:t>(Key in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하지 않고 모든 행위가 다 전산으로 자동 진행되면 </a:t>
            </a:r>
            <a:r>
              <a:rPr lang="en-US" altLang="ko-KR" sz="1600" dirty="0"/>
              <a:t>Best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                              </a:t>
            </a:r>
            <a:r>
              <a:rPr lang="ko-KR" altLang="en-US" sz="1600" dirty="0"/>
              <a:t> </a:t>
            </a:r>
            <a:r>
              <a:rPr lang="en-US" altLang="ko-KR" sz="1600" dirty="0"/>
              <a:t>               </a:t>
            </a:r>
            <a:r>
              <a:rPr lang="ko-KR" altLang="en-US" sz="1600" dirty="0"/>
              <a:t>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희망</a:t>
            </a:r>
            <a:r>
              <a:rPr lang="en-US" altLang="ko-KR" sz="1600" dirty="0"/>
              <a:t> </a:t>
            </a:r>
            <a:r>
              <a:rPr lang="ko-KR" altLang="en-US" sz="1600" dirty="0"/>
              <a:t>사항 </a:t>
            </a:r>
            <a:r>
              <a:rPr lang="en-US" altLang="ko-KR" sz="1600" dirty="0"/>
              <a:t>: </a:t>
            </a:r>
            <a:r>
              <a:rPr lang="ko-KR" altLang="en-US" sz="1600" dirty="0"/>
              <a:t>거래처</a:t>
            </a:r>
            <a:r>
              <a:rPr lang="en-US" altLang="ko-KR" sz="1600" dirty="0"/>
              <a:t>, </a:t>
            </a:r>
            <a:r>
              <a:rPr lang="ko-KR" altLang="en-US" sz="1600" dirty="0"/>
              <a:t>단가 등 기준정보는 한번에 업로드 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</a:t>
            </a:r>
            <a:r>
              <a:rPr lang="en-US" altLang="ko-KR" sz="1600" dirty="0"/>
              <a:t>Data</a:t>
            </a:r>
            <a:r>
              <a:rPr lang="ko-KR" altLang="en-US" sz="1600" dirty="0"/>
              <a:t>는 다운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시스템 사용 중에 사용법을 모르거나 장애가 발생하면 즉시 대처할 수 있는 기능이 있으면</a:t>
            </a:r>
            <a:r>
              <a:rPr lang="en-US" altLang="ko-KR" sz="16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화면은 필요한 정보가 빠짐없이</a:t>
            </a:r>
            <a:r>
              <a:rPr lang="en-US" altLang="ko-KR" sz="1600" dirty="0"/>
              <a:t>, </a:t>
            </a:r>
            <a:r>
              <a:rPr lang="ko-KR" altLang="en-US" sz="1600" dirty="0"/>
              <a:t>시인성 좋게 구성되고</a:t>
            </a:r>
            <a:r>
              <a:rPr lang="en-US" altLang="ko-KR" sz="1600" dirty="0"/>
              <a:t>, 3</a:t>
            </a:r>
            <a:r>
              <a:rPr lang="ko-KR" altLang="en-US" sz="1600" dirty="0"/>
              <a:t>초 이내 결과 표시 희망</a:t>
            </a:r>
          </a:p>
        </p:txBody>
      </p:sp>
    </p:spTree>
    <p:extLst>
      <p:ext uri="{BB962C8B-B14F-4D97-AF65-F5344CB8AC3E}">
        <p14:creationId xmlns:p14="http://schemas.microsoft.com/office/powerpoint/2010/main" val="87355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811C-C35B-9663-7565-634A21C1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8B796D-4DF0-0C1F-8AEF-4DB81CEA6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</a:rPr>
              <a:t>실습 가이드 라인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A7A16-312A-2F41-EDFE-BB1E1EDBE3E7}"/>
              </a:ext>
            </a:extLst>
          </p:cNvPr>
          <p:cNvSpPr txBox="1"/>
          <p:nvPr/>
        </p:nvSpPr>
        <p:spPr>
          <a:xfrm>
            <a:off x="344488" y="1115108"/>
            <a:ext cx="7580312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Business Case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err="1"/>
              <a:t>ㅁ</a:t>
            </a:r>
            <a:r>
              <a:rPr lang="ko-KR" altLang="en-US" sz="1600" b="1" dirty="0"/>
              <a:t> 실습 시나리오 </a:t>
            </a:r>
            <a:r>
              <a:rPr lang="en-US" altLang="ko-KR" sz="1600" b="1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거래 계약을 체결한 업체들은 </a:t>
            </a:r>
            <a:r>
              <a:rPr lang="en-US" altLang="ko-KR" sz="1600" dirty="0"/>
              <a:t>DG </a:t>
            </a:r>
            <a:r>
              <a:rPr lang="ko-KR" altLang="en-US" sz="1600" dirty="0"/>
              <a:t>전동의 </a:t>
            </a:r>
            <a:r>
              <a:rPr lang="en-US" altLang="ko-KR" sz="1600" dirty="0"/>
              <a:t>SRM </a:t>
            </a:r>
            <a:r>
              <a:rPr lang="ko-KR" altLang="en-US" sz="1600" dirty="0"/>
              <a:t>시스템을 통해서 조달 계획을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 조회할 수 있고</a:t>
            </a:r>
            <a:r>
              <a:rPr lang="en-US" altLang="ko-KR" sz="1600" dirty="0"/>
              <a:t>, DG</a:t>
            </a:r>
            <a:r>
              <a:rPr lang="ko-KR" altLang="en-US" sz="1600" dirty="0"/>
              <a:t>전동은 업체 재고 수량을 실 시간으로 확인 가능하다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- 12</a:t>
            </a:r>
            <a:r>
              <a:rPr lang="ko-KR" altLang="en-US" sz="1600" dirty="0"/>
              <a:t>월 생산 계획을 근거로 조달 계획을 세우고</a:t>
            </a:r>
            <a:r>
              <a:rPr lang="en-US" altLang="ko-KR" sz="1600" dirty="0"/>
              <a:t>, </a:t>
            </a:r>
            <a:r>
              <a:rPr lang="ko-KR" altLang="en-US" sz="1600" dirty="0"/>
              <a:t>납품업체에 발주한다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DG</a:t>
            </a:r>
            <a:r>
              <a:rPr lang="ko-KR" altLang="en-US" sz="1600" dirty="0"/>
              <a:t>전동의 </a:t>
            </a:r>
            <a:r>
              <a:rPr lang="en-US" altLang="ko-KR" sz="1600" dirty="0"/>
              <a:t>S/O </a:t>
            </a:r>
            <a:r>
              <a:rPr lang="ko-KR" altLang="en-US" sz="1600" dirty="0"/>
              <a:t>변화에 따라 조달 가능 수량을 </a:t>
            </a:r>
            <a:r>
              <a:rPr lang="en-US" altLang="ko-KR" sz="1600" dirty="0"/>
              <a:t>Simulation </a:t>
            </a:r>
            <a:r>
              <a:rPr lang="ko-KR" altLang="en-US" sz="1600" dirty="0"/>
              <a:t>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생산 계획 변경 여부를 확정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월 생산 마감 후 업체에 지급할 대금을 정산하고 거래명세서를 발행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- 12</a:t>
            </a:r>
            <a:r>
              <a:rPr lang="ko-KR" altLang="en-US" sz="1600" dirty="0"/>
              <a:t>월 주간 단위 자재 재고</a:t>
            </a:r>
            <a:r>
              <a:rPr lang="en-US" altLang="ko-KR" sz="1600" dirty="0"/>
              <a:t> </a:t>
            </a:r>
            <a:r>
              <a:rPr lang="ko-KR" altLang="en-US" sz="1600" dirty="0"/>
              <a:t>수량</a:t>
            </a:r>
            <a:r>
              <a:rPr lang="en-US" altLang="ko-KR" sz="1600" dirty="0"/>
              <a:t>/</a:t>
            </a:r>
            <a:r>
              <a:rPr lang="ko-KR" altLang="en-US" sz="1600" dirty="0"/>
              <a:t>금액을 산출해서 </a:t>
            </a:r>
            <a:r>
              <a:rPr lang="en-US" altLang="ko-KR" sz="1600" dirty="0"/>
              <a:t>Trend</a:t>
            </a:r>
            <a:r>
              <a:rPr lang="ko-KR" altLang="en-US" sz="1600" dirty="0"/>
              <a:t>를 보여주고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  </a:t>
            </a:r>
            <a:r>
              <a:rPr lang="en-US" altLang="ko-KR" sz="1600" dirty="0"/>
              <a:t>31</a:t>
            </a:r>
            <a:r>
              <a:rPr lang="ko-KR" altLang="en-US" sz="1600" dirty="0"/>
              <a:t>일 시점의 총 재고금액의 목표 달성 여부를 평가하라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9FDE7E-2388-C940-4304-A6D2E8F9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03571"/>
              </p:ext>
            </p:extLst>
          </p:nvPr>
        </p:nvGraphicFramePr>
        <p:xfrm>
          <a:off x="8115561" y="1038037"/>
          <a:ext cx="3513017" cy="5738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29">
                  <a:extLst>
                    <a:ext uri="{9D8B030D-6E8A-4147-A177-3AD203B41FA5}">
                      <a16:colId xmlns:a16="http://schemas.microsoft.com/office/drawing/2014/main" val="430623868"/>
                    </a:ext>
                  </a:extLst>
                </a:gridCol>
                <a:gridCol w="895613">
                  <a:extLst>
                    <a:ext uri="{9D8B030D-6E8A-4147-A177-3AD203B41FA5}">
                      <a16:colId xmlns:a16="http://schemas.microsoft.com/office/drawing/2014/main" val="1467891783"/>
                    </a:ext>
                  </a:extLst>
                </a:gridCol>
                <a:gridCol w="771566">
                  <a:extLst>
                    <a:ext uri="{9D8B030D-6E8A-4147-A177-3AD203B41FA5}">
                      <a16:colId xmlns:a16="http://schemas.microsoft.com/office/drawing/2014/main" val="3924537111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32778849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70459235"/>
                    </a:ext>
                  </a:extLst>
                </a:gridCol>
              </a:tblGrid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생산 품목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68246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날 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Elec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Bike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Elec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Bike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Kick </a:t>
                      </a:r>
                    </a:p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Board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63292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</a:t>
                      </a:r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endParaRPr lang="ko-KR" alt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35050814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02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56846130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03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80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12451132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04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7365084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05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90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75680078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06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60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80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95373449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07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430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43390504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12</a:t>
                      </a:r>
                      <a:r>
                        <a:rPr lang="ko-KR" altLang="en-US" sz="1050" u="none" strike="noStrike" dirty="0">
                          <a:effectLst/>
                        </a:rPr>
                        <a:t>월 </a:t>
                      </a:r>
                      <a:r>
                        <a:rPr lang="en-US" altLang="ko-KR" sz="1050" u="none" strike="noStrike" dirty="0">
                          <a:effectLst/>
                        </a:rPr>
                        <a:t>09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508935635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10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100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97492715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11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10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90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63258736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50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4085282963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13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80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6253959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14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460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201944963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12</a:t>
                      </a:r>
                      <a:r>
                        <a:rPr lang="ko-KR" altLang="en-US" sz="1050" u="none" strike="noStrike" dirty="0">
                          <a:effectLst/>
                        </a:rPr>
                        <a:t>월 </a:t>
                      </a:r>
                      <a:r>
                        <a:rPr lang="en-US" altLang="ko-KR" sz="1050" u="none" strike="noStrike" dirty="0">
                          <a:effectLst/>
                        </a:rPr>
                        <a:t>16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87635195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17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100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690749586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18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441449855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19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50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100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43691650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35662783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21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64798262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12</a:t>
                      </a:r>
                      <a:r>
                        <a:rPr lang="ko-KR" altLang="en-US" sz="1050" u="none" strike="noStrike" dirty="0">
                          <a:effectLst/>
                        </a:rPr>
                        <a:t>월 </a:t>
                      </a:r>
                      <a:r>
                        <a:rPr lang="en-US" altLang="ko-KR" sz="1050" u="none" strike="noStrike" dirty="0">
                          <a:effectLst/>
                        </a:rPr>
                        <a:t>23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60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80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7350717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24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83554429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25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20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85320060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26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20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40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886075459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27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30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09494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28</a:t>
                      </a:r>
                      <a:r>
                        <a:rPr lang="ko-KR" altLang="en-US" sz="10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440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00504392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12</a:t>
                      </a:r>
                      <a:r>
                        <a:rPr lang="ko-KR" altLang="en-US" sz="1050" u="none" strike="noStrike" dirty="0">
                          <a:effectLst/>
                        </a:rPr>
                        <a:t>월 </a:t>
                      </a:r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82817512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r>
                        <a:rPr lang="ko-KR" altLang="en-US" sz="1050" u="none" strike="noStrike">
                          <a:effectLst/>
                        </a:rPr>
                        <a:t>월 </a:t>
                      </a:r>
                      <a:r>
                        <a:rPr lang="en-US" altLang="ko-KR" sz="1050" u="none" strike="noStrike">
                          <a:effectLst/>
                        </a:rPr>
                        <a:t>31</a:t>
                      </a:r>
                      <a:r>
                        <a:rPr lang="ko-KR" altLang="en-US" sz="1050" u="none" strike="noStrike">
                          <a:effectLst/>
                        </a:rPr>
                        <a:t>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</a:rPr>
                        <a:t>50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4092974796"/>
                  </a:ext>
                </a:extLst>
              </a:tr>
              <a:tr h="196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합 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effectLst/>
                        </a:rPr>
                        <a:t>780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effectLst/>
                        </a:rPr>
                        <a:t>410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effectLst/>
                        </a:rPr>
                        <a:t>840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3,760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83483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40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/>
              <a:t>Role Playing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983B9-4181-3BF0-C683-BB31331354DA}"/>
              </a:ext>
            </a:extLst>
          </p:cNvPr>
          <p:cNvSpPr txBox="1"/>
          <p:nvPr/>
        </p:nvSpPr>
        <p:spPr>
          <a:xfrm>
            <a:off x="344487" y="1115108"/>
            <a:ext cx="1045375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baseline="52000" dirty="0"/>
              <a:t>주</a:t>
            </a:r>
            <a:r>
              <a:rPr lang="en-US" altLang="ko-KR" b="1" baseline="52000" dirty="0"/>
              <a:t>)</a:t>
            </a:r>
            <a:r>
              <a:rPr lang="en-US" altLang="ko-KR" b="1" dirty="0"/>
              <a:t>DG</a:t>
            </a:r>
            <a:r>
              <a:rPr lang="ko-KR" altLang="en-US" b="1" dirty="0"/>
              <a:t> 전동 소개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/>
              <a:t>ㅁ</a:t>
            </a:r>
            <a:r>
              <a:rPr lang="en-US" altLang="ko-KR" sz="1600" dirty="0"/>
              <a:t> </a:t>
            </a:r>
            <a:r>
              <a:rPr lang="ko-KR" altLang="en-US" sz="1600" dirty="0"/>
              <a:t>생활용 가전품 제조 기업 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ㆍ공장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Capa</a:t>
            </a:r>
            <a:r>
              <a:rPr lang="en-US" altLang="ko-KR" sz="1600" dirty="0"/>
              <a:t> : </a:t>
            </a:r>
            <a:r>
              <a:rPr lang="ko-KR" altLang="en-US" sz="1600" dirty="0"/>
              <a:t>소형 </a:t>
            </a:r>
            <a:r>
              <a:rPr lang="ko-KR" altLang="en-US" sz="1600" dirty="0" err="1"/>
              <a:t>드론</a:t>
            </a:r>
            <a:r>
              <a:rPr lang="en-US" altLang="ko-KR" sz="1600" dirty="0"/>
              <a:t>, </a:t>
            </a:r>
            <a:r>
              <a:rPr lang="ko-KR" altLang="en-US" sz="1600" dirty="0"/>
              <a:t>전동 </a:t>
            </a:r>
            <a:r>
              <a:rPr lang="ko-KR" altLang="en-US" sz="1600" dirty="0" err="1"/>
              <a:t>킥보드</a:t>
            </a:r>
            <a:r>
              <a:rPr lang="en-US" altLang="ko-KR" sz="1600" dirty="0"/>
              <a:t>, </a:t>
            </a:r>
            <a:r>
              <a:rPr lang="ko-KR" altLang="en-US" sz="1600" dirty="0"/>
              <a:t>휴대용 선풍기</a:t>
            </a:r>
            <a:r>
              <a:rPr lang="en-US" altLang="ko-KR" sz="1600" dirty="0"/>
              <a:t>, </a:t>
            </a:r>
            <a:r>
              <a:rPr lang="ko-KR" altLang="en-US" sz="1600" dirty="0"/>
              <a:t>전기 자전거 등 제품을 월 최대 </a:t>
            </a:r>
            <a:r>
              <a:rPr lang="en-US" altLang="ko-KR" sz="1600" dirty="0"/>
              <a:t>4,000</a:t>
            </a:r>
            <a:r>
              <a:rPr lang="ko-KR" altLang="en-US" sz="1600" dirty="0"/>
              <a:t>대 생산 가능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→ </a:t>
            </a:r>
            <a:r>
              <a:rPr lang="en-US" altLang="ko-KR" sz="1600" dirty="0"/>
              <a:t>12</a:t>
            </a:r>
            <a:r>
              <a:rPr lang="ko-KR" altLang="en-US" sz="1600" dirty="0"/>
              <a:t>월에는 자전거 모델 </a:t>
            </a:r>
            <a:r>
              <a:rPr lang="en-US" altLang="ko-KR" sz="1600" dirty="0"/>
              <a:t>A, B</a:t>
            </a:r>
            <a:r>
              <a:rPr lang="ko-KR" altLang="en-US" sz="1600" dirty="0"/>
              <a:t>와 킥보드를 생산할 예정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 err="1"/>
              <a:t>ㆍ제조</a:t>
            </a:r>
            <a:r>
              <a:rPr lang="ko-KR" altLang="en-US" sz="1600" dirty="0"/>
              <a:t> 라인 </a:t>
            </a:r>
            <a:r>
              <a:rPr lang="en-US" altLang="ko-KR" sz="1600" dirty="0"/>
              <a:t>: </a:t>
            </a:r>
            <a:r>
              <a:rPr lang="ko-KR" altLang="en-US" sz="1600" dirty="0"/>
              <a:t>부품을 조달해서 각 </a:t>
            </a:r>
            <a:r>
              <a:rPr lang="en-US" altLang="ko-KR" sz="1600" dirty="0"/>
              <a:t>Assy </a:t>
            </a:r>
            <a:r>
              <a:rPr lang="ko-KR" altLang="en-US" sz="1600" dirty="0"/>
              <a:t>조립 후 본체를 조립 </a:t>
            </a:r>
            <a:r>
              <a:rPr lang="en-US" altLang="ko-KR" sz="1600" dirty="0"/>
              <a:t>(</a:t>
            </a:r>
            <a:r>
              <a:rPr lang="ko-KR" altLang="en-US" sz="1600" dirty="0"/>
              <a:t>제조 </a:t>
            </a:r>
            <a:r>
              <a:rPr lang="en-US" altLang="ko-KR" sz="1600" dirty="0"/>
              <a:t>L/T </a:t>
            </a:r>
            <a:r>
              <a:rPr lang="ko-KR" altLang="en-US" sz="1600" dirty="0"/>
              <a:t>자전거 </a:t>
            </a:r>
            <a:r>
              <a:rPr lang="en-US" altLang="ko-KR" sz="1600" dirty="0"/>
              <a:t>6Hr, </a:t>
            </a:r>
            <a:r>
              <a:rPr lang="ko-KR" altLang="en-US" sz="1600" dirty="0" err="1"/>
              <a:t>킥보드</a:t>
            </a:r>
            <a:r>
              <a:rPr lang="ko-KR" altLang="en-US" sz="1600" dirty="0"/>
              <a:t> </a:t>
            </a:r>
            <a:r>
              <a:rPr lang="en-US" altLang="ko-KR" sz="1600" dirty="0"/>
              <a:t>3Hr. </a:t>
            </a:r>
            <a:r>
              <a:rPr lang="ko-KR" altLang="en-US" sz="1600" dirty="0" err="1"/>
              <a:t>드론</a:t>
            </a:r>
            <a:r>
              <a:rPr lang="ko-KR" altLang="en-US" sz="1600" dirty="0"/>
              <a:t> </a:t>
            </a:r>
            <a:r>
              <a:rPr lang="en-US" altLang="ko-KR" sz="1600" dirty="0"/>
              <a:t>3Hr)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Ass’y</a:t>
            </a:r>
            <a:r>
              <a:rPr lang="ko-KR" altLang="en-US" sz="1400" dirty="0"/>
              <a:t> 조립</a:t>
            </a:r>
            <a:r>
              <a:rPr lang="en-US" altLang="ko-KR" sz="1400" dirty="0"/>
              <a:t>1 (</a:t>
            </a:r>
            <a:r>
              <a:rPr lang="ko-KR" altLang="en-US" sz="1400" dirty="0"/>
              <a:t>바퀴</a:t>
            </a:r>
            <a:r>
              <a:rPr lang="en-US" altLang="ko-KR" sz="1400" dirty="0"/>
              <a:t>)</a:t>
            </a:r>
            <a:r>
              <a:rPr lang="ko-KR" altLang="en-US" sz="1400" dirty="0"/>
              <a:t>→ 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en-US" altLang="ko-KR" sz="1400" dirty="0" err="1"/>
              <a:t>Ass’y</a:t>
            </a:r>
            <a:r>
              <a:rPr lang="ko-KR" altLang="en-US" sz="1400" dirty="0"/>
              <a:t> 조립</a:t>
            </a:r>
            <a:r>
              <a:rPr lang="en-US" altLang="ko-KR" sz="1400" dirty="0"/>
              <a:t>2 (</a:t>
            </a:r>
            <a:r>
              <a:rPr lang="ko-KR" altLang="en-US" sz="1400" dirty="0"/>
              <a:t>페달</a:t>
            </a:r>
            <a:r>
              <a:rPr lang="en-US" altLang="ko-KR" sz="1400" dirty="0"/>
              <a:t>)</a:t>
            </a:r>
            <a:r>
              <a:rPr lang="ko-KR" altLang="en-US" sz="1400" dirty="0"/>
              <a:t>→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- </a:t>
            </a:r>
            <a:r>
              <a:rPr lang="en-US" altLang="ko-KR" sz="1400" dirty="0" err="1"/>
              <a:t>Ass’y</a:t>
            </a:r>
            <a:r>
              <a:rPr lang="ko-KR" altLang="en-US" sz="1400" dirty="0"/>
              <a:t> 조립</a:t>
            </a:r>
            <a:r>
              <a:rPr lang="en-US" altLang="ko-KR" sz="1400" dirty="0"/>
              <a:t>3 (</a:t>
            </a:r>
            <a:r>
              <a:rPr lang="ko-KR" altLang="en-US" sz="1400" dirty="0"/>
              <a:t>핸들</a:t>
            </a:r>
            <a:r>
              <a:rPr lang="en-US" altLang="ko-KR" sz="1400" dirty="0"/>
              <a:t>)</a:t>
            </a:r>
            <a:r>
              <a:rPr lang="ko-KR" altLang="en-US" sz="1400" dirty="0"/>
              <a:t>→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ㆍ</a:t>
            </a:r>
            <a:r>
              <a:rPr lang="ko-KR" altLang="en-US" sz="1600" dirty="0"/>
              <a:t> 자재 조달 </a:t>
            </a:r>
            <a:r>
              <a:rPr lang="en-US" altLang="ko-KR" sz="1600" dirty="0"/>
              <a:t>L/T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600" dirty="0"/>
              <a:t>발주</a:t>
            </a:r>
            <a:r>
              <a:rPr lang="en-US" altLang="ko-KR" sz="1600" dirty="0"/>
              <a:t> </a:t>
            </a:r>
            <a:r>
              <a:rPr lang="ko-KR" altLang="en-US" sz="1600" dirty="0"/>
              <a:t>후 평균적으로 제조품은 </a:t>
            </a:r>
            <a:r>
              <a:rPr lang="en-US" altLang="ko-KR" sz="1600" dirty="0"/>
              <a:t>10</a:t>
            </a:r>
            <a:r>
              <a:rPr lang="ko-KR" altLang="en-US" sz="1600" dirty="0"/>
              <a:t>일</a:t>
            </a:r>
            <a:r>
              <a:rPr lang="en-US" altLang="ko-KR" sz="1600" dirty="0"/>
              <a:t>~15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배터리</a:t>
            </a:r>
            <a:r>
              <a:rPr lang="en-US" altLang="ko-KR" sz="1600" dirty="0"/>
              <a:t> </a:t>
            </a:r>
            <a:r>
              <a:rPr lang="ko-KR" altLang="en-US" sz="1600" dirty="0"/>
              <a:t>팩</a:t>
            </a:r>
            <a:r>
              <a:rPr lang="en-US" altLang="ko-KR" sz="1600" dirty="0"/>
              <a:t>), </a:t>
            </a:r>
            <a:r>
              <a:rPr lang="ko-KR" altLang="en-US" sz="1600" dirty="0"/>
              <a:t>구매품은 </a:t>
            </a:r>
            <a:r>
              <a:rPr lang="en-US" altLang="ko-KR" sz="1600" dirty="0"/>
              <a:t>1</a:t>
            </a:r>
            <a:r>
              <a:rPr lang="ko-KR" altLang="en-US" sz="1600" dirty="0"/>
              <a:t>일</a:t>
            </a:r>
            <a:r>
              <a:rPr lang="en-US" altLang="ko-KR" sz="1600" dirty="0"/>
              <a:t>(Bolt) ~5</a:t>
            </a:r>
            <a:r>
              <a:rPr lang="ko-KR" altLang="en-US" sz="1600" dirty="0"/>
              <a:t>일 소요  </a:t>
            </a:r>
            <a:r>
              <a:rPr lang="en-US" altLang="ko-KR" sz="1600" dirty="0"/>
              <a:t>   </a:t>
            </a:r>
            <a:r>
              <a:rPr lang="ko-KR" altLang="en-US" sz="1600" dirty="0"/>
              <a:t>  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25932-A9EE-1602-5241-B8D4639F3683}"/>
              </a:ext>
            </a:extLst>
          </p:cNvPr>
          <p:cNvSpPr txBox="1"/>
          <p:nvPr/>
        </p:nvSpPr>
        <p:spPr>
          <a:xfrm>
            <a:off x="2468618" y="4442044"/>
            <a:ext cx="8617522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400" dirty="0"/>
              <a:t>→</a:t>
            </a:r>
            <a:r>
              <a:rPr lang="en-US" altLang="ko-KR" sz="1400" dirty="0"/>
              <a:t> Frame </a:t>
            </a:r>
            <a:r>
              <a:rPr lang="ko-KR" altLang="en-US" sz="1400" dirty="0"/>
              <a:t>합체 → 배터리 장착 → </a:t>
            </a:r>
            <a:r>
              <a:rPr lang="en-US" altLang="ko-KR" sz="1400" dirty="0"/>
              <a:t>Accessory </a:t>
            </a:r>
            <a:r>
              <a:rPr lang="ko-KR" altLang="en-US" sz="1400" dirty="0"/>
              <a:t>조립 → 구동 테스트 → 주행 테스트 → 포장 → 입고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↑                                       ↑                                                          ↑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000041-7391-9C89-EAB4-22126DDD3BDE}"/>
              </a:ext>
            </a:extLst>
          </p:cNvPr>
          <p:cNvCxnSpPr/>
          <p:nvPr/>
        </p:nvCxnSpPr>
        <p:spPr>
          <a:xfrm>
            <a:off x="2466104" y="4334648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68F281-EA12-16E6-4A3F-982B09FD3EE3}"/>
              </a:ext>
            </a:extLst>
          </p:cNvPr>
          <p:cNvSpPr txBox="1"/>
          <p:nvPr/>
        </p:nvSpPr>
        <p:spPr>
          <a:xfrm>
            <a:off x="2837824" y="4849637"/>
            <a:ext cx="1219711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dirty="0"/>
              <a:t>안장</a:t>
            </a:r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B1807-FA70-0099-87F9-7017BC374040}"/>
              </a:ext>
            </a:extLst>
          </p:cNvPr>
          <p:cNvSpPr txBox="1"/>
          <p:nvPr/>
        </p:nvSpPr>
        <p:spPr>
          <a:xfrm>
            <a:off x="4890138" y="4849637"/>
            <a:ext cx="200113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dirty="0"/>
              <a:t>흙 받이</a:t>
            </a:r>
            <a:r>
              <a:rPr lang="en-US" altLang="ko-KR" sz="1200" dirty="0"/>
              <a:t>2, </a:t>
            </a:r>
            <a:r>
              <a:rPr lang="ko-KR" altLang="en-US" sz="1200" dirty="0"/>
              <a:t>물통걸이</a:t>
            </a:r>
            <a:r>
              <a:rPr lang="en-US" altLang="ko-KR" sz="1200" dirty="0"/>
              <a:t>(Mo B)  </a:t>
            </a:r>
            <a:r>
              <a:rPr lang="ko-KR" altLang="en-US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FB6B4-3E27-7EBF-401B-38C50549F3EB}"/>
              </a:ext>
            </a:extLst>
          </p:cNvPr>
          <p:cNvSpPr txBox="1"/>
          <p:nvPr/>
        </p:nvSpPr>
        <p:spPr>
          <a:xfrm>
            <a:off x="1006252" y="3765565"/>
            <a:ext cx="1478334" cy="288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36000" bIns="36000" rtlCol="0">
            <a:spAutoFit/>
          </a:bodyPr>
          <a:lstStyle/>
          <a:p>
            <a:pPr algn="ctr"/>
            <a:r>
              <a:rPr lang="en-US" altLang="ko-KR" sz="1400" b="1" dirty="0"/>
              <a:t>Assembly </a:t>
            </a:r>
            <a:r>
              <a:rPr lang="ko-KR" altLang="en-US" sz="1400" b="1" dirty="0"/>
              <a:t>조립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845D7-797D-B968-BCB5-AA5BD8AAFC05}"/>
              </a:ext>
            </a:extLst>
          </p:cNvPr>
          <p:cNvSpPr txBox="1"/>
          <p:nvPr/>
        </p:nvSpPr>
        <p:spPr>
          <a:xfrm>
            <a:off x="2899702" y="3765565"/>
            <a:ext cx="3260959" cy="288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36000" bIns="36000" rtlCol="0">
            <a:spAutoFit/>
          </a:bodyPr>
          <a:lstStyle/>
          <a:p>
            <a:pPr algn="ctr"/>
            <a:r>
              <a:rPr lang="ko-KR" altLang="en-US" sz="1400" b="1" dirty="0"/>
              <a:t>본체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조립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C0AB3-8ACC-83C1-3996-F7BFB9D06A4F}"/>
              </a:ext>
            </a:extLst>
          </p:cNvPr>
          <p:cNvSpPr txBox="1"/>
          <p:nvPr/>
        </p:nvSpPr>
        <p:spPr>
          <a:xfrm>
            <a:off x="6891273" y="3765565"/>
            <a:ext cx="1713079" cy="288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36000" bIns="36000" rtlCol="0">
            <a:spAutoFit/>
          </a:bodyPr>
          <a:lstStyle/>
          <a:p>
            <a:pPr algn="ctr"/>
            <a:r>
              <a:rPr lang="ko-KR" altLang="en-US" sz="1400" b="1" dirty="0"/>
              <a:t>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A984D-F901-E86E-ABCC-C89DE5A6A550}"/>
              </a:ext>
            </a:extLst>
          </p:cNvPr>
          <p:cNvSpPr txBox="1"/>
          <p:nvPr/>
        </p:nvSpPr>
        <p:spPr>
          <a:xfrm>
            <a:off x="9055986" y="3765564"/>
            <a:ext cx="974701" cy="288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36000" bIns="36000" rtlCol="0">
            <a:spAutoFit/>
          </a:bodyPr>
          <a:lstStyle/>
          <a:p>
            <a:pPr algn="ctr"/>
            <a:r>
              <a:rPr lang="ko-KR" altLang="en-US" sz="1400" b="1" dirty="0"/>
              <a:t>포장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F4B63-5F13-BB5F-C782-995E92DC7676}"/>
              </a:ext>
            </a:extLst>
          </p:cNvPr>
          <p:cNvSpPr txBox="1"/>
          <p:nvPr/>
        </p:nvSpPr>
        <p:spPr>
          <a:xfrm>
            <a:off x="8880769" y="4851469"/>
            <a:ext cx="2254612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dirty="0"/>
              <a:t>충전기</a:t>
            </a:r>
            <a:r>
              <a:rPr lang="en-US" altLang="ko-KR" sz="1200" dirty="0"/>
              <a:t>, Key, </a:t>
            </a:r>
            <a:r>
              <a:rPr lang="ko-KR" altLang="en-US" sz="1200" dirty="0"/>
              <a:t>사용설명서</a:t>
            </a:r>
          </a:p>
        </p:txBody>
      </p:sp>
    </p:spTree>
    <p:extLst>
      <p:ext uri="{BB962C8B-B14F-4D97-AF65-F5344CB8AC3E}">
        <p14:creationId xmlns:p14="http://schemas.microsoft.com/office/powerpoint/2010/main" val="15935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sz="2400" dirty="0"/>
              <a:t>Role Playing</a:t>
            </a:r>
            <a:endParaRPr lang="ko-KR" altLang="en-US" sz="2400" dirty="0"/>
          </a:p>
        </p:txBody>
      </p:sp>
      <p:sp>
        <p:nvSpPr>
          <p:cNvPr id="11271" name="Text Box 103">
            <a:extLst>
              <a:ext uri="{FF2B5EF4-FFF2-40B4-BE49-F238E27FC236}">
                <a16:creationId xmlns:a16="http://schemas.microsoft.com/office/drawing/2014/main" id="{3B4CF6CC-C4BE-94F4-F2CD-FD1DC34D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103312"/>
            <a:ext cx="9113838" cy="43419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rIns="18000" anchor="t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전동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담당자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생산부서의 요청에 따라 필요한 자재를 조달하여 공급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세무 업무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 발주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납입 지시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확인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 요청에 따라 현장으로 불출  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검수 결과 불량 자재는 납품업체에 반납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 시점 자재 재고 수량을 파악하고 재고 금액을 관리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M-BOM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근거로 구매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구성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조달 구매 업무 정의</a:t>
            </a: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8610EE0B-F09E-DBA5-067D-4D78E11F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308100"/>
            <a:ext cx="7559675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b="1" dirty="0"/>
              <a:t> 1. </a:t>
            </a:r>
            <a:r>
              <a:rPr lang="ko-KR" altLang="en-US" sz="2400" b="1" dirty="0"/>
              <a:t>프로세스 흐름</a:t>
            </a:r>
            <a:r>
              <a:rPr lang="en-US" altLang="ko-KR" sz="2400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- </a:t>
            </a:r>
            <a:r>
              <a:rPr lang="ko-KR" altLang="en-US" sz="2000" b="1" dirty="0"/>
              <a:t>발주 계획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구매 발주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자재 입고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자재 출고   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2. </a:t>
            </a:r>
            <a:r>
              <a:rPr lang="ko-KR" altLang="en-US" sz="2400" b="1" dirty="0"/>
              <a:t>프로세스 분석 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1) </a:t>
            </a:r>
            <a:r>
              <a:rPr lang="ko-KR" altLang="en-US" sz="2000" b="1" dirty="0"/>
              <a:t>프로세스 정의서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2) </a:t>
            </a:r>
            <a:r>
              <a:rPr lang="ko-KR" altLang="en-US" sz="2000" b="1" dirty="0"/>
              <a:t>세부 </a:t>
            </a:r>
            <a:r>
              <a:rPr lang="en-US" altLang="ko-KR" sz="2000" b="1" dirty="0"/>
              <a:t>Activity</a:t>
            </a:r>
            <a:r>
              <a:rPr lang="ko-KR" altLang="en-US" sz="2000" b="1" dirty="0"/>
              <a:t> 운영 정의서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3) </a:t>
            </a:r>
            <a:r>
              <a:rPr lang="ko-KR" altLang="en-US" sz="2000" b="1" dirty="0"/>
              <a:t>프로세스 </a:t>
            </a:r>
            <a:r>
              <a:rPr lang="en-US" altLang="ko-KR" sz="2000" b="1" dirty="0"/>
              <a:t>In/Out </a:t>
            </a:r>
            <a:r>
              <a:rPr lang="ko-KR" altLang="en-US" sz="2000" b="1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39937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조달 구매 전체 프로세스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3C6C8DD5-39AA-9472-B4E6-347CFC6B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5445125"/>
            <a:ext cx="12827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ㆍ발주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ㆍ구매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발주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ㆍ자재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ㆍ자재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출고   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7D2E80-9329-9607-03D4-D0C7D5966FF4}"/>
              </a:ext>
            </a:extLst>
          </p:cNvPr>
          <p:cNvSpPr/>
          <p:nvPr/>
        </p:nvSpPr>
        <p:spPr>
          <a:xfrm>
            <a:off x="3209925" y="4067175"/>
            <a:ext cx="1370013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생산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계획</a:t>
            </a:r>
          </a:p>
        </p:txBody>
      </p:sp>
      <p:sp>
        <p:nvSpPr>
          <p:cNvPr id="11269" name="타원 3">
            <a:extLst>
              <a:ext uri="{FF2B5EF4-FFF2-40B4-BE49-F238E27FC236}">
                <a16:creationId xmlns:a16="http://schemas.microsoft.com/office/drawing/2014/main" id="{658164CD-957C-B745-94F7-08BD0635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097338"/>
            <a:ext cx="1266825" cy="1249362"/>
          </a:xfrm>
          <a:prstGeom prst="ellipse">
            <a:avLst/>
          </a:prstGeom>
          <a:noFill/>
          <a:ln w="25400" algn="ctr">
            <a:solidFill>
              <a:srgbClr val="BCBC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1600" b="1">
                <a:solidFill>
                  <a:srgbClr val="000000"/>
                </a:solidFill>
                <a:latin typeface="HY각헤드라인M"/>
                <a:ea typeface="HY각헤드라인M"/>
                <a:cs typeface="HY각헤드라인M"/>
              </a:rPr>
              <a:t>물류</a:t>
            </a:r>
            <a:endParaRPr kumimoji="0" lang="en-US" altLang="ko-KR" sz="1600" b="1">
              <a:solidFill>
                <a:srgbClr val="000000"/>
              </a:solidFill>
              <a:latin typeface="HY각헤드라인M"/>
              <a:ea typeface="HY각헤드라인M"/>
              <a:cs typeface="HY각헤드라인M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1600" b="1">
                <a:solidFill>
                  <a:srgbClr val="000000"/>
                </a:solidFill>
                <a:latin typeface="HY각헤드라인M"/>
                <a:ea typeface="HY각헤드라인M"/>
                <a:cs typeface="HY각헤드라인M"/>
              </a:rPr>
              <a:t>관리</a:t>
            </a:r>
            <a:endParaRPr kumimoji="0" lang="en-US" altLang="ko-KR" sz="1600" b="1">
              <a:solidFill>
                <a:srgbClr val="000000"/>
              </a:solidFill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1270" name="AutoShape 47">
            <a:extLst>
              <a:ext uri="{FF2B5EF4-FFF2-40B4-BE49-F238E27FC236}">
                <a16:creationId xmlns:a16="http://schemas.microsoft.com/office/drawing/2014/main" id="{55A7BDF6-A00E-095D-AA01-78B759034898}"/>
              </a:ext>
            </a:extLst>
          </p:cNvPr>
          <p:cNvSpPr>
            <a:spLocks/>
          </p:cNvSpPr>
          <p:nvPr/>
        </p:nvSpPr>
        <p:spPr bwMode="auto">
          <a:xfrm rot="16200000">
            <a:off x="5999957" y="1019969"/>
            <a:ext cx="284162" cy="5543550"/>
          </a:xfrm>
          <a:prstGeom prst="rightBrace">
            <a:avLst>
              <a:gd name="adj1" fmla="val 1813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ko-KR" altLang="en-US" sz="2000">
              <a:solidFill>
                <a:srgbClr val="000000"/>
              </a:solidFill>
              <a:latin typeface="바탕" panose="02030600000101010101" pitchFamily="18" charset="-127"/>
              <a:ea typeface="견고딕"/>
              <a:cs typeface="견고딕"/>
            </a:endParaRPr>
          </a:p>
        </p:txBody>
      </p:sp>
      <p:sp>
        <p:nvSpPr>
          <p:cNvPr id="11271" name="Text Box 103">
            <a:extLst>
              <a:ext uri="{FF2B5EF4-FFF2-40B4-BE49-F238E27FC236}">
                <a16:creationId xmlns:a16="http://schemas.microsoft.com/office/drawing/2014/main" id="{3B4CF6CC-C4BE-94F4-F2CD-FD1DC34D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103313"/>
            <a:ext cx="9113838" cy="1681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rIns="1800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□ 공급관리 정의</a:t>
            </a:r>
            <a:endParaRPr lang="en-US" altLang="ko-KR" sz="1800" b="1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공급계획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 생산 및 출하계획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달성하기 위하여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생산ㆍ출하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日 계획 수립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MRP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운영을 통한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공급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제조현장 관리를 통한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제조실행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고객에게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배송되는</a:t>
            </a: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 관리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등을  포괄하여  공급관리라 한다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272" name="TextBox 11">
            <a:extLst>
              <a:ext uri="{FF2B5EF4-FFF2-40B4-BE49-F238E27FC236}">
                <a16:creationId xmlns:a16="http://schemas.microsoft.com/office/drawing/2014/main" id="{88755482-E0D8-1D59-A369-81DA1EAD3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3213100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2000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공급관리</a:t>
            </a:r>
          </a:p>
        </p:txBody>
      </p:sp>
      <p:sp>
        <p:nvSpPr>
          <p:cNvPr id="11273" name="타원 7">
            <a:extLst>
              <a:ext uri="{FF2B5EF4-FFF2-40B4-BE49-F238E27FC236}">
                <a16:creationId xmlns:a16="http://schemas.microsoft.com/office/drawing/2014/main" id="{0ED771A7-9E18-2AE9-51E2-5E33C2F4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987800"/>
            <a:ext cx="1379538" cy="1344613"/>
          </a:xfrm>
          <a:prstGeom prst="ellipse">
            <a:avLst/>
          </a:prstGeom>
          <a:noFill/>
          <a:ln w="25400" algn="ctr">
            <a:solidFill>
              <a:srgbClr val="BCBC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ko-KR" sz="1600">
                <a:latin typeface="HY각헤드라인M"/>
                <a:ea typeface="HY각헤드라인M"/>
                <a:cs typeface="HY각헤드라인M"/>
              </a:rPr>
              <a:t>MP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ko-KR" sz="1600">
                <a:latin typeface="HY각헤드라인M"/>
                <a:ea typeface="HY각헤드라인M"/>
                <a:cs typeface="HY각헤드라인M"/>
              </a:rPr>
              <a:t>(</a:t>
            </a:r>
            <a:r>
              <a:rPr kumimoji="0" lang="ko-KR" altLang="en-US" sz="1600" b="1">
                <a:latin typeface="HY각헤드라인M"/>
                <a:ea typeface="HY각헤드라인M"/>
                <a:cs typeface="HY각헤드라인M"/>
              </a:rPr>
              <a:t>공급계획</a:t>
            </a:r>
            <a:r>
              <a:rPr kumimoji="0" lang="en-US" altLang="ko-KR" sz="1600">
                <a:latin typeface="HY각헤드라인M"/>
                <a:ea typeface="HY각헤드라인M"/>
                <a:cs typeface="HY각헤드라인M"/>
              </a:rPr>
              <a:t>)</a:t>
            </a:r>
            <a:endParaRPr kumimoji="0" lang="ko-KR" altLang="en-US" sz="1600"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1274" name="AutoShape 3">
            <a:extLst>
              <a:ext uri="{FF2B5EF4-FFF2-40B4-BE49-F238E27FC236}">
                <a16:creationId xmlns:a16="http://schemas.microsoft.com/office/drawing/2014/main" id="{EF17D858-3354-E651-157C-9B7C6D31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192588"/>
            <a:ext cx="601663" cy="936625"/>
          </a:xfrm>
          <a:prstGeom prst="rightArrow">
            <a:avLst>
              <a:gd name="adj1" fmla="val 69806"/>
              <a:gd name="adj2" fmla="val 56134"/>
            </a:avLst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1600"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C87EF5-2E8F-46E5-0D36-C8EF9F0D65BB}"/>
              </a:ext>
            </a:extLst>
          </p:cNvPr>
          <p:cNvSpPr/>
          <p:nvPr/>
        </p:nvSpPr>
        <p:spPr>
          <a:xfrm>
            <a:off x="4794250" y="4067175"/>
            <a:ext cx="1370013" cy="1325563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자재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공급</a:t>
            </a:r>
          </a:p>
        </p:txBody>
      </p:sp>
      <p:sp>
        <p:nvSpPr>
          <p:cNvPr id="11276" name="Text Box 15">
            <a:extLst>
              <a:ext uri="{FF2B5EF4-FFF2-40B4-BE49-F238E27FC236}">
                <a16:creationId xmlns:a16="http://schemas.microsoft.com/office/drawing/2014/main" id="{99B03EFF-D65C-2952-1684-90EE5764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743" y="5461858"/>
            <a:ext cx="177836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 생산계획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 출하계획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7BAC09-2E4C-A357-A85D-75E949747C69}"/>
              </a:ext>
            </a:extLst>
          </p:cNvPr>
          <p:cNvSpPr/>
          <p:nvPr/>
        </p:nvSpPr>
        <p:spPr>
          <a:xfrm>
            <a:off x="6319838" y="4067175"/>
            <a:ext cx="1370012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제조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8208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제조업 전체 프로세스 체계 </a:t>
            </a:r>
            <a:r>
              <a:rPr lang="en-US" altLang="ko-KR" sz="2400" dirty="0"/>
              <a:t>(B</a:t>
            </a:r>
            <a:r>
              <a:rPr lang="en-US" altLang="ko-KR" sz="2400" b="1" dirty="0">
                <a:solidFill>
                  <a:schemeClr val="bg1"/>
                </a:solidFill>
              </a:rPr>
              <a:t>A)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A745A-5A17-82F1-1E4A-CD85CFEED3FB}"/>
              </a:ext>
            </a:extLst>
          </p:cNvPr>
          <p:cNvGrpSpPr/>
          <p:nvPr/>
        </p:nvGrpSpPr>
        <p:grpSpPr>
          <a:xfrm>
            <a:off x="484795" y="1097279"/>
            <a:ext cx="10153776" cy="5183537"/>
            <a:chOff x="420206" y="1237663"/>
            <a:chExt cx="8071303" cy="4048729"/>
          </a:xfrm>
        </p:grpSpPr>
        <p:pic>
          <p:nvPicPr>
            <p:cNvPr id="5" name="Picture 91">
              <a:extLst>
                <a:ext uri="{FF2B5EF4-FFF2-40B4-BE49-F238E27FC236}">
                  <a16:creationId xmlns:a16="http://schemas.microsoft.com/office/drawing/2014/main" id="{B2199413-DA56-29CE-C338-2E1A9341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500034" y="1250967"/>
              <a:ext cx="7991475" cy="40354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" name="사각형: 둥근 모서리 146">
              <a:extLst>
                <a:ext uri="{FF2B5EF4-FFF2-40B4-BE49-F238E27FC236}">
                  <a16:creationId xmlns:a16="http://schemas.microsoft.com/office/drawing/2014/main" id="{7DD97A64-214C-0C70-387B-5FD746C6748C}"/>
                </a:ext>
              </a:extLst>
            </p:cNvPr>
            <p:cNvSpPr/>
            <p:nvPr/>
          </p:nvSpPr>
          <p:spPr>
            <a:xfrm>
              <a:off x="1841697" y="1256409"/>
              <a:ext cx="2808000" cy="3996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ko-KR" altLang="en-US" sz="105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19D757-185C-3F54-9162-CCB7A530CEE1}"/>
                </a:ext>
              </a:extLst>
            </p:cNvPr>
            <p:cNvSpPr/>
            <p:nvPr/>
          </p:nvSpPr>
          <p:spPr>
            <a:xfrm>
              <a:off x="961320" y="3465098"/>
              <a:ext cx="1143008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800" b="1" i="1">
                  <a:latin typeface="+mn-ea"/>
                </a:rPr>
                <a:t>상품개발</a:t>
              </a:r>
              <a:r>
                <a:rPr lang="en-US" altLang="ko-KR" sz="800" i="1">
                  <a:latin typeface="+mn-ea"/>
                </a:rPr>
                <a:t>(</a:t>
              </a:r>
              <a:r>
                <a:rPr lang="ko-KR" altLang="en-US" sz="800" i="1">
                  <a:latin typeface="+mn-ea"/>
                </a:rPr>
                <a:t>금융</a:t>
              </a:r>
              <a:r>
                <a:rPr lang="en-US" altLang="ko-KR" sz="800" i="1">
                  <a:latin typeface="+mn-ea"/>
                </a:rPr>
                <a:t>/</a:t>
              </a:r>
              <a:r>
                <a:rPr lang="ko-KR" altLang="en-US" sz="800" i="1">
                  <a:latin typeface="+mn-ea"/>
                </a:rPr>
                <a:t>서비스</a:t>
              </a:r>
              <a:r>
                <a:rPr lang="en-US" altLang="ko-KR" sz="800" i="1">
                  <a:latin typeface="+mn-ea"/>
                </a:rPr>
                <a:t>)</a:t>
              </a:r>
              <a:endParaRPr lang="ko-KR" altLang="en-US" sz="1000" i="1">
                <a:latin typeface="+mn-ea"/>
              </a:endParaRPr>
            </a:p>
          </p:txBody>
        </p:sp>
        <p:sp>
          <p:nvSpPr>
            <p:cNvPr id="8" name="사각형: 둥근 모서리 146">
              <a:extLst>
                <a:ext uri="{FF2B5EF4-FFF2-40B4-BE49-F238E27FC236}">
                  <a16:creationId xmlns:a16="http://schemas.microsoft.com/office/drawing/2014/main" id="{889336D8-B1FD-0758-3E77-F97B21A24AF4}"/>
                </a:ext>
              </a:extLst>
            </p:cNvPr>
            <p:cNvSpPr/>
            <p:nvPr/>
          </p:nvSpPr>
          <p:spPr>
            <a:xfrm>
              <a:off x="1854339" y="3609884"/>
              <a:ext cx="896153" cy="526327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ko-KR" altLang="en-US" sz="105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21896-DB04-DA73-279A-142AF240D852}"/>
                </a:ext>
              </a:extLst>
            </p:cNvPr>
            <p:cNvSpPr txBox="1"/>
            <p:nvPr/>
          </p:nvSpPr>
          <p:spPr>
            <a:xfrm>
              <a:off x="420206" y="1237663"/>
              <a:ext cx="456985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400" b="1" dirty="0"/>
                <a:t>Mega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en-US" altLang="ko-KR" sz="1400" b="1" dirty="0"/>
                <a:t>L1</a:t>
              </a:r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en-US" altLang="ko-KR" sz="1400" b="1" dirty="0"/>
                <a:t>L2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44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조달 구매 프로세스 체계 </a:t>
            </a:r>
            <a:r>
              <a:rPr lang="en-US" altLang="ko-KR" sz="2400" dirty="0"/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1952A8-70B2-9E38-B318-E2F2A26E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6" y="916291"/>
            <a:ext cx="10808839" cy="5459140"/>
          </a:xfrm>
          <a:prstGeom prst="rect">
            <a:avLst/>
          </a:prstGeom>
        </p:spPr>
      </p:pic>
      <p:sp>
        <p:nvSpPr>
          <p:cNvPr id="3" name="사각형: 둥근 모서리 146">
            <a:extLst>
              <a:ext uri="{FF2B5EF4-FFF2-40B4-BE49-F238E27FC236}">
                <a16:creationId xmlns:a16="http://schemas.microsoft.com/office/drawing/2014/main" id="{0C9A063D-3FD7-0208-A368-966CFDD7D35F}"/>
              </a:ext>
            </a:extLst>
          </p:cNvPr>
          <p:cNvSpPr/>
          <p:nvPr/>
        </p:nvSpPr>
        <p:spPr>
          <a:xfrm>
            <a:off x="4362611" y="2554293"/>
            <a:ext cx="599635" cy="36872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105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38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161">
            <a:extLst>
              <a:ext uri="{FF2B5EF4-FFF2-40B4-BE49-F238E27FC236}">
                <a16:creationId xmlns:a16="http://schemas.microsoft.com/office/drawing/2014/main" id="{FA1858EF-8073-6BAA-319E-059EF215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14404"/>
              </p:ext>
            </p:extLst>
          </p:nvPr>
        </p:nvGraphicFramePr>
        <p:xfrm>
          <a:off x="934470" y="1573213"/>
          <a:ext cx="8234363" cy="4703409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7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6122"/>
                  </a:ext>
                </a:extLst>
              </a:tr>
              <a:tr h="42841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 계획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구매 발주 프로세스</a:t>
                      </a:r>
                      <a:endParaRPr lang="en-US" altLang="ko-KR" sz="1000" b="1" dirty="0"/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69454"/>
                  </a:ext>
                </a:extLst>
              </a:tr>
            </a:tbl>
          </a:graphicData>
        </a:graphic>
      </p:graphicFrame>
      <p:sp>
        <p:nvSpPr>
          <p:cNvPr id="5" name="AutoShape 27">
            <a:extLst>
              <a:ext uri="{FF2B5EF4-FFF2-40B4-BE49-F238E27FC236}">
                <a16:creationId xmlns:a16="http://schemas.microsoft.com/office/drawing/2014/main" id="{F9A80528-E386-EDA4-ED3E-71EF6EDD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710" y="4103659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계약서</a:t>
            </a:r>
          </a:p>
        </p:txBody>
      </p:sp>
      <p:sp>
        <p:nvSpPr>
          <p:cNvPr id="4" name="AutoShape 27">
            <a:extLst>
              <a:ext uri="{FF2B5EF4-FFF2-40B4-BE49-F238E27FC236}">
                <a16:creationId xmlns:a16="http://schemas.microsoft.com/office/drawing/2014/main" id="{7C5BA07D-37E5-B5FF-15FA-EF4E1866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740" y="2822744"/>
            <a:ext cx="796925" cy="303213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견적서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B4ED51A-9192-C0E1-0CAA-5884D99B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발주 계획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79BF9803-2E1A-3F56-5AFF-847AF033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2072394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품목 정보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1" name="AutoShape 27">
            <a:extLst>
              <a:ext uri="{FF2B5EF4-FFF2-40B4-BE49-F238E27FC236}">
                <a16:creationId xmlns:a16="http://schemas.microsoft.com/office/drawing/2014/main" id="{8C11BF17-D56B-16CB-8B82-A1A60F99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08" y="414638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계약서</a:t>
            </a: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2AE1F5C2-942D-A9AF-B0F0-FB1B8E4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08" y="2110679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24" name="직선 화살표 연결선 41">
            <a:extLst>
              <a:ext uri="{FF2B5EF4-FFF2-40B4-BE49-F238E27FC236}">
                <a16:creationId xmlns:a16="http://schemas.microsoft.com/office/drawing/2014/main" id="{085F6A49-1580-AB8A-866B-95ECA85E3F50}"/>
              </a:ext>
            </a:extLst>
          </p:cNvPr>
          <p:cNvCxnSpPr>
            <a:cxnSpLocks noChangeShapeType="1"/>
            <a:stCxn id="25" idx="3"/>
            <a:endCxn id="20" idx="1"/>
          </p:cNvCxnSpPr>
          <p:nvPr/>
        </p:nvCxnSpPr>
        <p:spPr bwMode="auto">
          <a:xfrm flipV="1">
            <a:off x="2764858" y="2186694"/>
            <a:ext cx="2109787" cy="1128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27">
            <a:extLst>
              <a:ext uri="{FF2B5EF4-FFF2-40B4-BE49-F238E27FC236}">
                <a16:creationId xmlns:a16="http://schemas.microsoft.com/office/drawing/2014/main" id="{D4F029D3-8187-DBE4-2C08-1A0B86E0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33" y="206463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양산 이관</a:t>
            </a: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BD319754-9662-8700-377B-FAF8B658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20" y="2432752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조달 계획 수립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9C2F36D2-6605-A404-F2F3-325C7624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08" y="274955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29" name="AutoShape 27">
            <a:extLst>
              <a:ext uri="{FF2B5EF4-FFF2-40B4-BE49-F238E27FC236}">
                <a16:creationId xmlns:a16="http://schemas.microsoft.com/office/drawing/2014/main" id="{D2C983CA-98B2-E9A5-C6E9-ED95C5CE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33" y="2804227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생산 계획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0" name="직선 화살표 연결선 65">
            <a:extLst>
              <a:ext uri="{FF2B5EF4-FFF2-40B4-BE49-F238E27FC236}">
                <a16:creationId xmlns:a16="http://schemas.microsoft.com/office/drawing/2014/main" id="{725F21D8-9E80-8A13-FDEE-50B5317E1DB5}"/>
              </a:ext>
            </a:extLst>
          </p:cNvPr>
          <p:cNvCxnSpPr>
            <a:cxnSpLocks noChangeShapeType="1"/>
            <a:stCxn id="20" idx="2"/>
            <a:endCxn id="47" idx="0"/>
          </p:cNvCxnSpPr>
          <p:nvPr/>
        </p:nvCxnSpPr>
        <p:spPr bwMode="auto">
          <a:xfrm>
            <a:off x="5431064" y="2300994"/>
            <a:ext cx="0" cy="60112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8">
            <a:extLst>
              <a:ext uri="{FF2B5EF4-FFF2-40B4-BE49-F238E27FC236}">
                <a16:creationId xmlns:a16="http://schemas.microsoft.com/office/drawing/2014/main" id="{585AC35C-3FAC-1220-4979-7B892B52860F}"/>
              </a:ext>
            </a:extLst>
          </p:cNvPr>
          <p:cNvCxnSpPr>
            <a:cxnSpLocks noChangeShapeType="1"/>
            <a:stCxn id="46" idx="1"/>
            <a:endCxn id="44" idx="0"/>
          </p:cNvCxnSpPr>
          <p:nvPr/>
        </p:nvCxnSpPr>
        <p:spPr bwMode="auto">
          <a:xfrm rot="10800000" flipV="1">
            <a:off x="4685733" y="3819164"/>
            <a:ext cx="188912" cy="34607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40">
            <a:extLst>
              <a:ext uri="{FF2B5EF4-FFF2-40B4-BE49-F238E27FC236}">
                <a16:creationId xmlns:a16="http://schemas.microsoft.com/office/drawing/2014/main" id="{CD2C58F7-4061-5A32-9684-0F145665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58" y="2353381"/>
            <a:ext cx="727075" cy="30797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 품목 </a:t>
            </a:r>
            <a:r>
              <a:rPr lang="en-US" altLang="ko-KR" sz="1000" dirty="0">
                <a:latin typeface="+mn-ea"/>
                <a:ea typeface="+mn-ea"/>
              </a:rPr>
              <a:t>List</a:t>
            </a:r>
          </a:p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</a:rPr>
              <a:t>(M-BOM)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6A3F4010-8971-B6B3-A33D-5C66265F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2" y="2869296"/>
            <a:ext cx="796925" cy="303213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견적서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7644D5CB-4C16-4D81-67BE-2A929ED4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58" y="3093152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 소요 일정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7547E1D1-2CC0-DC5F-0E48-3421E533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783" y="4884377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계약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41B071D5-2778-9339-8213-62C92654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520" y="4165239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계약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45" name="직선 화살표 연결선 37">
            <a:extLst>
              <a:ext uri="{FF2B5EF4-FFF2-40B4-BE49-F238E27FC236}">
                <a16:creationId xmlns:a16="http://schemas.microsoft.com/office/drawing/2014/main" id="{B8D3840D-40A6-0B2A-5F31-68717DE2F42E}"/>
              </a:ext>
            </a:extLst>
          </p:cNvPr>
          <p:cNvCxnSpPr>
            <a:cxnSpLocks noChangeShapeType="1"/>
            <a:stCxn id="47" idx="2"/>
            <a:endCxn id="46" idx="0"/>
          </p:cNvCxnSpPr>
          <p:nvPr/>
        </p:nvCxnSpPr>
        <p:spPr bwMode="auto">
          <a:xfrm>
            <a:off x="5431064" y="3130716"/>
            <a:ext cx="0" cy="48842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utoShape 30">
            <a:extLst>
              <a:ext uri="{FF2B5EF4-FFF2-40B4-BE49-F238E27FC236}">
                <a16:creationId xmlns:a16="http://schemas.microsoft.com/office/drawing/2014/main" id="{A16071BD-70FE-DDB2-FDE4-D459F545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3619139"/>
            <a:ext cx="1112838" cy="401638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협상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3072BD9C-75B5-640B-3E97-F7306F1C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2902116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견적입수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3D28112A-1A9D-07A6-4802-4D3D486E0F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7483" y="3067213"/>
            <a:ext cx="12700" cy="756000"/>
          </a:xfrm>
          <a:prstGeom prst="bentConnector3">
            <a:avLst>
              <a:gd name="adj1" fmla="val 18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0">
            <a:extLst>
              <a:ext uri="{FF2B5EF4-FFF2-40B4-BE49-F238E27FC236}">
                <a16:creationId xmlns:a16="http://schemas.microsoft.com/office/drawing/2014/main" id="{5E0A5934-3BD7-891A-8CA7-925374B5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783" y="3638189"/>
            <a:ext cx="287337" cy="1571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FDDCF611-D7AC-9719-0858-9CF7EB2C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983" y="3660414"/>
            <a:ext cx="263525" cy="1508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658ECAA2-92D3-CD6B-F0EC-4018975B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383" y="5486039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조달 계획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52" name="AutoShape 68">
            <a:extLst>
              <a:ext uri="{FF2B5EF4-FFF2-40B4-BE49-F238E27FC236}">
                <a16:creationId xmlns:a16="http://schemas.microsoft.com/office/drawing/2014/main" id="{3666FAFA-57DD-E093-FB94-EC204CFA098E}"/>
              </a:ext>
            </a:extLst>
          </p:cNvPr>
          <p:cNvCxnSpPr>
            <a:cxnSpLocks noChangeShapeType="1"/>
            <a:stCxn id="27" idx="3"/>
            <a:endCxn id="47" idx="1"/>
          </p:cNvCxnSpPr>
          <p:nvPr/>
        </p:nvCxnSpPr>
        <p:spPr bwMode="auto">
          <a:xfrm>
            <a:off x="4415858" y="2547052"/>
            <a:ext cx="458787" cy="46936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68">
            <a:extLst>
              <a:ext uri="{FF2B5EF4-FFF2-40B4-BE49-F238E27FC236}">
                <a16:creationId xmlns:a16="http://schemas.microsoft.com/office/drawing/2014/main" id="{2279237C-3BDD-D887-29DC-78E536F9DDF9}"/>
              </a:ext>
            </a:extLst>
          </p:cNvPr>
          <p:cNvCxnSpPr>
            <a:cxnSpLocks noChangeShapeType="1"/>
            <a:stCxn id="44" idx="2"/>
            <a:endCxn id="43" idx="1"/>
          </p:cNvCxnSpPr>
          <p:nvPr/>
        </p:nvCxnSpPr>
        <p:spPr bwMode="auto">
          <a:xfrm rot="16200000" flipH="1">
            <a:off x="4519839" y="4559733"/>
            <a:ext cx="604838" cy="27305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68">
            <a:extLst>
              <a:ext uri="{FF2B5EF4-FFF2-40B4-BE49-F238E27FC236}">
                <a16:creationId xmlns:a16="http://schemas.microsoft.com/office/drawing/2014/main" id="{63976A24-0271-9712-0ACE-1C4C6E4935AC}"/>
              </a:ext>
            </a:extLst>
          </p:cNvPr>
          <p:cNvCxnSpPr>
            <a:cxnSpLocks noChangeShapeType="1"/>
            <a:stCxn id="44" idx="3"/>
            <a:endCxn id="21" idx="1"/>
          </p:cNvCxnSpPr>
          <p:nvPr/>
        </p:nvCxnSpPr>
        <p:spPr bwMode="auto">
          <a:xfrm>
            <a:off x="5241358" y="4279539"/>
            <a:ext cx="2139950" cy="19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27">
            <a:extLst>
              <a:ext uri="{FF2B5EF4-FFF2-40B4-BE49-F238E27FC236}">
                <a16:creationId xmlns:a16="http://schemas.microsoft.com/office/drawing/2014/main" id="{C3B3B322-3AC3-8505-D307-B867AD69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3" y="2049130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구매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BOM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59" name="AutoShape 68">
            <a:extLst>
              <a:ext uri="{FF2B5EF4-FFF2-40B4-BE49-F238E27FC236}">
                <a16:creationId xmlns:a16="http://schemas.microsoft.com/office/drawing/2014/main" id="{389C606E-BF53-A0DD-0F4F-5B0B0AB79B4C}"/>
              </a:ext>
            </a:extLst>
          </p:cNvPr>
          <p:cNvCxnSpPr>
            <a:cxnSpLocks noChangeShapeType="1"/>
            <a:stCxn id="29" idx="3"/>
            <a:endCxn id="27" idx="1"/>
          </p:cNvCxnSpPr>
          <p:nvPr/>
        </p:nvCxnSpPr>
        <p:spPr bwMode="auto">
          <a:xfrm flipV="1">
            <a:off x="2764858" y="2547052"/>
            <a:ext cx="538162" cy="3905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8">
            <a:extLst>
              <a:ext uri="{FF2B5EF4-FFF2-40B4-BE49-F238E27FC236}">
                <a16:creationId xmlns:a16="http://schemas.microsoft.com/office/drawing/2014/main" id="{27933686-BCFC-A729-1DD9-E5313D143815}"/>
              </a:ext>
            </a:extLst>
          </p:cNvPr>
          <p:cNvCxnSpPr>
            <a:cxnSpLocks noChangeShapeType="1"/>
            <a:stCxn id="20" idx="3"/>
            <a:endCxn id="56" idx="1"/>
          </p:cNvCxnSpPr>
          <p:nvPr/>
        </p:nvCxnSpPr>
        <p:spPr bwMode="auto">
          <a:xfrm flipV="1">
            <a:off x="5987483" y="2182480"/>
            <a:ext cx="1393030" cy="421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68">
            <a:extLst>
              <a:ext uri="{FF2B5EF4-FFF2-40B4-BE49-F238E27FC236}">
                <a16:creationId xmlns:a16="http://schemas.microsoft.com/office/drawing/2014/main" id="{745FF03C-317F-4343-1DCE-6106C1BACBFD}"/>
              </a:ext>
            </a:extLst>
          </p:cNvPr>
          <p:cNvCxnSpPr>
            <a:cxnSpLocks noChangeShapeType="1"/>
            <a:stCxn id="27" idx="2"/>
            <a:endCxn id="51" idx="1"/>
          </p:cNvCxnSpPr>
          <p:nvPr/>
        </p:nvCxnSpPr>
        <p:spPr bwMode="auto">
          <a:xfrm rot="16200000" flipH="1">
            <a:off x="3244418" y="3276373"/>
            <a:ext cx="2938987" cy="1708944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AutoShape 27">
            <a:extLst>
              <a:ext uri="{FF2B5EF4-FFF2-40B4-BE49-F238E27FC236}">
                <a16:creationId xmlns:a16="http://schemas.microsoft.com/office/drawing/2014/main" id="{C349C337-6756-A040-01B9-8047B8B8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08" y="4997699"/>
            <a:ext cx="796925" cy="303212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조달 계획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65" name="AutoShape 68">
            <a:extLst>
              <a:ext uri="{FF2B5EF4-FFF2-40B4-BE49-F238E27FC236}">
                <a16:creationId xmlns:a16="http://schemas.microsoft.com/office/drawing/2014/main" id="{60F561AD-A506-7F58-9C63-0D3555B10833}"/>
              </a:ext>
            </a:extLst>
          </p:cNvPr>
          <p:cNvCxnSpPr>
            <a:cxnSpLocks noChangeShapeType="1"/>
            <a:stCxn id="51" idx="3"/>
            <a:endCxn id="62" idx="1"/>
          </p:cNvCxnSpPr>
          <p:nvPr/>
        </p:nvCxnSpPr>
        <p:spPr bwMode="auto">
          <a:xfrm flipV="1">
            <a:off x="6681220" y="5149305"/>
            <a:ext cx="700088" cy="45103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40">
            <a:extLst>
              <a:ext uri="{FF2B5EF4-FFF2-40B4-BE49-F238E27FC236}">
                <a16:creationId xmlns:a16="http://schemas.microsoft.com/office/drawing/2014/main" id="{3E49159A-0B3E-49FB-0CEC-B15D5DD6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383" y="2339094"/>
            <a:ext cx="1008062" cy="1063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품목별 세부 항목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FB1D0841-E103-4D4F-8EB2-06DC9728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783" y="5717556"/>
            <a:ext cx="987425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조달 수량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납기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C17FF9E-B3E4-496B-9B77-EA3B159A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233" y="3118016"/>
            <a:ext cx="979487" cy="3540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견적서 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항목별 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07593B33-4310-584B-E91D-B81D2779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758" y="4452577"/>
            <a:ext cx="1152525" cy="341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계약서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항목별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세부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0B8E12FA-87D7-07BB-7A1A-DE7EB2E8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833" y="2704215"/>
            <a:ext cx="735012" cy="3286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품목별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 조달 계획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018A0A2B-06CA-4472-BA8D-75BB435C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208" y="4839927"/>
            <a:ext cx="863600" cy="3317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거래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명세서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준비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3" name="AutoShape 68">
            <a:extLst>
              <a:ext uri="{FF2B5EF4-FFF2-40B4-BE49-F238E27FC236}">
                <a16:creationId xmlns:a16="http://schemas.microsoft.com/office/drawing/2014/main" id="{25CE6F52-6FC0-66A5-B6BD-A2E92474328D}"/>
              </a:ext>
            </a:extLst>
          </p:cNvPr>
          <p:cNvCxnSpPr>
            <a:cxnSpLocks noChangeShapeType="1"/>
            <a:stCxn id="43" idx="2"/>
            <a:endCxn id="51" idx="0"/>
          </p:cNvCxnSpPr>
          <p:nvPr/>
        </p:nvCxnSpPr>
        <p:spPr bwMode="auto">
          <a:xfrm rot="16200000" flipH="1">
            <a:off x="5633471" y="4994708"/>
            <a:ext cx="373062" cy="60960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68">
            <a:extLst>
              <a:ext uri="{FF2B5EF4-FFF2-40B4-BE49-F238E27FC236}">
                <a16:creationId xmlns:a16="http://schemas.microsoft.com/office/drawing/2014/main" id="{AD0D8B31-3A91-0211-34FB-23D76123DE2D}"/>
              </a:ext>
            </a:extLst>
          </p:cNvPr>
          <p:cNvCxnSpPr>
            <a:cxnSpLocks noChangeShapeType="1"/>
            <a:stCxn id="47" idx="3"/>
            <a:endCxn id="34" idx="1"/>
          </p:cNvCxnSpPr>
          <p:nvPr/>
        </p:nvCxnSpPr>
        <p:spPr bwMode="auto">
          <a:xfrm>
            <a:off x="5987483" y="3016416"/>
            <a:ext cx="1393029" cy="44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27">
            <a:extLst>
              <a:ext uri="{FF2B5EF4-FFF2-40B4-BE49-F238E27FC236}">
                <a16:creationId xmlns:a16="http://schemas.microsoft.com/office/drawing/2014/main" id="{E85EF651-2DC8-1806-161D-3DA52A78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1" y="2474547"/>
            <a:ext cx="796925" cy="303213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조달 계획서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9" name="AutoShape 68">
            <a:extLst>
              <a:ext uri="{FF2B5EF4-FFF2-40B4-BE49-F238E27FC236}">
                <a16:creationId xmlns:a16="http://schemas.microsoft.com/office/drawing/2014/main" id="{2F74089A-547F-8DE6-C762-646EC99C5CE8}"/>
              </a:ext>
            </a:extLst>
          </p:cNvPr>
          <p:cNvCxnSpPr>
            <a:cxnSpLocks noChangeShapeType="1"/>
            <a:endCxn id="38" idx="1"/>
          </p:cNvCxnSpPr>
          <p:nvPr/>
        </p:nvCxnSpPr>
        <p:spPr bwMode="auto">
          <a:xfrm>
            <a:off x="4646580" y="2544134"/>
            <a:ext cx="2733931" cy="8202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0">
            <a:extLst>
              <a:ext uri="{FF2B5EF4-FFF2-40B4-BE49-F238E27FC236}">
                <a16:creationId xmlns:a16="http://schemas.microsoft.com/office/drawing/2014/main" id="{C3679BB3-E6C1-A188-CF77-928DE303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58" y="420832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98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5A61A6D4D52A4B81DBE23CAC753C7F" ma:contentTypeVersion="18" ma:contentTypeDescription="새 문서를 만듭니다." ma:contentTypeScope="" ma:versionID="32d1afb9a9d261d6668d355788ca3ce1">
  <xsd:schema xmlns:xsd="http://www.w3.org/2001/XMLSchema" xmlns:xs="http://www.w3.org/2001/XMLSchema" xmlns:p="http://schemas.microsoft.com/office/2006/metadata/properties" xmlns:ns3="32f7d3b7-0a47-411a-9853-4a92ea8afe61" xmlns:ns4="0c1970ab-9e08-4531-a69a-988fd4752eb2" targetNamespace="http://schemas.microsoft.com/office/2006/metadata/properties" ma:root="true" ma:fieldsID="4f9194aea662a7264b4b5015ac79042e" ns3:_="" ns4:_="">
    <xsd:import namespace="32f7d3b7-0a47-411a-9853-4a92ea8afe61"/>
    <xsd:import namespace="0c1970ab-9e08-4531-a69a-988fd4752e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7d3b7-0a47-411a-9853-4a92ea8af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970ab-9e08-4531-a69a-988fd4752eb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7d3b7-0a47-411a-9853-4a92ea8afe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F8609F-C11E-400B-AD63-C8B92D158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7d3b7-0a47-411a-9853-4a92ea8afe61"/>
    <ds:schemaRef ds:uri="0c1970ab-9e08-4531-a69a-988fd4752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72FBB-0665-4AEF-8F03-172B210DF656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32f7d3b7-0a47-411a-9853-4a92ea8afe61"/>
    <ds:schemaRef ds:uri="http://schemas.microsoft.com/office/2006/metadata/properties"/>
    <ds:schemaRef ds:uri="0c1970ab-9e08-4531-a69a-988fd4752eb2"/>
    <ds:schemaRef ds:uri="http://schemas.microsoft.com/office/2006/documentManagement/types"/>
    <ds:schemaRef ds:uri="http://purl.org/dc/dcmitype/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60BAB4-2A9D-4B4B-96D7-3316F3940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4375</Words>
  <Application>Microsoft Office PowerPoint</Application>
  <PresentationFormat>와이드스크린</PresentationFormat>
  <Paragraphs>1399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HY각헤드라인M</vt:lpstr>
      <vt:lpstr>HY견고딕</vt:lpstr>
      <vt:lpstr>HY헤드라인M</vt:lpstr>
      <vt:lpstr>견고딕</vt:lpstr>
      <vt:lpstr>나눔고딕</vt:lpstr>
      <vt:lpstr>Malgun Gothic</vt:lpstr>
      <vt:lpstr>Malgun Gothic</vt:lpstr>
      <vt:lpstr>바탕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GOOJUNG</dc:creator>
  <cp:lastModifiedBy>mit-305</cp:lastModifiedBy>
  <cp:revision>192</cp:revision>
  <dcterms:created xsi:type="dcterms:W3CDTF">2022-03-02T01:29:02Z</dcterms:created>
  <dcterms:modified xsi:type="dcterms:W3CDTF">2024-11-01T06:42:10Z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0x010100605A61A6D4D52A4B81DBE23CAC753C7F</vt:lpwstr>
  </property>
</Properties>
</file>