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68" r:id="rId2"/>
    <p:sldId id="417" r:id="rId3"/>
    <p:sldId id="438" r:id="rId4"/>
    <p:sldId id="419" r:id="rId5"/>
    <p:sldId id="435" r:id="rId6"/>
    <p:sldId id="437" r:id="rId7"/>
    <p:sldId id="424" r:id="rId8"/>
    <p:sldId id="425" r:id="rId9"/>
    <p:sldId id="423" r:id="rId10"/>
    <p:sldId id="421" r:id="rId11"/>
    <p:sldId id="426" r:id="rId12"/>
    <p:sldId id="428" r:id="rId13"/>
    <p:sldId id="429" r:id="rId14"/>
    <p:sldId id="422" r:id="rId15"/>
    <p:sldId id="433" r:id="rId16"/>
    <p:sldId id="432" r:id="rId17"/>
    <p:sldId id="413" r:id="rId18"/>
    <p:sldId id="418" r:id="rId19"/>
    <p:sldId id="414" r:id="rId20"/>
    <p:sldId id="415" r:id="rId21"/>
    <p:sldId id="416" r:id="rId2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DDDDDD"/>
    <a:srgbClr val="777777"/>
    <a:srgbClr val="CC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38" autoAdjust="0"/>
    <p:restoredTop sz="96522" autoAdjust="0"/>
  </p:normalViewPr>
  <p:slideViewPr>
    <p:cSldViewPr snapToGrid="0">
      <p:cViewPr varScale="1">
        <p:scale>
          <a:sx n="78" d="100"/>
          <a:sy n="78" d="100"/>
        </p:scale>
        <p:origin x="205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F0875-10F6-44C0-9D90-0677A9084E8A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2E5C4-DC5C-475E-8552-602CCB6C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9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2E5C4-DC5C-475E-8552-602CCB6C7B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48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0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6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8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5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5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0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9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9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58BAD-53B0-49A1-859D-C927C03809CE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C595-DEA7-4147-B89F-487CA04DB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3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1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7.jpeg"/><Relationship Id="rId18" Type="http://schemas.openxmlformats.org/officeDocument/2006/relationships/image" Target="../media/image32.png"/><Relationship Id="rId26" Type="http://schemas.openxmlformats.org/officeDocument/2006/relationships/image" Target="../media/image38.jpeg"/><Relationship Id="rId3" Type="http://schemas.openxmlformats.org/officeDocument/2006/relationships/image" Target="../media/image17.png"/><Relationship Id="rId21" Type="http://schemas.openxmlformats.org/officeDocument/2006/relationships/image" Target="../media/image35.wmf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17" Type="http://schemas.openxmlformats.org/officeDocument/2006/relationships/image" Target="../media/image31.jpeg"/><Relationship Id="rId25" Type="http://schemas.openxmlformats.org/officeDocument/2006/relationships/image" Target="../media/image37.jpe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24" Type="http://schemas.openxmlformats.org/officeDocument/2006/relationships/oleObject" Target="../embeddings/oleObject5.bin"/><Relationship Id="rId5" Type="http://schemas.openxmlformats.org/officeDocument/2006/relationships/image" Target="../media/image19.jpeg"/><Relationship Id="rId15" Type="http://schemas.openxmlformats.org/officeDocument/2006/relationships/image" Target="../media/image29.jpeg"/><Relationship Id="rId23" Type="http://schemas.openxmlformats.org/officeDocument/2006/relationships/image" Target="../media/image36.wmf"/><Relationship Id="rId10" Type="http://schemas.openxmlformats.org/officeDocument/2006/relationships/image" Target="../media/image24.jpeg"/><Relationship Id="rId19" Type="http://schemas.openxmlformats.org/officeDocument/2006/relationships/image" Target="../media/image33.wmf"/><Relationship Id="rId4" Type="http://schemas.openxmlformats.org/officeDocument/2006/relationships/image" Target="../media/image18.png"/><Relationship Id="rId9" Type="http://schemas.openxmlformats.org/officeDocument/2006/relationships/image" Target="../media/image23.jpeg"/><Relationship Id="rId14" Type="http://schemas.openxmlformats.org/officeDocument/2006/relationships/image" Target="../media/image28.png"/><Relationship Id="rId22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B8B02453-F35C-45E5-B3F3-3765CC330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07500"/>
            <a:ext cx="9144000" cy="157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BPM</a:t>
            </a:r>
            <a:r>
              <a:rPr lang="ko-KR" altLang="en-US" sz="4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위한</a:t>
            </a:r>
            <a:endParaRPr lang="en-US" altLang="ko-KR" sz="40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4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어플리케이션 아키텍처</a:t>
            </a:r>
            <a:endParaRPr lang="en-US" altLang="ko-KR" sz="40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8461" y="2943996"/>
            <a:ext cx="7187078" cy="10144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8461" y="1286646"/>
            <a:ext cx="7187078" cy="10144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Data</a:t>
            </a:r>
            <a:r>
              <a:rPr lang="ko-KR" altLang="en-US" sz="1600" b="1" dirty="0">
                <a:latin typeface="+mn-ea"/>
              </a:rPr>
              <a:t>의 특성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Transaction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의 결과로 수집된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Data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의 가치는 낮다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업무 수행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(Transaction)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의 결과로 발생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어떤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Data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가 필요한지 미리 정해두지 않으면 활용도 저하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    ☞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Top down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으로 필요한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Data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를 정하는 방법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: E2E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최적화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Approach 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Data Architecture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99" name="Group 22">
            <a:extLst>
              <a:ext uri="{FF2B5EF4-FFF2-40B4-BE49-F238E27FC236}">
                <a16:creationId xmlns:a16="http://schemas.microsoft.com/office/drawing/2014/main" id="{BED320A2-AA08-43E0-8758-CF62C4DC5193}"/>
              </a:ext>
            </a:extLst>
          </p:cNvPr>
          <p:cNvGrpSpPr>
            <a:grpSpLocks/>
          </p:cNvGrpSpPr>
          <p:nvPr/>
        </p:nvGrpSpPr>
        <p:grpSpPr bwMode="auto">
          <a:xfrm>
            <a:off x="5968936" y="2610351"/>
            <a:ext cx="2326260" cy="1335051"/>
            <a:chOff x="1485" y="1575"/>
            <a:chExt cx="893" cy="985"/>
          </a:xfrm>
        </p:grpSpPr>
        <p:sp>
          <p:nvSpPr>
            <p:cNvPr id="100" name="Oval 159">
              <a:extLst>
                <a:ext uri="{FF2B5EF4-FFF2-40B4-BE49-F238E27FC236}">
                  <a16:creationId xmlns:a16="http://schemas.microsoft.com/office/drawing/2014/main" id="{6B3BF461-510C-4B22-89E7-3A5544975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575"/>
              <a:ext cx="893" cy="985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rgbClr val="C0504D"/>
              </a:solidFill>
              <a:round/>
              <a:headEnd/>
              <a:tailEnd/>
            </a:ln>
          </p:spPr>
          <p:txBody>
            <a:bodyPr wrap="none" tIns="0"/>
            <a:lstStyle/>
            <a:p>
              <a:pPr marL="0" marR="0" lvl="0" indent="0" defTabSz="914400" eaLnBrk="1" fontAlgn="auto" latinLnBrk="0" hangingPunct="1">
                <a:lnSpc>
                  <a:spcPct val="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울릉도M" pitchFamily="18" charset="-127"/>
                  <a:ea typeface="HY울릉도M" pitchFamily="18" charset="-127"/>
                </a:rPr>
                <a:t>      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울릉도M" pitchFamily="18" charset="-127"/>
                  <a:ea typeface="HY울릉도M" pitchFamily="18" charset="-127"/>
                </a:rPr>
                <a:t>       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울릉도M" pitchFamily="18" charset="-127"/>
                  <a:ea typeface="HY울릉도M" pitchFamily="18" charset="-127"/>
                </a:rPr>
                <a:t>화면</a:t>
              </a:r>
            </a:p>
          </p:txBody>
        </p:sp>
        <p:sp>
          <p:nvSpPr>
            <p:cNvPr id="101" name="Oval 160">
              <a:extLst>
                <a:ext uri="{FF2B5EF4-FFF2-40B4-BE49-F238E27FC236}">
                  <a16:creationId xmlns:a16="http://schemas.microsoft.com/office/drawing/2014/main" id="{A6BABB8A-F50F-47FC-AAEB-E07648510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1800"/>
              <a:ext cx="641" cy="73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rgbClr val="C0504D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울릉도M" pitchFamily="18" charset="-127"/>
                  <a:ea typeface="HY울릉도M" pitchFamily="18" charset="-127"/>
                </a:rPr>
                <a:t>프로세스</a:t>
              </a:r>
            </a:p>
          </p:txBody>
        </p:sp>
        <p:sp>
          <p:nvSpPr>
            <p:cNvPr id="102" name="Oval 161">
              <a:extLst>
                <a:ext uri="{FF2B5EF4-FFF2-40B4-BE49-F238E27FC236}">
                  <a16:creationId xmlns:a16="http://schemas.microsoft.com/office/drawing/2014/main" id="{8E674913-D6E9-4618-887B-00D40319F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069"/>
              <a:ext cx="412" cy="447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rgbClr val="C050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울릉도M" pitchFamily="18" charset="-127"/>
                  <a:ea typeface="HY울릉도M" pitchFamily="18" charset="-127"/>
                </a:rPr>
                <a:t>데이터</a:t>
              </a:r>
            </a:p>
          </p:txBody>
        </p:sp>
        <p:sp>
          <p:nvSpPr>
            <p:cNvPr id="103" name="Line 162">
              <a:extLst>
                <a:ext uri="{FF2B5EF4-FFF2-40B4-BE49-F238E27FC236}">
                  <a16:creationId xmlns:a16="http://schemas.microsoft.com/office/drawing/2014/main" id="{5EDB7FE1-31B7-4E93-8F5C-FB6C675B2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9" y="1624"/>
              <a:ext cx="46" cy="18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Line 163">
              <a:extLst>
                <a:ext uri="{FF2B5EF4-FFF2-40B4-BE49-F238E27FC236}">
                  <a16:creationId xmlns:a16="http://schemas.microsoft.com/office/drawing/2014/main" id="{07FAF724-7698-4BB7-984F-A80863F54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1" y="1660"/>
              <a:ext cx="120" cy="4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Line 164">
              <a:extLst>
                <a:ext uri="{FF2B5EF4-FFF2-40B4-BE49-F238E27FC236}">
                  <a16:creationId xmlns:a16="http://schemas.microsoft.com/office/drawing/2014/main" id="{C223D5C9-B88F-4B41-A97F-3C426BCD3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3" y="1722"/>
              <a:ext cx="160" cy="5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6" name="말풍선: 모서리가 둥근 사각형 1">
            <a:extLst>
              <a:ext uri="{FF2B5EF4-FFF2-40B4-BE49-F238E27FC236}">
                <a16:creationId xmlns:a16="http://schemas.microsoft.com/office/drawing/2014/main" id="{4BDAC309-67ED-41B8-A04F-6E097AC46BE0}"/>
              </a:ext>
            </a:extLst>
          </p:cNvPr>
          <p:cNvSpPr/>
          <p:nvPr/>
        </p:nvSpPr>
        <p:spPr>
          <a:xfrm>
            <a:off x="4798861" y="3793397"/>
            <a:ext cx="2203473" cy="304010"/>
          </a:xfrm>
          <a:prstGeom prst="wedgeRoundRectCallout">
            <a:avLst>
              <a:gd name="adj1" fmla="val 59144"/>
              <a:gd name="adj2" fmla="val -3864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defTabSz="914400">
              <a:spcBef>
                <a:spcPct val="0"/>
              </a:spcBef>
              <a:defRPr/>
            </a:pPr>
            <a:r>
              <a:rPr lang="ko-KR" altLang="en-US" sz="1000" kern="0" dirty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ysClr val="windowText" lastClr="000000"/>
                </a:solidFill>
                <a:latin typeface="+mn-ea"/>
              </a:rPr>
              <a:t>변경곤란 </a:t>
            </a:r>
            <a:r>
              <a:rPr lang="en-US" altLang="ko-KR" sz="1000" kern="0" dirty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ysClr val="windowText" lastClr="000000"/>
                </a:solidFill>
                <a:latin typeface="+mn-ea"/>
              </a:rPr>
              <a:t>:</a:t>
            </a:r>
            <a:r>
              <a:rPr lang="ko-KR" altLang="en-US" sz="1000" kern="0" dirty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ysClr val="windowText" lastClr="000000"/>
                </a:solidFill>
                <a:latin typeface="+mn-ea"/>
              </a:rPr>
              <a:t>연관되는 항목이 많을수록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07" name="말풍선: 모서리가 둥근 사각형 20">
            <a:extLst>
              <a:ext uri="{FF2B5EF4-FFF2-40B4-BE49-F238E27FC236}">
                <a16:creationId xmlns:a16="http://schemas.microsoft.com/office/drawing/2014/main" id="{981835A1-DBDF-4E7E-AC37-7A1BA7EF7295}"/>
              </a:ext>
            </a:extLst>
          </p:cNvPr>
          <p:cNvSpPr/>
          <p:nvPr/>
        </p:nvSpPr>
        <p:spPr>
          <a:xfrm>
            <a:off x="5548229" y="2441356"/>
            <a:ext cx="959098" cy="294201"/>
          </a:xfrm>
          <a:prstGeom prst="wedgeRoundRectCallout">
            <a:avLst>
              <a:gd name="adj1" fmla="val 75259"/>
              <a:gd name="adj2" fmla="val 4263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i="0" u="none" strike="noStrike" kern="0" cap="none" spc="0" normalizeH="0" baseline="0" noProof="0" dirty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수시로 변경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08" name="말풍선: 모서리가 둥근 사각형 21">
            <a:extLst>
              <a:ext uri="{FF2B5EF4-FFF2-40B4-BE49-F238E27FC236}">
                <a16:creationId xmlns:a16="http://schemas.microsoft.com/office/drawing/2014/main" id="{29A69674-34E1-4919-A0C6-18BE28CE10F0}"/>
              </a:ext>
            </a:extLst>
          </p:cNvPr>
          <p:cNvSpPr/>
          <p:nvPr/>
        </p:nvSpPr>
        <p:spPr>
          <a:xfrm>
            <a:off x="5239420" y="3063169"/>
            <a:ext cx="1086400" cy="293277"/>
          </a:xfrm>
          <a:prstGeom prst="wedgeRoundRectCallout">
            <a:avLst>
              <a:gd name="adj1" fmla="val 76986"/>
              <a:gd name="adj2" fmla="val -490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ysClr val="windowText" lastClr="000000"/>
                </a:solidFill>
                <a:latin typeface="+mn-ea"/>
              </a:rPr>
              <a:t>가끔 </a:t>
            </a:r>
            <a:r>
              <a:rPr kumimoji="0" lang="ko-KR" altLang="en-US" sz="1000" i="0" u="none" strike="noStrike" kern="0" cap="none" spc="0" normalizeH="0" baseline="0" noProof="0" dirty="0">
                <a:ln>
                  <a:solidFill>
                    <a:prstClr val="white">
                      <a:lumMod val="50000"/>
                    </a:prst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변경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09" name="TextBox 3"/>
          <p:cNvSpPr txBox="1">
            <a:spLocks noChangeArrowheads="1"/>
          </p:cNvSpPr>
          <p:nvPr/>
        </p:nvSpPr>
        <p:spPr bwMode="auto">
          <a:xfrm>
            <a:off x="428596" y="2232905"/>
            <a:ext cx="52439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Data Architecture</a:t>
            </a:r>
            <a:r>
              <a:rPr lang="ko-KR" altLang="en-US" sz="1600" b="1" dirty="0">
                <a:latin typeface="+mn-ea"/>
              </a:rPr>
              <a:t>의 중요성 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현업 요구사항이 확정되지 않은 상태에서 시스템 구축은 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DB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구축과 프로그램 개발을 동시에 진행하게 됨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수백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수천의 프로그램이 이 데이터를 이용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-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데이터의 구조 변경은 이 수천 프로그램의 변경을 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초래하여 다른 테이블과의 정합성이 깨짐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한번 구축된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Data Base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는 변경하기 어려움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10" name="TextBox 3"/>
          <p:cNvSpPr txBox="1">
            <a:spLocks noChangeArrowheads="1"/>
          </p:cNvSpPr>
          <p:nvPr/>
        </p:nvSpPr>
        <p:spPr bwMode="auto">
          <a:xfrm>
            <a:off x="428596" y="4314951"/>
            <a:ext cx="74458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전사 통합 데이터 표준 수립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부문 목적 중심의 데이터에서 전체 최적화 관점의 데이터통합으로 전환</a:t>
            </a: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CFF85A5B-0B3D-4104-B442-46E83B3B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10" y="5066594"/>
            <a:ext cx="1463256" cy="11961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sx="1000" sy="1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 latinLnBrk="1">
              <a:buFontTx/>
              <a:buNone/>
            </a:pPr>
            <a:endParaRPr lang="ko-KR" altLang="ko-KR" sz="900" b="0"/>
          </a:p>
        </p:txBody>
      </p:sp>
      <p:sp>
        <p:nvSpPr>
          <p:cNvPr id="112" name="Rectangle 5">
            <a:extLst>
              <a:ext uri="{FF2B5EF4-FFF2-40B4-BE49-F238E27FC236}">
                <a16:creationId xmlns:a16="http://schemas.microsoft.com/office/drawing/2014/main" id="{7FD61576-FCC1-4AE3-A2F0-5AE7D7AC3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046" y="5057027"/>
            <a:ext cx="2225576" cy="12044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sx="1000" sy="1000" algn="ctr" rotWithShape="0">
              <a:schemeClr val="bg2"/>
            </a:outerShdw>
          </a:effectLst>
        </p:spPr>
        <p:txBody>
          <a:bodyPr wrap="none" anchor="ctr"/>
          <a:lstStyle/>
          <a:p>
            <a:pPr algn="l" fontAlgn="base" latinLnBrk="1">
              <a:buFontTx/>
              <a:buNone/>
            </a:pPr>
            <a:endParaRPr lang="ko-KR" altLang="ko-KR" sz="900" b="0"/>
          </a:p>
        </p:txBody>
      </p:sp>
      <p:sp>
        <p:nvSpPr>
          <p:cNvPr id="113" name="AutoShape 32">
            <a:extLst>
              <a:ext uri="{FF2B5EF4-FFF2-40B4-BE49-F238E27FC236}">
                <a16:creationId xmlns:a16="http://schemas.microsoft.com/office/drawing/2014/main" id="{880F1B45-BBB9-4DE3-A1B0-CF7CB347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90" y="5145806"/>
            <a:ext cx="720725" cy="233116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 latinLnBrk="1">
              <a:buFontTx/>
              <a:buNone/>
            </a:pPr>
            <a:r>
              <a:rPr lang="ko-KR" altLang="en-US" sz="900" b="0" dirty="0" err="1"/>
              <a:t>공장별</a:t>
            </a:r>
            <a:r>
              <a:rPr lang="ko-KR" altLang="en-US" sz="900" b="0" dirty="0"/>
              <a:t> 생산 </a:t>
            </a:r>
          </a:p>
        </p:txBody>
      </p:sp>
      <p:sp>
        <p:nvSpPr>
          <p:cNvPr id="114" name="AutoShape 33">
            <a:extLst>
              <a:ext uri="{FF2B5EF4-FFF2-40B4-BE49-F238E27FC236}">
                <a16:creationId xmlns:a16="http://schemas.microsoft.com/office/drawing/2014/main" id="{02D707C2-2FE6-4A5F-A213-53FB8CAF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90" y="5545856"/>
            <a:ext cx="720725" cy="231729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 latinLnBrk="1">
              <a:buFontTx/>
              <a:buNone/>
            </a:pPr>
            <a:r>
              <a:rPr lang="ko-KR" altLang="en-US" sz="900" b="0"/>
              <a:t>법인별 생산 </a:t>
            </a:r>
          </a:p>
        </p:txBody>
      </p:sp>
      <p:sp>
        <p:nvSpPr>
          <p:cNvPr id="115" name="AutoShape 34">
            <a:extLst>
              <a:ext uri="{FF2B5EF4-FFF2-40B4-BE49-F238E27FC236}">
                <a16:creationId xmlns:a16="http://schemas.microsoft.com/office/drawing/2014/main" id="{D54DC385-0920-4498-B1BB-397D56622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90" y="5944319"/>
            <a:ext cx="720725" cy="231728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 latinLnBrk="1">
              <a:buFontTx/>
              <a:buNone/>
            </a:pPr>
            <a:r>
              <a:rPr lang="ko-KR" altLang="en-US" sz="900" b="0"/>
              <a:t>부서별관리 </a:t>
            </a:r>
          </a:p>
        </p:txBody>
      </p:sp>
      <p:sp>
        <p:nvSpPr>
          <p:cNvPr id="116" name="Text Box 35">
            <a:extLst>
              <a:ext uri="{FF2B5EF4-FFF2-40B4-BE49-F238E27FC236}">
                <a16:creationId xmlns:a16="http://schemas.microsoft.com/office/drawing/2014/main" id="{F09A0931-19DE-4257-9B18-A68EB6022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65" y="5171677"/>
            <a:ext cx="50206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fontAlgn="base" latinLnBrk="1">
              <a:buFontTx/>
              <a:buNone/>
            </a:pPr>
            <a:r>
              <a:rPr lang="en-US" altLang="ko-KR" sz="900" b="0"/>
              <a:t>FOCUS</a:t>
            </a:r>
          </a:p>
        </p:txBody>
      </p:sp>
      <p:sp>
        <p:nvSpPr>
          <p:cNvPr id="117" name="Text Box 36">
            <a:extLst>
              <a:ext uri="{FF2B5EF4-FFF2-40B4-BE49-F238E27FC236}">
                <a16:creationId xmlns:a16="http://schemas.microsoft.com/office/drawing/2014/main" id="{141F54B5-AC9B-45E5-987D-1240F2BA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65" y="5549502"/>
            <a:ext cx="50206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fontAlgn="base" latinLnBrk="1">
              <a:buFontTx/>
              <a:buNone/>
            </a:pPr>
            <a:r>
              <a:rPr lang="en-US" altLang="ko-KR" sz="900" b="0"/>
              <a:t>FOCUS</a:t>
            </a:r>
          </a:p>
        </p:txBody>
      </p:sp>
      <p:sp>
        <p:nvSpPr>
          <p:cNvPr id="118" name="Text Box 37">
            <a:extLst>
              <a:ext uri="{FF2B5EF4-FFF2-40B4-BE49-F238E27FC236}">
                <a16:creationId xmlns:a16="http://schemas.microsoft.com/office/drawing/2014/main" id="{8E74B610-F1B4-4736-933D-41C8B156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90" y="5962252"/>
            <a:ext cx="52770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fontAlgn="base" latinLnBrk="1">
              <a:buFontTx/>
              <a:buNone/>
            </a:pPr>
            <a:r>
              <a:rPr lang="en-US" altLang="ko-KR" sz="900" b="0"/>
              <a:t>FOCUS </a:t>
            </a:r>
          </a:p>
        </p:txBody>
      </p:sp>
      <p:sp>
        <p:nvSpPr>
          <p:cNvPr id="119" name="Oval 39">
            <a:extLst>
              <a:ext uri="{FF2B5EF4-FFF2-40B4-BE49-F238E27FC236}">
                <a16:creationId xmlns:a16="http://schemas.microsoft.com/office/drawing/2014/main" id="{F31D741C-B709-4D16-B2B5-6270913DA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62" y="5442070"/>
            <a:ext cx="1230349" cy="5201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900"/>
          </a:p>
        </p:txBody>
      </p:sp>
      <p:sp>
        <p:nvSpPr>
          <p:cNvPr id="121" name="AutoShape 41">
            <a:extLst>
              <a:ext uri="{FF2B5EF4-FFF2-40B4-BE49-F238E27FC236}">
                <a16:creationId xmlns:a16="http://schemas.microsoft.com/office/drawing/2014/main" id="{D9AF3F56-119B-448E-8B93-D4729DD1C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595" y="5887396"/>
            <a:ext cx="614363" cy="290007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 latinLnBrk="1">
              <a:buFontTx/>
              <a:buNone/>
            </a:pPr>
            <a:r>
              <a:rPr lang="ko-KR" altLang="en-US" sz="900" b="0"/>
              <a:t>법인별 정보 </a:t>
            </a:r>
          </a:p>
        </p:txBody>
      </p:sp>
      <p:sp>
        <p:nvSpPr>
          <p:cNvPr id="122" name="AutoShape 42">
            <a:extLst>
              <a:ext uri="{FF2B5EF4-FFF2-40B4-BE49-F238E27FC236}">
                <a16:creationId xmlns:a16="http://schemas.microsoft.com/office/drawing/2014/main" id="{AF06DA73-7F1F-4BB5-BDF3-9D5CAC1B9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758" y="5186482"/>
            <a:ext cx="614362" cy="314984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 latinLnBrk="1">
              <a:buFontTx/>
              <a:buNone/>
            </a:pPr>
            <a:r>
              <a:rPr lang="en-US" altLang="ko-KR" sz="900" b="0"/>
              <a:t> </a:t>
            </a:r>
            <a:r>
              <a:rPr lang="ko-KR" altLang="en-US" sz="900" b="0"/>
              <a:t>분석용정보</a:t>
            </a:r>
          </a:p>
        </p:txBody>
      </p:sp>
      <p:sp>
        <p:nvSpPr>
          <p:cNvPr id="123" name="AutoShape 43">
            <a:extLst>
              <a:ext uri="{FF2B5EF4-FFF2-40B4-BE49-F238E27FC236}">
                <a16:creationId xmlns:a16="http://schemas.microsoft.com/office/drawing/2014/main" id="{CA32C301-5ACB-486A-B956-D9F2FCDE7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695" y="5887396"/>
            <a:ext cx="614363" cy="290007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 latinLnBrk="1">
              <a:buFontTx/>
              <a:buNone/>
            </a:pPr>
            <a:r>
              <a:rPr lang="en-US" altLang="ko-KR" sz="900" b="0"/>
              <a:t>Meta</a:t>
            </a:r>
            <a:r>
              <a:rPr lang="ko-KR" altLang="en-US" sz="900" b="0"/>
              <a:t>정보 </a:t>
            </a:r>
          </a:p>
        </p:txBody>
      </p:sp>
      <p:sp>
        <p:nvSpPr>
          <p:cNvPr id="125" name="Line 45">
            <a:extLst>
              <a:ext uri="{FF2B5EF4-FFF2-40B4-BE49-F238E27FC236}">
                <a16:creationId xmlns:a16="http://schemas.microsoft.com/office/drawing/2014/main" id="{955AD69E-2D42-4EFE-BF9B-5BA6AECF20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051" y="5501467"/>
            <a:ext cx="670181" cy="442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endParaRPr lang="ko-KR" altLang="en-US" sz="900"/>
          </a:p>
        </p:txBody>
      </p:sp>
      <p:sp>
        <p:nvSpPr>
          <p:cNvPr id="126" name="Line 46">
            <a:extLst>
              <a:ext uri="{FF2B5EF4-FFF2-40B4-BE49-F238E27FC236}">
                <a16:creationId xmlns:a16="http://schemas.microsoft.com/office/drawing/2014/main" id="{A511CD7E-0806-4AB0-857A-3A50F0669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052" y="5501466"/>
            <a:ext cx="687643" cy="4428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900"/>
          </a:p>
        </p:txBody>
      </p:sp>
      <p:sp>
        <p:nvSpPr>
          <p:cNvPr id="129" name="AutoShape 49">
            <a:extLst>
              <a:ext uri="{FF2B5EF4-FFF2-40B4-BE49-F238E27FC236}">
                <a16:creationId xmlns:a16="http://schemas.microsoft.com/office/drawing/2014/main" id="{4B46411C-F4F8-4D59-AC15-53689F67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595" y="5170606"/>
            <a:ext cx="614363" cy="316371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 latinLnBrk="1">
              <a:buFontTx/>
              <a:buNone/>
            </a:pPr>
            <a:r>
              <a:rPr lang="en-US" altLang="ko-KR" sz="900" b="0"/>
              <a:t> </a:t>
            </a:r>
            <a:r>
              <a:rPr lang="ko-KR" altLang="en-US" sz="900" b="0"/>
              <a:t>기간별</a:t>
            </a:r>
          </a:p>
          <a:p>
            <a:pPr fontAlgn="base" latinLnBrk="1">
              <a:buFontTx/>
              <a:buNone/>
            </a:pPr>
            <a:r>
              <a:rPr lang="ko-KR" altLang="en-US" sz="900" b="0"/>
              <a:t>고유정보 </a:t>
            </a:r>
          </a:p>
        </p:txBody>
      </p:sp>
      <p:graphicFrame>
        <p:nvGraphicFramePr>
          <p:cNvPr id="130" name="Object 53">
            <a:extLst>
              <a:ext uri="{FF2B5EF4-FFF2-40B4-BE49-F238E27FC236}">
                <a16:creationId xmlns:a16="http://schemas.microsoft.com/office/drawing/2014/main" id="{A04C086F-80E2-4E34-90B6-E1CF496464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464495"/>
              </p:ext>
            </p:extLst>
          </p:nvPr>
        </p:nvGraphicFramePr>
        <p:xfrm>
          <a:off x="3188433" y="5066593"/>
          <a:ext cx="1798637" cy="119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RD" r:id="rId3" imgW="16554450" imgH="13277850" progId="">
                  <p:embed/>
                </p:oleObj>
              </mc:Choice>
              <mc:Fallback>
                <p:oleObj name="ERD" r:id="rId3" imgW="16554450" imgH="132778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433" y="5066593"/>
                        <a:ext cx="1798637" cy="119610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AutoShape 54">
            <a:extLst>
              <a:ext uri="{FF2B5EF4-FFF2-40B4-BE49-F238E27FC236}">
                <a16:creationId xmlns:a16="http://schemas.microsoft.com/office/drawing/2014/main" id="{A2C91F42-C171-4EF1-AC93-5C3A17FA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953" y="5551499"/>
            <a:ext cx="576262" cy="314984"/>
          </a:xfrm>
          <a:prstGeom prst="rightArrow">
            <a:avLst>
              <a:gd name="adj1" fmla="val 50000"/>
              <a:gd name="adj2" fmla="val 39978"/>
            </a:avLst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900"/>
          </a:p>
        </p:txBody>
      </p:sp>
      <p:sp>
        <p:nvSpPr>
          <p:cNvPr id="132" name="AutoShape 55">
            <a:extLst>
              <a:ext uri="{FF2B5EF4-FFF2-40B4-BE49-F238E27FC236}">
                <a16:creationId xmlns:a16="http://schemas.microsoft.com/office/drawing/2014/main" id="{A03F1B7B-1A87-4330-AF67-C0D38B0A2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331" y="5552193"/>
            <a:ext cx="576262" cy="314983"/>
          </a:xfrm>
          <a:prstGeom prst="rightArrow">
            <a:avLst>
              <a:gd name="adj1" fmla="val 50000"/>
              <a:gd name="adj2" fmla="val 39978"/>
            </a:avLst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900"/>
          </a:p>
        </p:txBody>
      </p:sp>
      <p:sp>
        <p:nvSpPr>
          <p:cNvPr id="133" name="TextBox 132"/>
          <p:cNvSpPr txBox="1"/>
          <p:nvPr/>
        </p:nvSpPr>
        <p:spPr>
          <a:xfrm>
            <a:off x="1185179" y="6265107"/>
            <a:ext cx="982919" cy="20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부문 목적 중심</a:t>
            </a: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00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436494" y="6265107"/>
            <a:ext cx="130251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데이터 표준 모델</a:t>
            </a: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00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203135" y="6265107"/>
            <a:ext cx="146981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전체 최적화 관점</a:t>
            </a: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00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말풍선: 모서리가 둥근 사각형 424">
            <a:extLst>
              <a:ext uri="{FF2B5EF4-FFF2-40B4-BE49-F238E27FC236}">
                <a16:creationId xmlns:a16="http://schemas.microsoft.com/office/drawing/2014/main" id="{6DFB0D3A-226D-47C5-A5CE-A19C46D249AB}"/>
              </a:ext>
            </a:extLst>
          </p:cNvPr>
          <p:cNvSpPr/>
          <p:nvPr/>
        </p:nvSpPr>
        <p:spPr>
          <a:xfrm>
            <a:off x="6809244" y="4696032"/>
            <a:ext cx="1528735" cy="265250"/>
          </a:xfrm>
          <a:prstGeom prst="wedgeRoundRectCallout">
            <a:avLst>
              <a:gd name="adj1" fmla="val -42873"/>
              <a:gd name="adj2" fmla="val 16100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>
              <a:spcBef>
                <a:spcPct val="0"/>
              </a:spcBef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</a:rPr>
              <a:t>E2E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</a:rPr>
              <a:t>최적화 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</a:rPr>
              <a:t>Approach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AutoShape 40">
            <a:extLst>
              <a:ext uri="{FF2B5EF4-FFF2-40B4-BE49-F238E27FC236}">
                <a16:creationId xmlns:a16="http://schemas.microsoft.com/office/drawing/2014/main" id="{CD14DFC9-3FD9-43FA-98C9-4F1005703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29" y="5630983"/>
            <a:ext cx="635204" cy="20188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 latinLnBrk="1">
              <a:buFontTx/>
              <a:buNone/>
            </a:pPr>
            <a:endParaRPr lang="ko-KR" altLang="ko-KR" sz="900" b="0"/>
          </a:p>
        </p:txBody>
      </p:sp>
      <p:sp>
        <p:nvSpPr>
          <p:cNvPr id="124" name="Text Box 44">
            <a:extLst>
              <a:ext uri="{FF2B5EF4-FFF2-40B4-BE49-F238E27FC236}">
                <a16:creationId xmlns:a16="http://schemas.microsoft.com/office/drawing/2014/main" id="{9691908C-4DFD-489A-BD21-F67DF9F84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2302" y="5625405"/>
            <a:ext cx="116130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 latinLnBrk="1">
              <a:buFontTx/>
              <a:buNone/>
            </a:pPr>
            <a:r>
              <a:rPr lang="ko-KR" altLang="en-US" sz="900" b="0" dirty="0"/>
              <a:t>통합 생산실적정보</a:t>
            </a:r>
          </a:p>
        </p:txBody>
      </p:sp>
    </p:spTree>
    <p:extLst>
      <p:ext uri="{BB962C8B-B14F-4D97-AF65-F5344CB8AC3E}">
        <p14:creationId xmlns:p14="http://schemas.microsoft.com/office/powerpoint/2010/main" val="75772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Data </a:t>
            </a:r>
            <a:r>
              <a:rPr lang="ko-KR" altLang="en-US" sz="1600" b="1" dirty="0">
                <a:latin typeface="+mn-ea"/>
              </a:rPr>
              <a:t>요건 및 구현 전략 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Data Architecture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3D7B5F7-D803-439D-AC36-15C30DB65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36" y="1432043"/>
            <a:ext cx="7442686" cy="442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lnSpc>
                <a:spcPct val="11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1400" b="1" dirty="0">
                <a:solidFill>
                  <a:prstClr val="black"/>
                </a:solidFill>
                <a:latin typeface="+mn-ea"/>
              </a:rPr>
              <a:t>Data </a:t>
            </a:r>
            <a:r>
              <a:rPr lang="ko-KR" altLang="en-US" sz="1400" b="1" dirty="0">
                <a:solidFill>
                  <a:prstClr val="black"/>
                </a:solidFill>
                <a:latin typeface="+mn-ea"/>
              </a:rPr>
              <a:t>요건</a:t>
            </a:r>
            <a:endParaRPr lang="en-US" altLang="ko-KR" sz="1400" b="1" dirty="0">
              <a:solidFill>
                <a:prstClr val="black"/>
              </a:solidFill>
              <a:latin typeface="+mn-ea"/>
            </a:endParaRPr>
          </a:p>
          <a:p>
            <a:pPr defTabSz="914400">
              <a:lnSpc>
                <a:spcPct val="11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</a:rPr>
              <a:t>ㆍ통합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DB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구축 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defTabSz="914400">
              <a:lnSpc>
                <a:spcPct val="11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→ 자원의 중복 관리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입력오류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데이터의 지속적인 관리 부족 등에 의한 결함 요건을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defTabSz="914400">
              <a:lnSpc>
                <a:spcPct val="11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 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제거하고 업무전반에 걸친 일관된 데이터의 흐름을 유지하기 위해서 통합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DB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구축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defTabSz="914400">
              <a:lnSpc>
                <a:spcPct val="11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→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Groupware(Notes)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와의 연계 및 기존 관리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DB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와의 연계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defTabSz="914400">
              <a:lnSpc>
                <a:spcPct val="110000"/>
              </a:lnSpc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     →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</a:rPr>
              <a:t>관계형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DB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로 타 기종간의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Data Connection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은 실시간으로 구현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defTabSz="914400">
              <a:lnSpc>
                <a:spcPct val="110000"/>
              </a:lnSpc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</a:rPr>
              <a:t>ㆍ데이터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관리 기술</a:t>
            </a:r>
          </a:p>
          <a:p>
            <a:pPr defTabSz="914400">
              <a:lnSpc>
                <a:spcPct val="110000"/>
              </a:lnSpc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     → 데이터 접근이 원활하고 사용이 편리하면서 데이터의 보안 및 관리가 용이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defTabSz="914400">
              <a:lnSpc>
                <a:spcPct val="110000"/>
              </a:lnSpc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</a:rPr>
              <a:t>ㆍ데이터의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사용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</a:rPr>
              <a:t>편이성</a:t>
            </a:r>
            <a:endParaRPr lang="ko-KR" altLang="en-US" sz="1400" dirty="0">
              <a:solidFill>
                <a:prstClr val="black"/>
              </a:solidFill>
              <a:latin typeface="+mn-ea"/>
            </a:endParaRPr>
          </a:p>
          <a:p>
            <a:pPr defTabSz="914400">
              <a:lnSpc>
                <a:spcPct val="110000"/>
              </a:lnSpc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     → 타 기종의 하드웨어에서 운영되는 타 기종의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DB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를 통합하여 사용자에게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defTabSz="914400">
              <a:lnSpc>
                <a:spcPct val="11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  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단일한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DB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이미지를 제공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defTabSz="914400">
              <a:lnSpc>
                <a:spcPct val="110000"/>
              </a:lnSpc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defTabSz="914400">
              <a:lnSpc>
                <a:spcPct val="110000"/>
              </a:lnSpc>
              <a:defRPr/>
            </a:pPr>
            <a:r>
              <a:rPr kumimoji="0" lang="en-US" altLang="ko-KR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- </a:t>
            </a:r>
            <a:r>
              <a:rPr lang="ko-KR" altLang="en-US" sz="1400" b="1" dirty="0">
                <a:solidFill>
                  <a:prstClr val="black"/>
                </a:solidFill>
                <a:latin typeface="+mn-ea"/>
              </a:rPr>
              <a:t>구현 전략</a:t>
            </a:r>
            <a:endParaRPr lang="en-US" altLang="ko-KR" sz="1400" b="1" dirty="0">
              <a:solidFill>
                <a:prstClr val="black"/>
              </a:solidFill>
              <a:latin typeface="+mn-ea"/>
            </a:endParaRPr>
          </a:p>
          <a:p>
            <a:pPr lvl="0">
              <a:lnSpc>
                <a:spcPct val="110000"/>
              </a:lnSpc>
              <a:defRPr/>
            </a:pPr>
            <a:r>
              <a:rPr kumimoji="0" lang="ko-KR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</a:rPr>
              <a:t>ㆍ구현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목표</a:t>
            </a:r>
          </a:p>
          <a:p>
            <a:pPr lvl="0">
              <a:lnSpc>
                <a:spcPct val="110000"/>
              </a:lnSpc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     → 개발 생산성 향상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통합 정보 제공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빠른 응답속도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다양한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Ad-hoc Query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제공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lvl="0">
              <a:lnSpc>
                <a:spcPct val="110000"/>
              </a:lnSpc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</a:rPr>
              <a:t>ㆍ구현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방향</a:t>
            </a:r>
          </a:p>
          <a:p>
            <a:pPr lvl="0">
              <a:lnSpc>
                <a:spcPct val="110000"/>
              </a:lnSpc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     → 데이터 구조 변경의 용이성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분산과 통합의 적절한 조화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편리한 사용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</a:t>
            </a:r>
          </a:p>
          <a:p>
            <a:pPr lvl="0">
              <a:lnSpc>
                <a:spcPct val="11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       IT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산업 표준 적용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각종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Query Tool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활용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 다양한 정보기술과 연계성을 충족</a:t>
            </a:r>
          </a:p>
          <a:p>
            <a:pPr lvl="0">
              <a:lnSpc>
                <a:spcPct val="110000"/>
              </a:lnSpc>
              <a:defRPr/>
            </a:pPr>
            <a:endParaRPr lang="en-US" altLang="ko-KR" sz="14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327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Data Architecture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Data Model </a:t>
            </a:r>
            <a:r>
              <a:rPr lang="ko-KR" altLang="en-US" sz="1600" b="1" dirty="0">
                <a:latin typeface="+mn-ea"/>
              </a:rPr>
              <a:t>수립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업무 기능 영역별로 생성되는 데이터의 관련성을 도식화 하여 데이터의 연계 구조를 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수립하는 것으로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Entity Model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이라고 하며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ERD(Entity Relationship Diagram)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로 표현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→  각각의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Entity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에 대해 생성되는 정보의 속성을 파악하고 규정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003300" y="2470149"/>
            <a:ext cx="2806700" cy="3863975"/>
          </a:xfrm>
          <a:prstGeom prst="rect">
            <a:avLst/>
          </a:prstGeom>
          <a:solidFill>
            <a:srgbClr val="FDE7C4"/>
          </a:solidFill>
          <a:ln w="12700">
            <a:solidFill>
              <a:srgbClr val="000066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1231900" y="2613025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>
                <a:latin typeface="Arial" pitchFamily="34" charset="0"/>
                <a:ea typeface="굴림체" pitchFamily="49" charset="-127"/>
              </a:rPr>
              <a:t>고 과</a:t>
            </a:r>
          </a:p>
        </p:txBody>
      </p:sp>
      <p:sp>
        <p:nvSpPr>
          <p:cNvPr id="177" name="Rectangle 5"/>
          <p:cNvSpPr>
            <a:spLocks noChangeArrowheads="1"/>
          </p:cNvSpPr>
          <p:nvPr/>
        </p:nvSpPr>
        <p:spPr bwMode="auto">
          <a:xfrm>
            <a:off x="993775" y="5992813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 latinLnBrk="0"/>
            <a:r>
              <a:rPr lang="ko-KR" altLang="en-US" sz="1200" b="1">
                <a:latin typeface="Arial" pitchFamily="34" charset="0"/>
                <a:ea typeface="굴림체" pitchFamily="49" charset="-127"/>
              </a:rPr>
              <a:t>인사</a:t>
            </a:r>
          </a:p>
        </p:txBody>
      </p:sp>
      <p:sp>
        <p:nvSpPr>
          <p:cNvPr id="178" name="Rectangle 6"/>
          <p:cNvSpPr>
            <a:spLocks noChangeArrowheads="1"/>
          </p:cNvSpPr>
          <p:nvPr/>
        </p:nvSpPr>
        <p:spPr bwMode="auto">
          <a:xfrm>
            <a:off x="4051300" y="2470148"/>
            <a:ext cx="2044700" cy="1130301"/>
          </a:xfrm>
          <a:prstGeom prst="rect">
            <a:avLst/>
          </a:prstGeom>
          <a:solidFill>
            <a:srgbClr val="FDE7C4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9" name="Rectangle 7"/>
          <p:cNvSpPr>
            <a:spLocks noChangeArrowheads="1"/>
          </p:cNvSpPr>
          <p:nvPr/>
        </p:nvSpPr>
        <p:spPr bwMode="auto">
          <a:xfrm>
            <a:off x="4051300" y="3708400"/>
            <a:ext cx="3721100" cy="596900"/>
          </a:xfrm>
          <a:prstGeom prst="rect">
            <a:avLst/>
          </a:prstGeom>
          <a:solidFill>
            <a:srgbClr val="FDE7C4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0" name="Rectangle 8"/>
          <p:cNvSpPr>
            <a:spLocks noChangeArrowheads="1"/>
          </p:cNvSpPr>
          <p:nvPr/>
        </p:nvSpPr>
        <p:spPr bwMode="auto">
          <a:xfrm>
            <a:off x="4051300" y="4413250"/>
            <a:ext cx="2349500" cy="1282700"/>
          </a:xfrm>
          <a:prstGeom prst="rect">
            <a:avLst/>
          </a:prstGeom>
          <a:solidFill>
            <a:srgbClr val="FDE7C4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1" name="Rectangle 9"/>
          <p:cNvSpPr>
            <a:spLocks noChangeArrowheads="1"/>
          </p:cNvSpPr>
          <p:nvPr/>
        </p:nvSpPr>
        <p:spPr bwMode="auto">
          <a:xfrm>
            <a:off x="4051300" y="5765800"/>
            <a:ext cx="3721100" cy="596900"/>
          </a:xfrm>
          <a:prstGeom prst="rect">
            <a:avLst/>
          </a:prstGeom>
          <a:solidFill>
            <a:srgbClr val="FDE7C4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2" name="Rectangle 10"/>
          <p:cNvSpPr>
            <a:spLocks noChangeArrowheads="1"/>
          </p:cNvSpPr>
          <p:nvPr/>
        </p:nvSpPr>
        <p:spPr bwMode="auto">
          <a:xfrm>
            <a:off x="6413500" y="2470148"/>
            <a:ext cx="1358900" cy="1130301"/>
          </a:xfrm>
          <a:prstGeom prst="rect">
            <a:avLst/>
          </a:prstGeom>
          <a:solidFill>
            <a:srgbClr val="FDE7C4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3" name="Rectangle 13"/>
          <p:cNvSpPr>
            <a:spLocks noChangeArrowheads="1"/>
          </p:cNvSpPr>
          <p:nvPr/>
        </p:nvSpPr>
        <p:spPr bwMode="auto">
          <a:xfrm>
            <a:off x="1231900" y="3298825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>
                <a:latin typeface="Arial" pitchFamily="34" charset="0"/>
                <a:ea typeface="굴림체" pitchFamily="49" charset="-127"/>
              </a:rPr>
              <a:t>발 령</a:t>
            </a:r>
          </a:p>
        </p:txBody>
      </p:sp>
      <p:sp>
        <p:nvSpPr>
          <p:cNvPr id="184" name="Rectangle 14"/>
          <p:cNvSpPr>
            <a:spLocks noChangeArrowheads="1"/>
          </p:cNvSpPr>
          <p:nvPr/>
        </p:nvSpPr>
        <p:spPr bwMode="auto">
          <a:xfrm>
            <a:off x="1231900" y="3984625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 dirty="0">
                <a:latin typeface="Arial" pitchFamily="34" charset="0"/>
                <a:ea typeface="굴림체" pitchFamily="49" charset="-127"/>
              </a:rPr>
              <a:t>경 </a:t>
            </a:r>
            <a:r>
              <a:rPr lang="ko-KR" altLang="en-US" sz="1000" dirty="0" err="1">
                <a:latin typeface="Arial" pitchFamily="34" charset="0"/>
                <a:ea typeface="굴림체" pitchFamily="49" charset="-127"/>
              </a:rPr>
              <a:t>력</a:t>
            </a:r>
            <a:endParaRPr lang="ko-KR" altLang="en-US" sz="1000" dirty="0">
              <a:latin typeface="Arial" pitchFamily="34" charset="0"/>
              <a:ea typeface="굴림체" pitchFamily="49" charset="-127"/>
            </a:endParaRPr>
          </a:p>
        </p:txBody>
      </p:sp>
      <p:sp>
        <p:nvSpPr>
          <p:cNvPr id="185" name="Rectangle 15"/>
          <p:cNvSpPr>
            <a:spLocks noChangeArrowheads="1"/>
          </p:cNvSpPr>
          <p:nvPr/>
        </p:nvSpPr>
        <p:spPr bwMode="auto">
          <a:xfrm>
            <a:off x="1231900" y="4670425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>
                <a:latin typeface="Arial" pitchFamily="34" charset="0"/>
                <a:ea typeface="굴림체" pitchFamily="49" charset="-127"/>
              </a:rPr>
              <a:t>학 력</a:t>
            </a:r>
          </a:p>
        </p:txBody>
      </p:sp>
      <p:sp>
        <p:nvSpPr>
          <p:cNvPr id="186" name="Rectangle 16"/>
          <p:cNvSpPr>
            <a:spLocks noChangeArrowheads="1"/>
          </p:cNvSpPr>
          <p:nvPr/>
        </p:nvSpPr>
        <p:spPr bwMode="auto">
          <a:xfrm>
            <a:off x="1231900" y="5356225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>
                <a:latin typeface="Arial" pitchFamily="34" charset="0"/>
                <a:ea typeface="굴림체" pitchFamily="49" charset="-127"/>
              </a:rPr>
              <a:t>상 벌</a:t>
            </a:r>
          </a:p>
        </p:txBody>
      </p:sp>
      <p:sp>
        <p:nvSpPr>
          <p:cNvPr id="187" name="Rectangle 17"/>
          <p:cNvSpPr>
            <a:spLocks noChangeArrowheads="1"/>
          </p:cNvSpPr>
          <p:nvPr/>
        </p:nvSpPr>
        <p:spPr bwMode="auto">
          <a:xfrm>
            <a:off x="2603500" y="3679825"/>
            <a:ext cx="10541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400" b="1" dirty="0">
                <a:solidFill>
                  <a:srgbClr val="C00000"/>
                </a:solidFill>
                <a:latin typeface="Arial" pitchFamily="34" charset="0"/>
                <a:ea typeface="굴림체" pitchFamily="49" charset="-127"/>
              </a:rPr>
              <a:t>인사 기본</a:t>
            </a:r>
          </a:p>
        </p:txBody>
      </p:sp>
      <p:sp>
        <p:nvSpPr>
          <p:cNvPr id="188" name="Rectangle 18"/>
          <p:cNvSpPr>
            <a:spLocks noChangeArrowheads="1"/>
          </p:cNvSpPr>
          <p:nvPr/>
        </p:nvSpPr>
        <p:spPr bwMode="auto">
          <a:xfrm>
            <a:off x="2794000" y="2613025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>
                <a:latin typeface="Arial" pitchFamily="34" charset="0"/>
                <a:ea typeface="굴림체" pitchFamily="49" charset="-127"/>
              </a:rPr>
              <a:t>근태</a:t>
            </a:r>
          </a:p>
        </p:txBody>
      </p:sp>
      <p:sp>
        <p:nvSpPr>
          <p:cNvPr id="189" name="Line 19"/>
          <p:cNvSpPr>
            <a:spLocks noChangeShapeType="1"/>
          </p:cNvSpPr>
          <p:nvPr/>
        </p:nvSpPr>
        <p:spPr bwMode="auto">
          <a:xfrm flipH="1">
            <a:off x="1909763" y="2754313"/>
            <a:ext cx="433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0" name="Line 20"/>
          <p:cNvSpPr>
            <a:spLocks noChangeShapeType="1"/>
          </p:cNvSpPr>
          <p:nvPr/>
        </p:nvSpPr>
        <p:spPr bwMode="auto">
          <a:xfrm flipH="1" flipV="1">
            <a:off x="1909763" y="2695575"/>
            <a:ext cx="109537" cy="5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1" name="Line 21"/>
          <p:cNvSpPr>
            <a:spLocks noChangeShapeType="1"/>
          </p:cNvSpPr>
          <p:nvPr/>
        </p:nvSpPr>
        <p:spPr bwMode="auto">
          <a:xfrm flipH="1">
            <a:off x="1909763" y="2751138"/>
            <a:ext cx="109537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2" name="Rectangle 22"/>
          <p:cNvSpPr>
            <a:spLocks noChangeArrowheads="1"/>
          </p:cNvSpPr>
          <p:nvPr/>
        </p:nvSpPr>
        <p:spPr bwMode="auto">
          <a:xfrm>
            <a:off x="4127500" y="2574925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>
                <a:latin typeface="Arial" pitchFamily="34" charset="0"/>
                <a:ea typeface="굴림체" pitchFamily="49" charset="-127"/>
              </a:rPr>
              <a:t>급 여</a:t>
            </a:r>
          </a:p>
        </p:txBody>
      </p:sp>
      <p:sp>
        <p:nvSpPr>
          <p:cNvPr id="193" name="Rectangle 23"/>
          <p:cNvSpPr>
            <a:spLocks noChangeArrowheads="1"/>
          </p:cNvSpPr>
          <p:nvPr/>
        </p:nvSpPr>
        <p:spPr bwMode="auto">
          <a:xfrm>
            <a:off x="5346700" y="2574925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 latinLnBrk="0"/>
            <a:r>
              <a:rPr lang="ko-KR" altLang="en-US" sz="1000">
                <a:latin typeface="Arial" pitchFamily="34" charset="0"/>
                <a:ea typeface="굴림체" pitchFamily="49" charset="-127"/>
              </a:rPr>
              <a:t>공제내역</a:t>
            </a:r>
          </a:p>
        </p:txBody>
      </p:sp>
      <p:sp>
        <p:nvSpPr>
          <p:cNvPr id="194" name="Rectangle 24"/>
          <p:cNvSpPr>
            <a:spLocks noChangeArrowheads="1"/>
          </p:cNvSpPr>
          <p:nvPr/>
        </p:nvSpPr>
        <p:spPr bwMode="auto">
          <a:xfrm>
            <a:off x="4584700" y="3184525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>
                <a:latin typeface="Arial" pitchFamily="34" charset="0"/>
                <a:ea typeface="굴림체" pitchFamily="49" charset="-127"/>
              </a:rPr>
              <a:t>신원보증</a:t>
            </a:r>
          </a:p>
        </p:txBody>
      </p:sp>
      <p:sp>
        <p:nvSpPr>
          <p:cNvPr id="195" name="Rectangle 25"/>
          <p:cNvSpPr>
            <a:spLocks noChangeArrowheads="1"/>
          </p:cNvSpPr>
          <p:nvPr/>
        </p:nvSpPr>
        <p:spPr bwMode="auto">
          <a:xfrm>
            <a:off x="4813299" y="3879850"/>
            <a:ext cx="803275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 dirty="0">
                <a:latin typeface="Arial" pitchFamily="34" charset="0"/>
                <a:ea typeface="굴림체" pitchFamily="49" charset="-127"/>
              </a:rPr>
              <a:t>가입자기본</a:t>
            </a:r>
          </a:p>
        </p:txBody>
      </p:sp>
      <p:sp>
        <p:nvSpPr>
          <p:cNvPr id="196" name="Rectangle 26"/>
          <p:cNvSpPr>
            <a:spLocks noChangeArrowheads="1"/>
          </p:cNvSpPr>
          <p:nvPr/>
        </p:nvSpPr>
        <p:spPr bwMode="auto">
          <a:xfrm>
            <a:off x="6165850" y="387985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>
                <a:latin typeface="Arial" pitchFamily="34" charset="0"/>
                <a:ea typeface="굴림체" pitchFamily="49" charset="-127"/>
              </a:rPr>
              <a:t>대출신청</a:t>
            </a:r>
          </a:p>
        </p:txBody>
      </p:sp>
      <p:sp>
        <p:nvSpPr>
          <p:cNvPr id="197" name="Rectangle 27"/>
          <p:cNvSpPr>
            <a:spLocks noChangeArrowheads="1"/>
          </p:cNvSpPr>
          <p:nvPr/>
        </p:nvSpPr>
        <p:spPr bwMode="auto">
          <a:xfrm>
            <a:off x="4356100" y="456565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>
                <a:latin typeface="Arial" pitchFamily="34" charset="0"/>
                <a:ea typeface="굴림체" pitchFamily="49" charset="-127"/>
              </a:rPr>
              <a:t>교육대상</a:t>
            </a:r>
          </a:p>
        </p:txBody>
      </p:sp>
      <p:sp>
        <p:nvSpPr>
          <p:cNvPr id="198" name="Rectangle 28"/>
          <p:cNvSpPr>
            <a:spLocks noChangeArrowheads="1"/>
          </p:cNvSpPr>
          <p:nvPr/>
        </p:nvSpPr>
        <p:spPr bwMode="auto">
          <a:xfrm>
            <a:off x="5562600" y="456565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>
                <a:latin typeface="Arial" pitchFamily="34" charset="0"/>
                <a:ea typeface="굴림체" pitchFamily="49" charset="-127"/>
              </a:rPr>
              <a:t>교육과정</a:t>
            </a:r>
          </a:p>
        </p:txBody>
      </p:sp>
      <p:sp>
        <p:nvSpPr>
          <p:cNvPr id="199" name="Rectangle 29"/>
          <p:cNvSpPr>
            <a:spLocks noChangeArrowheads="1"/>
          </p:cNvSpPr>
          <p:nvPr/>
        </p:nvSpPr>
        <p:spPr bwMode="auto">
          <a:xfrm>
            <a:off x="4356100" y="532765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>
                <a:latin typeface="Arial" pitchFamily="34" charset="0"/>
                <a:ea typeface="굴림체" pitchFamily="49" charset="-127"/>
              </a:rPr>
              <a:t>교육평가</a:t>
            </a:r>
          </a:p>
        </p:txBody>
      </p:sp>
      <p:sp>
        <p:nvSpPr>
          <p:cNvPr id="200" name="Rectangle 30"/>
          <p:cNvSpPr>
            <a:spLocks noChangeArrowheads="1"/>
          </p:cNvSpPr>
          <p:nvPr/>
        </p:nvSpPr>
        <p:spPr bwMode="auto">
          <a:xfrm>
            <a:off x="4813300" y="59182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 dirty="0">
                <a:latin typeface="Arial" pitchFamily="34" charset="0"/>
                <a:ea typeface="굴림체" pitchFamily="49" charset="-127"/>
              </a:rPr>
              <a:t>전신전화</a:t>
            </a:r>
          </a:p>
          <a:p>
            <a:pPr algn="ctr" defTabSz="762000" latinLnBrk="0"/>
            <a:r>
              <a:rPr lang="ko-KR" altLang="en-US" sz="1000" dirty="0">
                <a:latin typeface="Arial" pitchFamily="34" charset="0"/>
                <a:ea typeface="굴림체" pitchFamily="49" charset="-127"/>
              </a:rPr>
              <a:t>가입</a:t>
            </a:r>
          </a:p>
        </p:txBody>
      </p:sp>
      <p:sp>
        <p:nvSpPr>
          <p:cNvPr id="201" name="Rectangle 31"/>
          <p:cNvSpPr>
            <a:spLocks noChangeArrowheads="1"/>
          </p:cNvSpPr>
          <p:nvPr/>
        </p:nvSpPr>
        <p:spPr bwMode="auto">
          <a:xfrm>
            <a:off x="6032500" y="59182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>
                <a:latin typeface="Arial" pitchFamily="34" charset="0"/>
                <a:ea typeface="굴림체" pitchFamily="49" charset="-127"/>
              </a:rPr>
              <a:t>사용내역</a:t>
            </a:r>
          </a:p>
        </p:txBody>
      </p:sp>
      <p:sp>
        <p:nvSpPr>
          <p:cNvPr id="202" name="Rectangle 32"/>
          <p:cNvSpPr>
            <a:spLocks noChangeArrowheads="1"/>
          </p:cNvSpPr>
          <p:nvPr/>
        </p:nvSpPr>
        <p:spPr bwMode="auto">
          <a:xfrm>
            <a:off x="6700695" y="2812256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 dirty="0">
                <a:latin typeface="Arial" pitchFamily="34" charset="0"/>
                <a:ea typeface="굴림체" pitchFamily="49" charset="-127"/>
              </a:rPr>
              <a:t>건물토지</a:t>
            </a:r>
          </a:p>
          <a:p>
            <a:pPr algn="ctr" defTabSz="762000" latinLnBrk="0"/>
            <a:r>
              <a:rPr lang="ko-KR" altLang="en-US" sz="1000" dirty="0">
                <a:latin typeface="Arial" pitchFamily="34" charset="0"/>
                <a:ea typeface="굴림체" pitchFamily="49" charset="-127"/>
              </a:rPr>
              <a:t>마스터</a:t>
            </a:r>
          </a:p>
        </p:txBody>
      </p:sp>
      <p:sp>
        <p:nvSpPr>
          <p:cNvPr id="203" name="Rectangle 33"/>
          <p:cNvSpPr>
            <a:spLocks noChangeArrowheads="1"/>
          </p:cNvSpPr>
          <p:nvPr/>
        </p:nvSpPr>
        <p:spPr bwMode="auto">
          <a:xfrm>
            <a:off x="6705600" y="320198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ko-KR" altLang="en-US" sz="1000" dirty="0">
                <a:latin typeface="Arial" pitchFamily="34" charset="0"/>
                <a:ea typeface="굴림체" pitchFamily="49" charset="-127"/>
              </a:rPr>
              <a:t>간판설치</a:t>
            </a:r>
          </a:p>
          <a:p>
            <a:pPr algn="ctr" defTabSz="762000" latinLnBrk="0"/>
            <a:r>
              <a:rPr lang="ko-KR" altLang="en-US" sz="1000" dirty="0">
                <a:latin typeface="Arial" pitchFamily="34" charset="0"/>
                <a:ea typeface="굴림체" pitchFamily="49" charset="-127"/>
              </a:rPr>
              <a:t>현황</a:t>
            </a:r>
          </a:p>
        </p:txBody>
      </p:sp>
      <p:sp>
        <p:nvSpPr>
          <p:cNvPr id="204" name="Line 41"/>
          <p:cNvSpPr>
            <a:spLocks noChangeShapeType="1"/>
          </p:cNvSpPr>
          <p:nvPr/>
        </p:nvSpPr>
        <p:spPr bwMode="auto">
          <a:xfrm flipH="1">
            <a:off x="1909763" y="3440113"/>
            <a:ext cx="319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" name="Line 42"/>
          <p:cNvSpPr>
            <a:spLocks noChangeShapeType="1"/>
          </p:cNvSpPr>
          <p:nvPr/>
        </p:nvSpPr>
        <p:spPr bwMode="auto">
          <a:xfrm flipH="1" flipV="1">
            <a:off x="1909763" y="3381375"/>
            <a:ext cx="109537" cy="5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" name="Line 43"/>
          <p:cNvSpPr>
            <a:spLocks noChangeShapeType="1"/>
          </p:cNvSpPr>
          <p:nvPr/>
        </p:nvSpPr>
        <p:spPr bwMode="auto">
          <a:xfrm flipH="1">
            <a:off x="1909763" y="3436938"/>
            <a:ext cx="109537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" name="Line 44"/>
          <p:cNvSpPr>
            <a:spLocks noChangeShapeType="1"/>
          </p:cNvSpPr>
          <p:nvPr/>
        </p:nvSpPr>
        <p:spPr bwMode="auto">
          <a:xfrm flipH="1">
            <a:off x="1909763" y="4125913"/>
            <a:ext cx="687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" name="Line 45"/>
          <p:cNvSpPr>
            <a:spLocks noChangeShapeType="1"/>
          </p:cNvSpPr>
          <p:nvPr/>
        </p:nvSpPr>
        <p:spPr bwMode="auto">
          <a:xfrm flipH="1" flipV="1">
            <a:off x="1909763" y="4067175"/>
            <a:ext cx="109537" cy="5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" name="Line 46"/>
          <p:cNvSpPr>
            <a:spLocks noChangeShapeType="1"/>
          </p:cNvSpPr>
          <p:nvPr/>
        </p:nvSpPr>
        <p:spPr bwMode="auto">
          <a:xfrm flipH="1">
            <a:off x="1909763" y="4122738"/>
            <a:ext cx="109537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0" name="Line 47"/>
          <p:cNvSpPr>
            <a:spLocks noChangeShapeType="1"/>
          </p:cNvSpPr>
          <p:nvPr/>
        </p:nvSpPr>
        <p:spPr bwMode="auto">
          <a:xfrm flipH="1">
            <a:off x="1909763" y="4811713"/>
            <a:ext cx="306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1" name="Line 48"/>
          <p:cNvSpPr>
            <a:spLocks noChangeShapeType="1"/>
          </p:cNvSpPr>
          <p:nvPr/>
        </p:nvSpPr>
        <p:spPr bwMode="auto">
          <a:xfrm flipH="1" flipV="1">
            <a:off x="1909763" y="4752975"/>
            <a:ext cx="109537" cy="5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2" name="Line 49"/>
          <p:cNvSpPr>
            <a:spLocks noChangeShapeType="1"/>
          </p:cNvSpPr>
          <p:nvPr/>
        </p:nvSpPr>
        <p:spPr bwMode="auto">
          <a:xfrm flipH="1">
            <a:off x="1909763" y="4808538"/>
            <a:ext cx="109537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3" name="Line 50"/>
          <p:cNvSpPr>
            <a:spLocks noChangeShapeType="1"/>
          </p:cNvSpPr>
          <p:nvPr/>
        </p:nvSpPr>
        <p:spPr bwMode="auto">
          <a:xfrm flipH="1">
            <a:off x="1909763" y="5497513"/>
            <a:ext cx="439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4" name="Line 51"/>
          <p:cNvSpPr>
            <a:spLocks noChangeShapeType="1"/>
          </p:cNvSpPr>
          <p:nvPr/>
        </p:nvSpPr>
        <p:spPr bwMode="auto">
          <a:xfrm flipH="1" flipV="1">
            <a:off x="1909763" y="5438775"/>
            <a:ext cx="109537" cy="5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" name="Line 52"/>
          <p:cNvSpPr>
            <a:spLocks noChangeShapeType="1"/>
          </p:cNvSpPr>
          <p:nvPr/>
        </p:nvSpPr>
        <p:spPr bwMode="auto">
          <a:xfrm flipH="1">
            <a:off x="1909763" y="5494338"/>
            <a:ext cx="109537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6" name="Line 53"/>
          <p:cNvSpPr>
            <a:spLocks noChangeShapeType="1"/>
          </p:cNvSpPr>
          <p:nvPr/>
        </p:nvSpPr>
        <p:spPr bwMode="auto">
          <a:xfrm flipH="1" flipV="1">
            <a:off x="3373438" y="4664075"/>
            <a:ext cx="4762" cy="139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17" name="Line 54"/>
          <p:cNvSpPr>
            <a:spLocks noChangeShapeType="1"/>
          </p:cNvSpPr>
          <p:nvPr/>
        </p:nvSpPr>
        <p:spPr bwMode="auto">
          <a:xfrm>
            <a:off x="3314700" y="4732338"/>
            <a:ext cx="115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18" name="Line 55"/>
          <p:cNvSpPr>
            <a:spLocks noChangeShapeType="1"/>
          </p:cNvSpPr>
          <p:nvPr/>
        </p:nvSpPr>
        <p:spPr bwMode="auto">
          <a:xfrm>
            <a:off x="2339975" y="3763963"/>
            <a:ext cx="247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9" name="Line 56"/>
          <p:cNvSpPr>
            <a:spLocks noChangeShapeType="1"/>
          </p:cNvSpPr>
          <p:nvPr/>
        </p:nvSpPr>
        <p:spPr bwMode="auto">
          <a:xfrm flipV="1">
            <a:off x="2519363" y="3706813"/>
            <a:ext cx="0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20" name="Line 57"/>
          <p:cNvSpPr>
            <a:spLocks noChangeShapeType="1"/>
          </p:cNvSpPr>
          <p:nvPr/>
        </p:nvSpPr>
        <p:spPr bwMode="auto">
          <a:xfrm>
            <a:off x="2225675" y="3916363"/>
            <a:ext cx="361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1" name="Line 58"/>
          <p:cNvSpPr>
            <a:spLocks noChangeShapeType="1"/>
          </p:cNvSpPr>
          <p:nvPr/>
        </p:nvSpPr>
        <p:spPr bwMode="auto">
          <a:xfrm flipV="1">
            <a:off x="2519363" y="3859213"/>
            <a:ext cx="0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22" name="Line 59"/>
          <p:cNvSpPr>
            <a:spLocks noChangeShapeType="1"/>
          </p:cNvSpPr>
          <p:nvPr/>
        </p:nvSpPr>
        <p:spPr bwMode="auto">
          <a:xfrm flipV="1">
            <a:off x="2519363" y="4068763"/>
            <a:ext cx="0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23" name="Line 60"/>
          <p:cNvSpPr>
            <a:spLocks noChangeShapeType="1"/>
          </p:cNvSpPr>
          <p:nvPr/>
        </p:nvSpPr>
        <p:spPr bwMode="auto">
          <a:xfrm>
            <a:off x="2349500" y="4522788"/>
            <a:ext cx="238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4" name="Line 61"/>
          <p:cNvSpPr>
            <a:spLocks noChangeShapeType="1"/>
          </p:cNvSpPr>
          <p:nvPr/>
        </p:nvSpPr>
        <p:spPr bwMode="auto">
          <a:xfrm flipV="1">
            <a:off x="2522538" y="4468813"/>
            <a:ext cx="0" cy="109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25" name="Line 62"/>
          <p:cNvSpPr>
            <a:spLocks noChangeShapeType="1"/>
          </p:cNvSpPr>
          <p:nvPr/>
        </p:nvSpPr>
        <p:spPr bwMode="auto">
          <a:xfrm>
            <a:off x="2343150" y="2759075"/>
            <a:ext cx="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" name="Line 63"/>
          <p:cNvSpPr>
            <a:spLocks noChangeShapeType="1"/>
          </p:cNvSpPr>
          <p:nvPr/>
        </p:nvSpPr>
        <p:spPr bwMode="auto">
          <a:xfrm>
            <a:off x="2228850" y="34448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7" name="Line 64"/>
          <p:cNvSpPr>
            <a:spLocks noChangeShapeType="1"/>
          </p:cNvSpPr>
          <p:nvPr/>
        </p:nvSpPr>
        <p:spPr bwMode="auto">
          <a:xfrm>
            <a:off x="2216150" y="4349750"/>
            <a:ext cx="0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8" name="Line 65"/>
          <p:cNvSpPr>
            <a:spLocks noChangeShapeType="1"/>
          </p:cNvSpPr>
          <p:nvPr/>
        </p:nvSpPr>
        <p:spPr bwMode="auto">
          <a:xfrm flipV="1">
            <a:off x="2349500" y="4530725"/>
            <a:ext cx="0" cy="971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" name="Line 66"/>
          <p:cNvSpPr>
            <a:spLocks noChangeShapeType="1"/>
          </p:cNvSpPr>
          <p:nvPr/>
        </p:nvSpPr>
        <p:spPr bwMode="auto">
          <a:xfrm>
            <a:off x="2225675" y="4354513"/>
            <a:ext cx="361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0" name="Line 67"/>
          <p:cNvSpPr>
            <a:spLocks noChangeShapeType="1"/>
          </p:cNvSpPr>
          <p:nvPr/>
        </p:nvSpPr>
        <p:spPr bwMode="auto">
          <a:xfrm flipV="1">
            <a:off x="2519363" y="4297363"/>
            <a:ext cx="0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grpSp>
        <p:nvGrpSpPr>
          <p:cNvPr id="231" name="Group 68"/>
          <p:cNvGrpSpPr>
            <a:grpSpLocks/>
          </p:cNvGrpSpPr>
          <p:nvPr/>
        </p:nvGrpSpPr>
        <p:grpSpPr bwMode="auto">
          <a:xfrm>
            <a:off x="3081338" y="2908300"/>
            <a:ext cx="114300" cy="763588"/>
            <a:chOff x="1985" y="1426"/>
            <a:chExt cx="72" cy="481"/>
          </a:xfrm>
        </p:grpSpPr>
        <p:sp>
          <p:nvSpPr>
            <p:cNvPr id="232" name="Line 69"/>
            <p:cNvSpPr>
              <a:spLocks noChangeShapeType="1"/>
            </p:cNvSpPr>
            <p:nvPr/>
          </p:nvSpPr>
          <p:spPr bwMode="auto">
            <a:xfrm flipV="1">
              <a:off x="2019" y="1426"/>
              <a:ext cx="0" cy="4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Line 70"/>
            <p:cNvSpPr>
              <a:spLocks noChangeShapeType="1"/>
            </p:cNvSpPr>
            <p:nvPr/>
          </p:nvSpPr>
          <p:spPr bwMode="auto">
            <a:xfrm flipH="1">
              <a:off x="1988" y="1880"/>
              <a:ext cx="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Oval 71"/>
            <p:cNvSpPr>
              <a:spLocks noChangeArrowheads="1"/>
            </p:cNvSpPr>
            <p:nvPr/>
          </p:nvSpPr>
          <p:spPr bwMode="auto">
            <a:xfrm>
              <a:off x="1998" y="1493"/>
              <a:ext cx="44" cy="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Line 72"/>
            <p:cNvSpPr>
              <a:spLocks noChangeShapeType="1"/>
            </p:cNvSpPr>
            <p:nvPr/>
          </p:nvSpPr>
          <p:spPr bwMode="auto">
            <a:xfrm flipV="1">
              <a:off x="2019" y="1426"/>
              <a:ext cx="38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Line 73"/>
            <p:cNvSpPr>
              <a:spLocks noChangeShapeType="1"/>
            </p:cNvSpPr>
            <p:nvPr/>
          </p:nvSpPr>
          <p:spPr bwMode="auto">
            <a:xfrm flipH="1" flipV="1">
              <a:off x="1985" y="1426"/>
              <a:ext cx="36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7" name="Line 74"/>
          <p:cNvSpPr>
            <a:spLocks noChangeShapeType="1"/>
          </p:cNvSpPr>
          <p:nvPr/>
        </p:nvSpPr>
        <p:spPr bwMode="auto">
          <a:xfrm flipH="1">
            <a:off x="3663950" y="376396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8" name="Line 75"/>
          <p:cNvSpPr>
            <a:spLocks noChangeShapeType="1"/>
          </p:cNvSpPr>
          <p:nvPr/>
        </p:nvSpPr>
        <p:spPr bwMode="auto">
          <a:xfrm flipV="1">
            <a:off x="3732213" y="3706813"/>
            <a:ext cx="0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" name="Line 76"/>
          <p:cNvSpPr>
            <a:spLocks noChangeShapeType="1"/>
          </p:cNvSpPr>
          <p:nvPr/>
        </p:nvSpPr>
        <p:spPr bwMode="auto">
          <a:xfrm flipH="1">
            <a:off x="3663950" y="3916363"/>
            <a:ext cx="62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" name="Line 77"/>
          <p:cNvSpPr>
            <a:spLocks noChangeShapeType="1"/>
          </p:cNvSpPr>
          <p:nvPr/>
        </p:nvSpPr>
        <p:spPr bwMode="auto">
          <a:xfrm flipV="1">
            <a:off x="3732213" y="3859213"/>
            <a:ext cx="0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" name="Line 78"/>
          <p:cNvSpPr>
            <a:spLocks noChangeShapeType="1"/>
          </p:cNvSpPr>
          <p:nvPr/>
        </p:nvSpPr>
        <p:spPr bwMode="auto">
          <a:xfrm flipH="1">
            <a:off x="3663950" y="4522788"/>
            <a:ext cx="180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" name="Line 79"/>
          <p:cNvSpPr>
            <a:spLocks noChangeShapeType="1"/>
          </p:cNvSpPr>
          <p:nvPr/>
        </p:nvSpPr>
        <p:spPr bwMode="auto">
          <a:xfrm flipV="1">
            <a:off x="3729038" y="4468813"/>
            <a:ext cx="0" cy="109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3" name="Line 80"/>
          <p:cNvSpPr>
            <a:spLocks noChangeShapeType="1"/>
          </p:cNvSpPr>
          <p:nvPr/>
        </p:nvSpPr>
        <p:spPr bwMode="auto">
          <a:xfrm flipH="1" flipV="1">
            <a:off x="4199730" y="2905124"/>
            <a:ext cx="2382" cy="854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44" name="Oval 81"/>
          <p:cNvSpPr>
            <a:spLocks noChangeArrowheads="1"/>
          </p:cNvSpPr>
          <p:nvPr/>
        </p:nvSpPr>
        <p:spPr bwMode="auto">
          <a:xfrm>
            <a:off x="4168775" y="2976563"/>
            <a:ext cx="69850" cy="746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45" name="Line 82"/>
          <p:cNvSpPr>
            <a:spLocks noChangeShapeType="1"/>
          </p:cNvSpPr>
          <p:nvPr/>
        </p:nvSpPr>
        <p:spPr bwMode="auto">
          <a:xfrm flipV="1">
            <a:off x="4202113" y="2870200"/>
            <a:ext cx="60325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46" name="Line 83"/>
          <p:cNvSpPr>
            <a:spLocks noChangeShapeType="1"/>
          </p:cNvSpPr>
          <p:nvPr/>
        </p:nvSpPr>
        <p:spPr bwMode="auto">
          <a:xfrm flipH="1" flipV="1">
            <a:off x="4148138" y="2870200"/>
            <a:ext cx="57150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47" name="Line 84"/>
          <p:cNvSpPr>
            <a:spLocks noChangeShapeType="1"/>
          </p:cNvSpPr>
          <p:nvPr/>
        </p:nvSpPr>
        <p:spPr bwMode="auto">
          <a:xfrm>
            <a:off x="4302125" y="3324225"/>
            <a:ext cx="284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48" name="Line 85"/>
          <p:cNvSpPr>
            <a:spLocks noChangeShapeType="1"/>
          </p:cNvSpPr>
          <p:nvPr/>
        </p:nvSpPr>
        <p:spPr bwMode="auto">
          <a:xfrm flipV="1">
            <a:off x="4303713" y="3249612"/>
            <a:ext cx="0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49" name="Oval 86"/>
          <p:cNvSpPr>
            <a:spLocks noChangeArrowheads="1"/>
          </p:cNvSpPr>
          <p:nvPr/>
        </p:nvSpPr>
        <p:spPr bwMode="auto">
          <a:xfrm>
            <a:off x="4405313" y="3290888"/>
            <a:ext cx="74612" cy="698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50" name="Line 87"/>
          <p:cNvSpPr>
            <a:spLocks noChangeShapeType="1"/>
          </p:cNvSpPr>
          <p:nvPr/>
        </p:nvSpPr>
        <p:spPr bwMode="auto">
          <a:xfrm>
            <a:off x="4486275" y="3324225"/>
            <a:ext cx="100013" cy="60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51" name="Line 88"/>
          <p:cNvSpPr>
            <a:spLocks noChangeShapeType="1"/>
          </p:cNvSpPr>
          <p:nvPr/>
        </p:nvSpPr>
        <p:spPr bwMode="auto">
          <a:xfrm flipV="1">
            <a:off x="4486275" y="3270250"/>
            <a:ext cx="100013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52" name="Line 89"/>
          <p:cNvSpPr>
            <a:spLocks noChangeShapeType="1"/>
          </p:cNvSpPr>
          <p:nvPr/>
        </p:nvSpPr>
        <p:spPr bwMode="auto">
          <a:xfrm>
            <a:off x="3822700" y="467677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3" name="Oval 90"/>
          <p:cNvSpPr>
            <a:spLocks noChangeArrowheads="1"/>
          </p:cNvSpPr>
          <p:nvPr/>
        </p:nvSpPr>
        <p:spPr bwMode="auto">
          <a:xfrm>
            <a:off x="4167188" y="4652963"/>
            <a:ext cx="74612" cy="698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54" name="Line 91"/>
          <p:cNvSpPr>
            <a:spLocks noChangeShapeType="1"/>
          </p:cNvSpPr>
          <p:nvPr/>
        </p:nvSpPr>
        <p:spPr bwMode="auto">
          <a:xfrm>
            <a:off x="4248150" y="4686300"/>
            <a:ext cx="100013" cy="60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55" name="Line 92"/>
          <p:cNvSpPr>
            <a:spLocks noChangeShapeType="1"/>
          </p:cNvSpPr>
          <p:nvPr/>
        </p:nvSpPr>
        <p:spPr bwMode="auto">
          <a:xfrm flipV="1">
            <a:off x="4248150" y="4632325"/>
            <a:ext cx="100013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56" name="Line 93"/>
          <p:cNvSpPr>
            <a:spLocks noChangeShapeType="1"/>
          </p:cNvSpPr>
          <p:nvPr/>
        </p:nvSpPr>
        <p:spPr bwMode="auto">
          <a:xfrm flipH="1">
            <a:off x="3843336" y="4521870"/>
            <a:ext cx="1589" cy="88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7" name="Line 94"/>
          <p:cNvSpPr>
            <a:spLocks noChangeShapeType="1"/>
          </p:cNvSpPr>
          <p:nvPr/>
        </p:nvSpPr>
        <p:spPr bwMode="auto">
          <a:xfrm>
            <a:off x="3663950" y="4048125"/>
            <a:ext cx="1141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" name="Line 95"/>
          <p:cNvSpPr>
            <a:spLocks noChangeShapeType="1"/>
          </p:cNvSpPr>
          <p:nvPr/>
        </p:nvSpPr>
        <p:spPr bwMode="auto">
          <a:xfrm flipV="1">
            <a:off x="3732213" y="3998913"/>
            <a:ext cx="0" cy="104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9" name="Oval 96"/>
          <p:cNvSpPr>
            <a:spLocks noChangeArrowheads="1"/>
          </p:cNvSpPr>
          <p:nvPr/>
        </p:nvSpPr>
        <p:spPr bwMode="auto">
          <a:xfrm>
            <a:off x="4624388" y="3986213"/>
            <a:ext cx="74612" cy="698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60" name="Line 97"/>
          <p:cNvSpPr>
            <a:spLocks noChangeShapeType="1"/>
          </p:cNvSpPr>
          <p:nvPr/>
        </p:nvSpPr>
        <p:spPr bwMode="auto">
          <a:xfrm>
            <a:off x="4705350" y="4019550"/>
            <a:ext cx="100013" cy="60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61" name="Line 98"/>
          <p:cNvSpPr>
            <a:spLocks noChangeShapeType="1"/>
          </p:cNvSpPr>
          <p:nvPr/>
        </p:nvSpPr>
        <p:spPr bwMode="auto">
          <a:xfrm flipV="1">
            <a:off x="4705350" y="3965575"/>
            <a:ext cx="100013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62" name="Line 99"/>
          <p:cNvSpPr>
            <a:spLocks noChangeShapeType="1"/>
          </p:cNvSpPr>
          <p:nvPr/>
        </p:nvSpPr>
        <p:spPr bwMode="auto">
          <a:xfrm flipH="1">
            <a:off x="5030788" y="4711700"/>
            <a:ext cx="525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63" name="Line 100"/>
          <p:cNvSpPr>
            <a:spLocks noChangeShapeType="1"/>
          </p:cNvSpPr>
          <p:nvPr/>
        </p:nvSpPr>
        <p:spPr bwMode="auto">
          <a:xfrm>
            <a:off x="5522913" y="4656138"/>
            <a:ext cx="0" cy="104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64" name="Oval 101"/>
          <p:cNvSpPr>
            <a:spLocks noChangeArrowheads="1"/>
          </p:cNvSpPr>
          <p:nvPr/>
        </p:nvSpPr>
        <p:spPr bwMode="auto">
          <a:xfrm>
            <a:off x="5137150" y="4675188"/>
            <a:ext cx="74613" cy="698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65" name="Line 102"/>
          <p:cNvSpPr>
            <a:spLocks noChangeShapeType="1"/>
          </p:cNvSpPr>
          <p:nvPr/>
        </p:nvSpPr>
        <p:spPr bwMode="auto">
          <a:xfrm flipH="1" flipV="1">
            <a:off x="5030788" y="4651375"/>
            <a:ext cx="100012" cy="60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66" name="Line 103"/>
          <p:cNvSpPr>
            <a:spLocks noChangeShapeType="1"/>
          </p:cNvSpPr>
          <p:nvPr/>
        </p:nvSpPr>
        <p:spPr bwMode="auto">
          <a:xfrm flipH="1">
            <a:off x="5030788" y="4708525"/>
            <a:ext cx="100012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67" name="Line 104"/>
          <p:cNvSpPr>
            <a:spLocks noChangeShapeType="1"/>
          </p:cNvSpPr>
          <p:nvPr/>
        </p:nvSpPr>
        <p:spPr bwMode="auto">
          <a:xfrm>
            <a:off x="4660900" y="4864100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68" name="Line 105"/>
          <p:cNvSpPr>
            <a:spLocks noChangeShapeType="1"/>
          </p:cNvSpPr>
          <p:nvPr/>
        </p:nvSpPr>
        <p:spPr bwMode="auto">
          <a:xfrm flipH="1">
            <a:off x="4603750" y="4916488"/>
            <a:ext cx="115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69" name="Line 106"/>
          <p:cNvSpPr>
            <a:spLocks noChangeShapeType="1"/>
          </p:cNvSpPr>
          <p:nvPr/>
        </p:nvSpPr>
        <p:spPr bwMode="auto">
          <a:xfrm flipH="1">
            <a:off x="4603750" y="5278438"/>
            <a:ext cx="115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70" name="Line 107"/>
          <p:cNvSpPr>
            <a:spLocks noChangeShapeType="1"/>
          </p:cNvSpPr>
          <p:nvPr/>
        </p:nvSpPr>
        <p:spPr bwMode="auto">
          <a:xfrm>
            <a:off x="3378200" y="6067425"/>
            <a:ext cx="1436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1" name="Oval 108"/>
          <p:cNvSpPr>
            <a:spLocks noChangeArrowheads="1"/>
          </p:cNvSpPr>
          <p:nvPr/>
        </p:nvSpPr>
        <p:spPr bwMode="auto">
          <a:xfrm>
            <a:off x="4624388" y="6024563"/>
            <a:ext cx="74612" cy="698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72" name="Line 109"/>
          <p:cNvSpPr>
            <a:spLocks noChangeShapeType="1"/>
          </p:cNvSpPr>
          <p:nvPr/>
        </p:nvSpPr>
        <p:spPr bwMode="auto">
          <a:xfrm>
            <a:off x="4705350" y="6057900"/>
            <a:ext cx="100013" cy="60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73" name="Line 110"/>
          <p:cNvSpPr>
            <a:spLocks noChangeShapeType="1"/>
          </p:cNvSpPr>
          <p:nvPr/>
        </p:nvSpPr>
        <p:spPr bwMode="auto">
          <a:xfrm flipV="1">
            <a:off x="4705350" y="6003925"/>
            <a:ext cx="100013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grpSp>
        <p:nvGrpSpPr>
          <p:cNvPr id="274" name="Group 111"/>
          <p:cNvGrpSpPr>
            <a:grpSpLocks/>
          </p:cNvGrpSpPr>
          <p:nvPr/>
        </p:nvGrpSpPr>
        <p:grpSpPr bwMode="auto">
          <a:xfrm>
            <a:off x="5487988" y="6003925"/>
            <a:ext cx="525462" cy="114300"/>
            <a:chOff x="3501" y="3550"/>
            <a:chExt cx="331" cy="72"/>
          </a:xfrm>
        </p:grpSpPr>
        <p:sp>
          <p:nvSpPr>
            <p:cNvPr id="275" name="Line 112"/>
            <p:cNvSpPr>
              <a:spLocks noChangeShapeType="1"/>
            </p:cNvSpPr>
            <p:nvPr/>
          </p:nvSpPr>
          <p:spPr bwMode="auto">
            <a:xfrm flipH="1">
              <a:off x="3501" y="3584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" name="Line 113"/>
            <p:cNvSpPr>
              <a:spLocks noChangeShapeType="1"/>
            </p:cNvSpPr>
            <p:nvPr/>
          </p:nvSpPr>
          <p:spPr bwMode="auto">
            <a:xfrm>
              <a:off x="3521" y="3553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" name="Oval 114"/>
            <p:cNvSpPr>
              <a:spLocks noChangeArrowheads="1"/>
            </p:cNvSpPr>
            <p:nvPr/>
          </p:nvSpPr>
          <p:spPr bwMode="auto">
            <a:xfrm>
              <a:off x="3718" y="3563"/>
              <a:ext cx="47" cy="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" name="Line 115"/>
            <p:cNvSpPr>
              <a:spLocks noChangeShapeType="1"/>
            </p:cNvSpPr>
            <p:nvPr/>
          </p:nvSpPr>
          <p:spPr bwMode="auto">
            <a:xfrm flipH="1" flipV="1">
              <a:off x="3769" y="3584"/>
              <a:ext cx="63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9" name="Line 116"/>
            <p:cNvSpPr>
              <a:spLocks noChangeShapeType="1"/>
            </p:cNvSpPr>
            <p:nvPr/>
          </p:nvSpPr>
          <p:spPr bwMode="auto">
            <a:xfrm flipH="1">
              <a:off x="3769" y="3550"/>
              <a:ext cx="63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0" name="Group 117"/>
          <p:cNvGrpSpPr>
            <a:grpSpLocks/>
          </p:cNvGrpSpPr>
          <p:nvPr/>
        </p:nvGrpSpPr>
        <p:grpSpPr bwMode="auto">
          <a:xfrm>
            <a:off x="5634038" y="3963988"/>
            <a:ext cx="525462" cy="114300"/>
            <a:chOff x="3509" y="2109"/>
            <a:chExt cx="331" cy="72"/>
          </a:xfrm>
        </p:grpSpPr>
        <p:sp>
          <p:nvSpPr>
            <p:cNvPr id="281" name="Line 118"/>
            <p:cNvSpPr>
              <a:spLocks noChangeShapeType="1"/>
            </p:cNvSpPr>
            <p:nvPr/>
          </p:nvSpPr>
          <p:spPr bwMode="auto">
            <a:xfrm>
              <a:off x="3509" y="2143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Line 119"/>
            <p:cNvSpPr>
              <a:spLocks noChangeShapeType="1"/>
            </p:cNvSpPr>
            <p:nvPr/>
          </p:nvSpPr>
          <p:spPr bwMode="auto">
            <a:xfrm flipV="1">
              <a:off x="3530" y="2112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Oval 120"/>
            <p:cNvSpPr>
              <a:spLocks noChangeArrowheads="1"/>
            </p:cNvSpPr>
            <p:nvPr/>
          </p:nvSpPr>
          <p:spPr bwMode="auto">
            <a:xfrm>
              <a:off x="3726" y="2122"/>
              <a:ext cx="47" cy="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Line 121"/>
            <p:cNvSpPr>
              <a:spLocks noChangeShapeType="1"/>
            </p:cNvSpPr>
            <p:nvPr/>
          </p:nvSpPr>
          <p:spPr bwMode="auto">
            <a:xfrm>
              <a:off x="3777" y="2143"/>
              <a:ext cx="63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Line 122"/>
            <p:cNvSpPr>
              <a:spLocks noChangeShapeType="1"/>
            </p:cNvSpPr>
            <p:nvPr/>
          </p:nvSpPr>
          <p:spPr bwMode="auto">
            <a:xfrm flipV="1">
              <a:off x="3777" y="2109"/>
              <a:ext cx="63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6" name="Line 123"/>
          <p:cNvSpPr>
            <a:spLocks noChangeShapeType="1"/>
          </p:cNvSpPr>
          <p:nvPr/>
        </p:nvSpPr>
        <p:spPr bwMode="auto">
          <a:xfrm>
            <a:off x="4814888" y="2713038"/>
            <a:ext cx="525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87" name="Line 124"/>
          <p:cNvSpPr>
            <a:spLocks noChangeShapeType="1"/>
          </p:cNvSpPr>
          <p:nvPr/>
        </p:nvSpPr>
        <p:spPr bwMode="auto">
          <a:xfrm flipV="1">
            <a:off x="4848225" y="2663825"/>
            <a:ext cx="0" cy="104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88" name="Oval 125"/>
          <p:cNvSpPr>
            <a:spLocks noChangeArrowheads="1"/>
          </p:cNvSpPr>
          <p:nvPr/>
        </p:nvSpPr>
        <p:spPr bwMode="auto">
          <a:xfrm>
            <a:off x="5159375" y="2679700"/>
            <a:ext cx="74613" cy="698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89" name="Line 126"/>
          <p:cNvSpPr>
            <a:spLocks noChangeShapeType="1"/>
          </p:cNvSpPr>
          <p:nvPr/>
        </p:nvSpPr>
        <p:spPr bwMode="auto">
          <a:xfrm>
            <a:off x="5240338" y="2713038"/>
            <a:ext cx="100012" cy="60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90" name="Line 127"/>
          <p:cNvSpPr>
            <a:spLocks noChangeShapeType="1"/>
          </p:cNvSpPr>
          <p:nvPr/>
        </p:nvSpPr>
        <p:spPr bwMode="auto">
          <a:xfrm flipV="1">
            <a:off x="5240338" y="2659063"/>
            <a:ext cx="100012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91" name="Rectangle 148"/>
          <p:cNvSpPr>
            <a:spLocks noChangeArrowheads="1"/>
          </p:cNvSpPr>
          <p:nvPr/>
        </p:nvSpPr>
        <p:spPr bwMode="auto">
          <a:xfrm>
            <a:off x="5616575" y="3322638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 latinLnBrk="0"/>
            <a:r>
              <a:rPr lang="ko-KR" altLang="en-US" sz="1200" b="1">
                <a:latin typeface="Arial" pitchFamily="34" charset="0"/>
                <a:ea typeface="굴림체" pitchFamily="49" charset="-127"/>
              </a:rPr>
              <a:t>급여</a:t>
            </a:r>
          </a:p>
        </p:txBody>
      </p:sp>
      <p:sp>
        <p:nvSpPr>
          <p:cNvPr id="292" name="Rectangle 149"/>
          <p:cNvSpPr>
            <a:spLocks noChangeArrowheads="1"/>
          </p:cNvSpPr>
          <p:nvPr/>
        </p:nvSpPr>
        <p:spPr bwMode="auto">
          <a:xfrm>
            <a:off x="6835775" y="4046538"/>
            <a:ext cx="95539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 latinLnBrk="0"/>
            <a:r>
              <a:rPr lang="ko-KR" altLang="en-US" sz="1200" b="1" dirty="0">
                <a:latin typeface="Arial" pitchFamily="34" charset="0"/>
                <a:ea typeface="굴림체" pitchFamily="49" charset="-127"/>
              </a:rPr>
              <a:t>새마을금고</a:t>
            </a:r>
          </a:p>
        </p:txBody>
      </p:sp>
      <p:sp>
        <p:nvSpPr>
          <p:cNvPr id="293" name="Rectangle 150"/>
          <p:cNvSpPr>
            <a:spLocks noChangeArrowheads="1"/>
          </p:cNvSpPr>
          <p:nvPr/>
        </p:nvSpPr>
        <p:spPr bwMode="auto">
          <a:xfrm>
            <a:off x="5703088" y="5367338"/>
            <a:ext cx="4937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defTabSz="762000" latinLnBrk="0"/>
            <a:r>
              <a:rPr lang="ko-KR" altLang="en-US" sz="1200" b="1">
                <a:latin typeface="Arial" pitchFamily="34" charset="0"/>
                <a:ea typeface="굴림체" pitchFamily="49" charset="-127"/>
              </a:rPr>
              <a:t>교육</a:t>
            </a:r>
          </a:p>
        </p:txBody>
      </p:sp>
      <p:sp>
        <p:nvSpPr>
          <p:cNvPr id="294" name="Rectangle 151"/>
          <p:cNvSpPr>
            <a:spLocks noChangeArrowheads="1"/>
          </p:cNvSpPr>
          <p:nvPr/>
        </p:nvSpPr>
        <p:spPr bwMode="auto">
          <a:xfrm>
            <a:off x="6975475" y="6084888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 latinLnBrk="0"/>
            <a:r>
              <a:rPr lang="ko-KR" altLang="en-US" sz="1200" b="1">
                <a:latin typeface="Arial" pitchFamily="34" charset="0"/>
                <a:ea typeface="굴림체" pitchFamily="49" charset="-127"/>
              </a:rPr>
              <a:t>전신전화</a:t>
            </a:r>
          </a:p>
        </p:txBody>
      </p:sp>
      <p:sp>
        <p:nvSpPr>
          <p:cNvPr id="295" name="Rectangle 152"/>
          <p:cNvSpPr>
            <a:spLocks noChangeArrowheads="1"/>
          </p:cNvSpPr>
          <p:nvPr/>
        </p:nvSpPr>
        <p:spPr bwMode="auto">
          <a:xfrm>
            <a:off x="6413500" y="2486935"/>
            <a:ext cx="793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 latinLnBrk="0"/>
            <a:r>
              <a:rPr lang="ko-KR" altLang="en-US" sz="1200" b="1" dirty="0" err="1">
                <a:latin typeface="Arial" pitchFamily="34" charset="0"/>
                <a:ea typeface="굴림체" pitchFamily="49" charset="-127"/>
              </a:rPr>
              <a:t>자산상각</a:t>
            </a:r>
            <a:endParaRPr lang="ko-KR" altLang="en-US" sz="1200" b="1" dirty="0">
              <a:latin typeface="Arial" pitchFamily="34" charset="0"/>
              <a:ea typeface="굴림체" pitchFamily="49" charset="-127"/>
            </a:endParaRPr>
          </a:p>
        </p:txBody>
      </p:sp>
      <p:sp>
        <p:nvSpPr>
          <p:cNvPr id="296" name="Oval 155"/>
          <p:cNvSpPr>
            <a:spLocks noChangeArrowheads="1"/>
          </p:cNvSpPr>
          <p:nvPr/>
        </p:nvSpPr>
        <p:spPr bwMode="auto">
          <a:xfrm>
            <a:off x="2025650" y="2719388"/>
            <a:ext cx="74613" cy="698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" name="Oval 156"/>
          <p:cNvSpPr>
            <a:spLocks noChangeArrowheads="1"/>
          </p:cNvSpPr>
          <p:nvPr/>
        </p:nvSpPr>
        <p:spPr bwMode="auto">
          <a:xfrm>
            <a:off x="2025650" y="3405188"/>
            <a:ext cx="74613" cy="698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8" name="Oval 157"/>
          <p:cNvSpPr>
            <a:spLocks noChangeArrowheads="1"/>
          </p:cNvSpPr>
          <p:nvPr/>
        </p:nvSpPr>
        <p:spPr bwMode="auto">
          <a:xfrm>
            <a:off x="2025650" y="4078288"/>
            <a:ext cx="74613" cy="698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9" name="Oval 158"/>
          <p:cNvSpPr>
            <a:spLocks noChangeArrowheads="1"/>
          </p:cNvSpPr>
          <p:nvPr/>
        </p:nvSpPr>
        <p:spPr bwMode="auto">
          <a:xfrm>
            <a:off x="2025650" y="4770438"/>
            <a:ext cx="74613" cy="698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0" name="Oval 159"/>
          <p:cNvSpPr>
            <a:spLocks noChangeArrowheads="1"/>
          </p:cNvSpPr>
          <p:nvPr/>
        </p:nvSpPr>
        <p:spPr bwMode="auto">
          <a:xfrm>
            <a:off x="2025650" y="5461000"/>
            <a:ext cx="74613" cy="698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1" name="Oval 160"/>
          <p:cNvSpPr>
            <a:spLocks noChangeArrowheads="1"/>
          </p:cNvSpPr>
          <p:nvPr/>
        </p:nvSpPr>
        <p:spPr bwMode="auto">
          <a:xfrm>
            <a:off x="4630738" y="5178425"/>
            <a:ext cx="74612" cy="698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302" name="Line 53"/>
          <p:cNvSpPr>
            <a:spLocks noChangeShapeType="1"/>
          </p:cNvSpPr>
          <p:nvPr/>
        </p:nvSpPr>
        <p:spPr bwMode="auto">
          <a:xfrm flipH="1" flipV="1">
            <a:off x="3844925" y="4551362"/>
            <a:ext cx="0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3" name="TextBox 302"/>
          <p:cNvSpPr txBox="1"/>
          <p:nvPr/>
        </p:nvSpPr>
        <p:spPr>
          <a:xfrm>
            <a:off x="417914" y="2162948"/>
            <a:ext cx="2169711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기능별 </a:t>
            </a: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Entity Model : </a:t>
            </a:r>
            <a:r>
              <a:rPr lang="ko-KR" altLang="en-US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인사 관리</a:t>
            </a: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00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 Box 163"/>
          <p:cNvSpPr txBox="1">
            <a:spLocks noChangeArrowheads="1"/>
          </p:cNvSpPr>
          <p:nvPr/>
        </p:nvSpPr>
        <p:spPr bwMode="auto">
          <a:xfrm rot="20307544">
            <a:off x="6206040" y="4854269"/>
            <a:ext cx="15355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CC3300"/>
                </a:solidFill>
                <a:latin typeface="굴림" charset="-127"/>
                <a:ea typeface="굴림" charset="-127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83891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Data Architecture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35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Data Model </a:t>
            </a:r>
            <a:r>
              <a:rPr lang="ko-KR" altLang="en-US" sz="1600" b="1" dirty="0">
                <a:latin typeface="+mn-ea"/>
              </a:rPr>
              <a:t>수립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예</a:t>
            </a:r>
            <a:r>
              <a:rPr lang="en-US" altLang="ko-KR" sz="1600" b="1" dirty="0">
                <a:latin typeface="+mn-ea"/>
              </a:rPr>
              <a:t>)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81026" y="1781175"/>
            <a:ext cx="8029574" cy="4457700"/>
          </a:xfrm>
          <a:prstGeom prst="rect">
            <a:avLst/>
          </a:prstGeom>
          <a:noFill/>
          <a:ln w="3175">
            <a:solidFill>
              <a:srgbClr val="000066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2954" y="1454414"/>
            <a:ext cx="1795061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구매업무 데이터 모델</a:t>
            </a: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00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4" y="1694771"/>
            <a:ext cx="6838950" cy="302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19">
            <a:extLst>
              <a:ext uri="{FF2B5EF4-FFF2-40B4-BE49-F238E27FC236}">
                <a16:creationId xmlns:a16="http://schemas.microsoft.com/office/drawing/2014/main" id="{0AC8AA7A-4B23-4B3D-A434-3EEEF6582777}"/>
              </a:ext>
            </a:extLst>
          </p:cNvPr>
          <p:cNvSpPr>
            <a:spLocks noChangeArrowheads="1"/>
          </p:cNvSpPr>
          <p:nvPr/>
        </p:nvSpPr>
        <p:spPr bwMode="auto">
          <a:xfrm rot="17586548" flipV="1">
            <a:off x="2985020" y="2517782"/>
            <a:ext cx="1486384" cy="333982"/>
          </a:xfrm>
          <a:prstGeom prst="curvedUpArrow">
            <a:avLst>
              <a:gd name="adj1" fmla="val 50274"/>
              <a:gd name="adj2" fmla="val 174938"/>
              <a:gd name="adj3" fmla="val 33333"/>
            </a:avLst>
          </a:prstGeom>
          <a:solidFill>
            <a:srgbClr val="C3B6E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 anchor="ctr"/>
          <a:lstStyle/>
          <a:p>
            <a:endParaRPr lang="ko-KR" altLang="en-US" sz="1000"/>
          </a:p>
        </p:txBody>
      </p:sp>
      <p:graphicFrame>
        <p:nvGraphicFramePr>
          <p:cNvPr id="19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52085"/>
              </p:ext>
            </p:extLst>
          </p:nvPr>
        </p:nvGraphicFramePr>
        <p:xfrm>
          <a:off x="4173495" y="1965807"/>
          <a:ext cx="3865633" cy="700932"/>
        </p:xfrm>
        <a:graphic>
          <a:graphicData uri="http://schemas.openxmlformats.org/drawingml/2006/table">
            <a:tbl>
              <a:tblPr/>
              <a:tblGrid>
                <a:gridCol w="77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Entity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명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9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입고예정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조달코드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관련주문번호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발주수량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착수일자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거래처코드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발주담당자 등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9878"/>
              </p:ext>
            </p:extLst>
          </p:nvPr>
        </p:nvGraphicFramePr>
        <p:xfrm>
          <a:off x="3932429" y="4820922"/>
          <a:ext cx="4575745" cy="1133200"/>
        </p:xfrm>
        <a:graphic>
          <a:graphicData uri="http://schemas.openxmlformats.org/drawingml/2006/table">
            <a:tbl>
              <a:tblPr/>
              <a:tblGrid>
                <a:gridCol w="82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Entity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명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9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3812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공급자정보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920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271463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4857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266700" algn="l"/>
                          <a:tab pos="400050" algn="l"/>
                        </a:tabLst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752475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332038" algn="l" eaLnBrk="0" hangingPunct="0">
                        <a:spcBef>
                          <a:spcPct val="20000"/>
                        </a:spcBef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789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3246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703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4160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거래처코드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대표자성명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사업장소재지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생산능력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종업원수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자본금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의존도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지불조건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심사등급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본사거래처코드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지불조건적용일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주거래처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담당자코드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거래중지일자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거래중지사유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인증등급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전년업체등급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당년업체등급 등</a:t>
                      </a:r>
                    </a:p>
                  </a:txBody>
                  <a:tcPr marL="16614" marR="16614" marT="17997" marB="17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3">
            <a:extLst>
              <a:ext uri="{FF2B5EF4-FFF2-40B4-BE49-F238E27FC236}">
                <a16:creationId xmlns:a16="http://schemas.microsoft.com/office/drawing/2014/main" id="{E7D5C7CE-D50C-4778-8538-3DDE4E52C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58" y="5638699"/>
            <a:ext cx="28104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☞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Entity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별 속성 명은 파악하여 별도 리스트</a:t>
            </a:r>
            <a:endParaRPr lang="en-US" altLang="ko-KR" sz="1000" dirty="0">
              <a:solidFill>
                <a:srgbClr val="0000CC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22" name="AutoShape 19">
            <a:extLst>
              <a:ext uri="{FF2B5EF4-FFF2-40B4-BE49-F238E27FC236}">
                <a16:creationId xmlns:a16="http://schemas.microsoft.com/office/drawing/2014/main" id="{0AC8AA7A-4B23-4B3D-A434-3EEEF6582777}"/>
              </a:ext>
            </a:extLst>
          </p:cNvPr>
          <p:cNvSpPr>
            <a:spLocks noChangeArrowheads="1"/>
          </p:cNvSpPr>
          <p:nvPr/>
        </p:nvSpPr>
        <p:spPr bwMode="auto">
          <a:xfrm rot="14723060" flipH="1" flipV="1">
            <a:off x="3009652" y="4746201"/>
            <a:ext cx="1088522" cy="333982"/>
          </a:xfrm>
          <a:prstGeom prst="curvedUpArrow">
            <a:avLst>
              <a:gd name="adj1" fmla="val 50274"/>
              <a:gd name="adj2" fmla="val 174938"/>
              <a:gd name="adj3" fmla="val 33333"/>
            </a:avLst>
          </a:prstGeom>
          <a:solidFill>
            <a:srgbClr val="C3B6E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 anchor="ctr"/>
          <a:lstStyle/>
          <a:p>
            <a:endParaRPr lang="ko-KR" altLang="en-US" sz="1000"/>
          </a:p>
        </p:txBody>
      </p:sp>
      <p:sp>
        <p:nvSpPr>
          <p:cNvPr id="12" name="Text Box 163"/>
          <p:cNvSpPr txBox="1">
            <a:spLocks noChangeArrowheads="1"/>
          </p:cNvSpPr>
          <p:nvPr/>
        </p:nvSpPr>
        <p:spPr bwMode="auto">
          <a:xfrm rot="20307544">
            <a:off x="431472" y="4986031"/>
            <a:ext cx="15355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CC3300"/>
                </a:solidFill>
                <a:latin typeface="굴림" charset="-127"/>
                <a:ea typeface="굴림" charset="-127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414956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메타 </a:t>
            </a:r>
            <a:r>
              <a:rPr lang="ko-KR" altLang="en-US" sz="1600" b="1" dirty="0" err="1">
                <a:latin typeface="+mn-ea"/>
              </a:rPr>
              <a:t>데이타</a:t>
            </a:r>
            <a:r>
              <a:rPr lang="ko-KR" altLang="en-US" sz="1600" b="1" dirty="0">
                <a:latin typeface="+mn-ea"/>
              </a:rPr>
              <a:t> 관리체계 수립 및 </a:t>
            </a:r>
            <a:r>
              <a:rPr lang="en-US" altLang="ko-KR" sz="1600" b="1" dirty="0">
                <a:latin typeface="+mn-ea"/>
              </a:rPr>
              <a:t>EUC </a:t>
            </a:r>
            <a:r>
              <a:rPr lang="ko-KR" altLang="en-US" sz="1600" b="1" dirty="0">
                <a:latin typeface="+mn-ea"/>
              </a:rPr>
              <a:t>환경 구축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Data Architecture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1DB9CB69-5779-495D-8C25-CD4C44C1B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525" y="2026836"/>
            <a:ext cx="2160588" cy="504825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 anchorCtr="1"/>
          <a:lstStyle/>
          <a:p>
            <a:pPr eaLnBrk="0" fontAlgn="base" hangingPunct="0">
              <a:buFontTx/>
              <a:buNone/>
            </a:pPr>
            <a:r>
              <a:rPr kumimoji="0" lang="en-US" altLang="ko-KR" sz="1000" dirty="0"/>
              <a:t>IT Asset </a:t>
            </a:r>
            <a:r>
              <a:rPr kumimoji="0" lang="ko-KR" altLang="en-US" sz="1000" dirty="0"/>
              <a:t>추출 대상 후보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B2206E61-396F-4EDD-A9C8-C0A7D24AD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846" y="2273351"/>
            <a:ext cx="1939925" cy="174625"/>
          </a:xfrm>
          <a:prstGeom prst="rect">
            <a:avLst/>
          </a:prstGeom>
          <a:solidFill>
            <a:srgbClr val="BDBD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/>
          <a:lstStyle/>
          <a:p>
            <a:pPr eaLnBrk="0" fontAlgn="base" hangingPunct="0">
              <a:buFontTx/>
              <a:buNone/>
            </a:pPr>
            <a:r>
              <a:rPr kumimoji="0" lang="ko-KR" altLang="en-US" sz="1000" b="0" dirty="0"/>
              <a:t>용어 표준</a:t>
            </a:r>
            <a:r>
              <a:rPr kumimoji="0" lang="en-US" altLang="ko-KR" sz="1000" b="0" dirty="0"/>
              <a:t>/</a:t>
            </a:r>
            <a:r>
              <a:rPr kumimoji="0" lang="ko-KR" altLang="en-US" sz="1000" b="0" dirty="0"/>
              <a:t>데이터 표준</a:t>
            </a:r>
            <a:r>
              <a:rPr kumimoji="0" lang="en-US" altLang="ko-KR" sz="1000" b="0" dirty="0"/>
              <a:t>/</a:t>
            </a:r>
            <a:r>
              <a:rPr kumimoji="0" lang="ko-KR" altLang="en-US" sz="1000" b="0" dirty="0"/>
              <a:t>업무 표준</a:t>
            </a:r>
            <a:r>
              <a:rPr kumimoji="0" lang="en-US" altLang="ko-KR" sz="1000" b="0" dirty="0"/>
              <a:t>/</a:t>
            </a: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6865CCBE-013F-4CA1-9FE8-A1B1B221E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588" y="2583486"/>
            <a:ext cx="777875" cy="38735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 anchor="ctr"/>
          <a:lstStyle/>
          <a:p>
            <a:pPr algn="l" eaLnBrk="0" fontAlgn="base" hangingPunct="0">
              <a:spcBef>
                <a:spcPct val="20000"/>
              </a:spcBef>
              <a:buFontTx/>
              <a:buChar char="•"/>
            </a:pPr>
            <a:r>
              <a:rPr kumimoji="0" lang="en-US" altLang="ko-KR" sz="1000" b="0" dirty="0"/>
              <a:t>Compare</a:t>
            </a:r>
          </a:p>
          <a:p>
            <a:pPr algn="l" eaLnBrk="0" fontAlgn="base" hangingPunct="0">
              <a:spcBef>
                <a:spcPct val="20000"/>
              </a:spcBef>
              <a:buFontTx/>
              <a:buChar char="•"/>
            </a:pPr>
            <a:r>
              <a:rPr kumimoji="0" lang="en-US" altLang="ko-KR" sz="1000" b="0" dirty="0"/>
              <a:t>Analysis</a:t>
            </a:r>
          </a:p>
        </p:txBody>
      </p:sp>
      <p:graphicFrame>
        <p:nvGraphicFramePr>
          <p:cNvPr id="55" name="Object 12">
            <a:extLst>
              <a:ext uri="{FF2B5EF4-FFF2-40B4-BE49-F238E27FC236}">
                <a16:creationId xmlns:a16="http://schemas.microsoft.com/office/drawing/2014/main" id="{C127DE40-DB7C-4FD4-963D-8DAE2973A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982286"/>
              </p:ext>
            </p:extLst>
          </p:nvPr>
        </p:nvGraphicFramePr>
        <p:xfrm>
          <a:off x="3278342" y="3002109"/>
          <a:ext cx="39211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219370" imgH="771429" progId="PBrush">
                  <p:embed/>
                </p:oleObj>
              </mc:Choice>
              <mc:Fallback>
                <p:oleObj name="비트맵 이미지" r:id="rId3" imgW="1219370" imgH="77142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342" y="3002109"/>
                        <a:ext cx="39211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AutoShape 13">
            <a:extLst>
              <a:ext uri="{FF2B5EF4-FFF2-40B4-BE49-F238E27FC236}">
                <a16:creationId xmlns:a16="http://schemas.microsoft.com/office/drawing/2014/main" id="{0A96F4AF-483B-4666-BD03-6B8FA165A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138" y="3449236"/>
            <a:ext cx="1595437" cy="911225"/>
          </a:xfrm>
          <a:prstGeom prst="can">
            <a:avLst>
              <a:gd name="adj" fmla="val 25000"/>
            </a:avLst>
          </a:prstGeom>
          <a:solidFill>
            <a:srgbClr val="BDBDFF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 anchor="ctr"/>
          <a:lstStyle>
            <a:lvl1pPr marL="285750" indent="-95250" algn="l" fontAlgn="base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algn="l" fontAlgn="base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algn="l" fontAlgn="base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algn="l" fontAlgn="base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algn="l" fontAlgn="base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buFontTx/>
              <a:buChar char="•"/>
            </a:pPr>
            <a:r>
              <a:rPr kumimoji="0" lang="ko-KR" altLang="en-US" sz="1000" b="0" dirty="0">
                <a:latin typeface="Arial" panose="020B0604020202020204" pitchFamily="34" charset="0"/>
                <a:ea typeface="돋움체" panose="020B0609000101010101" pitchFamily="49" charset="-127"/>
              </a:rPr>
              <a:t>데이터 </a:t>
            </a:r>
            <a:r>
              <a:rPr kumimoji="0" lang="en-US" altLang="ko-KR" sz="1000" b="0" dirty="0">
                <a:latin typeface="Arial" panose="020B0604020202020204" pitchFamily="34" charset="0"/>
                <a:ea typeface="돋움체" panose="020B0609000101010101" pitchFamily="49" charset="-127"/>
              </a:rPr>
              <a:t>Catalog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 sz="1000" b="0" dirty="0">
                <a:latin typeface="Arial" panose="020B0604020202020204" pitchFamily="34" charset="0"/>
                <a:ea typeface="돋움체" panose="020B0609000101010101" pitchFamily="49" charset="-127"/>
              </a:rPr>
              <a:t>데이터 </a:t>
            </a:r>
            <a:r>
              <a:rPr kumimoji="0" lang="en-US" altLang="ko-KR" sz="1000" b="0" dirty="0">
                <a:latin typeface="Arial" panose="020B0604020202020204" pitchFamily="34" charset="0"/>
                <a:ea typeface="돋움체" panose="020B0609000101010101" pitchFamily="49" charset="-127"/>
              </a:rPr>
              <a:t>Location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 sz="1000" b="0" dirty="0">
                <a:latin typeface="Arial" panose="020B0604020202020204" pitchFamily="34" charset="0"/>
                <a:ea typeface="돋움체" panose="020B0609000101010101" pitchFamily="49" charset="-127"/>
              </a:rPr>
              <a:t>데이터 항목명 </a:t>
            </a:r>
            <a:r>
              <a:rPr kumimoji="0" lang="en-US" altLang="ko-KR" sz="1000" b="0" dirty="0">
                <a:latin typeface="Arial" panose="020B0604020202020204" pitchFamily="34" charset="0"/>
                <a:ea typeface="돋움체" panose="020B0609000101010101" pitchFamily="49" charset="-127"/>
              </a:rPr>
              <a:t>/ </a:t>
            </a:r>
            <a:r>
              <a:rPr kumimoji="0" lang="ko-KR" altLang="en-US" sz="1000" b="0" dirty="0">
                <a:latin typeface="Arial" panose="020B0604020202020204" pitchFamily="34" charset="0"/>
                <a:ea typeface="돋움체" panose="020B0609000101010101" pitchFamily="49" charset="-127"/>
              </a:rPr>
              <a:t>설명</a:t>
            </a:r>
          </a:p>
          <a:p>
            <a:pPr eaLnBrk="0" latinLnBrk="0" hangingPunct="0">
              <a:buFontTx/>
              <a:buChar char="•"/>
            </a:pPr>
            <a:r>
              <a:rPr kumimoji="0" lang="en-US" altLang="ko-KR" sz="1000" b="0" dirty="0">
                <a:latin typeface="Arial" panose="020B0604020202020204" pitchFamily="34" charset="0"/>
                <a:ea typeface="돋움체" panose="020B0609000101010101" pitchFamily="49" charset="-127"/>
              </a:rPr>
              <a:t>Ownership</a:t>
            </a:r>
          </a:p>
        </p:txBody>
      </p:sp>
      <p:sp>
        <p:nvSpPr>
          <p:cNvPr id="57" name="AutoShape 14">
            <a:extLst>
              <a:ext uri="{FF2B5EF4-FFF2-40B4-BE49-F238E27FC236}">
                <a16:creationId xmlns:a16="http://schemas.microsoft.com/office/drawing/2014/main" id="{C9730371-798D-4FFF-8BB7-A47A826F005B}"/>
              </a:ext>
            </a:extLst>
          </p:cNvPr>
          <p:cNvSpPr>
            <a:spLocks noChangeArrowheads="1"/>
          </p:cNvSpPr>
          <p:nvPr/>
        </p:nvSpPr>
        <p:spPr bwMode="auto">
          <a:xfrm rot="3078032">
            <a:off x="1600360" y="3056364"/>
            <a:ext cx="550863" cy="303212"/>
          </a:xfrm>
          <a:prstGeom prst="rightArrow">
            <a:avLst>
              <a:gd name="adj1" fmla="val 50000"/>
              <a:gd name="adj2" fmla="val 45419"/>
            </a:avLst>
          </a:prstGeom>
          <a:solidFill>
            <a:srgbClr val="C3B6E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 anchor="ctr"/>
          <a:lstStyle/>
          <a:p>
            <a:endParaRPr lang="ko-KR" altLang="en-US" sz="1000"/>
          </a:p>
        </p:txBody>
      </p:sp>
      <p:sp>
        <p:nvSpPr>
          <p:cNvPr id="58" name="Text Box 15">
            <a:extLst>
              <a:ext uri="{FF2B5EF4-FFF2-40B4-BE49-F238E27FC236}">
                <a16:creationId xmlns:a16="http://schemas.microsoft.com/office/drawing/2014/main" id="{AFA178FF-C09A-41E7-B360-6A1A415FF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433" y="3060783"/>
            <a:ext cx="326986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en-US" altLang="ko-KR" sz="1000" dirty="0"/>
              <a:t>Load</a:t>
            </a:r>
          </a:p>
        </p:txBody>
      </p:sp>
      <p:sp>
        <p:nvSpPr>
          <p:cNvPr id="59" name="AutoShape 16">
            <a:extLst>
              <a:ext uri="{FF2B5EF4-FFF2-40B4-BE49-F238E27FC236}">
                <a16:creationId xmlns:a16="http://schemas.microsoft.com/office/drawing/2014/main" id="{291BCF33-FFA8-41FB-AA56-6B978570F80C}"/>
              </a:ext>
            </a:extLst>
          </p:cNvPr>
          <p:cNvSpPr>
            <a:spLocks noChangeArrowheads="1"/>
          </p:cNvSpPr>
          <p:nvPr/>
        </p:nvSpPr>
        <p:spPr bwMode="auto">
          <a:xfrm rot="4597463">
            <a:off x="2606025" y="2449111"/>
            <a:ext cx="1150938" cy="1697038"/>
          </a:xfrm>
          <a:custGeom>
            <a:avLst/>
            <a:gdLst>
              <a:gd name="G0" fmla="+- 73173 0 0"/>
              <a:gd name="G1" fmla="+- 6407231 0 0"/>
              <a:gd name="G2" fmla="+- 73173 0 6407231"/>
              <a:gd name="G3" fmla="+- 10800 0 0"/>
              <a:gd name="G4" fmla="+- 0 0 73173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00 0 0"/>
              <a:gd name="G9" fmla="+- 0 0 6407231"/>
              <a:gd name="G10" fmla="+- 7800 0 2700"/>
              <a:gd name="G11" fmla="cos G10 73173"/>
              <a:gd name="G12" fmla="sin G10 73173"/>
              <a:gd name="G13" fmla="cos 13500 73173"/>
              <a:gd name="G14" fmla="sin 13500 73173"/>
              <a:gd name="G15" fmla="+- G11 10800 0"/>
              <a:gd name="G16" fmla="+- G12 10800 0"/>
              <a:gd name="G17" fmla="+- G13 10800 0"/>
              <a:gd name="G18" fmla="+- G14 10800 0"/>
              <a:gd name="G19" fmla="*/ 7800 1 2"/>
              <a:gd name="G20" fmla="+- G19 5400 0"/>
              <a:gd name="G21" fmla="cos G20 73173"/>
              <a:gd name="G22" fmla="sin G20 73173"/>
              <a:gd name="G23" fmla="+- G21 10800 0"/>
              <a:gd name="G24" fmla="+- G12 G23 G22"/>
              <a:gd name="G25" fmla="+- G22 G23 G11"/>
              <a:gd name="G26" fmla="cos 10800 73173"/>
              <a:gd name="G27" fmla="sin 10800 73173"/>
              <a:gd name="G28" fmla="cos 7800 73173"/>
              <a:gd name="G29" fmla="sin 7800 73173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6407231"/>
              <a:gd name="G36" fmla="sin G34 6407231"/>
              <a:gd name="G37" fmla="+/ 6407231 73173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00 G39"/>
              <a:gd name="G43" fmla="sin 7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3777 w 21600"/>
              <a:gd name="T5" fmla="*/ 2594 h 21600"/>
              <a:gd name="T6" fmla="*/ 9543 w 21600"/>
              <a:gd name="T7" fmla="*/ 20014 h 21600"/>
              <a:gd name="T8" fmla="*/ 5728 w 21600"/>
              <a:gd name="T9" fmla="*/ 4874 h 21600"/>
              <a:gd name="T10" fmla="*/ 24297 w 21600"/>
              <a:gd name="T11" fmla="*/ 11063 h 21600"/>
              <a:gd name="T12" fmla="*/ 20016 w 21600"/>
              <a:gd name="T13" fmla="*/ 15180 h 21600"/>
              <a:gd name="T14" fmla="*/ 15899 w 21600"/>
              <a:gd name="T15" fmla="*/ 1089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8" y="10951"/>
                </a:moveTo>
                <a:cubicBezTo>
                  <a:pt x="18599" y="10901"/>
                  <a:pt x="18600" y="10850"/>
                  <a:pt x="18600" y="10800"/>
                </a:cubicBezTo>
                <a:cubicBezTo>
                  <a:pt x="18600" y="6492"/>
                  <a:pt x="15107" y="3000"/>
                  <a:pt x="10800" y="3000"/>
                </a:cubicBezTo>
                <a:cubicBezTo>
                  <a:pt x="6492" y="3000"/>
                  <a:pt x="3000" y="6492"/>
                  <a:pt x="3000" y="10800"/>
                </a:cubicBezTo>
                <a:cubicBezTo>
                  <a:pt x="3000" y="14700"/>
                  <a:pt x="5881" y="18001"/>
                  <a:pt x="9745" y="18528"/>
                </a:cubicBezTo>
                <a:lnTo>
                  <a:pt x="9340" y="21500"/>
                </a:lnTo>
                <a:cubicBezTo>
                  <a:pt x="3989" y="20771"/>
                  <a:pt x="0" y="16200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70"/>
                  <a:pt x="21599" y="10940"/>
                  <a:pt x="21597" y="11010"/>
                </a:cubicBezTo>
                <a:lnTo>
                  <a:pt x="24297" y="11063"/>
                </a:lnTo>
                <a:lnTo>
                  <a:pt x="20016" y="15180"/>
                </a:lnTo>
                <a:lnTo>
                  <a:pt x="15899" y="10899"/>
                </a:lnTo>
                <a:lnTo>
                  <a:pt x="18598" y="10951"/>
                </a:lnTo>
                <a:close/>
              </a:path>
            </a:pathLst>
          </a:custGeom>
          <a:solidFill>
            <a:srgbClr val="C3B6E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 anchor="ctr"/>
          <a:lstStyle/>
          <a:p>
            <a:endParaRPr lang="ko-KR" altLang="en-US" sz="1000"/>
          </a:p>
        </p:txBody>
      </p:sp>
      <p:sp>
        <p:nvSpPr>
          <p:cNvPr id="60" name="Text Box 17">
            <a:extLst>
              <a:ext uri="{FF2B5EF4-FFF2-40B4-BE49-F238E27FC236}">
                <a16:creationId xmlns:a16="http://schemas.microsoft.com/office/drawing/2014/main" id="{FAAC9BB4-A21D-4A3F-8917-84EC54F95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463" y="2856594"/>
            <a:ext cx="1032308" cy="38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ko-KR" altLang="en-US" sz="1000" dirty="0"/>
              <a:t>표준용어</a:t>
            </a:r>
            <a:r>
              <a:rPr kumimoji="0" lang="en-US" altLang="ko-KR" sz="1000" dirty="0"/>
              <a:t>,</a:t>
            </a:r>
          </a:p>
          <a:p>
            <a:pPr eaLnBrk="0" fontAlgn="base" hangingPunct="0">
              <a:buFontTx/>
              <a:buNone/>
            </a:pPr>
            <a:r>
              <a:rPr kumimoji="0" lang="ko-KR" altLang="en-US" sz="1000" dirty="0"/>
              <a:t>표준 데이터 참조</a:t>
            </a:r>
          </a:p>
        </p:txBody>
      </p:sp>
      <p:sp>
        <p:nvSpPr>
          <p:cNvPr id="61" name="Text Box 18">
            <a:extLst>
              <a:ext uri="{FF2B5EF4-FFF2-40B4-BE49-F238E27FC236}">
                <a16:creationId xmlns:a16="http://schemas.microsoft.com/office/drawing/2014/main" id="{2969DB03-4F59-45F7-8C49-C9E338F1E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01" y="3622591"/>
            <a:ext cx="1032308" cy="38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ko-KR" altLang="en-US" sz="1000" dirty="0"/>
              <a:t>표준용어</a:t>
            </a:r>
            <a:r>
              <a:rPr kumimoji="0" lang="en-US" altLang="ko-KR" sz="1000" dirty="0"/>
              <a:t>,</a:t>
            </a:r>
          </a:p>
          <a:p>
            <a:pPr eaLnBrk="0" fontAlgn="base" hangingPunct="0">
              <a:buFontTx/>
              <a:buNone/>
            </a:pPr>
            <a:r>
              <a:rPr kumimoji="0" lang="ko-KR" altLang="en-US" sz="1000" dirty="0"/>
              <a:t>표준 데이터 신청</a:t>
            </a:r>
          </a:p>
        </p:txBody>
      </p:sp>
      <p:sp>
        <p:nvSpPr>
          <p:cNvPr id="62" name="AutoShape 19">
            <a:extLst>
              <a:ext uri="{FF2B5EF4-FFF2-40B4-BE49-F238E27FC236}">
                <a16:creationId xmlns:a16="http://schemas.microsoft.com/office/drawing/2014/main" id="{0AC8AA7A-4B23-4B3D-A434-3EEEF658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463" y="4344526"/>
            <a:ext cx="1471612" cy="303213"/>
          </a:xfrm>
          <a:prstGeom prst="curvedUpArrow">
            <a:avLst>
              <a:gd name="adj1" fmla="val 97068"/>
              <a:gd name="adj2" fmla="val 194136"/>
              <a:gd name="adj3" fmla="val 33333"/>
            </a:avLst>
          </a:prstGeom>
          <a:solidFill>
            <a:srgbClr val="C3B6E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 anchor="ctr"/>
          <a:lstStyle/>
          <a:p>
            <a:endParaRPr lang="ko-KR" altLang="en-US" sz="1000"/>
          </a:p>
        </p:txBody>
      </p:sp>
      <p:graphicFrame>
        <p:nvGraphicFramePr>
          <p:cNvPr id="63" name="Object 20">
            <a:extLst>
              <a:ext uri="{FF2B5EF4-FFF2-40B4-BE49-F238E27FC236}">
                <a16:creationId xmlns:a16="http://schemas.microsoft.com/office/drawing/2014/main" id="{31E572BB-A198-4FE9-8403-DEFA03C6D4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296215"/>
              </p:ext>
            </p:extLst>
          </p:nvPr>
        </p:nvGraphicFramePr>
        <p:xfrm>
          <a:off x="1744012" y="4895424"/>
          <a:ext cx="858586" cy="63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5" imgW="1580952" imgH="609524" progId="PBrush">
                  <p:embed/>
                </p:oleObj>
              </mc:Choice>
              <mc:Fallback>
                <p:oleObj name="비트맵 이미지" r:id="rId5" imgW="1580952" imgH="60952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012" y="4895424"/>
                        <a:ext cx="858586" cy="635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21">
            <a:extLst>
              <a:ext uri="{FF2B5EF4-FFF2-40B4-BE49-F238E27FC236}">
                <a16:creationId xmlns:a16="http://schemas.microsoft.com/office/drawing/2014/main" id="{CEB07045-1462-4F17-8C4F-B8EA8672B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454" y="2829950"/>
            <a:ext cx="939333" cy="69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algn="l" eaLnBrk="0" fontAlgn="base" hangingPunct="0">
              <a:buFontTx/>
              <a:buChar char="•"/>
            </a:pPr>
            <a:r>
              <a:rPr kumimoji="0" lang="en-US" altLang="ko-KR" sz="1000" dirty="0"/>
              <a:t>DBA/</a:t>
            </a:r>
            <a:r>
              <a:rPr kumimoji="0" lang="ko-KR" altLang="en-US" sz="1000" dirty="0" err="1"/>
              <a:t>모델러</a:t>
            </a:r>
            <a:endParaRPr kumimoji="0" lang="ko-KR" altLang="en-US" sz="1000" dirty="0"/>
          </a:p>
          <a:p>
            <a:pPr algn="l" eaLnBrk="0" fontAlgn="base" hangingPunct="0">
              <a:buFontTx/>
              <a:buChar char="•"/>
            </a:pPr>
            <a:r>
              <a:rPr kumimoji="0" lang="ko-KR" altLang="en-US" sz="1000" dirty="0"/>
              <a:t>설계</a:t>
            </a:r>
            <a:r>
              <a:rPr kumimoji="0" lang="en-US" altLang="ko-KR" sz="1000" dirty="0"/>
              <a:t>/</a:t>
            </a:r>
            <a:r>
              <a:rPr kumimoji="0" lang="ko-KR" altLang="en-US" sz="1000" dirty="0"/>
              <a:t>분석가</a:t>
            </a:r>
          </a:p>
          <a:p>
            <a:pPr algn="l" eaLnBrk="0" fontAlgn="base" hangingPunct="0">
              <a:buFontTx/>
              <a:buChar char="•"/>
            </a:pPr>
            <a:r>
              <a:rPr kumimoji="0" lang="ko-KR" altLang="en-US" sz="1000" dirty="0"/>
              <a:t>시스템 개발자</a:t>
            </a:r>
          </a:p>
          <a:p>
            <a:pPr algn="l" eaLnBrk="0" fontAlgn="base" hangingPunct="0">
              <a:buFontTx/>
              <a:buChar char="•"/>
            </a:pPr>
            <a:r>
              <a:rPr kumimoji="0" lang="ko-KR" altLang="en-US" sz="1000" dirty="0"/>
              <a:t>현업 사용자</a:t>
            </a:r>
          </a:p>
        </p:txBody>
      </p:sp>
      <p:sp>
        <p:nvSpPr>
          <p:cNvPr id="65" name="Text Box 22">
            <a:extLst>
              <a:ext uri="{FF2B5EF4-FFF2-40B4-BE49-F238E27FC236}">
                <a16:creationId xmlns:a16="http://schemas.microsoft.com/office/drawing/2014/main" id="{91B2946C-532B-4BBD-A650-CEAC1D4FC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431" y="5505937"/>
            <a:ext cx="718119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ko-KR" altLang="en-US" sz="1000" dirty="0"/>
              <a:t>메타관리자</a:t>
            </a:r>
          </a:p>
        </p:txBody>
      </p:sp>
      <p:sp>
        <p:nvSpPr>
          <p:cNvPr id="66" name="AutoShape 23">
            <a:extLst>
              <a:ext uri="{FF2B5EF4-FFF2-40B4-BE49-F238E27FC236}">
                <a16:creationId xmlns:a16="http://schemas.microsoft.com/office/drawing/2014/main" id="{7CB5ED5A-7107-4482-A2F7-871A7A1D030D}"/>
              </a:ext>
            </a:extLst>
          </p:cNvPr>
          <p:cNvSpPr>
            <a:spLocks noChangeArrowheads="1"/>
          </p:cNvSpPr>
          <p:nvPr/>
        </p:nvSpPr>
        <p:spPr bwMode="auto">
          <a:xfrm rot="8779942">
            <a:off x="1980477" y="2521133"/>
            <a:ext cx="587331" cy="303212"/>
          </a:xfrm>
          <a:prstGeom prst="rightArrow">
            <a:avLst>
              <a:gd name="adj1" fmla="val 50000"/>
              <a:gd name="adj2" fmla="val 45419"/>
            </a:avLst>
          </a:prstGeom>
          <a:solidFill>
            <a:srgbClr val="C3B6E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 anchor="ctr"/>
          <a:lstStyle/>
          <a:p>
            <a:endParaRPr lang="ko-KR" altLang="en-US" sz="1000"/>
          </a:p>
        </p:txBody>
      </p:sp>
      <p:sp>
        <p:nvSpPr>
          <p:cNvPr id="67" name="Text Box 24">
            <a:extLst>
              <a:ext uri="{FF2B5EF4-FFF2-40B4-BE49-F238E27FC236}">
                <a16:creationId xmlns:a16="http://schemas.microsoft.com/office/drawing/2014/main" id="{A83BB2B4-2F38-4448-BF0E-00EDED048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5261" y="2534218"/>
            <a:ext cx="442403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en-US" altLang="ko-KR" sz="1000" dirty="0"/>
              <a:t>Extract</a:t>
            </a:r>
          </a:p>
        </p:txBody>
      </p:sp>
      <p:sp>
        <p:nvSpPr>
          <p:cNvPr id="68" name="Text Box 25">
            <a:extLst>
              <a:ext uri="{FF2B5EF4-FFF2-40B4-BE49-F238E27FC236}">
                <a16:creationId xmlns:a16="http://schemas.microsoft.com/office/drawing/2014/main" id="{791ED509-A0D0-492E-9F9A-B2FA5D601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588" y="2952871"/>
            <a:ext cx="455227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en-US" altLang="ko-KR" sz="1000" dirty="0"/>
              <a:t>Inspect</a:t>
            </a:r>
          </a:p>
        </p:txBody>
      </p:sp>
      <p:sp>
        <p:nvSpPr>
          <p:cNvPr id="69" name="Text Box 26">
            <a:extLst>
              <a:ext uri="{FF2B5EF4-FFF2-40B4-BE49-F238E27FC236}">
                <a16:creationId xmlns:a16="http://schemas.microsoft.com/office/drawing/2014/main" id="{71C87810-33FC-4D06-AB61-C001A858B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462" y="3280193"/>
            <a:ext cx="541789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en-US" altLang="ko-KR" sz="1000" b="1" dirty="0">
                <a:solidFill>
                  <a:srgbClr val="0000CC"/>
                </a:solidFill>
              </a:rPr>
              <a:t>[</a:t>
            </a:r>
            <a:r>
              <a:rPr kumimoji="0" lang="ko-KR" altLang="en-US" sz="1000" b="1" dirty="0">
                <a:solidFill>
                  <a:srgbClr val="0000CC"/>
                </a:solidFill>
              </a:rPr>
              <a:t>서비스</a:t>
            </a:r>
            <a:r>
              <a:rPr kumimoji="0" lang="en-US" altLang="ko-KR" sz="1000" b="1" dirty="0">
                <a:solidFill>
                  <a:srgbClr val="0000CC"/>
                </a:solidFill>
              </a:rPr>
              <a:t>]</a:t>
            </a:r>
            <a:endParaRPr kumimoji="0" lang="ko-KR" altLang="en-US" sz="1000" b="1" dirty="0">
              <a:solidFill>
                <a:srgbClr val="0000CC"/>
              </a:solidFill>
            </a:endParaRPr>
          </a:p>
        </p:txBody>
      </p:sp>
      <p:sp>
        <p:nvSpPr>
          <p:cNvPr id="70" name="Text Box 27">
            <a:extLst>
              <a:ext uri="{FF2B5EF4-FFF2-40B4-BE49-F238E27FC236}">
                <a16:creationId xmlns:a16="http://schemas.microsoft.com/office/drawing/2014/main" id="{0F8C3ACA-8AE7-4FC9-A786-5DB4051D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302" y="4637529"/>
            <a:ext cx="727737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en-US" altLang="ko-KR" sz="1000" b="1" dirty="0">
                <a:solidFill>
                  <a:srgbClr val="0000CC"/>
                </a:solidFill>
              </a:rPr>
              <a:t>[</a:t>
            </a:r>
            <a:r>
              <a:rPr kumimoji="0" lang="ko-KR" altLang="en-US" sz="1000" b="1" dirty="0">
                <a:solidFill>
                  <a:srgbClr val="0000CC"/>
                </a:solidFill>
              </a:rPr>
              <a:t>관리</a:t>
            </a:r>
            <a:r>
              <a:rPr kumimoji="0" lang="en-US" altLang="ko-KR" sz="1000" b="1" dirty="0">
                <a:solidFill>
                  <a:srgbClr val="0000CC"/>
                </a:solidFill>
              </a:rPr>
              <a:t>/</a:t>
            </a:r>
            <a:r>
              <a:rPr kumimoji="0" lang="ko-KR" altLang="en-US" sz="1000" b="1" dirty="0">
                <a:solidFill>
                  <a:srgbClr val="0000CC"/>
                </a:solidFill>
              </a:rPr>
              <a:t>운영</a:t>
            </a:r>
            <a:r>
              <a:rPr kumimoji="0" lang="en-US" altLang="ko-KR" sz="1000" b="1" dirty="0">
                <a:solidFill>
                  <a:srgbClr val="0000CC"/>
                </a:solidFill>
              </a:rPr>
              <a:t>]</a:t>
            </a:r>
            <a:endParaRPr kumimoji="0" lang="ko-KR" altLang="en-US" sz="1000" b="1" dirty="0">
              <a:solidFill>
                <a:srgbClr val="0000CC"/>
              </a:solidFill>
            </a:endParaRPr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5EC05F20-EDEA-4C4D-991C-6F9BA268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263" y="3501624"/>
            <a:ext cx="1215050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en-US" altLang="ko-KR" sz="1000"/>
              <a:t>Meta Data Repository</a:t>
            </a:r>
          </a:p>
        </p:txBody>
      </p:sp>
      <p:sp>
        <p:nvSpPr>
          <p:cNvPr id="72" name="Text Box 29">
            <a:extLst>
              <a:ext uri="{FF2B5EF4-FFF2-40B4-BE49-F238E27FC236}">
                <a16:creationId xmlns:a16="http://schemas.microsoft.com/office/drawing/2014/main" id="{C3DE55EC-F9FE-4B7A-88BA-7001DB3A2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05" y="4411746"/>
            <a:ext cx="1210241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ko-KR" altLang="en-US" sz="1000" dirty="0"/>
              <a:t>신청</a:t>
            </a:r>
            <a:r>
              <a:rPr kumimoji="0" lang="en-US" altLang="ko-KR" sz="1000" dirty="0"/>
              <a:t>/</a:t>
            </a:r>
            <a:r>
              <a:rPr kumimoji="0" lang="ko-KR" altLang="en-US" sz="1000" dirty="0"/>
              <a:t>추출 내역 조회</a:t>
            </a:r>
          </a:p>
        </p:txBody>
      </p:sp>
      <p:sp>
        <p:nvSpPr>
          <p:cNvPr id="73" name="Text Box 30">
            <a:extLst>
              <a:ext uri="{FF2B5EF4-FFF2-40B4-BE49-F238E27FC236}">
                <a16:creationId xmlns:a16="http://schemas.microsoft.com/office/drawing/2014/main" id="{B698E672-A036-4C2A-B362-3F3EA8C8D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144" y="4436201"/>
            <a:ext cx="1061162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087" tIns="38087" rIns="38087" bIns="38087">
            <a:spAutoFit/>
          </a:bodyPr>
          <a:lstStyle/>
          <a:p>
            <a:pPr eaLnBrk="0" fontAlgn="base" hangingPunct="0">
              <a:buFontTx/>
              <a:buNone/>
            </a:pPr>
            <a:r>
              <a:rPr kumimoji="0" lang="ko-KR" altLang="en-US" sz="1000" dirty="0"/>
              <a:t>신청 승인 및 거부</a:t>
            </a:r>
          </a:p>
        </p:txBody>
      </p:sp>
      <p:sp>
        <p:nvSpPr>
          <p:cNvPr id="74" name="AutoShape 57">
            <a:extLst>
              <a:ext uri="{FF2B5EF4-FFF2-40B4-BE49-F238E27FC236}">
                <a16:creationId xmlns:a16="http://schemas.microsoft.com/office/drawing/2014/main" id="{54D196E8-56A9-45FC-AE18-E85B3B954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6" y="2083741"/>
            <a:ext cx="1943100" cy="28892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ko-KR" altLang="en-US" sz="1000" dirty="0"/>
              <a:t>기간시스템 </a:t>
            </a:r>
            <a:r>
              <a:rPr lang="en-US" altLang="ko-KR" sz="1000" dirty="0"/>
              <a:t>(ODS)</a:t>
            </a:r>
            <a:endParaRPr lang="ko-KR" altLang="en-US" sz="1000" dirty="0"/>
          </a:p>
        </p:txBody>
      </p:sp>
      <p:sp>
        <p:nvSpPr>
          <p:cNvPr id="75" name="AutoShape 58">
            <a:extLst>
              <a:ext uri="{FF2B5EF4-FFF2-40B4-BE49-F238E27FC236}">
                <a16:creationId xmlns:a16="http://schemas.microsoft.com/office/drawing/2014/main" id="{31918B0A-33CF-4493-A74A-420AAC41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4" y="2660004"/>
            <a:ext cx="1871662" cy="720725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None/>
            </a:pPr>
            <a:r>
              <a:rPr lang="en-US" altLang="ko-KR" sz="1000"/>
              <a:t>EDW</a:t>
            </a:r>
          </a:p>
        </p:txBody>
      </p:sp>
      <p:sp>
        <p:nvSpPr>
          <p:cNvPr id="76" name="AutoShape 59">
            <a:extLst>
              <a:ext uri="{FF2B5EF4-FFF2-40B4-BE49-F238E27FC236}">
                <a16:creationId xmlns:a16="http://schemas.microsoft.com/office/drawing/2014/main" id="{D80DB807-6F0F-4D0C-8920-E8AB922B7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6" y="3452166"/>
            <a:ext cx="719138" cy="57626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ko-KR" sz="1000"/>
              <a:t>OLAP</a:t>
            </a:r>
          </a:p>
        </p:txBody>
      </p:sp>
      <p:sp>
        <p:nvSpPr>
          <p:cNvPr id="77" name="AutoShape 60">
            <a:extLst>
              <a:ext uri="{FF2B5EF4-FFF2-40B4-BE49-F238E27FC236}">
                <a16:creationId xmlns:a16="http://schemas.microsoft.com/office/drawing/2014/main" id="{F03B3CAD-5A5C-4018-8FA9-993DC1DB8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6" y="3452166"/>
            <a:ext cx="719138" cy="57626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ko-KR" sz="1000" dirty="0"/>
              <a:t>BI </a:t>
            </a:r>
          </a:p>
        </p:txBody>
      </p:sp>
      <p:sp>
        <p:nvSpPr>
          <p:cNvPr id="78" name="AutoShape 61">
            <a:extLst>
              <a:ext uri="{FF2B5EF4-FFF2-40B4-BE49-F238E27FC236}">
                <a16:creationId xmlns:a16="http://schemas.microsoft.com/office/drawing/2014/main" id="{31E02496-119D-4D57-83C6-D889CDDFB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6" y="3443288"/>
            <a:ext cx="719138" cy="57626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ko-KR" sz="1000" dirty="0"/>
              <a:t>AI</a:t>
            </a:r>
          </a:p>
        </p:txBody>
      </p:sp>
      <p:pic>
        <p:nvPicPr>
          <p:cNvPr id="79" name="Picture 62">
            <a:extLst>
              <a:ext uri="{FF2B5EF4-FFF2-40B4-BE49-F238E27FC236}">
                <a16:creationId xmlns:a16="http://schemas.microsoft.com/office/drawing/2014/main" id="{BD9661B2-984D-41FA-90D7-B682B235420F}"/>
              </a:ext>
            </a:extLst>
          </p:cNvPr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6" y="5142614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utoShape 63">
            <a:extLst>
              <a:ext uri="{FF2B5EF4-FFF2-40B4-BE49-F238E27FC236}">
                <a16:creationId xmlns:a16="http://schemas.microsoft.com/office/drawing/2014/main" id="{B4DD7C0D-57EC-44F9-A5C0-F6ACA3FC7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4" y="4099866"/>
            <a:ext cx="431800" cy="688578"/>
          </a:xfrm>
          <a:prstGeom prst="downArrow">
            <a:avLst>
              <a:gd name="adj1" fmla="val 50000"/>
              <a:gd name="adj2" fmla="val 7051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1" name="AutoShape 64">
            <a:extLst>
              <a:ext uri="{FF2B5EF4-FFF2-40B4-BE49-F238E27FC236}">
                <a16:creationId xmlns:a16="http://schemas.microsoft.com/office/drawing/2014/main" id="{AD14A110-5730-4900-AF27-057589D5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6" y="2444104"/>
            <a:ext cx="287338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2" name="AutoShape 65">
            <a:extLst>
              <a:ext uri="{FF2B5EF4-FFF2-40B4-BE49-F238E27FC236}">
                <a16:creationId xmlns:a16="http://schemas.microsoft.com/office/drawing/2014/main" id="{25F3B158-0289-4888-8F25-2C033D8A2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6" y="2444104"/>
            <a:ext cx="287338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3" name="AutoShape 66">
            <a:extLst>
              <a:ext uri="{FF2B5EF4-FFF2-40B4-BE49-F238E27FC236}">
                <a16:creationId xmlns:a16="http://schemas.microsoft.com/office/drawing/2014/main" id="{064B84A8-F28B-4BC4-A626-E62EF0495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6" y="2444104"/>
            <a:ext cx="287338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4" name="Rectangle 67">
            <a:extLst>
              <a:ext uri="{FF2B5EF4-FFF2-40B4-BE49-F238E27FC236}">
                <a16:creationId xmlns:a16="http://schemas.microsoft.com/office/drawing/2014/main" id="{9ED94F6A-BCD8-4E43-A547-723AD348F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6" y="2967098"/>
            <a:ext cx="358775" cy="2889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5" name="Rectangle 68">
            <a:extLst>
              <a:ext uri="{FF2B5EF4-FFF2-40B4-BE49-F238E27FC236}">
                <a16:creationId xmlns:a16="http://schemas.microsoft.com/office/drawing/2014/main" id="{BAF17747-9F20-4766-A192-6B27ED265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64" y="3048941"/>
            <a:ext cx="358775" cy="2889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86" name="Text Box 69">
            <a:extLst>
              <a:ext uri="{FF2B5EF4-FFF2-40B4-BE49-F238E27FC236}">
                <a16:creationId xmlns:a16="http://schemas.microsoft.com/office/drawing/2014/main" id="{97F075AB-5490-441C-903E-194BFBDB2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4" y="4082046"/>
            <a:ext cx="1205779" cy="62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fontAlgn="base" latinLnBrk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ko-KR" sz="1000" dirty="0"/>
              <a:t> </a:t>
            </a:r>
            <a:r>
              <a:rPr lang="ko-KR" altLang="en-US" sz="1000" dirty="0"/>
              <a:t>다차원 정보분석</a:t>
            </a:r>
            <a:endParaRPr lang="ko-KR" altLang="en-US" sz="1000" b="0" dirty="0"/>
          </a:p>
          <a:p>
            <a:pPr algn="l" fontAlgn="base" latinLnBrk="1">
              <a:lnSpc>
                <a:spcPct val="140000"/>
              </a:lnSpc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ko-KR" altLang="en-US" sz="1000" dirty="0"/>
              <a:t> 비정형 분석</a:t>
            </a:r>
          </a:p>
          <a:p>
            <a:pPr algn="l" fontAlgn="base" latinLnBrk="1">
              <a:lnSpc>
                <a:spcPct val="110000"/>
              </a:lnSpc>
              <a:buClr>
                <a:srgbClr val="FF3300"/>
              </a:buClr>
              <a:buSzPct val="130000"/>
            </a:pPr>
            <a:r>
              <a:rPr lang="ko-KR" altLang="en-US" sz="1000" dirty="0"/>
              <a:t> </a:t>
            </a:r>
            <a:r>
              <a:rPr lang="en-US" altLang="ko-KR" sz="1000" dirty="0"/>
              <a:t>-</a:t>
            </a:r>
            <a:r>
              <a:rPr lang="en-US" altLang="ko-KR" sz="1000" dirty="0" err="1"/>
              <a:t>SQL,Query</a:t>
            </a:r>
            <a:r>
              <a:rPr lang="en-US" altLang="ko-KR" sz="1000" dirty="0"/>
              <a:t> Builder</a:t>
            </a:r>
          </a:p>
        </p:txBody>
      </p:sp>
      <p:sp>
        <p:nvSpPr>
          <p:cNvPr id="87" name="Text Box 70">
            <a:extLst>
              <a:ext uri="{FF2B5EF4-FFF2-40B4-BE49-F238E27FC236}">
                <a16:creationId xmlns:a16="http://schemas.microsoft.com/office/drawing/2014/main" id="{18DC573D-6F37-44D8-B045-79291468F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9" y="5436095"/>
            <a:ext cx="5982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fontAlgn="base" latinLnBrk="1">
              <a:buFontTx/>
              <a:buNone/>
            </a:pPr>
            <a:r>
              <a:rPr lang="ko-KR" altLang="en-US" sz="1000"/>
              <a:t>담당자 </a:t>
            </a:r>
          </a:p>
        </p:txBody>
      </p:sp>
      <p:pic>
        <p:nvPicPr>
          <p:cNvPr id="88" name="Picture 72">
            <a:extLst>
              <a:ext uri="{FF2B5EF4-FFF2-40B4-BE49-F238E27FC236}">
                <a16:creationId xmlns:a16="http://schemas.microsoft.com/office/drawing/2014/main" id="{4AA7114A-AB13-46D4-AE10-23D7F7E4DB00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1" y="5069589"/>
            <a:ext cx="11572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 Box 73">
            <a:extLst>
              <a:ext uri="{FF2B5EF4-FFF2-40B4-BE49-F238E27FC236}">
                <a16:creationId xmlns:a16="http://schemas.microsoft.com/office/drawing/2014/main" id="{CE0B6C48-E094-481B-A16F-9D28D6104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9" y="4092989"/>
            <a:ext cx="125386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fontAlgn="base" latinLnBrk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ko-KR" sz="1000" dirty="0"/>
              <a:t> </a:t>
            </a:r>
            <a:r>
              <a:rPr lang="ko-KR" altLang="en-US" sz="1000" dirty="0"/>
              <a:t>다차원 정보분석</a:t>
            </a:r>
            <a:endParaRPr lang="ko-KR" altLang="en-US" sz="1000" b="0" dirty="0"/>
          </a:p>
          <a:p>
            <a:pPr algn="l" fontAlgn="base" latinLnBrk="1">
              <a:lnSpc>
                <a:spcPct val="150000"/>
              </a:lnSpc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ko-KR" altLang="en-US" sz="1000" dirty="0"/>
              <a:t> 원가</a:t>
            </a:r>
            <a:r>
              <a:rPr lang="en-US" altLang="ko-KR" sz="1000" dirty="0"/>
              <a:t>/</a:t>
            </a:r>
            <a:r>
              <a:rPr lang="ko-KR" altLang="en-US" sz="1000" dirty="0"/>
              <a:t>수익성 분석</a:t>
            </a:r>
          </a:p>
          <a:p>
            <a:pPr algn="l" fontAlgn="base" latinLnBrk="1">
              <a:lnSpc>
                <a:spcPct val="90000"/>
              </a:lnSpc>
              <a:buClr>
                <a:srgbClr val="FF3300"/>
              </a:buClr>
              <a:buSzPct val="130000"/>
            </a:pPr>
            <a:r>
              <a:rPr lang="ko-KR" altLang="en-US" sz="1000" dirty="0"/>
              <a:t>  정보 등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38199" y="1468447"/>
            <a:ext cx="1871663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- EUC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환경 구축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94667" y="1447641"/>
            <a:ext cx="278601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메타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데이타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관리체계 수립 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4705586" y="1594095"/>
            <a:ext cx="0" cy="42119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71">
            <a:extLst>
              <a:ext uri="{FF2B5EF4-FFF2-40B4-BE49-F238E27FC236}">
                <a16:creationId xmlns:a16="http://schemas.microsoft.com/office/drawing/2014/main" id="{82C9F3E7-E5D6-4C99-8440-0453C186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142" y="5495039"/>
            <a:ext cx="90441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fontAlgn="base" latinLnBrk="1">
              <a:buFontTx/>
              <a:buNone/>
            </a:pPr>
            <a:r>
              <a:rPr lang="ko-KR" altLang="en-US" sz="1000" dirty="0"/>
              <a:t>임원</a:t>
            </a:r>
            <a:r>
              <a:rPr lang="en-US" altLang="ko-KR" sz="1000" dirty="0"/>
              <a:t>/</a:t>
            </a:r>
            <a:r>
              <a:rPr lang="ko-KR" altLang="en-US" sz="1000" dirty="0"/>
              <a:t>관리자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672695" y="4806200"/>
            <a:ext cx="1411761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altLang="ko-KR" sz="1000" b="1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[End User Computing]</a:t>
            </a:r>
            <a:endParaRPr lang="ko-KR" altLang="en-US" sz="1000" b="1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33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Technical Architecture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IT Infra </a:t>
            </a:r>
            <a:r>
              <a:rPr lang="ko-KR" altLang="en-US" sz="1600" b="1" dirty="0">
                <a:latin typeface="+mn-ea"/>
              </a:rPr>
              <a:t>구성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시스템을 통해 업무 프로세스를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원할히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수행할 수 있도록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H/W, N/W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의 구조를 설계하고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물리적 환경을 구축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(EUC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환경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832" y="2088690"/>
            <a:ext cx="820544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[H/W </a:t>
            </a:r>
            <a:r>
              <a:rPr lang="ko-KR" altLang="en-US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구성도</a:t>
            </a: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00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2613" y="2073814"/>
            <a:ext cx="820544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[N/W </a:t>
            </a:r>
            <a:r>
              <a:rPr lang="ko-KR" altLang="en-US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00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21" y="2358890"/>
            <a:ext cx="4039993" cy="303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895065" y="2490828"/>
            <a:ext cx="3747966" cy="3119186"/>
            <a:chOff x="998" y="904"/>
            <a:chExt cx="5049" cy="3138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666" y="946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666" y="1365"/>
              <a:ext cx="9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607" y="1365"/>
              <a:ext cx="0" cy="21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996" y="1086"/>
              <a:ext cx="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282" y="904"/>
              <a:ext cx="368" cy="17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2043" y="993"/>
              <a:ext cx="2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grpSp>
          <p:nvGrpSpPr>
            <p:cNvPr id="17" name="Group 11"/>
            <p:cNvGrpSpPr>
              <a:grpSpLocks/>
            </p:cNvGrpSpPr>
            <p:nvPr/>
          </p:nvGrpSpPr>
          <p:grpSpPr bwMode="auto">
            <a:xfrm>
              <a:off x="1902" y="993"/>
              <a:ext cx="282" cy="372"/>
              <a:chOff x="1902" y="993"/>
              <a:chExt cx="282" cy="372"/>
            </a:xfrm>
          </p:grpSpPr>
          <p:sp>
            <p:nvSpPr>
              <p:cNvPr id="183" name="Line 12"/>
              <p:cNvSpPr>
                <a:spLocks noChangeShapeType="1"/>
              </p:cNvSpPr>
              <p:nvPr/>
            </p:nvSpPr>
            <p:spPr bwMode="auto">
              <a:xfrm flipV="1">
                <a:off x="1902" y="1272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84" name="Line 13"/>
              <p:cNvSpPr>
                <a:spLocks noChangeShapeType="1"/>
              </p:cNvSpPr>
              <p:nvPr/>
            </p:nvSpPr>
            <p:spPr bwMode="auto">
              <a:xfrm>
                <a:off x="1902" y="1272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85" name="Line 14"/>
              <p:cNvSpPr>
                <a:spLocks noChangeShapeType="1"/>
              </p:cNvSpPr>
              <p:nvPr/>
            </p:nvSpPr>
            <p:spPr bwMode="auto">
              <a:xfrm flipV="1">
                <a:off x="2184" y="1272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86" name="Line 15"/>
              <p:cNvSpPr>
                <a:spLocks noChangeShapeType="1"/>
              </p:cNvSpPr>
              <p:nvPr/>
            </p:nvSpPr>
            <p:spPr bwMode="auto">
              <a:xfrm>
                <a:off x="1996" y="1086"/>
                <a:ext cx="0" cy="1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87" name="Line 16"/>
              <p:cNvSpPr>
                <a:spLocks noChangeShapeType="1"/>
              </p:cNvSpPr>
              <p:nvPr/>
            </p:nvSpPr>
            <p:spPr bwMode="auto">
              <a:xfrm>
                <a:off x="2090" y="1086"/>
                <a:ext cx="0" cy="1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88" name="Line 17"/>
              <p:cNvSpPr>
                <a:spLocks noChangeShapeType="1"/>
              </p:cNvSpPr>
              <p:nvPr/>
            </p:nvSpPr>
            <p:spPr bwMode="auto">
              <a:xfrm>
                <a:off x="2043" y="993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2607" y="1458"/>
              <a:ext cx="377" cy="279"/>
              <a:chOff x="2607" y="1458"/>
              <a:chExt cx="377" cy="279"/>
            </a:xfrm>
          </p:grpSpPr>
          <p:sp>
            <p:nvSpPr>
              <p:cNvPr id="177" name="Line 19"/>
              <p:cNvSpPr>
                <a:spLocks noChangeShapeType="1"/>
              </p:cNvSpPr>
              <p:nvPr/>
            </p:nvSpPr>
            <p:spPr bwMode="auto">
              <a:xfrm>
                <a:off x="2607" y="1458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78" name="Line 20"/>
              <p:cNvSpPr>
                <a:spLocks noChangeShapeType="1"/>
              </p:cNvSpPr>
              <p:nvPr/>
            </p:nvSpPr>
            <p:spPr bwMode="auto">
              <a:xfrm>
                <a:off x="2701" y="1458"/>
                <a:ext cx="0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79" name="Line 21"/>
              <p:cNvSpPr>
                <a:spLocks noChangeShapeType="1"/>
              </p:cNvSpPr>
              <p:nvPr/>
            </p:nvSpPr>
            <p:spPr bwMode="auto">
              <a:xfrm>
                <a:off x="2607" y="1737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80" name="Line 22"/>
              <p:cNvSpPr>
                <a:spLocks noChangeShapeType="1"/>
              </p:cNvSpPr>
              <p:nvPr/>
            </p:nvSpPr>
            <p:spPr bwMode="auto">
              <a:xfrm flipH="1">
                <a:off x="2701" y="1551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81" name="Line 23"/>
              <p:cNvSpPr>
                <a:spLocks noChangeShapeType="1"/>
              </p:cNvSpPr>
              <p:nvPr/>
            </p:nvSpPr>
            <p:spPr bwMode="auto">
              <a:xfrm flipH="1">
                <a:off x="2701" y="1644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82" name="Line 24"/>
              <p:cNvSpPr>
                <a:spLocks noChangeShapeType="1"/>
              </p:cNvSpPr>
              <p:nvPr/>
            </p:nvSpPr>
            <p:spPr bwMode="auto">
              <a:xfrm flipH="1">
                <a:off x="2889" y="1597"/>
                <a:ext cx="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>
              <a:off x="2607" y="1876"/>
              <a:ext cx="377" cy="279"/>
              <a:chOff x="2607" y="1876"/>
              <a:chExt cx="377" cy="279"/>
            </a:xfrm>
          </p:grpSpPr>
          <p:sp>
            <p:nvSpPr>
              <p:cNvPr id="171" name="Line 26"/>
              <p:cNvSpPr>
                <a:spLocks noChangeShapeType="1"/>
              </p:cNvSpPr>
              <p:nvPr/>
            </p:nvSpPr>
            <p:spPr bwMode="auto">
              <a:xfrm>
                <a:off x="2607" y="1876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72" name="Line 27"/>
              <p:cNvSpPr>
                <a:spLocks noChangeShapeType="1"/>
              </p:cNvSpPr>
              <p:nvPr/>
            </p:nvSpPr>
            <p:spPr bwMode="auto">
              <a:xfrm>
                <a:off x="2701" y="1876"/>
                <a:ext cx="0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73" name="Line 28"/>
              <p:cNvSpPr>
                <a:spLocks noChangeShapeType="1"/>
              </p:cNvSpPr>
              <p:nvPr/>
            </p:nvSpPr>
            <p:spPr bwMode="auto">
              <a:xfrm>
                <a:off x="2607" y="2155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74" name="Line 29"/>
              <p:cNvSpPr>
                <a:spLocks noChangeShapeType="1"/>
              </p:cNvSpPr>
              <p:nvPr/>
            </p:nvSpPr>
            <p:spPr bwMode="auto">
              <a:xfrm flipH="1">
                <a:off x="2701" y="1969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75" name="Line 30"/>
              <p:cNvSpPr>
                <a:spLocks noChangeShapeType="1"/>
              </p:cNvSpPr>
              <p:nvPr/>
            </p:nvSpPr>
            <p:spPr bwMode="auto">
              <a:xfrm flipH="1">
                <a:off x="2701" y="2062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76" name="Line 31"/>
              <p:cNvSpPr>
                <a:spLocks noChangeShapeType="1"/>
              </p:cNvSpPr>
              <p:nvPr/>
            </p:nvSpPr>
            <p:spPr bwMode="auto">
              <a:xfrm flipH="1">
                <a:off x="2889" y="2016"/>
                <a:ext cx="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grpSp>
          <p:nvGrpSpPr>
            <p:cNvPr id="20" name="Group 32"/>
            <p:cNvGrpSpPr>
              <a:grpSpLocks/>
            </p:cNvGrpSpPr>
            <p:nvPr/>
          </p:nvGrpSpPr>
          <p:grpSpPr bwMode="auto">
            <a:xfrm>
              <a:off x="2607" y="2295"/>
              <a:ext cx="377" cy="279"/>
              <a:chOff x="2607" y="2295"/>
              <a:chExt cx="377" cy="279"/>
            </a:xfrm>
          </p:grpSpPr>
          <p:sp>
            <p:nvSpPr>
              <p:cNvPr id="165" name="Line 33"/>
              <p:cNvSpPr>
                <a:spLocks noChangeShapeType="1"/>
              </p:cNvSpPr>
              <p:nvPr/>
            </p:nvSpPr>
            <p:spPr bwMode="auto">
              <a:xfrm>
                <a:off x="2607" y="2295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66" name="Line 34"/>
              <p:cNvSpPr>
                <a:spLocks noChangeShapeType="1"/>
              </p:cNvSpPr>
              <p:nvPr/>
            </p:nvSpPr>
            <p:spPr bwMode="auto">
              <a:xfrm>
                <a:off x="2701" y="2295"/>
                <a:ext cx="0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67" name="Line 35"/>
              <p:cNvSpPr>
                <a:spLocks noChangeShapeType="1"/>
              </p:cNvSpPr>
              <p:nvPr/>
            </p:nvSpPr>
            <p:spPr bwMode="auto">
              <a:xfrm>
                <a:off x="2607" y="2574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68" name="Line 36"/>
              <p:cNvSpPr>
                <a:spLocks noChangeShapeType="1"/>
              </p:cNvSpPr>
              <p:nvPr/>
            </p:nvSpPr>
            <p:spPr bwMode="auto">
              <a:xfrm flipH="1">
                <a:off x="2701" y="2388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69" name="Line 37"/>
              <p:cNvSpPr>
                <a:spLocks noChangeShapeType="1"/>
              </p:cNvSpPr>
              <p:nvPr/>
            </p:nvSpPr>
            <p:spPr bwMode="auto">
              <a:xfrm flipH="1">
                <a:off x="2701" y="2481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70" name="Line 38"/>
              <p:cNvSpPr>
                <a:spLocks noChangeShapeType="1"/>
              </p:cNvSpPr>
              <p:nvPr/>
            </p:nvSpPr>
            <p:spPr bwMode="auto">
              <a:xfrm flipH="1">
                <a:off x="2889" y="2434"/>
                <a:ext cx="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grpSp>
          <p:nvGrpSpPr>
            <p:cNvPr id="21" name="Group 39"/>
            <p:cNvGrpSpPr>
              <a:grpSpLocks/>
            </p:cNvGrpSpPr>
            <p:nvPr/>
          </p:nvGrpSpPr>
          <p:grpSpPr bwMode="auto">
            <a:xfrm>
              <a:off x="1572" y="3225"/>
              <a:ext cx="377" cy="279"/>
              <a:chOff x="1572" y="3225"/>
              <a:chExt cx="377" cy="279"/>
            </a:xfrm>
          </p:grpSpPr>
          <p:sp>
            <p:nvSpPr>
              <p:cNvPr id="159" name="Line 40"/>
              <p:cNvSpPr>
                <a:spLocks noChangeShapeType="1"/>
              </p:cNvSpPr>
              <p:nvPr/>
            </p:nvSpPr>
            <p:spPr bwMode="auto">
              <a:xfrm>
                <a:off x="1572" y="3225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60" name="Line 41"/>
              <p:cNvSpPr>
                <a:spLocks noChangeShapeType="1"/>
              </p:cNvSpPr>
              <p:nvPr/>
            </p:nvSpPr>
            <p:spPr bwMode="auto">
              <a:xfrm>
                <a:off x="1666" y="3225"/>
                <a:ext cx="0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61" name="Line 42"/>
              <p:cNvSpPr>
                <a:spLocks noChangeShapeType="1"/>
              </p:cNvSpPr>
              <p:nvPr/>
            </p:nvSpPr>
            <p:spPr bwMode="auto">
              <a:xfrm>
                <a:off x="1572" y="3504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62" name="Line 43"/>
              <p:cNvSpPr>
                <a:spLocks noChangeShapeType="1"/>
              </p:cNvSpPr>
              <p:nvPr/>
            </p:nvSpPr>
            <p:spPr bwMode="auto">
              <a:xfrm flipH="1">
                <a:off x="1666" y="3318"/>
                <a:ext cx="18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63" name="Line 44"/>
              <p:cNvSpPr>
                <a:spLocks noChangeShapeType="1"/>
              </p:cNvSpPr>
              <p:nvPr/>
            </p:nvSpPr>
            <p:spPr bwMode="auto">
              <a:xfrm flipH="1">
                <a:off x="1666" y="3411"/>
                <a:ext cx="18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64" name="Line 45"/>
              <p:cNvSpPr>
                <a:spLocks noChangeShapeType="1"/>
              </p:cNvSpPr>
              <p:nvPr/>
            </p:nvSpPr>
            <p:spPr bwMode="auto">
              <a:xfrm flipH="1">
                <a:off x="1855" y="3364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grpSp>
          <p:nvGrpSpPr>
            <p:cNvPr id="22" name="Group 46"/>
            <p:cNvGrpSpPr>
              <a:grpSpLocks/>
            </p:cNvGrpSpPr>
            <p:nvPr/>
          </p:nvGrpSpPr>
          <p:grpSpPr bwMode="auto">
            <a:xfrm>
              <a:off x="2607" y="3178"/>
              <a:ext cx="377" cy="279"/>
              <a:chOff x="2607" y="3178"/>
              <a:chExt cx="377" cy="279"/>
            </a:xfrm>
          </p:grpSpPr>
          <p:sp>
            <p:nvSpPr>
              <p:cNvPr id="153" name="Line 47"/>
              <p:cNvSpPr>
                <a:spLocks noChangeShapeType="1"/>
              </p:cNvSpPr>
              <p:nvPr/>
            </p:nvSpPr>
            <p:spPr bwMode="auto">
              <a:xfrm>
                <a:off x="2607" y="3178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54" name="Line 48"/>
              <p:cNvSpPr>
                <a:spLocks noChangeShapeType="1"/>
              </p:cNvSpPr>
              <p:nvPr/>
            </p:nvSpPr>
            <p:spPr bwMode="auto">
              <a:xfrm>
                <a:off x="2701" y="3178"/>
                <a:ext cx="0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55" name="Line 49"/>
              <p:cNvSpPr>
                <a:spLocks noChangeShapeType="1"/>
              </p:cNvSpPr>
              <p:nvPr/>
            </p:nvSpPr>
            <p:spPr bwMode="auto">
              <a:xfrm>
                <a:off x="2607" y="3457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56" name="Line 50"/>
              <p:cNvSpPr>
                <a:spLocks noChangeShapeType="1"/>
              </p:cNvSpPr>
              <p:nvPr/>
            </p:nvSpPr>
            <p:spPr bwMode="auto">
              <a:xfrm flipH="1">
                <a:off x="2701" y="3271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57" name="Line 51"/>
              <p:cNvSpPr>
                <a:spLocks noChangeShapeType="1"/>
              </p:cNvSpPr>
              <p:nvPr/>
            </p:nvSpPr>
            <p:spPr bwMode="auto">
              <a:xfrm flipH="1">
                <a:off x="2701" y="3364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58" name="Line 52"/>
              <p:cNvSpPr>
                <a:spLocks noChangeShapeType="1"/>
              </p:cNvSpPr>
              <p:nvPr/>
            </p:nvSpPr>
            <p:spPr bwMode="auto">
              <a:xfrm flipH="1">
                <a:off x="2889" y="3318"/>
                <a:ext cx="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grpSp>
          <p:nvGrpSpPr>
            <p:cNvPr id="24" name="Group 53"/>
            <p:cNvGrpSpPr>
              <a:grpSpLocks/>
            </p:cNvGrpSpPr>
            <p:nvPr/>
          </p:nvGrpSpPr>
          <p:grpSpPr bwMode="auto">
            <a:xfrm>
              <a:off x="2607" y="3690"/>
              <a:ext cx="377" cy="279"/>
              <a:chOff x="2607" y="3690"/>
              <a:chExt cx="377" cy="279"/>
            </a:xfrm>
          </p:grpSpPr>
          <p:sp>
            <p:nvSpPr>
              <p:cNvPr id="147" name="Line 54"/>
              <p:cNvSpPr>
                <a:spLocks noChangeShapeType="1"/>
              </p:cNvSpPr>
              <p:nvPr/>
            </p:nvSpPr>
            <p:spPr bwMode="auto">
              <a:xfrm>
                <a:off x="2607" y="3690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48" name="Line 55"/>
              <p:cNvSpPr>
                <a:spLocks noChangeShapeType="1"/>
              </p:cNvSpPr>
              <p:nvPr/>
            </p:nvSpPr>
            <p:spPr bwMode="auto">
              <a:xfrm>
                <a:off x="2701" y="3690"/>
                <a:ext cx="0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49" name="Line 56"/>
              <p:cNvSpPr>
                <a:spLocks noChangeShapeType="1"/>
              </p:cNvSpPr>
              <p:nvPr/>
            </p:nvSpPr>
            <p:spPr bwMode="auto">
              <a:xfrm>
                <a:off x="2607" y="3969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50" name="Line 57"/>
              <p:cNvSpPr>
                <a:spLocks noChangeShapeType="1"/>
              </p:cNvSpPr>
              <p:nvPr/>
            </p:nvSpPr>
            <p:spPr bwMode="auto">
              <a:xfrm flipH="1">
                <a:off x="2701" y="3783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51" name="Line 58"/>
              <p:cNvSpPr>
                <a:spLocks noChangeShapeType="1"/>
              </p:cNvSpPr>
              <p:nvPr/>
            </p:nvSpPr>
            <p:spPr bwMode="auto">
              <a:xfrm flipH="1">
                <a:off x="2701" y="3876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52" name="Line 59"/>
              <p:cNvSpPr>
                <a:spLocks noChangeShapeType="1"/>
              </p:cNvSpPr>
              <p:nvPr/>
            </p:nvSpPr>
            <p:spPr bwMode="auto">
              <a:xfrm flipH="1">
                <a:off x="2889" y="3829"/>
                <a:ext cx="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sp>
          <p:nvSpPr>
            <p:cNvPr id="25" name="Line 60"/>
            <p:cNvSpPr>
              <a:spLocks noChangeShapeType="1"/>
            </p:cNvSpPr>
            <p:nvPr/>
          </p:nvSpPr>
          <p:spPr bwMode="auto">
            <a:xfrm>
              <a:off x="2889" y="1551"/>
              <a:ext cx="0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26" name="Line 61"/>
            <p:cNvSpPr>
              <a:spLocks noChangeShapeType="1"/>
            </p:cNvSpPr>
            <p:nvPr/>
          </p:nvSpPr>
          <p:spPr bwMode="auto">
            <a:xfrm>
              <a:off x="2889" y="1969"/>
              <a:ext cx="0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27" name="Line 62"/>
            <p:cNvSpPr>
              <a:spLocks noChangeShapeType="1"/>
            </p:cNvSpPr>
            <p:nvPr/>
          </p:nvSpPr>
          <p:spPr bwMode="auto">
            <a:xfrm>
              <a:off x="2889" y="2388"/>
              <a:ext cx="0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28" name="Line 63"/>
            <p:cNvSpPr>
              <a:spLocks noChangeShapeType="1"/>
            </p:cNvSpPr>
            <p:nvPr/>
          </p:nvSpPr>
          <p:spPr bwMode="auto">
            <a:xfrm>
              <a:off x="2889" y="2760"/>
              <a:ext cx="0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29" name="Line 64"/>
            <p:cNvSpPr>
              <a:spLocks noChangeShapeType="1"/>
            </p:cNvSpPr>
            <p:nvPr/>
          </p:nvSpPr>
          <p:spPr bwMode="auto">
            <a:xfrm>
              <a:off x="2889" y="3271"/>
              <a:ext cx="0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30" name="Line 65"/>
            <p:cNvSpPr>
              <a:spLocks noChangeShapeType="1"/>
            </p:cNvSpPr>
            <p:nvPr/>
          </p:nvSpPr>
          <p:spPr bwMode="auto">
            <a:xfrm>
              <a:off x="2889" y="3783"/>
              <a:ext cx="0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31" name="Rectangle 66"/>
            <p:cNvSpPr>
              <a:spLocks noChangeArrowheads="1"/>
            </p:cNvSpPr>
            <p:nvPr/>
          </p:nvSpPr>
          <p:spPr bwMode="auto">
            <a:xfrm>
              <a:off x="4399" y="1276"/>
              <a:ext cx="462" cy="2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32" name="Rectangle 67"/>
            <p:cNvSpPr>
              <a:spLocks noChangeArrowheads="1"/>
            </p:cNvSpPr>
            <p:nvPr/>
          </p:nvSpPr>
          <p:spPr bwMode="auto">
            <a:xfrm>
              <a:off x="4399" y="1648"/>
              <a:ext cx="462" cy="2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33" name="Rectangle 68"/>
            <p:cNvSpPr>
              <a:spLocks noChangeArrowheads="1"/>
            </p:cNvSpPr>
            <p:nvPr/>
          </p:nvSpPr>
          <p:spPr bwMode="auto">
            <a:xfrm>
              <a:off x="4399" y="2066"/>
              <a:ext cx="462" cy="2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34" name="Rectangle 69"/>
            <p:cNvSpPr>
              <a:spLocks noChangeArrowheads="1"/>
            </p:cNvSpPr>
            <p:nvPr/>
          </p:nvSpPr>
          <p:spPr bwMode="auto">
            <a:xfrm>
              <a:off x="4399" y="2438"/>
              <a:ext cx="462" cy="2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35" name="Rectangle 70"/>
            <p:cNvSpPr>
              <a:spLocks noChangeArrowheads="1"/>
            </p:cNvSpPr>
            <p:nvPr/>
          </p:nvSpPr>
          <p:spPr bwMode="auto">
            <a:xfrm>
              <a:off x="4399" y="2764"/>
              <a:ext cx="462" cy="2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36" name="Rectangle 71"/>
            <p:cNvSpPr>
              <a:spLocks noChangeArrowheads="1"/>
            </p:cNvSpPr>
            <p:nvPr/>
          </p:nvSpPr>
          <p:spPr bwMode="auto">
            <a:xfrm>
              <a:off x="4399" y="3089"/>
              <a:ext cx="462" cy="2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4399" y="3415"/>
              <a:ext cx="462" cy="2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38" name="Rectangle 73"/>
            <p:cNvSpPr>
              <a:spLocks noChangeArrowheads="1"/>
            </p:cNvSpPr>
            <p:nvPr/>
          </p:nvSpPr>
          <p:spPr bwMode="auto">
            <a:xfrm>
              <a:off x="4399" y="3740"/>
              <a:ext cx="462" cy="2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grpSp>
          <p:nvGrpSpPr>
            <p:cNvPr id="39" name="Group 74"/>
            <p:cNvGrpSpPr>
              <a:grpSpLocks/>
            </p:cNvGrpSpPr>
            <p:nvPr/>
          </p:nvGrpSpPr>
          <p:grpSpPr bwMode="auto">
            <a:xfrm>
              <a:off x="2231" y="3085"/>
              <a:ext cx="376" cy="279"/>
              <a:chOff x="2231" y="3085"/>
              <a:chExt cx="376" cy="279"/>
            </a:xfrm>
          </p:grpSpPr>
          <p:sp>
            <p:nvSpPr>
              <p:cNvPr id="141" name="Line 75"/>
              <p:cNvSpPr>
                <a:spLocks noChangeShapeType="1"/>
              </p:cNvSpPr>
              <p:nvPr/>
            </p:nvSpPr>
            <p:spPr bwMode="auto">
              <a:xfrm flipH="1">
                <a:off x="2513" y="3364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42" name="Line 76"/>
              <p:cNvSpPr>
                <a:spLocks noChangeShapeType="1"/>
              </p:cNvSpPr>
              <p:nvPr/>
            </p:nvSpPr>
            <p:spPr bwMode="auto">
              <a:xfrm flipV="1">
                <a:off x="2513" y="3085"/>
                <a:ext cx="0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43" name="Line 77"/>
              <p:cNvSpPr>
                <a:spLocks noChangeShapeType="1"/>
              </p:cNvSpPr>
              <p:nvPr/>
            </p:nvSpPr>
            <p:spPr bwMode="auto">
              <a:xfrm flipH="1">
                <a:off x="2513" y="3085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44" name="Line 78"/>
              <p:cNvSpPr>
                <a:spLocks noChangeShapeType="1"/>
              </p:cNvSpPr>
              <p:nvPr/>
            </p:nvSpPr>
            <p:spPr bwMode="auto">
              <a:xfrm>
                <a:off x="2325" y="3271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45" name="Line 79"/>
              <p:cNvSpPr>
                <a:spLocks noChangeShapeType="1"/>
              </p:cNvSpPr>
              <p:nvPr/>
            </p:nvSpPr>
            <p:spPr bwMode="auto">
              <a:xfrm>
                <a:off x="2325" y="3178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46" name="Line 80"/>
              <p:cNvSpPr>
                <a:spLocks noChangeShapeType="1"/>
              </p:cNvSpPr>
              <p:nvPr/>
            </p:nvSpPr>
            <p:spPr bwMode="auto">
              <a:xfrm>
                <a:off x="2231" y="3225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sp>
          <p:nvSpPr>
            <p:cNvPr id="40" name="Line 81"/>
            <p:cNvSpPr>
              <a:spLocks noChangeShapeType="1"/>
            </p:cNvSpPr>
            <p:nvPr/>
          </p:nvSpPr>
          <p:spPr bwMode="auto">
            <a:xfrm flipV="1">
              <a:off x="2607" y="3597"/>
              <a:ext cx="0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41" name="Line 82"/>
            <p:cNvSpPr>
              <a:spLocks noChangeShapeType="1"/>
            </p:cNvSpPr>
            <p:nvPr/>
          </p:nvSpPr>
          <p:spPr bwMode="auto">
            <a:xfrm flipH="1">
              <a:off x="1572" y="3597"/>
              <a:ext cx="1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42" name="Line 83"/>
            <p:cNvSpPr>
              <a:spLocks noChangeShapeType="1"/>
            </p:cNvSpPr>
            <p:nvPr/>
          </p:nvSpPr>
          <p:spPr bwMode="auto">
            <a:xfrm flipV="1">
              <a:off x="1572" y="2946"/>
              <a:ext cx="0" cy="6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43" name="Line 84"/>
            <p:cNvSpPr>
              <a:spLocks noChangeShapeType="1"/>
            </p:cNvSpPr>
            <p:nvPr/>
          </p:nvSpPr>
          <p:spPr bwMode="auto">
            <a:xfrm flipH="1">
              <a:off x="1478" y="3318"/>
              <a:ext cx="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44" name="Line 85"/>
            <p:cNvSpPr>
              <a:spLocks noChangeShapeType="1"/>
            </p:cNvSpPr>
            <p:nvPr/>
          </p:nvSpPr>
          <p:spPr bwMode="auto">
            <a:xfrm flipV="1">
              <a:off x="1478" y="3039"/>
              <a:ext cx="0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45" name="Line 86"/>
            <p:cNvSpPr>
              <a:spLocks noChangeShapeType="1"/>
            </p:cNvSpPr>
            <p:nvPr/>
          </p:nvSpPr>
          <p:spPr bwMode="auto">
            <a:xfrm flipH="1">
              <a:off x="1478" y="3039"/>
              <a:ext cx="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46" name="Line 87"/>
            <p:cNvSpPr>
              <a:spLocks noChangeShapeType="1"/>
            </p:cNvSpPr>
            <p:nvPr/>
          </p:nvSpPr>
          <p:spPr bwMode="auto">
            <a:xfrm>
              <a:off x="1290" y="3225"/>
              <a:ext cx="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47" name="Line 88"/>
            <p:cNvSpPr>
              <a:spLocks noChangeShapeType="1"/>
            </p:cNvSpPr>
            <p:nvPr/>
          </p:nvSpPr>
          <p:spPr bwMode="auto">
            <a:xfrm>
              <a:off x="1290" y="3132"/>
              <a:ext cx="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grpSp>
          <p:nvGrpSpPr>
            <p:cNvPr id="48" name="Group 89"/>
            <p:cNvGrpSpPr>
              <a:grpSpLocks/>
            </p:cNvGrpSpPr>
            <p:nvPr/>
          </p:nvGrpSpPr>
          <p:grpSpPr bwMode="auto">
            <a:xfrm>
              <a:off x="2607" y="2667"/>
              <a:ext cx="377" cy="279"/>
              <a:chOff x="2607" y="2667"/>
              <a:chExt cx="377" cy="279"/>
            </a:xfrm>
          </p:grpSpPr>
          <p:sp>
            <p:nvSpPr>
              <p:cNvPr id="135" name="Line 90"/>
              <p:cNvSpPr>
                <a:spLocks noChangeShapeType="1"/>
              </p:cNvSpPr>
              <p:nvPr/>
            </p:nvSpPr>
            <p:spPr bwMode="auto">
              <a:xfrm>
                <a:off x="2607" y="2667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36" name="Line 91"/>
              <p:cNvSpPr>
                <a:spLocks noChangeShapeType="1"/>
              </p:cNvSpPr>
              <p:nvPr/>
            </p:nvSpPr>
            <p:spPr bwMode="auto">
              <a:xfrm>
                <a:off x="2701" y="2667"/>
                <a:ext cx="0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37" name="Line 92"/>
              <p:cNvSpPr>
                <a:spLocks noChangeShapeType="1"/>
              </p:cNvSpPr>
              <p:nvPr/>
            </p:nvSpPr>
            <p:spPr bwMode="auto">
              <a:xfrm>
                <a:off x="2607" y="2946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38" name="Line 93"/>
              <p:cNvSpPr>
                <a:spLocks noChangeShapeType="1"/>
              </p:cNvSpPr>
              <p:nvPr/>
            </p:nvSpPr>
            <p:spPr bwMode="auto">
              <a:xfrm flipH="1">
                <a:off x="2701" y="2760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39" name="Line 94"/>
              <p:cNvSpPr>
                <a:spLocks noChangeShapeType="1"/>
              </p:cNvSpPr>
              <p:nvPr/>
            </p:nvSpPr>
            <p:spPr bwMode="auto">
              <a:xfrm flipH="1">
                <a:off x="2701" y="2853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40" name="Line 95"/>
              <p:cNvSpPr>
                <a:spLocks noChangeShapeType="1"/>
              </p:cNvSpPr>
              <p:nvPr/>
            </p:nvSpPr>
            <p:spPr bwMode="auto">
              <a:xfrm flipH="1">
                <a:off x="2889" y="2806"/>
                <a:ext cx="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sp>
          <p:nvSpPr>
            <p:cNvPr id="49" name="Line 96"/>
            <p:cNvSpPr>
              <a:spLocks noChangeShapeType="1"/>
            </p:cNvSpPr>
            <p:nvPr/>
          </p:nvSpPr>
          <p:spPr bwMode="auto">
            <a:xfrm>
              <a:off x="2325" y="3178"/>
              <a:ext cx="0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50" name="Line 97"/>
            <p:cNvSpPr>
              <a:spLocks noChangeShapeType="1"/>
            </p:cNvSpPr>
            <p:nvPr/>
          </p:nvSpPr>
          <p:spPr bwMode="auto">
            <a:xfrm>
              <a:off x="1855" y="3318"/>
              <a:ext cx="0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51" name="Line 98"/>
            <p:cNvSpPr>
              <a:spLocks noChangeShapeType="1"/>
            </p:cNvSpPr>
            <p:nvPr/>
          </p:nvSpPr>
          <p:spPr bwMode="auto">
            <a:xfrm>
              <a:off x="1290" y="3132"/>
              <a:ext cx="0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52" name="Oval 99"/>
            <p:cNvSpPr>
              <a:spLocks noChangeArrowheads="1"/>
            </p:cNvSpPr>
            <p:nvPr/>
          </p:nvSpPr>
          <p:spPr bwMode="auto">
            <a:xfrm>
              <a:off x="2047" y="3182"/>
              <a:ext cx="180" cy="1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53" name="Line 100"/>
            <p:cNvSpPr>
              <a:spLocks noChangeShapeType="1"/>
            </p:cNvSpPr>
            <p:nvPr/>
          </p:nvSpPr>
          <p:spPr bwMode="auto">
            <a:xfrm flipH="1">
              <a:off x="1949" y="3225"/>
              <a:ext cx="282" cy="1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54" name="Line 101"/>
            <p:cNvSpPr>
              <a:spLocks noChangeShapeType="1"/>
            </p:cNvSpPr>
            <p:nvPr/>
          </p:nvSpPr>
          <p:spPr bwMode="auto">
            <a:xfrm>
              <a:off x="2043" y="3225"/>
              <a:ext cx="188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55" name="Line 102"/>
            <p:cNvSpPr>
              <a:spLocks noChangeShapeType="1"/>
            </p:cNvSpPr>
            <p:nvPr/>
          </p:nvSpPr>
          <p:spPr bwMode="auto">
            <a:xfrm flipH="1">
              <a:off x="1008" y="2248"/>
              <a:ext cx="15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56" name="Line 103"/>
            <p:cNvSpPr>
              <a:spLocks noChangeShapeType="1"/>
            </p:cNvSpPr>
            <p:nvPr/>
          </p:nvSpPr>
          <p:spPr bwMode="auto">
            <a:xfrm flipH="1">
              <a:off x="1008" y="2620"/>
              <a:ext cx="15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57" name="Line 104"/>
            <p:cNvSpPr>
              <a:spLocks noChangeShapeType="1"/>
            </p:cNvSpPr>
            <p:nvPr/>
          </p:nvSpPr>
          <p:spPr bwMode="auto">
            <a:xfrm flipH="1">
              <a:off x="1008" y="2946"/>
              <a:ext cx="15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58" name="Line 105"/>
            <p:cNvSpPr>
              <a:spLocks noChangeShapeType="1"/>
            </p:cNvSpPr>
            <p:nvPr/>
          </p:nvSpPr>
          <p:spPr bwMode="auto">
            <a:xfrm flipH="1">
              <a:off x="1008" y="3550"/>
              <a:ext cx="15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59" name="Line 106"/>
            <p:cNvSpPr>
              <a:spLocks noChangeShapeType="1"/>
            </p:cNvSpPr>
            <p:nvPr/>
          </p:nvSpPr>
          <p:spPr bwMode="auto">
            <a:xfrm flipH="1">
              <a:off x="1008" y="4015"/>
              <a:ext cx="15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60" name="Line 107"/>
            <p:cNvSpPr>
              <a:spLocks noChangeShapeType="1"/>
            </p:cNvSpPr>
            <p:nvPr/>
          </p:nvSpPr>
          <p:spPr bwMode="auto">
            <a:xfrm flipH="1">
              <a:off x="2984" y="1365"/>
              <a:ext cx="14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61" name="Line 108"/>
            <p:cNvSpPr>
              <a:spLocks noChangeShapeType="1"/>
            </p:cNvSpPr>
            <p:nvPr/>
          </p:nvSpPr>
          <p:spPr bwMode="auto">
            <a:xfrm>
              <a:off x="2984" y="1365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62" name="Line 109"/>
            <p:cNvSpPr>
              <a:spLocks noChangeShapeType="1"/>
            </p:cNvSpPr>
            <p:nvPr/>
          </p:nvSpPr>
          <p:spPr bwMode="auto">
            <a:xfrm flipH="1">
              <a:off x="2984" y="1783"/>
              <a:ext cx="14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63" name="Line 110"/>
            <p:cNvSpPr>
              <a:spLocks noChangeShapeType="1"/>
            </p:cNvSpPr>
            <p:nvPr/>
          </p:nvSpPr>
          <p:spPr bwMode="auto">
            <a:xfrm flipH="1">
              <a:off x="2984" y="2202"/>
              <a:ext cx="14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64" name="Line 111"/>
            <p:cNvSpPr>
              <a:spLocks noChangeShapeType="1"/>
            </p:cNvSpPr>
            <p:nvPr/>
          </p:nvSpPr>
          <p:spPr bwMode="auto">
            <a:xfrm flipH="1">
              <a:off x="2984" y="2574"/>
              <a:ext cx="14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65" name="Line 112"/>
            <p:cNvSpPr>
              <a:spLocks noChangeShapeType="1"/>
            </p:cNvSpPr>
            <p:nvPr/>
          </p:nvSpPr>
          <p:spPr bwMode="auto">
            <a:xfrm flipH="1">
              <a:off x="2984" y="3225"/>
              <a:ext cx="14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66" name="Line 113"/>
            <p:cNvSpPr>
              <a:spLocks noChangeShapeType="1"/>
            </p:cNvSpPr>
            <p:nvPr/>
          </p:nvSpPr>
          <p:spPr bwMode="auto">
            <a:xfrm flipH="1">
              <a:off x="2984" y="3829"/>
              <a:ext cx="14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67" name="Line 114"/>
            <p:cNvSpPr>
              <a:spLocks noChangeShapeType="1"/>
            </p:cNvSpPr>
            <p:nvPr/>
          </p:nvSpPr>
          <p:spPr bwMode="auto">
            <a:xfrm>
              <a:off x="2984" y="1783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68" name="Line 115"/>
            <p:cNvSpPr>
              <a:spLocks noChangeShapeType="1"/>
            </p:cNvSpPr>
            <p:nvPr/>
          </p:nvSpPr>
          <p:spPr bwMode="auto">
            <a:xfrm>
              <a:off x="2984" y="220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69" name="Line 116"/>
            <p:cNvSpPr>
              <a:spLocks noChangeShapeType="1"/>
            </p:cNvSpPr>
            <p:nvPr/>
          </p:nvSpPr>
          <p:spPr bwMode="auto">
            <a:xfrm>
              <a:off x="2984" y="2574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70" name="Line 117"/>
            <p:cNvSpPr>
              <a:spLocks noChangeShapeType="1"/>
            </p:cNvSpPr>
            <p:nvPr/>
          </p:nvSpPr>
          <p:spPr bwMode="auto">
            <a:xfrm>
              <a:off x="2984" y="3225"/>
              <a:ext cx="0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71" name="Rectangle 118"/>
            <p:cNvSpPr>
              <a:spLocks noChangeArrowheads="1"/>
            </p:cNvSpPr>
            <p:nvPr/>
          </p:nvSpPr>
          <p:spPr bwMode="auto">
            <a:xfrm>
              <a:off x="1482" y="2950"/>
              <a:ext cx="86" cy="3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72" name="Rectangle 119"/>
            <p:cNvSpPr>
              <a:spLocks noChangeArrowheads="1"/>
            </p:cNvSpPr>
            <p:nvPr/>
          </p:nvSpPr>
          <p:spPr bwMode="auto">
            <a:xfrm>
              <a:off x="2611" y="3461"/>
              <a:ext cx="86" cy="39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73" name="Rectangle 120"/>
            <p:cNvSpPr>
              <a:spLocks noChangeArrowheads="1"/>
            </p:cNvSpPr>
            <p:nvPr/>
          </p:nvSpPr>
          <p:spPr bwMode="auto">
            <a:xfrm>
              <a:off x="2611" y="3973"/>
              <a:ext cx="86" cy="3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74" name="Line 121"/>
            <p:cNvSpPr>
              <a:spLocks noChangeShapeType="1"/>
            </p:cNvSpPr>
            <p:nvPr/>
          </p:nvSpPr>
          <p:spPr bwMode="auto">
            <a:xfrm flipH="1">
              <a:off x="4442" y="2527"/>
              <a:ext cx="376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75" name="Line 122"/>
            <p:cNvSpPr>
              <a:spLocks noChangeShapeType="1"/>
            </p:cNvSpPr>
            <p:nvPr/>
          </p:nvSpPr>
          <p:spPr bwMode="auto">
            <a:xfrm flipH="1">
              <a:off x="4442" y="3178"/>
              <a:ext cx="376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grpSp>
          <p:nvGrpSpPr>
            <p:cNvPr id="76" name="Group 123"/>
            <p:cNvGrpSpPr>
              <a:grpSpLocks/>
            </p:cNvGrpSpPr>
            <p:nvPr/>
          </p:nvGrpSpPr>
          <p:grpSpPr bwMode="auto">
            <a:xfrm>
              <a:off x="4865" y="1225"/>
              <a:ext cx="471" cy="279"/>
              <a:chOff x="4865" y="1225"/>
              <a:chExt cx="471" cy="279"/>
            </a:xfrm>
          </p:grpSpPr>
          <p:sp>
            <p:nvSpPr>
              <p:cNvPr id="133" name="Line 124"/>
              <p:cNvSpPr>
                <a:spLocks noChangeShapeType="1"/>
              </p:cNvSpPr>
              <p:nvPr/>
            </p:nvSpPr>
            <p:spPr bwMode="auto">
              <a:xfrm flipV="1">
                <a:off x="4865" y="1225"/>
                <a:ext cx="471" cy="1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34" name="Line 125"/>
              <p:cNvSpPr>
                <a:spLocks noChangeShapeType="1"/>
              </p:cNvSpPr>
              <p:nvPr/>
            </p:nvSpPr>
            <p:spPr bwMode="auto">
              <a:xfrm>
                <a:off x="4865" y="1365"/>
                <a:ext cx="471" cy="1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grpSp>
          <p:nvGrpSpPr>
            <p:cNvPr id="77" name="Group 126"/>
            <p:cNvGrpSpPr>
              <a:grpSpLocks/>
            </p:cNvGrpSpPr>
            <p:nvPr/>
          </p:nvGrpSpPr>
          <p:grpSpPr bwMode="auto">
            <a:xfrm>
              <a:off x="4865" y="1597"/>
              <a:ext cx="471" cy="279"/>
              <a:chOff x="4865" y="1597"/>
              <a:chExt cx="471" cy="279"/>
            </a:xfrm>
          </p:grpSpPr>
          <p:sp>
            <p:nvSpPr>
              <p:cNvPr id="131" name="Line 127"/>
              <p:cNvSpPr>
                <a:spLocks noChangeShapeType="1"/>
              </p:cNvSpPr>
              <p:nvPr/>
            </p:nvSpPr>
            <p:spPr bwMode="auto">
              <a:xfrm flipV="1">
                <a:off x="4865" y="1597"/>
                <a:ext cx="471" cy="1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32" name="Line 128"/>
              <p:cNvSpPr>
                <a:spLocks noChangeShapeType="1"/>
              </p:cNvSpPr>
              <p:nvPr/>
            </p:nvSpPr>
            <p:spPr bwMode="auto">
              <a:xfrm>
                <a:off x="4865" y="1737"/>
                <a:ext cx="471" cy="1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grpSp>
          <p:nvGrpSpPr>
            <p:cNvPr id="78" name="Group 129"/>
            <p:cNvGrpSpPr>
              <a:grpSpLocks/>
            </p:cNvGrpSpPr>
            <p:nvPr/>
          </p:nvGrpSpPr>
          <p:grpSpPr bwMode="auto">
            <a:xfrm>
              <a:off x="4865" y="2016"/>
              <a:ext cx="471" cy="279"/>
              <a:chOff x="4865" y="2016"/>
              <a:chExt cx="471" cy="279"/>
            </a:xfrm>
          </p:grpSpPr>
          <p:sp>
            <p:nvSpPr>
              <p:cNvPr id="129" name="Line 130"/>
              <p:cNvSpPr>
                <a:spLocks noChangeShapeType="1"/>
              </p:cNvSpPr>
              <p:nvPr/>
            </p:nvSpPr>
            <p:spPr bwMode="auto">
              <a:xfrm flipV="1">
                <a:off x="4865" y="2016"/>
                <a:ext cx="471" cy="1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30" name="Line 131"/>
              <p:cNvSpPr>
                <a:spLocks noChangeShapeType="1"/>
              </p:cNvSpPr>
              <p:nvPr/>
            </p:nvSpPr>
            <p:spPr bwMode="auto">
              <a:xfrm>
                <a:off x="4865" y="2155"/>
                <a:ext cx="471" cy="1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grpSp>
          <p:nvGrpSpPr>
            <p:cNvPr id="79" name="Group 132"/>
            <p:cNvGrpSpPr>
              <a:grpSpLocks/>
            </p:cNvGrpSpPr>
            <p:nvPr/>
          </p:nvGrpSpPr>
          <p:grpSpPr bwMode="auto">
            <a:xfrm>
              <a:off x="4865" y="2388"/>
              <a:ext cx="471" cy="279"/>
              <a:chOff x="4865" y="2388"/>
              <a:chExt cx="471" cy="279"/>
            </a:xfrm>
          </p:grpSpPr>
          <p:sp>
            <p:nvSpPr>
              <p:cNvPr id="127" name="Line 133"/>
              <p:cNvSpPr>
                <a:spLocks noChangeShapeType="1"/>
              </p:cNvSpPr>
              <p:nvPr/>
            </p:nvSpPr>
            <p:spPr bwMode="auto">
              <a:xfrm flipV="1">
                <a:off x="4865" y="2388"/>
                <a:ext cx="471" cy="1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28" name="Line 134"/>
              <p:cNvSpPr>
                <a:spLocks noChangeShapeType="1"/>
              </p:cNvSpPr>
              <p:nvPr/>
            </p:nvSpPr>
            <p:spPr bwMode="auto">
              <a:xfrm>
                <a:off x="4865" y="2527"/>
                <a:ext cx="471" cy="1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grpSp>
          <p:nvGrpSpPr>
            <p:cNvPr id="80" name="Group 135"/>
            <p:cNvGrpSpPr>
              <a:grpSpLocks/>
            </p:cNvGrpSpPr>
            <p:nvPr/>
          </p:nvGrpSpPr>
          <p:grpSpPr bwMode="auto">
            <a:xfrm>
              <a:off x="4865" y="2713"/>
              <a:ext cx="471" cy="279"/>
              <a:chOff x="4865" y="2713"/>
              <a:chExt cx="471" cy="279"/>
            </a:xfrm>
          </p:grpSpPr>
          <p:sp>
            <p:nvSpPr>
              <p:cNvPr id="125" name="Line 136"/>
              <p:cNvSpPr>
                <a:spLocks noChangeShapeType="1"/>
              </p:cNvSpPr>
              <p:nvPr/>
            </p:nvSpPr>
            <p:spPr bwMode="auto">
              <a:xfrm flipV="1">
                <a:off x="4865" y="2713"/>
                <a:ext cx="471" cy="1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26" name="Line 137"/>
              <p:cNvSpPr>
                <a:spLocks noChangeShapeType="1"/>
              </p:cNvSpPr>
              <p:nvPr/>
            </p:nvSpPr>
            <p:spPr bwMode="auto">
              <a:xfrm>
                <a:off x="4865" y="2853"/>
                <a:ext cx="471" cy="1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grpSp>
          <p:nvGrpSpPr>
            <p:cNvPr id="81" name="Group 138"/>
            <p:cNvGrpSpPr>
              <a:grpSpLocks/>
            </p:cNvGrpSpPr>
            <p:nvPr/>
          </p:nvGrpSpPr>
          <p:grpSpPr bwMode="auto">
            <a:xfrm>
              <a:off x="4865" y="3039"/>
              <a:ext cx="471" cy="279"/>
              <a:chOff x="4865" y="3039"/>
              <a:chExt cx="471" cy="279"/>
            </a:xfrm>
          </p:grpSpPr>
          <p:sp>
            <p:nvSpPr>
              <p:cNvPr id="123" name="Line 139"/>
              <p:cNvSpPr>
                <a:spLocks noChangeShapeType="1"/>
              </p:cNvSpPr>
              <p:nvPr/>
            </p:nvSpPr>
            <p:spPr bwMode="auto">
              <a:xfrm flipV="1">
                <a:off x="4865" y="3039"/>
                <a:ext cx="471" cy="1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24" name="Line 140"/>
              <p:cNvSpPr>
                <a:spLocks noChangeShapeType="1"/>
              </p:cNvSpPr>
              <p:nvPr/>
            </p:nvSpPr>
            <p:spPr bwMode="auto">
              <a:xfrm>
                <a:off x="4865" y="3178"/>
                <a:ext cx="471" cy="1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grpSp>
          <p:nvGrpSpPr>
            <p:cNvPr id="82" name="Group 141"/>
            <p:cNvGrpSpPr>
              <a:grpSpLocks/>
            </p:cNvGrpSpPr>
            <p:nvPr/>
          </p:nvGrpSpPr>
          <p:grpSpPr bwMode="auto">
            <a:xfrm>
              <a:off x="4865" y="3364"/>
              <a:ext cx="471" cy="279"/>
              <a:chOff x="4865" y="3364"/>
              <a:chExt cx="471" cy="279"/>
            </a:xfrm>
          </p:grpSpPr>
          <p:sp>
            <p:nvSpPr>
              <p:cNvPr id="121" name="Line 142"/>
              <p:cNvSpPr>
                <a:spLocks noChangeShapeType="1"/>
              </p:cNvSpPr>
              <p:nvPr/>
            </p:nvSpPr>
            <p:spPr bwMode="auto">
              <a:xfrm flipV="1">
                <a:off x="4865" y="3364"/>
                <a:ext cx="471" cy="1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22" name="Line 143"/>
              <p:cNvSpPr>
                <a:spLocks noChangeShapeType="1"/>
              </p:cNvSpPr>
              <p:nvPr/>
            </p:nvSpPr>
            <p:spPr bwMode="auto">
              <a:xfrm>
                <a:off x="4865" y="3504"/>
                <a:ext cx="471" cy="1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grpSp>
          <p:nvGrpSpPr>
            <p:cNvPr id="83" name="Group 144"/>
            <p:cNvGrpSpPr>
              <a:grpSpLocks/>
            </p:cNvGrpSpPr>
            <p:nvPr/>
          </p:nvGrpSpPr>
          <p:grpSpPr bwMode="auto">
            <a:xfrm>
              <a:off x="4865" y="3690"/>
              <a:ext cx="471" cy="279"/>
              <a:chOff x="4865" y="3690"/>
              <a:chExt cx="471" cy="279"/>
            </a:xfrm>
          </p:grpSpPr>
          <p:sp>
            <p:nvSpPr>
              <p:cNvPr id="119" name="Line 145"/>
              <p:cNvSpPr>
                <a:spLocks noChangeShapeType="1"/>
              </p:cNvSpPr>
              <p:nvPr/>
            </p:nvSpPr>
            <p:spPr bwMode="auto">
              <a:xfrm flipV="1">
                <a:off x="4865" y="3690"/>
                <a:ext cx="471" cy="1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  <p:sp>
            <p:nvSpPr>
              <p:cNvPr id="120" name="Line 146"/>
              <p:cNvSpPr>
                <a:spLocks noChangeShapeType="1"/>
              </p:cNvSpPr>
              <p:nvPr/>
            </p:nvSpPr>
            <p:spPr bwMode="auto">
              <a:xfrm>
                <a:off x="4865" y="3829"/>
                <a:ext cx="471" cy="1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600"/>
              </a:p>
            </p:txBody>
          </p:sp>
        </p:grpSp>
        <p:sp>
          <p:nvSpPr>
            <p:cNvPr id="84" name="Rectangle 147"/>
            <p:cNvSpPr>
              <a:spLocks noChangeArrowheads="1"/>
            </p:cNvSpPr>
            <p:nvPr/>
          </p:nvSpPr>
          <p:spPr bwMode="auto">
            <a:xfrm>
              <a:off x="2301" y="916"/>
              <a:ext cx="34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 dirty="0">
                  <a:latin typeface="Arial" pitchFamily="34" charset="0"/>
                  <a:ea typeface="굴림체" pitchFamily="49" charset="-127"/>
                </a:rPr>
                <a:t>260</a:t>
              </a:r>
            </a:p>
          </p:txBody>
        </p:sp>
        <p:sp>
          <p:nvSpPr>
            <p:cNvPr id="85" name="Rectangle 148"/>
            <p:cNvSpPr>
              <a:spLocks noChangeArrowheads="1"/>
            </p:cNvSpPr>
            <p:nvPr/>
          </p:nvSpPr>
          <p:spPr bwMode="auto">
            <a:xfrm>
              <a:off x="2644" y="942"/>
              <a:ext cx="816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>
                  <a:latin typeface="Arial" pitchFamily="34" charset="0"/>
                  <a:ea typeface="굴림체" pitchFamily="49" charset="-127"/>
                </a:rPr>
                <a:t>A18CA626(ICP)</a:t>
              </a:r>
            </a:p>
          </p:txBody>
        </p:sp>
        <p:sp>
          <p:nvSpPr>
            <p:cNvPr id="86" name="Rectangle 149"/>
            <p:cNvSpPr>
              <a:spLocks noChangeArrowheads="1"/>
            </p:cNvSpPr>
            <p:nvPr/>
          </p:nvSpPr>
          <p:spPr bwMode="auto">
            <a:xfrm>
              <a:off x="2174" y="1128"/>
              <a:ext cx="75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>
                  <a:latin typeface="Arial" pitchFamily="34" charset="0"/>
                  <a:ea typeface="굴림체" pitchFamily="49" charset="-127"/>
                </a:rPr>
                <a:t>TRANCEIVER</a:t>
              </a:r>
            </a:p>
          </p:txBody>
        </p:sp>
        <p:sp>
          <p:nvSpPr>
            <p:cNvPr id="87" name="Rectangle 150"/>
            <p:cNvSpPr>
              <a:spLocks noChangeArrowheads="1"/>
            </p:cNvSpPr>
            <p:nvPr/>
          </p:nvSpPr>
          <p:spPr bwMode="auto">
            <a:xfrm>
              <a:off x="2974" y="1221"/>
              <a:ext cx="1210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 dirty="0">
                  <a:latin typeface="Arial" pitchFamily="34" charset="0"/>
                  <a:ea typeface="굴림체" pitchFamily="49" charset="-127"/>
                </a:rPr>
                <a:t>10BASE2 (THICK CABLE)</a:t>
              </a:r>
            </a:p>
          </p:txBody>
        </p:sp>
        <p:sp>
          <p:nvSpPr>
            <p:cNvPr id="88" name="Rectangle 151"/>
            <p:cNvSpPr>
              <a:spLocks noChangeArrowheads="1"/>
            </p:cNvSpPr>
            <p:nvPr/>
          </p:nvSpPr>
          <p:spPr bwMode="auto">
            <a:xfrm>
              <a:off x="2691" y="2058"/>
              <a:ext cx="75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>
                  <a:latin typeface="Arial" pitchFamily="34" charset="0"/>
                  <a:ea typeface="굴림체" pitchFamily="49" charset="-127"/>
                </a:rPr>
                <a:t>TRANCEIVER</a:t>
              </a:r>
            </a:p>
          </p:txBody>
        </p:sp>
        <p:sp>
          <p:nvSpPr>
            <p:cNvPr id="89" name="Rectangle 152"/>
            <p:cNvSpPr>
              <a:spLocks noChangeArrowheads="1"/>
            </p:cNvSpPr>
            <p:nvPr/>
          </p:nvSpPr>
          <p:spPr bwMode="auto">
            <a:xfrm>
              <a:off x="3115" y="2197"/>
              <a:ext cx="1111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>
                  <a:latin typeface="Arial" pitchFamily="34" charset="0"/>
                  <a:ea typeface="굴림체" pitchFamily="49" charset="-127"/>
                </a:rPr>
                <a:t>AUI CABLE</a:t>
              </a:r>
            </a:p>
            <a:p>
              <a:pPr algn="l" defTabSz="762000" latinLnBrk="0"/>
              <a:r>
                <a:rPr lang="en-US" altLang="ko-KR" sz="600">
                  <a:latin typeface="Arial" pitchFamily="34" charset="0"/>
                  <a:ea typeface="굴림체" pitchFamily="49" charset="-127"/>
                </a:rPr>
                <a:t>(TRANCEIVER CABLE)</a:t>
              </a:r>
            </a:p>
          </p:txBody>
        </p:sp>
        <p:sp>
          <p:nvSpPr>
            <p:cNvPr id="90" name="Rectangle 153"/>
            <p:cNvSpPr>
              <a:spLocks noChangeArrowheads="1"/>
            </p:cNvSpPr>
            <p:nvPr/>
          </p:nvSpPr>
          <p:spPr bwMode="auto">
            <a:xfrm>
              <a:off x="998" y="2104"/>
              <a:ext cx="35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>
                  <a:latin typeface="Arial" pitchFamily="34" charset="0"/>
                  <a:ea typeface="굴림체" pitchFamily="49" charset="-127"/>
                </a:rPr>
                <a:t>16F</a:t>
              </a:r>
            </a:p>
          </p:txBody>
        </p:sp>
        <p:sp>
          <p:nvSpPr>
            <p:cNvPr id="91" name="Rectangle 154"/>
            <p:cNvSpPr>
              <a:spLocks noChangeArrowheads="1"/>
            </p:cNvSpPr>
            <p:nvPr/>
          </p:nvSpPr>
          <p:spPr bwMode="auto">
            <a:xfrm>
              <a:off x="1045" y="2476"/>
              <a:ext cx="304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>
                  <a:latin typeface="Arial" pitchFamily="34" charset="0"/>
                  <a:ea typeface="굴림체" pitchFamily="49" charset="-127"/>
                </a:rPr>
                <a:t>9F</a:t>
              </a:r>
            </a:p>
          </p:txBody>
        </p:sp>
        <p:sp>
          <p:nvSpPr>
            <p:cNvPr id="92" name="Rectangle 155"/>
            <p:cNvSpPr>
              <a:spLocks noChangeArrowheads="1"/>
            </p:cNvSpPr>
            <p:nvPr/>
          </p:nvSpPr>
          <p:spPr bwMode="auto">
            <a:xfrm>
              <a:off x="1045" y="2848"/>
              <a:ext cx="304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>
                  <a:latin typeface="Arial" pitchFamily="34" charset="0"/>
                  <a:ea typeface="굴림체" pitchFamily="49" charset="-127"/>
                </a:rPr>
                <a:t>8F</a:t>
              </a:r>
            </a:p>
          </p:txBody>
        </p:sp>
        <p:sp>
          <p:nvSpPr>
            <p:cNvPr id="93" name="Rectangle 156"/>
            <p:cNvSpPr>
              <a:spLocks noChangeArrowheads="1"/>
            </p:cNvSpPr>
            <p:nvPr/>
          </p:nvSpPr>
          <p:spPr bwMode="auto">
            <a:xfrm>
              <a:off x="1045" y="3406"/>
              <a:ext cx="304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>
                  <a:latin typeface="Arial" pitchFamily="34" charset="0"/>
                  <a:ea typeface="굴림체" pitchFamily="49" charset="-127"/>
                </a:rPr>
                <a:t>7F</a:t>
              </a:r>
            </a:p>
          </p:txBody>
        </p:sp>
        <p:sp>
          <p:nvSpPr>
            <p:cNvPr id="94" name="Rectangle 157"/>
            <p:cNvSpPr>
              <a:spLocks noChangeArrowheads="1"/>
            </p:cNvSpPr>
            <p:nvPr/>
          </p:nvSpPr>
          <p:spPr bwMode="auto">
            <a:xfrm>
              <a:off x="1045" y="3871"/>
              <a:ext cx="304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>
                  <a:latin typeface="Arial" pitchFamily="34" charset="0"/>
                  <a:ea typeface="굴림체" pitchFamily="49" charset="-127"/>
                </a:rPr>
                <a:t>6F</a:t>
              </a:r>
            </a:p>
          </p:txBody>
        </p:sp>
        <p:sp>
          <p:nvSpPr>
            <p:cNvPr id="95" name="Rectangle 158"/>
            <p:cNvSpPr>
              <a:spLocks noChangeArrowheads="1"/>
            </p:cNvSpPr>
            <p:nvPr/>
          </p:nvSpPr>
          <p:spPr bwMode="auto">
            <a:xfrm>
              <a:off x="1757" y="3023"/>
              <a:ext cx="66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 dirty="0">
                  <a:latin typeface="Arial" pitchFamily="34" charset="0"/>
                  <a:ea typeface="굴림체" pitchFamily="49" charset="-127"/>
                </a:rPr>
                <a:t>REPEATER</a:t>
              </a:r>
            </a:p>
          </p:txBody>
        </p:sp>
        <p:sp>
          <p:nvSpPr>
            <p:cNvPr id="96" name="Rectangle 159"/>
            <p:cNvSpPr>
              <a:spLocks noChangeArrowheads="1"/>
            </p:cNvSpPr>
            <p:nvPr/>
          </p:nvSpPr>
          <p:spPr bwMode="auto">
            <a:xfrm>
              <a:off x="3115" y="2647"/>
              <a:ext cx="1109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 dirty="0">
                  <a:latin typeface="Arial" pitchFamily="34" charset="0"/>
                  <a:ea typeface="굴림체" pitchFamily="49" charset="-127"/>
                </a:rPr>
                <a:t>(2PORT</a:t>
              </a:r>
              <a:r>
                <a:rPr lang="ko-KR" altLang="en-US" sz="600" dirty="0">
                  <a:latin typeface="Arial" pitchFamily="34" charset="0"/>
                  <a:ea typeface="굴림체" pitchFamily="49" charset="-127"/>
                </a:rPr>
                <a:t>는 </a:t>
              </a:r>
              <a:r>
                <a:rPr lang="en-US" altLang="ko-KR" sz="600" dirty="0">
                  <a:latin typeface="Arial" pitchFamily="34" charset="0"/>
                  <a:ea typeface="굴림체" pitchFamily="49" charset="-127"/>
                </a:rPr>
                <a:t>HUB</a:t>
              </a:r>
              <a:r>
                <a:rPr lang="ko-KR" altLang="en-US" sz="600" dirty="0">
                  <a:latin typeface="Arial" pitchFamily="34" charset="0"/>
                  <a:ea typeface="굴림체" pitchFamily="49" charset="-127"/>
                </a:rPr>
                <a:t>간 연결</a:t>
              </a:r>
              <a:r>
                <a:rPr lang="en-US" altLang="ko-KR" sz="600" dirty="0">
                  <a:latin typeface="Arial" pitchFamily="34" charset="0"/>
                  <a:ea typeface="굴림체" pitchFamily="49" charset="-127"/>
                </a:rPr>
                <a:t>)</a:t>
              </a:r>
            </a:p>
          </p:txBody>
        </p:sp>
        <p:sp>
          <p:nvSpPr>
            <p:cNvPr id="97" name="Rectangle 160"/>
            <p:cNvSpPr>
              <a:spLocks noChangeArrowheads="1"/>
            </p:cNvSpPr>
            <p:nvPr/>
          </p:nvSpPr>
          <p:spPr bwMode="auto">
            <a:xfrm>
              <a:off x="3115" y="3257"/>
              <a:ext cx="1109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 dirty="0">
                  <a:latin typeface="Arial" pitchFamily="34" charset="0"/>
                  <a:ea typeface="굴림체" pitchFamily="49" charset="-127"/>
                </a:rPr>
                <a:t>(2PORT</a:t>
              </a:r>
              <a:r>
                <a:rPr lang="ko-KR" altLang="en-US" sz="600" dirty="0">
                  <a:latin typeface="Arial" pitchFamily="34" charset="0"/>
                  <a:ea typeface="굴림체" pitchFamily="49" charset="-127"/>
                </a:rPr>
                <a:t>는 </a:t>
              </a:r>
              <a:r>
                <a:rPr lang="en-US" altLang="ko-KR" sz="600" dirty="0">
                  <a:latin typeface="Arial" pitchFamily="34" charset="0"/>
                  <a:ea typeface="굴림체" pitchFamily="49" charset="-127"/>
                </a:rPr>
                <a:t>HUB</a:t>
              </a:r>
              <a:r>
                <a:rPr lang="ko-KR" altLang="en-US" sz="600" dirty="0">
                  <a:latin typeface="Arial" pitchFamily="34" charset="0"/>
                  <a:ea typeface="굴림체" pitchFamily="49" charset="-127"/>
                </a:rPr>
                <a:t>간 연결</a:t>
              </a:r>
              <a:r>
                <a:rPr lang="en-US" altLang="ko-KR" sz="600" dirty="0">
                  <a:latin typeface="Arial" pitchFamily="34" charset="0"/>
                  <a:ea typeface="굴림체" pitchFamily="49" charset="-127"/>
                </a:rPr>
                <a:t>)</a:t>
              </a:r>
            </a:p>
          </p:txBody>
        </p:sp>
        <p:sp>
          <p:nvSpPr>
            <p:cNvPr id="98" name="Rectangle 161"/>
            <p:cNvSpPr>
              <a:spLocks noChangeArrowheads="1"/>
            </p:cNvSpPr>
            <p:nvPr/>
          </p:nvSpPr>
          <p:spPr bwMode="auto">
            <a:xfrm>
              <a:off x="5185" y="1035"/>
              <a:ext cx="86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>
                  <a:latin typeface="Arial" pitchFamily="34" charset="0"/>
                  <a:ea typeface="굴림체" pitchFamily="49" charset="-127"/>
                </a:rPr>
                <a:t>10BASET(RJ-45)</a:t>
              </a:r>
            </a:p>
          </p:txBody>
        </p:sp>
        <p:sp>
          <p:nvSpPr>
            <p:cNvPr id="99" name="Rectangle 162"/>
            <p:cNvSpPr>
              <a:spLocks noChangeArrowheads="1"/>
            </p:cNvSpPr>
            <p:nvPr/>
          </p:nvSpPr>
          <p:spPr bwMode="auto">
            <a:xfrm>
              <a:off x="5420" y="1500"/>
              <a:ext cx="55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>
                  <a:latin typeface="Arial" pitchFamily="34" charset="0"/>
                  <a:ea typeface="굴림체" pitchFamily="49" charset="-127"/>
                </a:rPr>
                <a:t>24 PORT</a:t>
              </a:r>
            </a:p>
          </p:txBody>
        </p:sp>
        <p:sp>
          <p:nvSpPr>
            <p:cNvPr id="100" name="Rectangle 163"/>
            <p:cNvSpPr>
              <a:spLocks noChangeArrowheads="1"/>
            </p:cNvSpPr>
            <p:nvPr/>
          </p:nvSpPr>
          <p:spPr bwMode="auto">
            <a:xfrm>
              <a:off x="5420" y="2058"/>
              <a:ext cx="55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>
                  <a:latin typeface="Arial" pitchFamily="34" charset="0"/>
                  <a:ea typeface="굴림체" pitchFamily="49" charset="-127"/>
                </a:rPr>
                <a:t>12 PORT</a:t>
              </a:r>
            </a:p>
          </p:txBody>
        </p:sp>
        <p:sp>
          <p:nvSpPr>
            <p:cNvPr id="101" name="Rectangle 164"/>
            <p:cNvSpPr>
              <a:spLocks noChangeArrowheads="1"/>
            </p:cNvSpPr>
            <p:nvPr/>
          </p:nvSpPr>
          <p:spPr bwMode="auto">
            <a:xfrm>
              <a:off x="5420" y="2615"/>
              <a:ext cx="55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>
                  <a:latin typeface="Arial" pitchFamily="34" charset="0"/>
                  <a:ea typeface="굴림체" pitchFamily="49" charset="-127"/>
                </a:rPr>
                <a:t>24 PORT</a:t>
              </a:r>
            </a:p>
          </p:txBody>
        </p:sp>
        <p:sp>
          <p:nvSpPr>
            <p:cNvPr id="102" name="Rectangle 165"/>
            <p:cNvSpPr>
              <a:spLocks noChangeArrowheads="1"/>
            </p:cNvSpPr>
            <p:nvPr/>
          </p:nvSpPr>
          <p:spPr bwMode="auto">
            <a:xfrm>
              <a:off x="5420" y="3266"/>
              <a:ext cx="55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>
                  <a:latin typeface="Arial" pitchFamily="34" charset="0"/>
                  <a:ea typeface="굴림체" pitchFamily="49" charset="-127"/>
                </a:rPr>
                <a:t>24 PORT</a:t>
              </a:r>
            </a:p>
          </p:txBody>
        </p:sp>
        <p:sp>
          <p:nvSpPr>
            <p:cNvPr id="103" name="Rectangle 166"/>
            <p:cNvSpPr>
              <a:spLocks noChangeArrowheads="1"/>
            </p:cNvSpPr>
            <p:nvPr/>
          </p:nvSpPr>
          <p:spPr bwMode="auto">
            <a:xfrm>
              <a:off x="5420" y="3778"/>
              <a:ext cx="510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 latinLnBrk="0"/>
              <a:r>
                <a:rPr lang="en-US" altLang="ko-KR" sz="600">
                  <a:latin typeface="Arial" pitchFamily="34" charset="0"/>
                  <a:ea typeface="굴림체" pitchFamily="49" charset="-127"/>
                </a:rPr>
                <a:t>4 PORT</a:t>
              </a:r>
            </a:p>
          </p:txBody>
        </p:sp>
        <p:sp>
          <p:nvSpPr>
            <p:cNvPr id="104" name="Line 167"/>
            <p:cNvSpPr>
              <a:spLocks noChangeShapeType="1"/>
            </p:cNvSpPr>
            <p:nvPr/>
          </p:nvSpPr>
          <p:spPr bwMode="auto">
            <a:xfrm>
              <a:off x="5383" y="1365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05" name="Line 168"/>
            <p:cNvSpPr>
              <a:spLocks noChangeShapeType="1"/>
            </p:cNvSpPr>
            <p:nvPr/>
          </p:nvSpPr>
          <p:spPr bwMode="auto">
            <a:xfrm>
              <a:off x="5430" y="1365"/>
              <a:ext cx="0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06" name="Line 169"/>
            <p:cNvSpPr>
              <a:spLocks noChangeShapeType="1"/>
            </p:cNvSpPr>
            <p:nvPr/>
          </p:nvSpPr>
          <p:spPr bwMode="auto">
            <a:xfrm>
              <a:off x="5383" y="1737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07" name="Line 170"/>
            <p:cNvSpPr>
              <a:spLocks noChangeShapeType="1"/>
            </p:cNvSpPr>
            <p:nvPr/>
          </p:nvSpPr>
          <p:spPr bwMode="auto">
            <a:xfrm>
              <a:off x="5383" y="2527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08" name="Line 171"/>
            <p:cNvSpPr>
              <a:spLocks noChangeShapeType="1"/>
            </p:cNvSpPr>
            <p:nvPr/>
          </p:nvSpPr>
          <p:spPr bwMode="auto">
            <a:xfrm>
              <a:off x="5430" y="2527"/>
              <a:ext cx="0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09" name="Line 172"/>
            <p:cNvSpPr>
              <a:spLocks noChangeShapeType="1"/>
            </p:cNvSpPr>
            <p:nvPr/>
          </p:nvSpPr>
          <p:spPr bwMode="auto">
            <a:xfrm>
              <a:off x="5383" y="2899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10" name="Line 173"/>
            <p:cNvSpPr>
              <a:spLocks noChangeShapeType="1"/>
            </p:cNvSpPr>
            <p:nvPr/>
          </p:nvSpPr>
          <p:spPr bwMode="auto">
            <a:xfrm>
              <a:off x="5383" y="3736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11" name="Line 174"/>
            <p:cNvSpPr>
              <a:spLocks noChangeShapeType="1"/>
            </p:cNvSpPr>
            <p:nvPr/>
          </p:nvSpPr>
          <p:spPr bwMode="auto">
            <a:xfrm>
              <a:off x="5430" y="3736"/>
              <a:ext cx="0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12" name="Line 175"/>
            <p:cNvSpPr>
              <a:spLocks noChangeShapeType="1"/>
            </p:cNvSpPr>
            <p:nvPr/>
          </p:nvSpPr>
          <p:spPr bwMode="auto">
            <a:xfrm>
              <a:off x="5383" y="3922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13" name="Line 176"/>
            <p:cNvSpPr>
              <a:spLocks noChangeShapeType="1"/>
            </p:cNvSpPr>
            <p:nvPr/>
          </p:nvSpPr>
          <p:spPr bwMode="auto">
            <a:xfrm>
              <a:off x="5383" y="2062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14" name="Line 177"/>
            <p:cNvSpPr>
              <a:spLocks noChangeShapeType="1"/>
            </p:cNvSpPr>
            <p:nvPr/>
          </p:nvSpPr>
          <p:spPr bwMode="auto">
            <a:xfrm>
              <a:off x="5430" y="2062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15" name="Line 178"/>
            <p:cNvSpPr>
              <a:spLocks noChangeShapeType="1"/>
            </p:cNvSpPr>
            <p:nvPr/>
          </p:nvSpPr>
          <p:spPr bwMode="auto">
            <a:xfrm>
              <a:off x="5383" y="2202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16" name="Line 179"/>
            <p:cNvSpPr>
              <a:spLocks noChangeShapeType="1"/>
            </p:cNvSpPr>
            <p:nvPr/>
          </p:nvSpPr>
          <p:spPr bwMode="auto">
            <a:xfrm>
              <a:off x="5383" y="3178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17" name="Line 180"/>
            <p:cNvSpPr>
              <a:spLocks noChangeShapeType="1"/>
            </p:cNvSpPr>
            <p:nvPr/>
          </p:nvSpPr>
          <p:spPr bwMode="auto">
            <a:xfrm>
              <a:off x="5430" y="3178"/>
              <a:ext cx="0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  <p:sp>
          <p:nvSpPr>
            <p:cNvPr id="118" name="Line 181"/>
            <p:cNvSpPr>
              <a:spLocks noChangeShapeType="1"/>
            </p:cNvSpPr>
            <p:nvPr/>
          </p:nvSpPr>
          <p:spPr bwMode="auto">
            <a:xfrm>
              <a:off x="5383" y="3550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600"/>
            </a:p>
          </p:txBody>
        </p:sp>
      </p:grpSp>
      <p:cxnSp>
        <p:nvCxnSpPr>
          <p:cNvPr id="189" name="직선 연결선 188"/>
          <p:cNvCxnSpPr/>
          <p:nvPr/>
        </p:nvCxnSpPr>
        <p:spPr>
          <a:xfrm>
            <a:off x="4733925" y="2206195"/>
            <a:ext cx="0" cy="36744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9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H/W, N/W </a:t>
            </a:r>
            <a:r>
              <a:rPr lang="ko-KR" altLang="en-US" sz="1600" b="1" dirty="0">
                <a:latin typeface="+mn-ea"/>
              </a:rPr>
              <a:t>중심 아키텍처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舊</a:t>
            </a:r>
            <a:r>
              <a:rPr lang="en-US" altLang="ko-KR" sz="1600" b="1" dirty="0">
                <a:latin typeface="+mn-ea"/>
              </a:rPr>
              <a:t>) </a:t>
            </a:r>
            <a:r>
              <a:rPr lang="ko-KR" altLang="en-US" sz="1600" b="1" dirty="0">
                <a:latin typeface="+mn-ea"/>
              </a:rPr>
              <a:t>→</a:t>
            </a:r>
            <a:r>
              <a:rPr lang="en-US" altLang="ko-KR" sz="1600" b="1" dirty="0">
                <a:latin typeface="+mn-ea"/>
              </a:rPr>
              <a:t> Cloud Transformation 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Technical Architecture</a:t>
            </a:r>
          </a:p>
        </p:txBody>
      </p:sp>
      <p:sp>
        <p:nvSpPr>
          <p:cNvPr id="46" name="Text Box 4">
            <a:extLst>
              <a:ext uri="{FF2B5EF4-FFF2-40B4-BE49-F238E27FC236}">
                <a16:creationId xmlns:a16="http://schemas.microsoft.com/office/drawing/2014/main" id="{D4FAA0F7-7AB6-4CE3-936F-28539A901E1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01825" y="1221475"/>
            <a:ext cx="11049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ko-KR" altLang="en-US" sz="1000" b="0" dirty="0">
                <a:cs typeface="Arial" panose="020B0604020202020204" pitchFamily="34" charset="0"/>
              </a:rPr>
              <a:t>운영 네트워크</a:t>
            </a: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E9710A4D-2017-4D20-AED1-7450951DA0C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899427" y="1541049"/>
            <a:ext cx="1243371" cy="226591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업무중요도 이중화 </a:t>
            </a:r>
          </a:p>
        </p:txBody>
      </p:sp>
      <p:sp>
        <p:nvSpPr>
          <p:cNvPr id="48" name="AutoShape 6">
            <a:extLst>
              <a:ext uri="{FF2B5EF4-FFF2-40B4-BE49-F238E27FC236}">
                <a16:creationId xmlns:a16="http://schemas.microsoft.com/office/drawing/2014/main" id="{73A81FE4-0069-4CCE-AACE-EBF40A52CC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20250" y="4475153"/>
            <a:ext cx="1952625" cy="862966"/>
          </a:xfrm>
          <a:prstGeom prst="roundRect">
            <a:avLst>
              <a:gd name="adj" fmla="val 16667"/>
            </a:avLst>
          </a:prstGeom>
          <a:solidFill>
            <a:srgbClr val="9966FF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AutoShape 7">
            <a:extLst>
              <a:ext uri="{FF2B5EF4-FFF2-40B4-BE49-F238E27FC236}">
                <a16:creationId xmlns:a16="http://schemas.microsoft.com/office/drawing/2014/main" id="{EEB4E09C-5E00-40C0-A23E-BDD21A2BD8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38099" y="4246265"/>
            <a:ext cx="1098550" cy="1083946"/>
          </a:xfrm>
          <a:prstGeom prst="roundRect">
            <a:avLst>
              <a:gd name="adj" fmla="val 16667"/>
            </a:avLst>
          </a:prstGeom>
          <a:solidFill>
            <a:srgbClr val="FFCC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AutoShape 8">
            <a:extLst>
              <a:ext uri="{FF2B5EF4-FFF2-40B4-BE49-F238E27FC236}">
                <a16:creationId xmlns:a16="http://schemas.microsoft.com/office/drawing/2014/main" id="{872AF261-8173-41D9-8A70-A315C59274D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67270" y="1813582"/>
            <a:ext cx="1096963" cy="1083944"/>
          </a:xfrm>
          <a:prstGeom prst="roundRect">
            <a:avLst>
              <a:gd name="adj" fmla="val 16667"/>
            </a:avLst>
          </a:prstGeom>
          <a:solidFill>
            <a:srgbClr val="969696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AutoShape 9">
            <a:extLst>
              <a:ext uri="{FF2B5EF4-FFF2-40B4-BE49-F238E27FC236}">
                <a16:creationId xmlns:a16="http://schemas.microsoft.com/office/drawing/2014/main" id="{3D587777-BF23-4DEC-8471-39ED8104AE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5368" y="1813582"/>
            <a:ext cx="1031875" cy="10839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>
                  <a:gamma/>
                  <a:shade val="79216"/>
                  <a:invGamma/>
                  <a:alpha val="49001"/>
                </a:srgbClr>
              </a:gs>
              <a:gs pos="100000">
                <a:srgbClr val="DDDDDD">
                  <a:alpha val="49001"/>
                </a:srgbClr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2" name="Picture 10" descr="ds8000">
            <a:extLst>
              <a:ext uri="{FF2B5EF4-FFF2-40B4-BE49-F238E27FC236}">
                <a16:creationId xmlns:a16="http://schemas.microsoft.com/office/drawing/2014/main" id="{ABC93243-9C00-4495-B14C-D881666AF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307" y="4228007"/>
            <a:ext cx="438150" cy="83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 Box 11">
            <a:extLst>
              <a:ext uri="{FF2B5EF4-FFF2-40B4-BE49-F238E27FC236}">
                <a16:creationId xmlns:a16="http://schemas.microsoft.com/office/drawing/2014/main" id="{E6B6C8FE-BFA8-4972-A1EA-7FAF02F093A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81282" y="5024441"/>
            <a:ext cx="9017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 dirty="0">
                <a:cs typeface="Arial" panose="020B0604020202020204" pitchFamily="34" charset="0"/>
              </a:rPr>
              <a:t>High-End Disk</a:t>
            </a:r>
          </a:p>
        </p:txBody>
      </p:sp>
      <p:pic>
        <p:nvPicPr>
          <p:cNvPr id="95" name="Picture 12" descr="SAN 스위치 F32">
            <a:extLst>
              <a:ext uri="{FF2B5EF4-FFF2-40B4-BE49-F238E27FC236}">
                <a16:creationId xmlns:a16="http://schemas.microsoft.com/office/drawing/2014/main" id="{0837DDBD-ECF4-4045-B7BE-1D705F50B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6" b="7692"/>
          <a:stretch>
            <a:fillRect/>
          </a:stretch>
        </p:blipFill>
        <p:spPr bwMode="auto">
          <a:xfrm>
            <a:off x="4072094" y="3261058"/>
            <a:ext cx="717550" cy="16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AutoShape 13">
            <a:extLst>
              <a:ext uri="{FF2B5EF4-FFF2-40B4-BE49-F238E27FC236}">
                <a16:creationId xmlns:a16="http://schemas.microsoft.com/office/drawing/2014/main" id="{31675121-0F3A-4E32-9E71-B9C2F3A82549}"/>
              </a:ext>
            </a:extLst>
          </p:cNvPr>
          <p:cNvCxnSpPr>
            <a:cxnSpLocks noChangeShapeType="1"/>
            <a:stCxn id="137" idx="2"/>
            <a:endCxn id="106" idx="0"/>
          </p:cNvCxnSpPr>
          <p:nvPr/>
        </p:nvCxnSpPr>
        <p:spPr bwMode="auto">
          <a:xfrm flipH="1">
            <a:off x="1865469" y="2621302"/>
            <a:ext cx="353653" cy="693671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14">
            <a:extLst>
              <a:ext uri="{FF2B5EF4-FFF2-40B4-BE49-F238E27FC236}">
                <a16:creationId xmlns:a16="http://schemas.microsoft.com/office/drawing/2014/main" id="{35EF46B9-C3CF-4F52-B701-33F3BE871EE4}"/>
              </a:ext>
            </a:extLst>
          </p:cNvPr>
          <p:cNvCxnSpPr>
            <a:cxnSpLocks noChangeShapeType="1"/>
            <a:stCxn id="133" idx="2"/>
            <a:endCxn id="106" idx="0"/>
          </p:cNvCxnSpPr>
          <p:nvPr/>
        </p:nvCxnSpPr>
        <p:spPr bwMode="auto">
          <a:xfrm flipH="1">
            <a:off x="1865469" y="2691785"/>
            <a:ext cx="798334" cy="623188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15">
            <a:extLst>
              <a:ext uri="{FF2B5EF4-FFF2-40B4-BE49-F238E27FC236}">
                <a16:creationId xmlns:a16="http://schemas.microsoft.com/office/drawing/2014/main" id="{9B10A0B5-8FC5-4C18-AC94-262A04C75A29}"/>
              </a:ext>
            </a:extLst>
          </p:cNvPr>
          <p:cNvCxnSpPr>
            <a:cxnSpLocks noChangeShapeType="1"/>
            <a:stCxn id="140" idx="2"/>
            <a:endCxn id="106" idx="0"/>
          </p:cNvCxnSpPr>
          <p:nvPr/>
        </p:nvCxnSpPr>
        <p:spPr bwMode="auto">
          <a:xfrm flipH="1">
            <a:off x="1865469" y="2691785"/>
            <a:ext cx="1465878" cy="623188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16">
            <a:extLst>
              <a:ext uri="{FF2B5EF4-FFF2-40B4-BE49-F238E27FC236}">
                <a16:creationId xmlns:a16="http://schemas.microsoft.com/office/drawing/2014/main" id="{301664FC-C610-4B8C-8824-3EA2853CD973}"/>
              </a:ext>
            </a:extLst>
          </p:cNvPr>
          <p:cNvCxnSpPr>
            <a:cxnSpLocks noChangeShapeType="1"/>
            <a:stCxn id="161" idx="2"/>
            <a:endCxn id="106" idx="0"/>
          </p:cNvCxnSpPr>
          <p:nvPr/>
        </p:nvCxnSpPr>
        <p:spPr bwMode="auto">
          <a:xfrm flipH="1">
            <a:off x="1865469" y="2659402"/>
            <a:ext cx="1968500" cy="655571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17">
            <a:extLst>
              <a:ext uri="{FF2B5EF4-FFF2-40B4-BE49-F238E27FC236}">
                <a16:creationId xmlns:a16="http://schemas.microsoft.com/office/drawing/2014/main" id="{3C49B0B8-4EB2-4006-9415-A2E49B11F4D2}"/>
              </a:ext>
            </a:extLst>
          </p:cNvPr>
          <p:cNvCxnSpPr>
            <a:cxnSpLocks noChangeShapeType="1"/>
            <a:stCxn id="161" idx="2"/>
            <a:endCxn id="115" idx="0"/>
          </p:cNvCxnSpPr>
          <p:nvPr/>
        </p:nvCxnSpPr>
        <p:spPr bwMode="auto">
          <a:xfrm flipH="1">
            <a:off x="2893377" y="2659402"/>
            <a:ext cx="940592" cy="63972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18">
            <a:extLst>
              <a:ext uri="{FF2B5EF4-FFF2-40B4-BE49-F238E27FC236}">
                <a16:creationId xmlns:a16="http://schemas.microsoft.com/office/drawing/2014/main" id="{9F899335-B0E7-48A6-B127-741A113E50F8}"/>
              </a:ext>
            </a:extLst>
          </p:cNvPr>
          <p:cNvCxnSpPr>
            <a:cxnSpLocks noChangeShapeType="1"/>
            <a:stCxn id="125" idx="2"/>
            <a:endCxn id="95" idx="0"/>
          </p:cNvCxnSpPr>
          <p:nvPr/>
        </p:nvCxnSpPr>
        <p:spPr bwMode="auto">
          <a:xfrm>
            <a:off x="520318" y="2727981"/>
            <a:ext cx="3910551" cy="533077"/>
          </a:xfrm>
          <a:prstGeom prst="straightConnector1">
            <a:avLst/>
          </a:prstGeom>
          <a:noFill/>
          <a:ln w="31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" name="AutoShape 19">
            <a:extLst>
              <a:ext uri="{FF2B5EF4-FFF2-40B4-BE49-F238E27FC236}">
                <a16:creationId xmlns:a16="http://schemas.microsoft.com/office/drawing/2014/main" id="{8A09F763-F8C6-4933-BEAE-B5D7A6E05EE2}"/>
              </a:ext>
            </a:extLst>
          </p:cNvPr>
          <p:cNvCxnSpPr>
            <a:cxnSpLocks noChangeShapeType="1"/>
            <a:stCxn id="171" idx="2"/>
            <a:endCxn id="106" idx="0"/>
          </p:cNvCxnSpPr>
          <p:nvPr/>
        </p:nvCxnSpPr>
        <p:spPr bwMode="auto">
          <a:xfrm flipH="1">
            <a:off x="1865469" y="2659402"/>
            <a:ext cx="2565400" cy="655571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AutoShape 20">
            <a:extLst>
              <a:ext uri="{FF2B5EF4-FFF2-40B4-BE49-F238E27FC236}">
                <a16:creationId xmlns:a16="http://schemas.microsoft.com/office/drawing/2014/main" id="{7CC55CE9-392A-4A6D-B062-69AE93BDCF54}"/>
              </a:ext>
            </a:extLst>
          </p:cNvPr>
          <p:cNvCxnSpPr>
            <a:cxnSpLocks noChangeShapeType="1"/>
            <a:stCxn id="125" idx="2"/>
            <a:endCxn id="106" idx="0"/>
          </p:cNvCxnSpPr>
          <p:nvPr/>
        </p:nvCxnSpPr>
        <p:spPr bwMode="auto">
          <a:xfrm>
            <a:off x="520318" y="2727981"/>
            <a:ext cx="1345151" cy="586992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" name="AutoShape 21">
            <a:extLst>
              <a:ext uri="{FF2B5EF4-FFF2-40B4-BE49-F238E27FC236}">
                <a16:creationId xmlns:a16="http://schemas.microsoft.com/office/drawing/2014/main" id="{10BC7CE0-162B-4847-A8AC-243DEDF33B55}"/>
              </a:ext>
            </a:extLst>
          </p:cNvPr>
          <p:cNvCxnSpPr>
            <a:cxnSpLocks noChangeShapeType="1"/>
            <a:stCxn id="136" idx="2"/>
            <a:endCxn id="106" idx="0"/>
          </p:cNvCxnSpPr>
          <p:nvPr/>
        </p:nvCxnSpPr>
        <p:spPr bwMode="auto">
          <a:xfrm>
            <a:off x="1632542" y="2667022"/>
            <a:ext cx="232927" cy="647951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5" name="AutoShape 22">
            <a:extLst>
              <a:ext uri="{FF2B5EF4-FFF2-40B4-BE49-F238E27FC236}">
                <a16:creationId xmlns:a16="http://schemas.microsoft.com/office/drawing/2014/main" id="{E30EA2ED-7265-42AE-B6F3-6B87B5C17F8D}"/>
              </a:ext>
            </a:extLst>
          </p:cNvPr>
          <p:cNvCxnSpPr>
            <a:cxnSpLocks noChangeShapeType="1"/>
            <a:stCxn id="130" idx="2"/>
            <a:endCxn id="106" idx="0"/>
          </p:cNvCxnSpPr>
          <p:nvPr/>
        </p:nvCxnSpPr>
        <p:spPr bwMode="auto">
          <a:xfrm>
            <a:off x="1107692" y="2667021"/>
            <a:ext cx="757777" cy="647952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06" name="Picture 23" descr="Cisci_9506_150_Director">
            <a:extLst>
              <a:ext uri="{FF2B5EF4-FFF2-40B4-BE49-F238E27FC236}">
                <a16:creationId xmlns:a16="http://schemas.microsoft.com/office/drawing/2014/main" id="{EDCF9F0A-D631-4054-872A-6181CF464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319" y="3314973"/>
            <a:ext cx="622300" cy="50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 Box 24">
            <a:extLst>
              <a:ext uri="{FF2B5EF4-FFF2-40B4-BE49-F238E27FC236}">
                <a16:creationId xmlns:a16="http://schemas.microsoft.com/office/drawing/2014/main" id="{B28DC81D-1390-4B29-AD03-1A166C9DEA5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41683" y="3330213"/>
            <a:ext cx="5794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SAN Director</a:t>
            </a:r>
          </a:p>
        </p:txBody>
      </p:sp>
      <p:pic>
        <p:nvPicPr>
          <p:cNvPr id="108" name="Picture 25" descr="LTO_3584">
            <a:extLst>
              <a:ext uri="{FF2B5EF4-FFF2-40B4-BE49-F238E27FC236}">
                <a16:creationId xmlns:a16="http://schemas.microsoft.com/office/drawing/2014/main" id="{D1843485-F257-44D0-9494-D573AD38A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460" y="4070647"/>
            <a:ext cx="501650" cy="69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 Box 26">
            <a:extLst>
              <a:ext uri="{FF2B5EF4-FFF2-40B4-BE49-F238E27FC236}">
                <a16:creationId xmlns:a16="http://schemas.microsoft.com/office/drawing/2014/main" id="{CB75E526-BC68-4A27-91BC-2FC99F75100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97932" y="4755937"/>
            <a:ext cx="755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 dirty="0">
                <a:cs typeface="Arial" panose="020B0604020202020204" pitchFamily="34" charset="0"/>
              </a:rPr>
              <a:t>Backup Lib</a:t>
            </a:r>
          </a:p>
        </p:txBody>
      </p:sp>
      <p:cxnSp>
        <p:nvCxnSpPr>
          <p:cNvPr id="110" name="AutoShape 27">
            <a:extLst>
              <a:ext uri="{FF2B5EF4-FFF2-40B4-BE49-F238E27FC236}">
                <a16:creationId xmlns:a16="http://schemas.microsoft.com/office/drawing/2014/main" id="{B93FE6CE-7EEE-485D-A5D0-BB6C7A2FE2B0}"/>
              </a:ext>
            </a:extLst>
          </p:cNvPr>
          <p:cNvCxnSpPr>
            <a:cxnSpLocks noChangeShapeType="1"/>
            <a:stCxn id="92" idx="0"/>
            <a:endCxn id="106" idx="2"/>
          </p:cNvCxnSpPr>
          <p:nvPr/>
        </p:nvCxnSpPr>
        <p:spPr bwMode="auto">
          <a:xfrm flipV="1">
            <a:off x="1800382" y="3815987"/>
            <a:ext cx="65087" cy="41202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11" name="Picture 28" descr="ds8000">
            <a:extLst>
              <a:ext uri="{FF2B5EF4-FFF2-40B4-BE49-F238E27FC236}">
                <a16:creationId xmlns:a16="http://schemas.microsoft.com/office/drawing/2014/main" id="{DCCDC7E8-361F-47EB-B3C2-91D0AE6B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240" y="4218482"/>
            <a:ext cx="434975" cy="84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AutoShape 29">
            <a:extLst>
              <a:ext uri="{FF2B5EF4-FFF2-40B4-BE49-F238E27FC236}">
                <a16:creationId xmlns:a16="http://schemas.microsoft.com/office/drawing/2014/main" id="{F55FF5BD-3E62-44A4-84D1-A52EDD84623A}"/>
              </a:ext>
            </a:extLst>
          </p:cNvPr>
          <p:cNvCxnSpPr>
            <a:cxnSpLocks noChangeShapeType="1"/>
            <a:stCxn id="111" idx="0"/>
            <a:endCxn id="106" idx="2"/>
          </p:cNvCxnSpPr>
          <p:nvPr/>
        </p:nvCxnSpPr>
        <p:spPr bwMode="auto">
          <a:xfrm flipH="1" flipV="1">
            <a:off x="1865469" y="3815987"/>
            <a:ext cx="1099259" cy="402495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AutoShape 30">
            <a:extLst>
              <a:ext uri="{FF2B5EF4-FFF2-40B4-BE49-F238E27FC236}">
                <a16:creationId xmlns:a16="http://schemas.microsoft.com/office/drawing/2014/main" id="{F563F4A2-EB47-4120-9B1D-79A27BC9602B}"/>
              </a:ext>
            </a:extLst>
          </p:cNvPr>
          <p:cNvCxnSpPr>
            <a:cxnSpLocks noChangeShapeType="1"/>
            <a:stCxn id="111" idx="0"/>
            <a:endCxn id="115" idx="2"/>
          </p:cNvCxnSpPr>
          <p:nvPr/>
        </p:nvCxnSpPr>
        <p:spPr bwMode="auto">
          <a:xfrm flipH="1" flipV="1">
            <a:off x="2893377" y="3800138"/>
            <a:ext cx="71351" cy="418344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4" name="AutoShape 31">
            <a:extLst>
              <a:ext uri="{FF2B5EF4-FFF2-40B4-BE49-F238E27FC236}">
                <a16:creationId xmlns:a16="http://schemas.microsoft.com/office/drawing/2014/main" id="{101E8D1F-8FF6-4057-91A1-7F71807131B0}"/>
              </a:ext>
            </a:extLst>
          </p:cNvPr>
          <p:cNvCxnSpPr>
            <a:cxnSpLocks noChangeShapeType="1"/>
            <a:stCxn id="92" idx="0"/>
            <a:endCxn id="115" idx="2"/>
          </p:cNvCxnSpPr>
          <p:nvPr/>
        </p:nvCxnSpPr>
        <p:spPr bwMode="auto">
          <a:xfrm flipV="1">
            <a:off x="1800382" y="3800138"/>
            <a:ext cx="1092995" cy="427869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15" name="Picture 32" descr="Cisci_9506_150_Director">
            <a:extLst>
              <a:ext uri="{FF2B5EF4-FFF2-40B4-BE49-F238E27FC236}">
                <a16:creationId xmlns:a16="http://schemas.microsoft.com/office/drawing/2014/main" id="{7023B22F-1E57-4150-8D24-C6D0BB0D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20" y="3299122"/>
            <a:ext cx="620713" cy="50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AutoShape 33">
            <a:extLst>
              <a:ext uri="{FF2B5EF4-FFF2-40B4-BE49-F238E27FC236}">
                <a16:creationId xmlns:a16="http://schemas.microsoft.com/office/drawing/2014/main" id="{9FDF2457-0DCB-43B4-B0D2-ECD6F732D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032" y="4304208"/>
            <a:ext cx="298450" cy="283844"/>
          </a:xfrm>
          <a:prstGeom prst="can">
            <a:avLst>
              <a:gd name="adj" fmla="val 25000"/>
            </a:avLst>
          </a:prstGeom>
          <a:solidFill>
            <a:srgbClr val="999999"/>
          </a:solidFill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17" name="AutoShape 34">
            <a:extLst>
              <a:ext uri="{FF2B5EF4-FFF2-40B4-BE49-F238E27FC236}">
                <a16:creationId xmlns:a16="http://schemas.microsoft.com/office/drawing/2014/main" id="{E51A57F3-1630-478C-BEC5-4B2E0D7BC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039" y="4671980"/>
            <a:ext cx="296862" cy="285750"/>
          </a:xfrm>
          <a:prstGeom prst="can">
            <a:avLst>
              <a:gd name="adj" fmla="val 25000"/>
            </a:avLst>
          </a:prstGeom>
          <a:solidFill>
            <a:srgbClr val="7889FB"/>
          </a:solidFill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A ’</a:t>
            </a:r>
          </a:p>
        </p:txBody>
      </p:sp>
      <p:sp>
        <p:nvSpPr>
          <p:cNvPr id="118" name="AutoShape 35">
            <a:extLst>
              <a:ext uri="{FF2B5EF4-FFF2-40B4-BE49-F238E27FC236}">
                <a16:creationId xmlns:a16="http://schemas.microsoft.com/office/drawing/2014/main" id="{A1C1F7DD-6355-4B2B-A9E2-2B68531A7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627" y="4292777"/>
            <a:ext cx="296863" cy="285750"/>
          </a:xfrm>
          <a:prstGeom prst="can">
            <a:avLst>
              <a:gd name="adj" fmla="val 25000"/>
            </a:avLst>
          </a:prstGeom>
          <a:solidFill>
            <a:srgbClr val="999999"/>
          </a:solidFill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19" name="AutoShape 36">
            <a:extLst>
              <a:ext uri="{FF2B5EF4-FFF2-40B4-BE49-F238E27FC236}">
                <a16:creationId xmlns:a16="http://schemas.microsoft.com/office/drawing/2014/main" id="{FF4CC136-EA90-46B3-ACC8-2C60FD576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970" y="4675790"/>
            <a:ext cx="296863" cy="285750"/>
          </a:xfrm>
          <a:prstGeom prst="can">
            <a:avLst>
              <a:gd name="adj" fmla="val 25000"/>
            </a:avLst>
          </a:prstGeom>
          <a:solidFill>
            <a:srgbClr val="7889FB"/>
          </a:solidFill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B ’</a:t>
            </a:r>
          </a:p>
        </p:txBody>
      </p:sp>
      <p:cxnSp>
        <p:nvCxnSpPr>
          <p:cNvPr id="120" name="AutoShape 37">
            <a:extLst>
              <a:ext uri="{FF2B5EF4-FFF2-40B4-BE49-F238E27FC236}">
                <a16:creationId xmlns:a16="http://schemas.microsoft.com/office/drawing/2014/main" id="{73060106-6B90-4EB3-856E-49458D74AEB7}"/>
              </a:ext>
            </a:extLst>
          </p:cNvPr>
          <p:cNvCxnSpPr>
            <a:cxnSpLocks noChangeShapeType="1"/>
            <a:stCxn id="116" idx="4"/>
            <a:endCxn id="122" idx="3"/>
          </p:cNvCxnSpPr>
          <p:nvPr/>
        </p:nvCxnSpPr>
        <p:spPr bwMode="auto">
          <a:xfrm>
            <a:off x="1965482" y="4446130"/>
            <a:ext cx="831851" cy="417986"/>
          </a:xfrm>
          <a:prstGeom prst="straightConnector1">
            <a:avLst/>
          </a:prstGeom>
          <a:noFill/>
          <a:ln w="12700">
            <a:solidFill>
              <a:srgbClr val="386FB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1" name="AutoShape 38">
            <a:extLst>
              <a:ext uri="{FF2B5EF4-FFF2-40B4-BE49-F238E27FC236}">
                <a16:creationId xmlns:a16="http://schemas.microsoft.com/office/drawing/2014/main" id="{2C4B2F6D-8A46-4075-9879-24EFBD34415E}"/>
              </a:ext>
            </a:extLst>
          </p:cNvPr>
          <p:cNvCxnSpPr>
            <a:cxnSpLocks noChangeShapeType="1"/>
            <a:stCxn id="119" idx="4"/>
            <a:endCxn id="118" idx="2"/>
          </p:cNvCxnSpPr>
          <p:nvPr/>
        </p:nvCxnSpPr>
        <p:spPr bwMode="auto">
          <a:xfrm flipV="1">
            <a:off x="1971833" y="4435652"/>
            <a:ext cx="827794" cy="383013"/>
          </a:xfrm>
          <a:prstGeom prst="straightConnector1">
            <a:avLst/>
          </a:prstGeom>
          <a:noFill/>
          <a:ln w="12700">
            <a:solidFill>
              <a:srgbClr val="386FB1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2" name="Text Box 39">
            <a:extLst>
              <a:ext uri="{FF2B5EF4-FFF2-40B4-BE49-F238E27FC236}">
                <a16:creationId xmlns:a16="http://schemas.microsoft.com/office/drawing/2014/main" id="{B0960040-BF4F-4EDF-A1D6-68B1FD2C688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00420" y="4694839"/>
            <a:ext cx="6969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In-House</a:t>
            </a:r>
            <a:br>
              <a:rPr lang="en-US" altLang="ko-KR" sz="800" b="0">
                <a:cs typeface="Arial" panose="020B0604020202020204" pitchFamily="34" charset="0"/>
              </a:rPr>
            </a:br>
            <a:r>
              <a:rPr lang="en-US" altLang="ko-KR" sz="800" b="0">
                <a:cs typeface="Arial" panose="020B0604020202020204" pitchFamily="34" charset="0"/>
              </a:rPr>
              <a:t>Mirroring</a:t>
            </a:r>
          </a:p>
        </p:txBody>
      </p:sp>
      <p:sp>
        <p:nvSpPr>
          <p:cNvPr id="123" name="Text Box 40">
            <a:extLst>
              <a:ext uri="{FF2B5EF4-FFF2-40B4-BE49-F238E27FC236}">
                <a16:creationId xmlns:a16="http://schemas.microsoft.com/office/drawing/2014/main" id="{C9C8753C-9825-41E0-BFDC-740F0A4144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412592" y="3462707"/>
            <a:ext cx="7350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 dirty="0">
                <a:cs typeface="Arial" panose="020B0604020202020204" pitchFamily="34" charset="0"/>
              </a:rPr>
              <a:t>SAN Switch</a:t>
            </a:r>
          </a:p>
        </p:txBody>
      </p:sp>
      <p:cxnSp>
        <p:nvCxnSpPr>
          <p:cNvPr id="124" name="AutoShape 41">
            <a:extLst>
              <a:ext uri="{FF2B5EF4-FFF2-40B4-BE49-F238E27FC236}">
                <a16:creationId xmlns:a16="http://schemas.microsoft.com/office/drawing/2014/main" id="{B806803B-201D-46F8-A794-7B192D4E5672}"/>
              </a:ext>
            </a:extLst>
          </p:cNvPr>
          <p:cNvCxnSpPr>
            <a:cxnSpLocks noChangeShapeType="1"/>
            <a:stCxn id="171" idx="2"/>
            <a:endCxn id="115" idx="0"/>
          </p:cNvCxnSpPr>
          <p:nvPr/>
        </p:nvCxnSpPr>
        <p:spPr bwMode="auto">
          <a:xfrm flipH="1">
            <a:off x="2893377" y="2659402"/>
            <a:ext cx="1537492" cy="63972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25" name="Picture 42" descr="P690">
            <a:extLst>
              <a:ext uri="{FF2B5EF4-FFF2-40B4-BE49-F238E27FC236}">
                <a16:creationId xmlns:a16="http://schemas.microsoft.com/office/drawing/2014/main" id="{4A871C49-15B0-466F-A17B-8406158F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30" y="2076471"/>
            <a:ext cx="384175" cy="6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AutoShape 43">
            <a:extLst>
              <a:ext uri="{FF2B5EF4-FFF2-40B4-BE49-F238E27FC236}">
                <a16:creationId xmlns:a16="http://schemas.microsoft.com/office/drawing/2014/main" id="{0D1A99C8-F927-4D93-9540-27AF794B3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42" y="2233277"/>
            <a:ext cx="153275" cy="244554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HA</a:t>
            </a:r>
          </a:p>
        </p:txBody>
      </p:sp>
      <p:sp>
        <p:nvSpPr>
          <p:cNvPr id="127" name="AutoShape 44">
            <a:extLst>
              <a:ext uri="{FF2B5EF4-FFF2-40B4-BE49-F238E27FC236}">
                <a16:creationId xmlns:a16="http://schemas.microsoft.com/office/drawing/2014/main" id="{38D0EEB2-E873-448A-B69C-1059DF90E8D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82509" y="1813582"/>
            <a:ext cx="1023938" cy="10839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>
                  <a:gamma/>
                  <a:shade val="79216"/>
                  <a:invGamma/>
                  <a:alpha val="49001"/>
                </a:srgbClr>
              </a:gs>
              <a:gs pos="100000">
                <a:srgbClr val="DDDDDD">
                  <a:alpha val="49001"/>
                </a:srgbClr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8" name="AutoShape 45">
            <a:extLst>
              <a:ext uri="{FF2B5EF4-FFF2-40B4-BE49-F238E27FC236}">
                <a16:creationId xmlns:a16="http://schemas.microsoft.com/office/drawing/2014/main" id="{8C90F063-4F5E-453A-9F96-63060C68A8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47903" y="1813582"/>
            <a:ext cx="1095375" cy="1083944"/>
          </a:xfrm>
          <a:prstGeom prst="roundRect">
            <a:avLst>
              <a:gd name="adj" fmla="val 16667"/>
            </a:avLst>
          </a:prstGeom>
          <a:solidFill>
            <a:srgbClr val="969696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9" name="AutoShape 46">
            <a:extLst>
              <a:ext uri="{FF2B5EF4-FFF2-40B4-BE49-F238E27FC236}">
                <a16:creationId xmlns:a16="http://schemas.microsoft.com/office/drawing/2014/main" id="{85D42BB7-2A85-4A06-8A6D-D1FBA470FC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93650" y="1794531"/>
            <a:ext cx="1095375" cy="1082040"/>
          </a:xfrm>
          <a:prstGeom prst="roundRect">
            <a:avLst>
              <a:gd name="adj" fmla="val 16667"/>
            </a:avLst>
          </a:prstGeom>
          <a:solidFill>
            <a:srgbClr val="FFCC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30" name="Picture 47" descr="P690">
            <a:extLst>
              <a:ext uri="{FF2B5EF4-FFF2-40B4-BE49-F238E27FC236}">
                <a16:creationId xmlns:a16="http://schemas.microsoft.com/office/drawing/2014/main" id="{03AD6441-F3DF-48E8-ACA4-1E1990DB9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17" y="2137431"/>
            <a:ext cx="311150" cy="5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 Box 48">
            <a:extLst>
              <a:ext uri="{FF2B5EF4-FFF2-40B4-BE49-F238E27FC236}">
                <a16:creationId xmlns:a16="http://schemas.microsoft.com/office/drawing/2014/main" id="{AA12B9C8-96DB-4C9A-8E18-58E2F7C9890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0018" y="2400321"/>
            <a:ext cx="32702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02B59915-E47C-4923-B411-3413E60D8DE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4768" y="1788815"/>
            <a:ext cx="5794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IBM </a:t>
            </a:r>
            <a:r>
              <a:rPr lang="ko-KR" altLang="en-US" sz="800" b="0">
                <a:cs typeface="Arial" panose="020B0604020202020204" pitchFamily="34" charset="0"/>
              </a:rPr>
              <a:t>기반</a:t>
            </a:r>
            <a:br>
              <a:rPr lang="ko-KR" altLang="en-US" sz="800" b="0">
                <a:cs typeface="Arial" panose="020B0604020202020204" pitchFamily="34" charset="0"/>
              </a:rPr>
            </a:br>
            <a:r>
              <a:rPr lang="en-US" altLang="ko-KR" sz="800" b="0">
                <a:cs typeface="Arial" panose="020B0604020202020204" pitchFamily="34" charset="0"/>
              </a:rPr>
              <a:t>HACMP</a:t>
            </a:r>
          </a:p>
        </p:txBody>
      </p:sp>
      <p:pic>
        <p:nvPicPr>
          <p:cNvPr id="133" name="Picture 50" descr="P690">
            <a:extLst>
              <a:ext uri="{FF2B5EF4-FFF2-40B4-BE49-F238E27FC236}">
                <a16:creationId xmlns:a16="http://schemas.microsoft.com/office/drawing/2014/main" id="{9FC87F60-81DC-41D2-856D-D30C717A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15" y="2038371"/>
            <a:ext cx="384175" cy="65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ext Box 51">
            <a:extLst>
              <a:ext uri="{FF2B5EF4-FFF2-40B4-BE49-F238E27FC236}">
                <a16:creationId xmlns:a16="http://schemas.microsoft.com/office/drawing/2014/main" id="{5758DB39-68BA-4CB2-9454-B05CFAB7CC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82254" y="2619396"/>
            <a:ext cx="53498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70%</a:t>
            </a:r>
          </a:p>
        </p:txBody>
      </p:sp>
      <p:sp>
        <p:nvSpPr>
          <p:cNvPr id="135" name="Text Box 52">
            <a:extLst>
              <a:ext uri="{FF2B5EF4-FFF2-40B4-BE49-F238E27FC236}">
                <a16:creationId xmlns:a16="http://schemas.microsoft.com/office/drawing/2014/main" id="{EE866D4E-5757-45B0-865D-718A86307D8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06348" y="1813581"/>
            <a:ext cx="5794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HP </a:t>
            </a:r>
            <a:r>
              <a:rPr lang="ko-KR" altLang="en-US" sz="800" b="0">
                <a:cs typeface="Arial" panose="020B0604020202020204" pitchFamily="34" charset="0"/>
              </a:rPr>
              <a:t>기반</a:t>
            </a:r>
            <a:br>
              <a:rPr lang="ko-KR" altLang="en-US" sz="800" b="0">
                <a:cs typeface="Arial" panose="020B0604020202020204" pitchFamily="34" charset="0"/>
              </a:rPr>
            </a:br>
            <a:r>
              <a:rPr lang="en-US" altLang="ko-KR" sz="800" b="0">
                <a:cs typeface="Arial" panose="020B0604020202020204" pitchFamily="34" charset="0"/>
              </a:rPr>
              <a:t>MC-SG</a:t>
            </a:r>
          </a:p>
        </p:txBody>
      </p:sp>
      <p:pic>
        <p:nvPicPr>
          <p:cNvPr id="136" name="Picture 53" descr="HP_8420_100_100">
            <a:extLst>
              <a:ext uri="{FF2B5EF4-FFF2-40B4-BE49-F238E27FC236}">
                <a16:creationId xmlns:a16="http://schemas.microsoft.com/office/drawing/2014/main" id="{66BA3F5F-38BB-414C-8EDD-1167F084E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85" y="2181246"/>
            <a:ext cx="417513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54" descr="rp7420">
            <a:extLst>
              <a:ext uri="{FF2B5EF4-FFF2-40B4-BE49-F238E27FC236}">
                <a16:creationId xmlns:a16="http://schemas.microsoft.com/office/drawing/2014/main" id="{1443943A-C61D-432C-A295-C481531FC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22" y="2226966"/>
            <a:ext cx="304800" cy="39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 Box 55">
            <a:extLst>
              <a:ext uri="{FF2B5EF4-FFF2-40B4-BE49-F238E27FC236}">
                <a16:creationId xmlns:a16="http://schemas.microsoft.com/office/drawing/2014/main" id="{235EE5E7-B9B0-4202-A4EB-5A05E6396C3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760335" y="2419371"/>
            <a:ext cx="3603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39" name="Text Box 56">
            <a:extLst>
              <a:ext uri="{FF2B5EF4-FFF2-40B4-BE49-F238E27FC236}">
                <a16:creationId xmlns:a16="http://schemas.microsoft.com/office/drawing/2014/main" id="{0A205516-1E22-438B-BC85-C603D573FAA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60539" y="2567961"/>
            <a:ext cx="53498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70%</a:t>
            </a:r>
          </a:p>
        </p:txBody>
      </p:sp>
      <p:pic>
        <p:nvPicPr>
          <p:cNvPr id="140" name="Picture 57" descr="P690">
            <a:extLst>
              <a:ext uri="{FF2B5EF4-FFF2-40B4-BE49-F238E27FC236}">
                <a16:creationId xmlns:a16="http://schemas.microsoft.com/office/drawing/2014/main" id="{026BB1F9-8F55-44BC-8831-01A596D5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65" y="2038371"/>
            <a:ext cx="385763" cy="65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 Box 58">
            <a:extLst>
              <a:ext uri="{FF2B5EF4-FFF2-40B4-BE49-F238E27FC236}">
                <a16:creationId xmlns:a16="http://schemas.microsoft.com/office/drawing/2014/main" id="{88B26563-B01C-453B-89DA-7AB5283BB95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648" y="1569581"/>
            <a:ext cx="19768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buFontTx/>
              <a:buNone/>
            </a:pPr>
            <a:r>
              <a:rPr lang="en-US" altLang="ko-KR" sz="1200" b="1" dirty="0">
                <a:cs typeface="Arial" panose="020B0604020202020204" pitchFamily="34" charset="0"/>
              </a:rPr>
              <a:t>&lt; Mission Critical Process &gt;</a:t>
            </a:r>
          </a:p>
        </p:txBody>
      </p:sp>
      <p:sp>
        <p:nvSpPr>
          <p:cNvPr id="142" name="Text Box 59">
            <a:extLst>
              <a:ext uri="{FF2B5EF4-FFF2-40B4-BE49-F238E27FC236}">
                <a16:creationId xmlns:a16="http://schemas.microsoft.com/office/drawing/2014/main" id="{5E5CB576-771E-4FF6-9F46-27E71B86578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20965" y="2234586"/>
            <a:ext cx="3603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5:1</a:t>
            </a:r>
          </a:p>
        </p:txBody>
      </p:sp>
      <p:sp>
        <p:nvSpPr>
          <p:cNvPr id="143" name="Text Box 60">
            <a:extLst>
              <a:ext uri="{FF2B5EF4-FFF2-40B4-BE49-F238E27FC236}">
                <a16:creationId xmlns:a16="http://schemas.microsoft.com/office/drawing/2014/main" id="{D0988A1C-A5F3-4107-A53D-0089A43F1D6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16202" y="2594631"/>
            <a:ext cx="3603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1:5</a:t>
            </a:r>
          </a:p>
        </p:txBody>
      </p:sp>
      <p:grpSp>
        <p:nvGrpSpPr>
          <p:cNvPr id="144" name="Group 61">
            <a:extLst>
              <a:ext uri="{FF2B5EF4-FFF2-40B4-BE49-F238E27FC236}">
                <a16:creationId xmlns:a16="http://schemas.microsoft.com/office/drawing/2014/main" id="{904EA9B4-3A7D-4BCB-9F5C-81845630B622}"/>
              </a:ext>
            </a:extLst>
          </p:cNvPr>
          <p:cNvGrpSpPr>
            <a:grpSpLocks/>
          </p:cNvGrpSpPr>
          <p:nvPr/>
        </p:nvGrpSpPr>
        <p:grpSpPr bwMode="auto">
          <a:xfrm>
            <a:off x="2549503" y="2026941"/>
            <a:ext cx="225425" cy="701040"/>
            <a:chOff x="628" y="1711"/>
            <a:chExt cx="147" cy="396"/>
          </a:xfrm>
        </p:grpSpPr>
        <p:sp>
          <p:nvSpPr>
            <p:cNvPr id="145" name="Text Box 62">
              <a:extLst>
                <a:ext uri="{FF2B5EF4-FFF2-40B4-BE49-F238E27FC236}">
                  <a16:creationId xmlns:a16="http://schemas.microsoft.com/office/drawing/2014/main" id="{0BC4285E-F6FB-4387-A95B-1FE9189E968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28" y="1711"/>
              <a:ext cx="147" cy="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#1</a:t>
              </a:r>
            </a:p>
          </p:txBody>
        </p:sp>
        <p:sp>
          <p:nvSpPr>
            <p:cNvPr id="146" name="Text Box 63">
              <a:extLst>
                <a:ext uri="{FF2B5EF4-FFF2-40B4-BE49-F238E27FC236}">
                  <a16:creationId xmlns:a16="http://schemas.microsoft.com/office/drawing/2014/main" id="{14A5DFD0-BF78-454C-A2A4-26F2D7221E3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28" y="1779"/>
              <a:ext cx="147" cy="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#2</a:t>
              </a:r>
            </a:p>
          </p:txBody>
        </p:sp>
        <p:sp>
          <p:nvSpPr>
            <p:cNvPr id="147" name="Text Box 64">
              <a:extLst>
                <a:ext uri="{FF2B5EF4-FFF2-40B4-BE49-F238E27FC236}">
                  <a16:creationId xmlns:a16="http://schemas.microsoft.com/office/drawing/2014/main" id="{7D93D44B-24F3-4EB7-8666-9BFD6B60917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28" y="1847"/>
              <a:ext cx="147" cy="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#3</a:t>
              </a:r>
            </a:p>
          </p:txBody>
        </p:sp>
        <p:sp>
          <p:nvSpPr>
            <p:cNvPr id="148" name="Text Box 65">
              <a:extLst>
                <a:ext uri="{FF2B5EF4-FFF2-40B4-BE49-F238E27FC236}">
                  <a16:creationId xmlns:a16="http://schemas.microsoft.com/office/drawing/2014/main" id="{5D550AC1-CF68-4552-95F8-7EBBB132F16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28" y="1915"/>
              <a:ext cx="147" cy="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#4</a:t>
              </a:r>
            </a:p>
          </p:txBody>
        </p:sp>
        <p:sp>
          <p:nvSpPr>
            <p:cNvPr id="149" name="Text Box 66">
              <a:extLst>
                <a:ext uri="{FF2B5EF4-FFF2-40B4-BE49-F238E27FC236}">
                  <a16:creationId xmlns:a16="http://schemas.microsoft.com/office/drawing/2014/main" id="{D05C8A61-9203-4300-B132-AC7E220CE24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28" y="1978"/>
              <a:ext cx="147" cy="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#5</a:t>
              </a:r>
            </a:p>
          </p:txBody>
        </p:sp>
        <p:sp>
          <p:nvSpPr>
            <p:cNvPr id="150" name="Text Box 67">
              <a:extLst>
                <a:ext uri="{FF2B5EF4-FFF2-40B4-BE49-F238E27FC236}">
                  <a16:creationId xmlns:a16="http://schemas.microsoft.com/office/drawing/2014/main" id="{6F665F6D-C990-4F80-8EB4-954FFCE3BF8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28" y="2041"/>
              <a:ext cx="147" cy="66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HA</a:t>
              </a:r>
            </a:p>
          </p:txBody>
        </p:sp>
      </p:grpSp>
      <p:grpSp>
        <p:nvGrpSpPr>
          <p:cNvPr id="151" name="Group 68">
            <a:extLst>
              <a:ext uri="{FF2B5EF4-FFF2-40B4-BE49-F238E27FC236}">
                <a16:creationId xmlns:a16="http://schemas.microsoft.com/office/drawing/2014/main" id="{5E8F2A66-FCDB-49D6-A80D-2687277384F6}"/>
              </a:ext>
            </a:extLst>
          </p:cNvPr>
          <p:cNvGrpSpPr>
            <a:grpSpLocks/>
          </p:cNvGrpSpPr>
          <p:nvPr/>
        </p:nvGrpSpPr>
        <p:grpSpPr bwMode="auto">
          <a:xfrm>
            <a:off x="3200378" y="1988842"/>
            <a:ext cx="223837" cy="702944"/>
            <a:chOff x="845" y="1711"/>
            <a:chExt cx="147" cy="396"/>
          </a:xfrm>
        </p:grpSpPr>
        <p:sp>
          <p:nvSpPr>
            <p:cNvPr id="152" name="Text Box 69">
              <a:extLst>
                <a:ext uri="{FF2B5EF4-FFF2-40B4-BE49-F238E27FC236}">
                  <a16:creationId xmlns:a16="http://schemas.microsoft.com/office/drawing/2014/main" id="{D87C1AD1-DFE7-40BC-B1C0-61796676D51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45" y="1711"/>
              <a:ext cx="147" cy="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HA</a:t>
              </a:r>
            </a:p>
          </p:txBody>
        </p:sp>
        <p:sp>
          <p:nvSpPr>
            <p:cNvPr id="153" name="Text Box 70">
              <a:extLst>
                <a:ext uri="{FF2B5EF4-FFF2-40B4-BE49-F238E27FC236}">
                  <a16:creationId xmlns:a16="http://schemas.microsoft.com/office/drawing/2014/main" id="{4AD8F2A2-C618-4203-8658-9EC9E252E2F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45" y="1779"/>
              <a:ext cx="147" cy="66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#1</a:t>
              </a:r>
            </a:p>
          </p:txBody>
        </p:sp>
        <p:sp>
          <p:nvSpPr>
            <p:cNvPr id="154" name="Text Box 71">
              <a:extLst>
                <a:ext uri="{FF2B5EF4-FFF2-40B4-BE49-F238E27FC236}">
                  <a16:creationId xmlns:a16="http://schemas.microsoft.com/office/drawing/2014/main" id="{00D4F919-895A-46A9-B378-22AB982BDF9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45" y="1847"/>
              <a:ext cx="147" cy="66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#2</a:t>
              </a:r>
            </a:p>
          </p:txBody>
        </p:sp>
        <p:sp>
          <p:nvSpPr>
            <p:cNvPr id="155" name="Text Box 72">
              <a:extLst>
                <a:ext uri="{FF2B5EF4-FFF2-40B4-BE49-F238E27FC236}">
                  <a16:creationId xmlns:a16="http://schemas.microsoft.com/office/drawing/2014/main" id="{03DEE358-851A-4D4B-97F2-0D772C41E23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45" y="1915"/>
              <a:ext cx="147" cy="66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#3</a:t>
              </a:r>
            </a:p>
          </p:txBody>
        </p:sp>
        <p:sp>
          <p:nvSpPr>
            <p:cNvPr id="156" name="Text Box 73">
              <a:extLst>
                <a:ext uri="{FF2B5EF4-FFF2-40B4-BE49-F238E27FC236}">
                  <a16:creationId xmlns:a16="http://schemas.microsoft.com/office/drawing/2014/main" id="{72908761-274F-4D72-BA4F-84975AE3962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45" y="1978"/>
              <a:ext cx="147" cy="66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#4</a:t>
              </a:r>
            </a:p>
          </p:txBody>
        </p:sp>
        <p:sp>
          <p:nvSpPr>
            <p:cNvPr id="157" name="Text Box 74">
              <a:extLst>
                <a:ext uri="{FF2B5EF4-FFF2-40B4-BE49-F238E27FC236}">
                  <a16:creationId xmlns:a16="http://schemas.microsoft.com/office/drawing/2014/main" id="{A978E6E9-30B5-4120-BB77-28B9950F590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45" y="2041"/>
              <a:ext cx="147" cy="66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buFontTx/>
                <a:buNone/>
              </a:pPr>
              <a:r>
                <a:rPr kumimoji="0" lang="en-US" altLang="ko-KR" sz="800" b="0">
                  <a:cs typeface="Arial" panose="020B0604020202020204" pitchFamily="34" charset="0"/>
                </a:rPr>
                <a:t>#5</a:t>
              </a:r>
            </a:p>
          </p:txBody>
        </p:sp>
      </p:grpSp>
      <p:sp>
        <p:nvSpPr>
          <p:cNvPr id="158" name="Text Box 75">
            <a:extLst>
              <a:ext uri="{FF2B5EF4-FFF2-40B4-BE49-F238E27FC236}">
                <a16:creationId xmlns:a16="http://schemas.microsoft.com/office/drawing/2014/main" id="{69314601-50D3-4E36-8537-AB9559F845E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89203" y="1775482"/>
            <a:ext cx="5794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IBM </a:t>
            </a:r>
            <a:r>
              <a:rPr lang="ko-KR" altLang="en-US" sz="800" b="0">
                <a:cs typeface="Arial" panose="020B0604020202020204" pitchFamily="34" charset="0"/>
              </a:rPr>
              <a:t>기반</a:t>
            </a:r>
            <a:br>
              <a:rPr lang="ko-KR" altLang="en-US" sz="800" b="0">
                <a:cs typeface="Arial" panose="020B0604020202020204" pitchFamily="34" charset="0"/>
              </a:rPr>
            </a:br>
            <a:r>
              <a:rPr lang="en-US" altLang="ko-KR" sz="800" b="0">
                <a:cs typeface="Arial" panose="020B0604020202020204" pitchFamily="34" charset="0"/>
              </a:rPr>
              <a:t>HACMP</a:t>
            </a:r>
          </a:p>
        </p:txBody>
      </p:sp>
      <p:sp>
        <p:nvSpPr>
          <p:cNvPr id="159" name="Text Box 76">
            <a:extLst>
              <a:ext uri="{FF2B5EF4-FFF2-40B4-BE49-F238E27FC236}">
                <a16:creationId xmlns:a16="http://schemas.microsoft.com/office/drawing/2014/main" id="{0065845F-938A-4EF7-8B70-74D6C0010E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776819" y="1800245"/>
            <a:ext cx="5794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HP </a:t>
            </a:r>
            <a:r>
              <a:rPr lang="ko-KR" altLang="en-US" sz="800" b="0">
                <a:cs typeface="Arial" panose="020B0604020202020204" pitchFamily="34" charset="0"/>
              </a:rPr>
              <a:t>기반</a:t>
            </a:r>
            <a:br>
              <a:rPr lang="ko-KR" altLang="en-US" sz="800" b="0">
                <a:cs typeface="Arial" panose="020B0604020202020204" pitchFamily="34" charset="0"/>
              </a:rPr>
            </a:br>
            <a:r>
              <a:rPr lang="en-US" altLang="ko-KR" sz="800" b="0">
                <a:cs typeface="Arial" panose="020B0604020202020204" pitchFamily="34" charset="0"/>
              </a:rPr>
              <a:t>MC-SG</a:t>
            </a:r>
          </a:p>
        </p:txBody>
      </p:sp>
      <p:sp>
        <p:nvSpPr>
          <p:cNvPr id="160" name="Text Box 77">
            <a:extLst>
              <a:ext uri="{FF2B5EF4-FFF2-40B4-BE49-F238E27FC236}">
                <a16:creationId xmlns:a16="http://schemas.microsoft.com/office/drawing/2014/main" id="{CE9BC05B-7905-4160-B9B9-6E7B5115485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01952" y="1601316"/>
            <a:ext cx="13986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buFontTx/>
              <a:buNone/>
            </a:pPr>
            <a:r>
              <a:rPr lang="en-US" altLang="ko-KR" sz="1200" b="1" dirty="0">
                <a:cs typeface="Arial" panose="020B0604020202020204" pitchFamily="34" charset="0"/>
              </a:rPr>
              <a:t>&lt; Critical Process &gt;</a:t>
            </a:r>
          </a:p>
        </p:txBody>
      </p:sp>
      <p:pic>
        <p:nvPicPr>
          <p:cNvPr id="161" name="Picture 78" descr="HP_8420_100_100">
            <a:extLst>
              <a:ext uri="{FF2B5EF4-FFF2-40B4-BE49-F238E27FC236}">
                <a16:creationId xmlns:a16="http://schemas.microsoft.com/office/drawing/2014/main" id="{583E4E38-C4C2-4BC2-A8B8-62B61120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419" y="2173626"/>
            <a:ext cx="419100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AutoShape 79">
            <a:extLst>
              <a:ext uri="{FF2B5EF4-FFF2-40B4-BE49-F238E27FC236}">
                <a16:creationId xmlns:a16="http://schemas.microsoft.com/office/drawing/2014/main" id="{FEC44EF0-DE7F-4113-BE49-CBF5C7908627}"/>
              </a:ext>
            </a:extLst>
          </p:cNvPr>
          <p:cNvCxnSpPr>
            <a:cxnSpLocks noChangeShapeType="1"/>
            <a:stCxn id="125" idx="2"/>
            <a:endCxn id="115" idx="0"/>
          </p:cNvCxnSpPr>
          <p:nvPr/>
        </p:nvCxnSpPr>
        <p:spPr bwMode="auto">
          <a:xfrm>
            <a:off x="520318" y="2727981"/>
            <a:ext cx="2373059" cy="571141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" name="AutoShape 80">
            <a:extLst>
              <a:ext uri="{FF2B5EF4-FFF2-40B4-BE49-F238E27FC236}">
                <a16:creationId xmlns:a16="http://schemas.microsoft.com/office/drawing/2014/main" id="{5A4A1F81-4BB0-4EC6-B9B6-7C9789506F9E}"/>
              </a:ext>
            </a:extLst>
          </p:cNvPr>
          <p:cNvCxnSpPr>
            <a:cxnSpLocks noChangeShapeType="1"/>
            <a:stCxn id="130" idx="2"/>
            <a:endCxn id="115" idx="0"/>
          </p:cNvCxnSpPr>
          <p:nvPr/>
        </p:nvCxnSpPr>
        <p:spPr bwMode="auto">
          <a:xfrm>
            <a:off x="1107692" y="2667021"/>
            <a:ext cx="1785685" cy="632101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" name="AutoShape 81">
            <a:extLst>
              <a:ext uri="{FF2B5EF4-FFF2-40B4-BE49-F238E27FC236}">
                <a16:creationId xmlns:a16="http://schemas.microsoft.com/office/drawing/2014/main" id="{A54124AE-7387-47F0-9342-997EB4069510}"/>
              </a:ext>
            </a:extLst>
          </p:cNvPr>
          <p:cNvCxnSpPr>
            <a:cxnSpLocks noChangeShapeType="1"/>
            <a:stCxn id="136" idx="2"/>
            <a:endCxn id="115" idx="0"/>
          </p:cNvCxnSpPr>
          <p:nvPr/>
        </p:nvCxnSpPr>
        <p:spPr bwMode="auto">
          <a:xfrm>
            <a:off x="1632542" y="2667022"/>
            <a:ext cx="1260835" cy="63210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5" name="AutoShape 82">
            <a:extLst>
              <a:ext uri="{FF2B5EF4-FFF2-40B4-BE49-F238E27FC236}">
                <a16:creationId xmlns:a16="http://schemas.microsoft.com/office/drawing/2014/main" id="{B7CB1BFE-996D-41E2-A8FB-BEF0B60223C7}"/>
              </a:ext>
            </a:extLst>
          </p:cNvPr>
          <p:cNvCxnSpPr>
            <a:cxnSpLocks noChangeShapeType="1"/>
            <a:stCxn id="137" idx="2"/>
            <a:endCxn id="115" idx="0"/>
          </p:cNvCxnSpPr>
          <p:nvPr/>
        </p:nvCxnSpPr>
        <p:spPr bwMode="auto">
          <a:xfrm>
            <a:off x="2219122" y="2621302"/>
            <a:ext cx="674255" cy="67782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6" name="AutoShape 83">
            <a:extLst>
              <a:ext uri="{FF2B5EF4-FFF2-40B4-BE49-F238E27FC236}">
                <a16:creationId xmlns:a16="http://schemas.microsoft.com/office/drawing/2014/main" id="{C21064CE-95C0-4DC5-A67F-5D474E245B4E}"/>
              </a:ext>
            </a:extLst>
          </p:cNvPr>
          <p:cNvCxnSpPr>
            <a:cxnSpLocks noChangeShapeType="1"/>
            <a:stCxn id="150" idx="2"/>
            <a:endCxn id="115" idx="0"/>
          </p:cNvCxnSpPr>
          <p:nvPr/>
        </p:nvCxnSpPr>
        <p:spPr bwMode="auto">
          <a:xfrm>
            <a:off x="2662216" y="2727981"/>
            <a:ext cx="231161" cy="571141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7" name="AutoShape 84">
            <a:extLst>
              <a:ext uri="{FF2B5EF4-FFF2-40B4-BE49-F238E27FC236}">
                <a16:creationId xmlns:a16="http://schemas.microsoft.com/office/drawing/2014/main" id="{D3EE2C52-5AB4-4FAB-BC74-631D36BEB75A}"/>
              </a:ext>
            </a:extLst>
          </p:cNvPr>
          <p:cNvCxnSpPr>
            <a:cxnSpLocks noChangeShapeType="1"/>
            <a:stCxn id="157" idx="2"/>
            <a:endCxn id="115" idx="0"/>
          </p:cNvCxnSpPr>
          <p:nvPr/>
        </p:nvCxnSpPr>
        <p:spPr bwMode="auto">
          <a:xfrm flipH="1">
            <a:off x="2893377" y="2691786"/>
            <a:ext cx="418920" cy="607336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" name="AutoShape 85">
            <a:extLst>
              <a:ext uri="{FF2B5EF4-FFF2-40B4-BE49-F238E27FC236}">
                <a16:creationId xmlns:a16="http://schemas.microsoft.com/office/drawing/2014/main" id="{B2F6C0A8-733B-41F5-8246-46223720E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535" y="2221847"/>
            <a:ext cx="153275" cy="244554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HA</a:t>
            </a:r>
          </a:p>
        </p:txBody>
      </p:sp>
      <p:sp>
        <p:nvSpPr>
          <p:cNvPr id="169" name="AutoShape 86">
            <a:extLst>
              <a:ext uri="{FF2B5EF4-FFF2-40B4-BE49-F238E27FC236}">
                <a16:creationId xmlns:a16="http://schemas.microsoft.com/office/drawing/2014/main" id="{05C574E7-BDE8-4853-840F-7D411532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40" y="2058017"/>
            <a:ext cx="153275" cy="244554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HA</a:t>
            </a:r>
          </a:p>
        </p:txBody>
      </p:sp>
      <p:sp>
        <p:nvSpPr>
          <p:cNvPr id="170" name="AutoShape 87">
            <a:extLst>
              <a:ext uri="{FF2B5EF4-FFF2-40B4-BE49-F238E27FC236}">
                <a16:creationId xmlns:a16="http://schemas.microsoft.com/office/drawing/2014/main" id="{E41B2FED-74B1-4940-BC3E-79370936C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577" y="2429491"/>
            <a:ext cx="153275" cy="244554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HA</a:t>
            </a:r>
          </a:p>
        </p:txBody>
      </p:sp>
      <p:pic>
        <p:nvPicPr>
          <p:cNvPr id="171" name="Picture 88" descr="HP_8420_100_100">
            <a:extLst>
              <a:ext uri="{FF2B5EF4-FFF2-40B4-BE49-F238E27FC236}">
                <a16:creationId xmlns:a16="http://schemas.microsoft.com/office/drawing/2014/main" id="{A57DDA24-CEDC-4BE2-BE4C-32BE72873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19" y="2173626"/>
            <a:ext cx="419100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Text Box 89">
            <a:extLst>
              <a:ext uri="{FF2B5EF4-FFF2-40B4-BE49-F238E27FC236}">
                <a16:creationId xmlns:a16="http://schemas.microsoft.com/office/drawing/2014/main" id="{F43F870A-B89C-438B-8B56-92A1C08317C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43508" y="2419371"/>
            <a:ext cx="35877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5:1</a:t>
            </a:r>
          </a:p>
        </p:txBody>
      </p:sp>
      <p:sp>
        <p:nvSpPr>
          <p:cNvPr id="173" name="AutoShape 90">
            <a:extLst>
              <a:ext uri="{FF2B5EF4-FFF2-40B4-BE49-F238E27FC236}">
                <a16:creationId xmlns:a16="http://schemas.microsoft.com/office/drawing/2014/main" id="{85760D17-14AE-448E-8C84-7554C462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295" y="2254231"/>
            <a:ext cx="153275" cy="244554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HA</a:t>
            </a:r>
          </a:p>
        </p:txBody>
      </p:sp>
      <p:cxnSp>
        <p:nvCxnSpPr>
          <p:cNvPr id="174" name="AutoShape 91">
            <a:extLst>
              <a:ext uri="{FF2B5EF4-FFF2-40B4-BE49-F238E27FC236}">
                <a16:creationId xmlns:a16="http://schemas.microsoft.com/office/drawing/2014/main" id="{F0204D0F-45A9-42B2-8D42-533D4036D64E}"/>
              </a:ext>
            </a:extLst>
          </p:cNvPr>
          <p:cNvCxnSpPr>
            <a:cxnSpLocks noChangeShapeType="1"/>
            <a:stCxn id="136" idx="2"/>
            <a:endCxn id="95" idx="0"/>
          </p:cNvCxnSpPr>
          <p:nvPr/>
        </p:nvCxnSpPr>
        <p:spPr bwMode="auto">
          <a:xfrm>
            <a:off x="1632542" y="2667022"/>
            <a:ext cx="2798327" cy="594036"/>
          </a:xfrm>
          <a:prstGeom prst="straightConnector1">
            <a:avLst/>
          </a:prstGeom>
          <a:noFill/>
          <a:ln w="31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" name="AutoShape 92">
            <a:extLst>
              <a:ext uri="{FF2B5EF4-FFF2-40B4-BE49-F238E27FC236}">
                <a16:creationId xmlns:a16="http://schemas.microsoft.com/office/drawing/2014/main" id="{8ACA3B06-0DBE-4657-B6F0-40E76D0B7AC8}"/>
              </a:ext>
            </a:extLst>
          </p:cNvPr>
          <p:cNvCxnSpPr>
            <a:cxnSpLocks noChangeShapeType="1"/>
            <a:stCxn id="150" idx="2"/>
            <a:endCxn id="95" idx="0"/>
          </p:cNvCxnSpPr>
          <p:nvPr/>
        </p:nvCxnSpPr>
        <p:spPr bwMode="auto">
          <a:xfrm>
            <a:off x="2662216" y="2727981"/>
            <a:ext cx="1768653" cy="533077"/>
          </a:xfrm>
          <a:prstGeom prst="straightConnector1">
            <a:avLst/>
          </a:prstGeom>
          <a:noFill/>
          <a:ln w="31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6" name="AutoShape 93">
            <a:extLst>
              <a:ext uri="{FF2B5EF4-FFF2-40B4-BE49-F238E27FC236}">
                <a16:creationId xmlns:a16="http://schemas.microsoft.com/office/drawing/2014/main" id="{A67B3266-0D2C-4965-8A41-AEC098FBFB19}"/>
              </a:ext>
            </a:extLst>
          </p:cNvPr>
          <p:cNvCxnSpPr>
            <a:cxnSpLocks noChangeShapeType="1"/>
            <a:stCxn id="157" idx="2"/>
            <a:endCxn id="95" idx="0"/>
          </p:cNvCxnSpPr>
          <p:nvPr/>
        </p:nvCxnSpPr>
        <p:spPr bwMode="auto">
          <a:xfrm>
            <a:off x="3312297" y="2691786"/>
            <a:ext cx="1118572" cy="569272"/>
          </a:xfrm>
          <a:prstGeom prst="straightConnector1">
            <a:avLst/>
          </a:prstGeom>
          <a:noFill/>
          <a:ln w="31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7" name="AutoShape 94">
            <a:extLst>
              <a:ext uri="{FF2B5EF4-FFF2-40B4-BE49-F238E27FC236}">
                <a16:creationId xmlns:a16="http://schemas.microsoft.com/office/drawing/2014/main" id="{FBCBCB66-9602-4664-B809-A67857193016}"/>
              </a:ext>
            </a:extLst>
          </p:cNvPr>
          <p:cNvCxnSpPr>
            <a:cxnSpLocks noChangeShapeType="1"/>
            <a:stCxn id="161" idx="2"/>
            <a:endCxn id="95" idx="0"/>
          </p:cNvCxnSpPr>
          <p:nvPr/>
        </p:nvCxnSpPr>
        <p:spPr bwMode="auto">
          <a:xfrm>
            <a:off x="3833969" y="2659402"/>
            <a:ext cx="596900" cy="601656"/>
          </a:xfrm>
          <a:prstGeom prst="straightConnector1">
            <a:avLst/>
          </a:prstGeom>
          <a:noFill/>
          <a:ln w="31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8" name="AutoShape 95">
            <a:extLst>
              <a:ext uri="{FF2B5EF4-FFF2-40B4-BE49-F238E27FC236}">
                <a16:creationId xmlns:a16="http://schemas.microsoft.com/office/drawing/2014/main" id="{B0726C29-DB32-4F44-8FFF-4324CF330542}"/>
              </a:ext>
            </a:extLst>
          </p:cNvPr>
          <p:cNvCxnSpPr>
            <a:cxnSpLocks noChangeShapeType="1"/>
            <a:stCxn id="95" idx="2"/>
            <a:endCxn id="108" idx="0"/>
          </p:cNvCxnSpPr>
          <p:nvPr/>
        </p:nvCxnSpPr>
        <p:spPr bwMode="auto">
          <a:xfrm flipH="1">
            <a:off x="4422285" y="3426794"/>
            <a:ext cx="8584" cy="643853"/>
          </a:xfrm>
          <a:prstGeom prst="straightConnector1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9" name="Text Box 96">
            <a:extLst>
              <a:ext uri="{FF2B5EF4-FFF2-40B4-BE49-F238E27FC236}">
                <a16:creationId xmlns:a16="http://schemas.microsoft.com/office/drawing/2014/main" id="{AC7B9B83-963A-40E1-8A6B-A3E95ECF610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81694" y="1815485"/>
            <a:ext cx="5794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Backup </a:t>
            </a:r>
            <a:r>
              <a:rPr lang="ko-KR" altLang="en-US" sz="800" b="0">
                <a:cs typeface="Arial" panose="020B0604020202020204" pitchFamily="34" charset="0"/>
              </a:rPr>
              <a:t>서버</a:t>
            </a:r>
          </a:p>
        </p:txBody>
      </p:sp>
      <p:cxnSp>
        <p:nvCxnSpPr>
          <p:cNvPr id="180" name="AutoShape 97">
            <a:extLst>
              <a:ext uri="{FF2B5EF4-FFF2-40B4-BE49-F238E27FC236}">
                <a16:creationId xmlns:a16="http://schemas.microsoft.com/office/drawing/2014/main" id="{312E4317-3AE3-4F3C-BF4E-61719E5290FB}"/>
              </a:ext>
            </a:extLst>
          </p:cNvPr>
          <p:cNvCxnSpPr>
            <a:cxnSpLocks noChangeShapeType="1"/>
            <a:endCxn id="95" idx="0"/>
          </p:cNvCxnSpPr>
          <p:nvPr/>
        </p:nvCxnSpPr>
        <p:spPr bwMode="auto">
          <a:xfrm flipH="1">
            <a:off x="4430869" y="2428574"/>
            <a:ext cx="533400" cy="832484"/>
          </a:xfrm>
          <a:prstGeom prst="straightConnector1">
            <a:avLst/>
          </a:prstGeom>
          <a:noFill/>
          <a:ln w="31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" name="Text Box 98">
            <a:extLst>
              <a:ext uri="{FF2B5EF4-FFF2-40B4-BE49-F238E27FC236}">
                <a16:creationId xmlns:a16="http://schemas.microsoft.com/office/drawing/2014/main" id="{3A50725F-19E7-4570-B564-0FB31EC8917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52969" y="3256529"/>
            <a:ext cx="6985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SAN </a:t>
            </a:r>
            <a:r>
              <a:rPr lang="ko-KR" altLang="en-US" sz="800" b="0">
                <a:cs typeface="Arial" panose="020B0604020202020204" pitchFamily="34" charset="0"/>
              </a:rPr>
              <a:t>백업</a:t>
            </a:r>
          </a:p>
        </p:txBody>
      </p:sp>
      <p:sp>
        <p:nvSpPr>
          <p:cNvPr id="182" name="Line 99">
            <a:extLst>
              <a:ext uri="{FF2B5EF4-FFF2-40B4-BE49-F238E27FC236}">
                <a16:creationId xmlns:a16="http://schemas.microsoft.com/office/drawing/2014/main" id="{250D6FF7-1A53-44FF-AB22-7170770488C2}"/>
              </a:ext>
            </a:extLst>
          </p:cNvPr>
          <p:cNvSpPr>
            <a:spLocks noChangeShapeType="1"/>
          </p:cNvSpPr>
          <p:nvPr/>
        </p:nvSpPr>
        <p:spPr bwMode="gray">
          <a:xfrm>
            <a:off x="3611720" y="3209551"/>
            <a:ext cx="430213" cy="5334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pic>
        <p:nvPicPr>
          <p:cNvPr id="183" name="Picture 100" descr="eserver_blade_140">
            <a:extLst>
              <a:ext uri="{FF2B5EF4-FFF2-40B4-BE49-F238E27FC236}">
                <a16:creationId xmlns:a16="http://schemas.microsoft.com/office/drawing/2014/main" id="{E5D3A110-D231-4AB9-B0CA-23748580F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36" y="4303416"/>
            <a:ext cx="984250" cy="49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101" descr="eserver_blade_140">
            <a:extLst>
              <a:ext uri="{FF2B5EF4-FFF2-40B4-BE49-F238E27FC236}">
                <a16:creationId xmlns:a16="http://schemas.microsoft.com/office/drawing/2014/main" id="{C242E297-04CF-41B3-8884-A190E0F4F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36" y="4789191"/>
            <a:ext cx="984250" cy="49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Text Box 102">
            <a:extLst>
              <a:ext uri="{FF2B5EF4-FFF2-40B4-BE49-F238E27FC236}">
                <a16:creationId xmlns:a16="http://schemas.microsoft.com/office/drawing/2014/main" id="{A87566C6-F85E-406E-897C-5E093B8557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271549" y="4956831"/>
            <a:ext cx="7540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Edge </a:t>
            </a:r>
            <a:r>
              <a:rPr lang="ko-KR" altLang="en-US" sz="800" b="0">
                <a:cs typeface="Arial" panose="020B0604020202020204" pitchFamily="34" charset="0"/>
              </a:rPr>
              <a:t>서버</a:t>
            </a:r>
            <a:br>
              <a:rPr lang="ko-KR" altLang="en-US" sz="800" b="0">
                <a:cs typeface="Arial" panose="020B0604020202020204" pitchFamily="34" charset="0"/>
              </a:rPr>
            </a:br>
            <a:r>
              <a:rPr lang="en-US" altLang="ko-KR" sz="800" b="0">
                <a:cs typeface="Arial" panose="020B0604020202020204" pitchFamily="34" charset="0"/>
              </a:rPr>
              <a:t>(HTTP)</a:t>
            </a:r>
          </a:p>
        </p:txBody>
      </p:sp>
      <p:sp>
        <p:nvSpPr>
          <p:cNvPr id="186" name="Text Box 103">
            <a:extLst>
              <a:ext uri="{FF2B5EF4-FFF2-40B4-BE49-F238E27FC236}">
                <a16:creationId xmlns:a16="http://schemas.microsoft.com/office/drawing/2014/main" id="{093C9DEE-978C-4E51-A33B-3E26570F773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269962" y="4400571"/>
            <a:ext cx="7540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WAS </a:t>
            </a:r>
            <a:r>
              <a:rPr lang="ko-KR" altLang="en-US" sz="800" b="0"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187" name="Text Box 104">
            <a:extLst>
              <a:ext uri="{FF2B5EF4-FFF2-40B4-BE49-F238E27FC236}">
                <a16:creationId xmlns:a16="http://schemas.microsoft.com/office/drawing/2014/main" id="{BC0643C3-7256-4B9E-8BE5-FB2085EFBCB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45265" y="5423555"/>
            <a:ext cx="930174" cy="226591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en-US" altLang="ko-KR" sz="1000" b="1" dirty="0">
                <a:latin typeface="+mn-ea"/>
                <a:cs typeface="Arial" panose="020B0604020202020204" pitchFamily="34" charset="0"/>
              </a:rPr>
              <a:t>Server Farm</a:t>
            </a:r>
            <a:endParaRPr lang="ko-KR" altLang="en-US" sz="1000" b="1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88" name="Text Box 105">
            <a:extLst>
              <a:ext uri="{FF2B5EF4-FFF2-40B4-BE49-F238E27FC236}">
                <a16:creationId xmlns:a16="http://schemas.microsoft.com/office/drawing/2014/main" id="{755A7CEA-1268-467B-B8AA-635D4A3F16A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08493" y="1580423"/>
            <a:ext cx="14936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buFontTx/>
              <a:buNone/>
            </a:pPr>
            <a:r>
              <a:rPr lang="en-US" altLang="ko-KR" sz="1200" b="1" dirty="0">
                <a:cs typeface="Arial" panose="020B0604020202020204" pitchFamily="34" charset="0"/>
              </a:rPr>
              <a:t>&lt; General Process &gt;</a:t>
            </a:r>
          </a:p>
        </p:txBody>
      </p:sp>
      <p:sp>
        <p:nvSpPr>
          <p:cNvPr id="189" name="Line 106">
            <a:extLst>
              <a:ext uri="{FF2B5EF4-FFF2-40B4-BE49-F238E27FC236}">
                <a16:creationId xmlns:a16="http://schemas.microsoft.com/office/drawing/2014/main" id="{BCDBA0D8-E378-4FA8-8CF3-BCBBFCF843AC}"/>
              </a:ext>
            </a:extLst>
          </p:cNvPr>
          <p:cNvSpPr>
            <a:spLocks noChangeShapeType="1"/>
          </p:cNvSpPr>
          <p:nvPr/>
        </p:nvSpPr>
        <p:spPr bwMode="gray">
          <a:xfrm>
            <a:off x="5193636" y="1469576"/>
            <a:ext cx="0" cy="3543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pic>
        <p:nvPicPr>
          <p:cNvPr id="190" name="Picture 107" descr="ess">
            <a:extLst>
              <a:ext uri="{FF2B5EF4-FFF2-40B4-BE49-F238E27FC236}">
                <a16:creationId xmlns:a16="http://schemas.microsoft.com/office/drawing/2014/main" id="{687922D1-FF9A-4303-8034-594BDB106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5" t="6566" r="5124" b="6566"/>
          <a:stretch>
            <a:fillRect/>
          </a:stretch>
        </p:blipFill>
        <p:spPr bwMode="gray">
          <a:xfrm>
            <a:off x="7599699" y="4650413"/>
            <a:ext cx="546100" cy="54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" name="Text Box 108">
            <a:extLst>
              <a:ext uri="{FF2B5EF4-FFF2-40B4-BE49-F238E27FC236}">
                <a16:creationId xmlns:a16="http://schemas.microsoft.com/office/drawing/2014/main" id="{7850A415-D3BD-4EFB-B426-B32F8C4F367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33037" y="4749474"/>
            <a:ext cx="50366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ESS 800</a:t>
            </a:r>
          </a:p>
        </p:txBody>
      </p:sp>
      <p:grpSp>
        <p:nvGrpSpPr>
          <p:cNvPr id="192" name="Group 109">
            <a:extLst>
              <a:ext uri="{FF2B5EF4-FFF2-40B4-BE49-F238E27FC236}">
                <a16:creationId xmlns:a16="http://schemas.microsoft.com/office/drawing/2014/main" id="{7EAEAA92-A142-47E9-843C-F97F30EFD70F}"/>
              </a:ext>
            </a:extLst>
          </p:cNvPr>
          <p:cNvGrpSpPr>
            <a:grpSpLocks/>
          </p:cNvGrpSpPr>
          <p:nvPr/>
        </p:nvGrpSpPr>
        <p:grpSpPr bwMode="auto">
          <a:xfrm>
            <a:off x="7009150" y="4551353"/>
            <a:ext cx="537175" cy="632460"/>
            <a:chOff x="458" y="3209"/>
            <a:chExt cx="481" cy="549"/>
          </a:xfrm>
        </p:grpSpPr>
        <p:pic>
          <p:nvPicPr>
            <p:cNvPr id="193" name="Picture 110" descr="mc256">
              <a:extLst>
                <a:ext uri="{FF2B5EF4-FFF2-40B4-BE49-F238E27FC236}">
                  <a16:creationId xmlns:a16="http://schemas.microsoft.com/office/drawing/2014/main" id="{095E2BBB-4F15-436A-8415-9321FA385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" y="3209"/>
              <a:ext cx="472" cy="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Text Box 111">
              <a:extLst>
                <a:ext uri="{FF2B5EF4-FFF2-40B4-BE49-F238E27FC236}">
                  <a16:creationId xmlns:a16="http://schemas.microsoft.com/office/drawing/2014/main" id="{4486F135-419D-48DC-9B69-4F62469CA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3402"/>
              <a:ext cx="451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20000"/>
                </a:spcBef>
                <a:buClr>
                  <a:srgbClr val="F48B00"/>
                </a:buClr>
              </a:pPr>
              <a:r>
                <a:rPr kumimoji="0" lang="en-US" altLang="ko-KR" sz="800" b="0">
                  <a:cs typeface="Arial" panose="020B0604020202020204" pitchFamily="34" charset="0"/>
                </a:rPr>
                <a:t>Storage</a:t>
              </a:r>
            </a:p>
            <a:p>
              <a:pPr fontAlgn="base">
                <a:lnSpc>
                  <a:spcPct val="80000"/>
                </a:lnSpc>
                <a:spcBef>
                  <a:spcPct val="20000"/>
                </a:spcBef>
                <a:buClr>
                  <a:srgbClr val="F48B00"/>
                </a:buClr>
              </a:pPr>
              <a:r>
                <a:rPr kumimoji="0" lang="en-US" altLang="ko-KR" sz="800" b="0">
                  <a:cs typeface="Arial" panose="020B0604020202020204" pitchFamily="34" charset="0"/>
                </a:rPr>
                <a:t>XP256</a:t>
              </a:r>
            </a:p>
          </p:txBody>
        </p:sp>
      </p:grpSp>
      <p:grpSp>
        <p:nvGrpSpPr>
          <p:cNvPr id="195" name="Group 112">
            <a:extLst>
              <a:ext uri="{FF2B5EF4-FFF2-40B4-BE49-F238E27FC236}">
                <a16:creationId xmlns:a16="http://schemas.microsoft.com/office/drawing/2014/main" id="{CD4CCC08-F463-465A-BCB9-0D5958874895}"/>
              </a:ext>
            </a:extLst>
          </p:cNvPr>
          <p:cNvGrpSpPr>
            <a:grpSpLocks/>
          </p:cNvGrpSpPr>
          <p:nvPr/>
        </p:nvGrpSpPr>
        <p:grpSpPr bwMode="auto">
          <a:xfrm>
            <a:off x="8158492" y="4692330"/>
            <a:ext cx="573154" cy="315473"/>
            <a:chOff x="5587" y="3463"/>
            <a:chExt cx="375" cy="178"/>
          </a:xfrm>
        </p:grpSpPr>
        <p:pic>
          <p:nvPicPr>
            <p:cNvPr id="196" name="Picture 113" descr="FAStT600 스토리지 서버">
              <a:extLst>
                <a:ext uri="{FF2B5EF4-FFF2-40B4-BE49-F238E27FC236}">
                  <a16:creationId xmlns:a16="http://schemas.microsoft.com/office/drawing/2014/main" id="{22D40E53-9AD0-4429-8F53-FDCA49ACA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5" y="3463"/>
              <a:ext cx="337" cy="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7" name="Text Box 114">
              <a:extLst>
                <a:ext uri="{FF2B5EF4-FFF2-40B4-BE49-F238E27FC236}">
                  <a16:creationId xmlns:a16="http://schemas.microsoft.com/office/drawing/2014/main" id="{41532581-68E7-4052-B693-E07E613A354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587" y="3519"/>
              <a:ext cx="365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86FB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66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buFontTx/>
                <a:buNone/>
              </a:pPr>
              <a:r>
                <a:rPr lang="en-US" altLang="ko-KR" sz="800" b="0">
                  <a:cs typeface="Arial" panose="020B0604020202020204" pitchFamily="34" charset="0"/>
                </a:rPr>
                <a:t>FastT600</a:t>
              </a:r>
            </a:p>
          </p:txBody>
        </p:sp>
      </p:grpSp>
      <p:cxnSp>
        <p:nvCxnSpPr>
          <p:cNvPr id="198" name="AutoShape 115">
            <a:extLst>
              <a:ext uri="{FF2B5EF4-FFF2-40B4-BE49-F238E27FC236}">
                <a16:creationId xmlns:a16="http://schemas.microsoft.com/office/drawing/2014/main" id="{FCA6AA64-D3E2-4E15-8FC0-B2E3750F9B34}"/>
              </a:ext>
            </a:extLst>
          </p:cNvPr>
          <p:cNvCxnSpPr>
            <a:cxnSpLocks noChangeShapeType="1"/>
            <a:stCxn id="190" idx="0"/>
            <a:endCxn id="222" idx="2"/>
          </p:cNvCxnSpPr>
          <p:nvPr/>
        </p:nvCxnSpPr>
        <p:spPr bwMode="auto">
          <a:xfrm flipV="1">
            <a:off x="7872749" y="4131966"/>
            <a:ext cx="25195" cy="518447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9" name="AutoShape 116">
            <a:extLst>
              <a:ext uri="{FF2B5EF4-FFF2-40B4-BE49-F238E27FC236}">
                <a16:creationId xmlns:a16="http://schemas.microsoft.com/office/drawing/2014/main" id="{1B30233F-CE98-415E-A6DC-BE6953A474F9}"/>
              </a:ext>
            </a:extLst>
          </p:cNvPr>
          <p:cNvCxnSpPr>
            <a:cxnSpLocks noChangeShapeType="1"/>
            <a:stCxn id="193" idx="0"/>
            <a:endCxn id="222" idx="2"/>
          </p:cNvCxnSpPr>
          <p:nvPr/>
        </p:nvCxnSpPr>
        <p:spPr bwMode="auto">
          <a:xfrm flipV="1">
            <a:off x="7272712" y="4131966"/>
            <a:ext cx="625232" cy="419387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0" name="AutoShape 117">
            <a:extLst>
              <a:ext uri="{FF2B5EF4-FFF2-40B4-BE49-F238E27FC236}">
                <a16:creationId xmlns:a16="http://schemas.microsoft.com/office/drawing/2014/main" id="{76A092DC-21F2-4719-AD56-4EAAB5F71BB0}"/>
              </a:ext>
            </a:extLst>
          </p:cNvPr>
          <p:cNvCxnSpPr>
            <a:cxnSpLocks noChangeShapeType="1"/>
            <a:stCxn id="196" idx="0"/>
            <a:endCxn id="222" idx="2"/>
          </p:cNvCxnSpPr>
          <p:nvPr/>
        </p:nvCxnSpPr>
        <p:spPr bwMode="auto">
          <a:xfrm flipH="1" flipV="1">
            <a:off x="7897944" y="4131966"/>
            <a:ext cx="576165" cy="560364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1" name="AutoShape 118">
            <a:extLst>
              <a:ext uri="{FF2B5EF4-FFF2-40B4-BE49-F238E27FC236}">
                <a16:creationId xmlns:a16="http://schemas.microsoft.com/office/drawing/2014/main" id="{CFC231AB-4113-49EF-B514-67A1B3E108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22225" y="3057545"/>
            <a:ext cx="1030287" cy="9696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>
                  <a:gamma/>
                  <a:shade val="79216"/>
                  <a:invGamma/>
                  <a:alpha val="49001"/>
                </a:srgbClr>
              </a:gs>
              <a:gs pos="100000">
                <a:srgbClr val="DDDDDD">
                  <a:alpha val="49001"/>
                </a:srgbClr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02" name="Picture 119" descr="P690">
            <a:extLst>
              <a:ext uri="{FF2B5EF4-FFF2-40B4-BE49-F238E27FC236}">
                <a16:creationId xmlns:a16="http://schemas.microsoft.com/office/drawing/2014/main" id="{6ED359E9-BF93-497A-A06E-98118D8DD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50" y="2103142"/>
            <a:ext cx="312737" cy="52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120" descr="HP_8420_100_100">
            <a:extLst>
              <a:ext uri="{FF2B5EF4-FFF2-40B4-BE49-F238E27FC236}">
                <a16:creationId xmlns:a16="http://schemas.microsoft.com/office/drawing/2014/main" id="{8AF1E733-06CC-433E-8DD9-EE5523BB2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61" y="2131716"/>
            <a:ext cx="420688" cy="4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Line 121">
            <a:extLst>
              <a:ext uri="{FF2B5EF4-FFF2-40B4-BE49-F238E27FC236}">
                <a16:creationId xmlns:a16="http://schemas.microsoft.com/office/drawing/2014/main" id="{7413805D-3BC9-42A3-AD09-4C1B1A3B9841}"/>
              </a:ext>
            </a:extLst>
          </p:cNvPr>
          <p:cNvSpPr>
            <a:spLocks noChangeShapeType="1"/>
          </p:cNvSpPr>
          <p:nvPr/>
        </p:nvSpPr>
        <p:spPr bwMode="gray">
          <a:xfrm>
            <a:off x="286662" y="1481435"/>
            <a:ext cx="8636833" cy="3687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05" name="Line 122">
            <a:extLst>
              <a:ext uri="{FF2B5EF4-FFF2-40B4-BE49-F238E27FC236}">
                <a16:creationId xmlns:a16="http://schemas.microsoft.com/office/drawing/2014/main" id="{0B344C6E-632E-4E58-8E43-5E1DD8B28B39}"/>
              </a:ext>
            </a:extLst>
          </p:cNvPr>
          <p:cNvSpPr>
            <a:spLocks noChangeShapeType="1"/>
          </p:cNvSpPr>
          <p:nvPr/>
        </p:nvSpPr>
        <p:spPr bwMode="gray">
          <a:xfrm>
            <a:off x="4954744" y="1518306"/>
            <a:ext cx="0" cy="34861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06" name="AutoShape 123">
            <a:extLst>
              <a:ext uri="{FF2B5EF4-FFF2-40B4-BE49-F238E27FC236}">
                <a16:creationId xmlns:a16="http://schemas.microsoft.com/office/drawing/2014/main" id="{5E3B04D8-9313-46C4-9504-885B2EE5DC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7125" y="1788815"/>
            <a:ext cx="1201737" cy="1083946"/>
          </a:xfrm>
          <a:prstGeom prst="roundRect">
            <a:avLst>
              <a:gd name="adj" fmla="val 16667"/>
            </a:avLst>
          </a:prstGeom>
          <a:solidFill>
            <a:srgbClr val="FFCC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" name="Text Box 124">
            <a:extLst>
              <a:ext uri="{FF2B5EF4-FFF2-40B4-BE49-F238E27FC236}">
                <a16:creationId xmlns:a16="http://schemas.microsoft.com/office/drawing/2014/main" id="{77F878FD-4614-4A9E-8AAA-0F7B89DA822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832747" y="5386088"/>
            <a:ext cx="1015491" cy="226591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en-US" altLang="ko-KR" sz="1000" b="1" dirty="0">
                <a:latin typeface="+mn-ea"/>
                <a:cs typeface="Arial" panose="020B0604020202020204" pitchFamily="34" charset="0"/>
              </a:rPr>
              <a:t>Storage pool</a:t>
            </a:r>
          </a:p>
        </p:txBody>
      </p:sp>
      <p:pic>
        <p:nvPicPr>
          <p:cNvPr id="208" name="Picture 125" descr="P690">
            <a:extLst>
              <a:ext uri="{FF2B5EF4-FFF2-40B4-BE49-F238E27FC236}">
                <a16:creationId xmlns:a16="http://schemas.microsoft.com/office/drawing/2014/main" id="{2376A03A-F69A-4A58-B52A-5C379FA14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12" y="2078375"/>
            <a:ext cx="309563" cy="5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 Box 126">
            <a:extLst>
              <a:ext uri="{FF2B5EF4-FFF2-40B4-BE49-F238E27FC236}">
                <a16:creationId xmlns:a16="http://schemas.microsoft.com/office/drawing/2014/main" id="{22CD768F-3D4D-401B-A60A-EA56A33E49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92236" y="2567961"/>
            <a:ext cx="5794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ko-KR" altLang="en-US" sz="800" b="0">
                <a:cs typeface="Arial" panose="020B0604020202020204" pitchFamily="34" charset="0"/>
              </a:rPr>
              <a:t>개발 서버</a:t>
            </a:r>
          </a:p>
        </p:txBody>
      </p:sp>
      <p:pic>
        <p:nvPicPr>
          <p:cNvPr id="210" name="Picture 127" descr="xseries_445">
            <a:extLst>
              <a:ext uri="{FF2B5EF4-FFF2-40B4-BE49-F238E27FC236}">
                <a16:creationId xmlns:a16="http://schemas.microsoft.com/office/drawing/2014/main" id="{8D6291F4-C0BC-405D-8DDD-E9158F586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212" y="3120411"/>
            <a:ext cx="555625" cy="3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128" descr="xseries_445">
            <a:extLst>
              <a:ext uri="{FF2B5EF4-FFF2-40B4-BE49-F238E27FC236}">
                <a16:creationId xmlns:a16="http://schemas.microsoft.com/office/drawing/2014/main" id="{754E9320-13B8-485F-BDB7-EAD830416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212" y="3583325"/>
            <a:ext cx="555625" cy="3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Text Box 129">
            <a:extLst>
              <a:ext uri="{FF2B5EF4-FFF2-40B4-BE49-F238E27FC236}">
                <a16:creationId xmlns:a16="http://schemas.microsoft.com/office/drawing/2014/main" id="{0454D5FE-EEEB-4CAD-8713-2E1F62970D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69837" y="2872761"/>
            <a:ext cx="15541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&lt; Mission Critical </a:t>
            </a:r>
            <a:r>
              <a:rPr lang="en-US" altLang="ko-KR" sz="1000" b="0">
                <a:cs typeface="Arial" panose="020B0604020202020204" pitchFamily="34" charset="0"/>
              </a:rPr>
              <a:t>Wintel</a:t>
            </a:r>
            <a:r>
              <a:rPr lang="en-US" altLang="ko-KR" sz="800" b="0">
                <a:cs typeface="Arial" panose="020B0604020202020204" pitchFamily="34" charset="0"/>
              </a:rPr>
              <a:t> &gt;</a:t>
            </a:r>
          </a:p>
        </p:txBody>
      </p:sp>
      <p:sp>
        <p:nvSpPr>
          <p:cNvPr id="213" name="AutoShape 130">
            <a:extLst>
              <a:ext uri="{FF2B5EF4-FFF2-40B4-BE49-F238E27FC236}">
                <a16:creationId xmlns:a16="http://schemas.microsoft.com/office/drawing/2014/main" id="{9448AA3F-F94D-49B1-85B9-CAADB017ADC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667067" y="3418187"/>
            <a:ext cx="153275" cy="244554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base">
              <a:buFontTx/>
              <a:buNone/>
            </a:pPr>
            <a:r>
              <a:rPr kumimoji="0" lang="en-US" altLang="ko-KR" sz="800" b="0">
                <a:cs typeface="Arial" panose="020B0604020202020204" pitchFamily="34" charset="0"/>
              </a:rPr>
              <a:t>HA</a:t>
            </a:r>
          </a:p>
        </p:txBody>
      </p:sp>
      <p:cxnSp>
        <p:nvCxnSpPr>
          <p:cNvPr id="214" name="AutoShape 131">
            <a:extLst>
              <a:ext uri="{FF2B5EF4-FFF2-40B4-BE49-F238E27FC236}">
                <a16:creationId xmlns:a16="http://schemas.microsoft.com/office/drawing/2014/main" id="{E887F7C8-3781-4BF6-A6A4-5CF780119155}"/>
              </a:ext>
            </a:extLst>
          </p:cNvPr>
          <p:cNvCxnSpPr>
            <a:cxnSpLocks noChangeShapeType="1"/>
            <a:stCxn id="222" idx="0"/>
            <a:endCxn id="210" idx="3"/>
          </p:cNvCxnSpPr>
          <p:nvPr/>
        </p:nvCxnSpPr>
        <p:spPr bwMode="auto">
          <a:xfrm flipH="1" flipV="1">
            <a:off x="6031836" y="3286146"/>
            <a:ext cx="1866900" cy="607696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" name="AutoShape 132">
            <a:extLst>
              <a:ext uri="{FF2B5EF4-FFF2-40B4-BE49-F238E27FC236}">
                <a16:creationId xmlns:a16="http://schemas.microsoft.com/office/drawing/2014/main" id="{51B7F0EF-928B-47A7-A64D-C5E14C61F1EC}"/>
              </a:ext>
            </a:extLst>
          </p:cNvPr>
          <p:cNvCxnSpPr>
            <a:cxnSpLocks noChangeShapeType="1"/>
            <a:stCxn id="222" idx="0"/>
            <a:endCxn id="211" idx="3"/>
          </p:cNvCxnSpPr>
          <p:nvPr/>
        </p:nvCxnSpPr>
        <p:spPr bwMode="auto">
          <a:xfrm flipH="1" flipV="1">
            <a:off x="6031836" y="3749061"/>
            <a:ext cx="1866900" cy="14478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6" name="AutoShape 133">
            <a:extLst>
              <a:ext uri="{FF2B5EF4-FFF2-40B4-BE49-F238E27FC236}">
                <a16:creationId xmlns:a16="http://schemas.microsoft.com/office/drawing/2014/main" id="{009B367B-0806-4BCE-81A9-A5E60EC9AA42}"/>
              </a:ext>
            </a:extLst>
          </p:cNvPr>
          <p:cNvCxnSpPr>
            <a:cxnSpLocks noChangeShapeType="1"/>
            <a:stCxn id="222" idx="0"/>
            <a:endCxn id="208" idx="2"/>
          </p:cNvCxnSpPr>
          <p:nvPr/>
        </p:nvCxnSpPr>
        <p:spPr bwMode="auto">
          <a:xfrm flipH="1" flipV="1">
            <a:off x="6215986" y="2606061"/>
            <a:ext cx="1682750" cy="128778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7" name="AutoShape 134">
            <a:extLst>
              <a:ext uri="{FF2B5EF4-FFF2-40B4-BE49-F238E27FC236}">
                <a16:creationId xmlns:a16="http://schemas.microsoft.com/office/drawing/2014/main" id="{76309E9F-CB47-4E20-8421-7873CF7DC8E0}"/>
              </a:ext>
            </a:extLst>
          </p:cNvPr>
          <p:cNvCxnSpPr>
            <a:cxnSpLocks noChangeShapeType="1"/>
            <a:stCxn id="222" idx="0"/>
            <a:endCxn id="218" idx="2"/>
          </p:cNvCxnSpPr>
          <p:nvPr/>
        </p:nvCxnSpPr>
        <p:spPr bwMode="auto">
          <a:xfrm flipH="1" flipV="1">
            <a:off x="6933536" y="2606061"/>
            <a:ext cx="965200" cy="128778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218" name="Picture 135" descr="P690">
            <a:extLst>
              <a:ext uri="{FF2B5EF4-FFF2-40B4-BE49-F238E27FC236}">
                <a16:creationId xmlns:a16="http://schemas.microsoft.com/office/drawing/2014/main" id="{24047498-4276-4471-9232-627DEE62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62" y="2078375"/>
            <a:ext cx="309563" cy="5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Text Box 136">
            <a:extLst>
              <a:ext uri="{FF2B5EF4-FFF2-40B4-BE49-F238E27FC236}">
                <a16:creationId xmlns:a16="http://schemas.microsoft.com/office/drawing/2014/main" id="{C773C634-9456-4CF1-9BC3-A8CE7008DE4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243225" y="3891935"/>
            <a:ext cx="8286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SAN Switch for Storage</a:t>
            </a:r>
          </a:p>
        </p:txBody>
      </p:sp>
      <p:sp>
        <p:nvSpPr>
          <p:cNvPr id="220" name="Line 137">
            <a:extLst>
              <a:ext uri="{FF2B5EF4-FFF2-40B4-BE49-F238E27FC236}">
                <a16:creationId xmlns:a16="http://schemas.microsoft.com/office/drawing/2014/main" id="{12D9CF5A-3B12-4939-9EA1-DDC7FFA24655}"/>
              </a:ext>
            </a:extLst>
          </p:cNvPr>
          <p:cNvSpPr>
            <a:spLocks noChangeShapeType="1"/>
          </p:cNvSpPr>
          <p:nvPr/>
        </p:nvSpPr>
        <p:spPr bwMode="gray">
          <a:xfrm>
            <a:off x="4808694" y="2350791"/>
            <a:ext cx="482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21" name="Text Box 138">
            <a:extLst>
              <a:ext uri="{FF2B5EF4-FFF2-40B4-BE49-F238E27FC236}">
                <a16:creationId xmlns:a16="http://schemas.microsoft.com/office/drawing/2014/main" id="{F200364F-D081-41F9-B666-76E7CECB0B1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41325" y="3832881"/>
            <a:ext cx="5857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DB </a:t>
            </a:r>
            <a:r>
              <a:rPr lang="ko-KR" altLang="en-US" sz="800" b="0">
                <a:cs typeface="Arial" panose="020B0604020202020204" pitchFamily="34" charset="0"/>
              </a:rPr>
              <a:t>서버</a:t>
            </a:r>
          </a:p>
        </p:txBody>
      </p:sp>
      <p:pic>
        <p:nvPicPr>
          <p:cNvPr id="222" name="Picture 139" descr="Cisco_9216_150">
            <a:extLst>
              <a:ext uri="{FF2B5EF4-FFF2-40B4-BE49-F238E27FC236}">
                <a16:creationId xmlns:a16="http://schemas.microsoft.com/office/drawing/2014/main" id="{CCF478C2-1420-4AEB-A90E-2D5B177E1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25" y="3893842"/>
            <a:ext cx="579437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140" descr="Cisco_9216_150">
            <a:extLst>
              <a:ext uri="{FF2B5EF4-FFF2-40B4-BE49-F238E27FC236}">
                <a16:creationId xmlns:a16="http://schemas.microsoft.com/office/drawing/2014/main" id="{07626C7F-8DAA-49FD-A5D6-7E60137B5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275" y="4027192"/>
            <a:ext cx="579437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" name="Text Box 141">
            <a:extLst>
              <a:ext uri="{FF2B5EF4-FFF2-40B4-BE49-F238E27FC236}">
                <a16:creationId xmlns:a16="http://schemas.microsoft.com/office/drawing/2014/main" id="{BD5A5033-E353-4D13-BFAA-EF825B16495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61936" y="1788815"/>
            <a:ext cx="5794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Unix </a:t>
            </a:r>
            <a:r>
              <a:rPr lang="ko-KR" altLang="en-US" sz="800" b="0">
                <a:cs typeface="Arial" panose="020B0604020202020204" pitchFamily="34" charset="0"/>
              </a:rPr>
              <a:t>계열</a:t>
            </a:r>
          </a:p>
        </p:txBody>
      </p:sp>
      <p:sp>
        <p:nvSpPr>
          <p:cNvPr id="225" name="Text Box 142">
            <a:extLst>
              <a:ext uri="{FF2B5EF4-FFF2-40B4-BE49-F238E27FC236}">
                <a16:creationId xmlns:a16="http://schemas.microsoft.com/office/drawing/2014/main" id="{BD132D96-D59B-48D4-A944-3F3762D116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61936" y="2630825"/>
            <a:ext cx="5794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ko-KR" altLang="en-US" sz="800" b="0">
                <a:cs typeface="Arial" panose="020B0604020202020204" pitchFamily="34" charset="0"/>
              </a:rPr>
              <a:t>일반 업무</a:t>
            </a:r>
          </a:p>
        </p:txBody>
      </p:sp>
      <p:pic>
        <p:nvPicPr>
          <p:cNvPr id="226" name="Picture 143" descr="xseries_445">
            <a:extLst>
              <a:ext uri="{FF2B5EF4-FFF2-40B4-BE49-F238E27FC236}">
                <a16:creationId xmlns:a16="http://schemas.microsoft.com/office/drawing/2014/main" id="{01F8863D-2C94-4418-9DAD-7DFE14D69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087" y="2177435"/>
            <a:ext cx="468313" cy="27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 Box 144">
            <a:extLst>
              <a:ext uri="{FF2B5EF4-FFF2-40B4-BE49-F238E27FC236}">
                <a16:creationId xmlns:a16="http://schemas.microsoft.com/office/drawing/2014/main" id="{E575193F-F393-42B0-9AFD-2F63D9D6F62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17686" y="2560341"/>
            <a:ext cx="5794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DB </a:t>
            </a:r>
            <a:r>
              <a:rPr lang="ko-KR" altLang="en-US" sz="800" b="0">
                <a:cs typeface="Arial" panose="020B0604020202020204" pitchFamily="34" charset="0"/>
              </a:rPr>
              <a:t>서버</a:t>
            </a:r>
          </a:p>
        </p:txBody>
      </p:sp>
      <p:cxnSp>
        <p:nvCxnSpPr>
          <p:cNvPr id="228" name="AutoShape 145">
            <a:extLst>
              <a:ext uri="{FF2B5EF4-FFF2-40B4-BE49-F238E27FC236}">
                <a16:creationId xmlns:a16="http://schemas.microsoft.com/office/drawing/2014/main" id="{E621DD88-DD37-498F-9F03-37956109635D}"/>
              </a:ext>
            </a:extLst>
          </p:cNvPr>
          <p:cNvCxnSpPr>
            <a:cxnSpLocks noChangeShapeType="1"/>
            <a:stCxn id="222" idx="0"/>
            <a:endCxn id="226" idx="2"/>
          </p:cNvCxnSpPr>
          <p:nvPr/>
        </p:nvCxnSpPr>
        <p:spPr bwMode="auto">
          <a:xfrm flipH="1" flipV="1">
            <a:off x="7376450" y="2453661"/>
            <a:ext cx="522287" cy="144018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9" name="Line 146">
            <a:extLst>
              <a:ext uri="{FF2B5EF4-FFF2-40B4-BE49-F238E27FC236}">
                <a16:creationId xmlns:a16="http://schemas.microsoft.com/office/drawing/2014/main" id="{725DBE89-DD6C-4C49-95BE-A383F0D27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8261" y="1529736"/>
            <a:ext cx="0" cy="401956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" name="Line 147">
            <a:extLst>
              <a:ext uri="{FF2B5EF4-FFF2-40B4-BE49-F238E27FC236}">
                <a16:creationId xmlns:a16="http://schemas.microsoft.com/office/drawing/2014/main" id="{83C3E415-1581-42BB-A862-B67EAC2BE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8936" y="1533546"/>
            <a:ext cx="0" cy="965836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1" name="Text Box 148">
            <a:extLst>
              <a:ext uri="{FF2B5EF4-FFF2-40B4-BE49-F238E27FC236}">
                <a16:creationId xmlns:a16="http://schemas.microsoft.com/office/drawing/2014/main" id="{57CB5C77-0F34-47E9-B815-558868DE9FE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99987" y="4027191"/>
            <a:ext cx="15541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1000" b="0" dirty="0">
                <a:cs typeface="Arial" panose="020B0604020202020204" pitchFamily="34" charset="0"/>
              </a:rPr>
              <a:t>&lt; Critical Process &gt;</a:t>
            </a:r>
          </a:p>
        </p:txBody>
      </p:sp>
      <p:sp>
        <p:nvSpPr>
          <p:cNvPr id="232" name="Text Box 149">
            <a:extLst>
              <a:ext uri="{FF2B5EF4-FFF2-40B4-BE49-F238E27FC236}">
                <a16:creationId xmlns:a16="http://schemas.microsoft.com/office/drawing/2014/main" id="{4DB26B5D-2693-4E3C-9571-D83D881C867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06772" y="5009201"/>
            <a:ext cx="9001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 dirty="0">
                <a:cs typeface="Arial" panose="020B0604020202020204" pitchFamily="34" charset="0"/>
              </a:rPr>
              <a:t>High-End Disk</a:t>
            </a:r>
          </a:p>
        </p:txBody>
      </p:sp>
      <p:sp>
        <p:nvSpPr>
          <p:cNvPr id="233" name="AutoShape 150">
            <a:extLst>
              <a:ext uri="{FF2B5EF4-FFF2-40B4-BE49-F238E27FC236}">
                <a16:creationId xmlns:a16="http://schemas.microsoft.com/office/drawing/2014/main" id="{AF282368-0847-4426-BA0F-B29E062F26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616" y="5521501"/>
            <a:ext cx="1624012" cy="1104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>
                  <a:gamma/>
                  <a:shade val="79216"/>
                  <a:invGamma/>
                  <a:alpha val="49001"/>
                </a:srgbClr>
              </a:gs>
              <a:gs pos="100000">
                <a:srgbClr val="DDDDDD">
                  <a:alpha val="49001"/>
                </a:srgbClr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4" name="Text Box 151">
            <a:extLst>
              <a:ext uri="{FF2B5EF4-FFF2-40B4-BE49-F238E27FC236}">
                <a16:creationId xmlns:a16="http://schemas.microsoft.com/office/drawing/2014/main" id="{B22CFB4A-C0DB-4B70-9753-0DC6A6D3299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62381" y="5498875"/>
            <a:ext cx="971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ko-KR" altLang="en-US" sz="900" b="0" dirty="0">
                <a:cs typeface="Arial" panose="020B0604020202020204" pitchFamily="34" charset="0"/>
              </a:rPr>
              <a:t>작업관리시스템</a:t>
            </a:r>
          </a:p>
        </p:txBody>
      </p:sp>
      <p:sp>
        <p:nvSpPr>
          <p:cNvPr id="235" name="Text Box 152">
            <a:extLst>
              <a:ext uri="{FF2B5EF4-FFF2-40B4-BE49-F238E27FC236}">
                <a16:creationId xmlns:a16="http://schemas.microsoft.com/office/drawing/2014/main" id="{FF646B4A-F5E9-43E6-A15C-12A8E085441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496" y="5238915"/>
            <a:ext cx="1084262" cy="226591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배치작업 관리</a:t>
            </a:r>
          </a:p>
        </p:txBody>
      </p:sp>
      <p:sp>
        <p:nvSpPr>
          <p:cNvPr id="236" name="AutoShape 153">
            <a:extLst>
              <a:ext uri="{FF2B5EF4-FFF2-40B4-BE49-F238E27FC236}">
                <a16:creationId xmlns:a16="http://schemas.microsoft.com/office/drawing/2014/main" id="{F9366BA4-51DC-4674-8F32-CA0F060F54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19457" y="5521501"/>
            <a:ext cx="1568271" cy="1104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>
                  <a:gamma/>
                  <a:shade val="79216"/>
                  <a:invGamma/>
                  <a:alpha val="49001"/>
                </a:srgbClr>
              </a:gs>
              <a:gs pos="100000">
                <a:srgbClr val="DDDDDD">
                  <a:alpha val="49001"/>
                </a:srgbClr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" name="Text Box 154">
            <a:extLst>
              <a:ext uri="{FF2B5EF4-FFF2-40B4-BE49-F238E27FC236}">
                <a16:creationId xmlns:a16="http://schemas.microsoft.com/office/drawing/2014/main" id="{BC2CE002-F5DB-4B38-AB38-87C6CF9BB6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90929" y="5609132"/>
            <a:ext cx="75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buFontTx/>
              <a:buNone/>
            </a:pPr>
            <a:r>
              <a:rPr lang="ko-KR" altLang="en-US" sz="900" b="0" dirty="0">
                <a:cs typeface="Arial" panose="020B0604020202020204" pitchFamily="34" charset="0"/>
              </a:rPr>
              <a:t>변경관리</a:t>
            </a:r>
          </a:p>
          <a:p>
            <a:pPr fontAlgn="base">
              <a:buFontTx/>
              <a:buNone/>
            </a:pPr>
            <a:r>
              <a:rPr lang="ko-KR" altLang="en-US" sz="900" b="0" dirty="0">
                <a:cs typeface="Arial" panose="020B0604020202020204" pitchFamily="34" charset="0"/>
              </a:rPr>
              <a:t>시스템 </a:t>
            </a:r>
          </a:p>
        </p:txBody>
      </p:sp>
      <p:sp>
        <p:nvSpPr>
          <p:cNvPr id="238" name="Text Box 155">
            <a:extLst>
              <a:ext uri="{FF2B5EF4-FFF2-40B4-BE49-F238E27FC236}">
                <a16:creationId xmlns:a16="http://schemas.microsoft.com/office/drawing/2014/main" id="{08BB2C36-F855-4D40-A515-965D80C5EC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71715" y="5673901"/>
            <a:ext cx="55721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ko-KR" altLang="en-US" sz="900" b="0">
                <a:cs typeface="Arial" panose="020B0604020202020204" pitchFamily="34" charset="0"/>
              </a:rPr>
              <a:t>프리즘</a:t>
            </a:r>
          </a:p>
        </p:txBody>
      </p:sp>
      <p:sp>
        <p:nvSpPr>
          <p:cNvPr id="239" name="Text Box 156">
            <a:extLst>
              <a:ext uri="{FF2B5EF4-FFF2-40B4-BE49-F238E27FC236}">
                <a16:creationId xmlns:a16="http://schemas.microsoft.com/office/drawing/2014/main" id="{6F80486E-AE7B-4990-88C4-73AFC297DEC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38968" y="5251863"/>
            <a:ext cx="784226" cy="226591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변경 관리</a:t>
            </a:r>
          </a:p>
        </p:txBody>
      </p:sp>
      <p:sp>
        <p:nvSpPr>
          <p:cNvPr id="240" name="Text Box 157">
            <a:extLst>
              <a:ext uri="{FF2B5EF4-FFF2-40B4-BE49-F238E27FC236}">
                <a16:creationId xmlns:a16="http://schemas.microsoft.com/office/drawing/2014/main" id="{E0A4EF6F-1DFB-4FA5-A833-B82DEA4FEB7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21105" y="5622467"/>
            <a:ext cx="717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buFontTx/>
              <a:buNone/>
            </a:pPr>
            <a:r>
              <a:rPr lang="ko-KR" altLang="en-US" sz="900" b="0" dirty="0">
                <a:cs typeface="Arial" panose="020B0604020202020204" pitchFamily="34" charset="0"/>
              </a:rPr>
              <a:t>형상관리</a:t>
            </a:r>
          </a:p>
          <a:p>
            <a:pPr fontAlgn="base">
              <a:buFontTx/>
              <a:buNone/>
            </a:pPr>
            <a:r>
              <a:rPr lang="en-US" altLang="ko-KR" sz="900" b="0" dirty="0">
                <a:cs typeface="Arial" panose="020B0604020202020204" pitchFamily="34" charset="0"/>
              </a:rPr>
              <a:t>(PVCS)</a:t>
            </a:r>
          </a:p>
        </p:txBody>
      </p:sp>
      <p:pic>
        <p:nvPicPr>
          <p:cNvPr id="241" name="Picture 159">
            <a:extLst>
              <a:ext uri="{FF2B5EF4-FFF2-40B4-BE49-F238E27FC236}">
                <a16:creationId xmlns:a16="http://schemas.microsoft.com/office/drawing/2014/main" id="{D6622F52-AF6B-494B-A6F5-54E93584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02" y="5904733"/>
            <a:ext cx="612775" cy="65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" name="Line 160">
            <a:extLst>
              <a:ext uri="{FF2B5EF4-FFF2-40B4-BE49-F238E27FC236}">
                <a16:creationId xmlns:a16="http://schemas.microsoft.com/office/drawing/2014/main" id="{A7C1B371-E02C-494F-A158-83478726C5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9003" y="6201587"/>
            <a:ext cx="8143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43" name="Picture 161" descr="rp7420">
            <a:extLst>
              <a:ext uri="{FF2B5EF4-FFF2-40B4-BE49-F238E27FC236}">
                <a16:creationId xmlns:a16="http://schemas.microsoft.com/office/drawing/2014/main" id="{ED9B371A-1CD3-423A-BFA7-D2D15C3CC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989" y="6003467"/>
            <a:ext cx="306388" cy="5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162" descr="rp7420">
            <a:extLst>
              <a:ext uri="{FF2B5EF4-FFF2-40B4-BE49-F238E27FC236}">
                <a16:creationId xmlns:a16="http://schemas.microsoft.com/office/drawing/2014/main" id="{434A24F4-ACBC-4B07-B1A1-FA182A899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52" y="6003467"/>
            <a:ext cx="306387" cy="5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163" descr="rp7420">
            <a:extLst>
              <a:ext uri="{FF2B5EF4-FFF2-40B4-BE49-F238E27FC236}">
                <a16:creationId xmlns:a16="http://schemas.microsoft.com/office/drawing/2014/main" id="{5CBACE57-716B-4A0F-9D3B-9DCB28ED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03" y="6003467"/>
            <a:ext cx="306387" cy="5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" name="Text Box 164">
            <a:extLst>
              <a:ext uri="{FF2B5EF4-FFF2-40B4-BE49-F238E27FC236}">
                <a16:creationId xmlns:a16="http://schemas.microsoft.com/office/drawing/2014/main" id="{50BFFDED-8726-4AF5-886D-A72FFA0117C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37403" y="1471975"/>
            <a:ext cx="1066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ko-KR" altLang="en-US" sz="1000" b="0" dirty="0">
                <a:solidFill>
                  <a:srgbClr val="FF9900"/>
                </a:solidFill>
                <a:cs typeface="Arial" panose="020B0604020202020204" pitchFamily="34" charset="0"/>
              </a:rPr>
              <a:t>백업 네트워크</a:t>
            </a:r>
          </a:p>
        </p:txBody>
      </p:sp>
      <p:sp>
        <p:nvSpPr>
          <p:cNvPr id="247" name="Line 165">
            <a:extLst>
              <a:ext uri="{FF2B5EF4-FFF2-40B4-BE49-F238E27FC236}">
                <a16:creationId xmlns:a16="http://schemas.microsoft.com/office/drawing/2014/main" id="{5C90D714-CCC8-4E72-88FE-F2AC04099934}"/>
              </a:ext>
            </a:extLst>
          </p:cNvPr>
          <p:cNvSpPr>
            <a:spLocks noChangeShapeType="1"/>
          </p:cNvSpPr>
          <p:nvPr/>
        </p:nvSpPr>
        <p:spPr bwMode="gray">
          <a:xfrm>
            <a:off x="5822286" y="1504971"/>
            <a:ext cx="0" cy="34671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48" name="Line 166">
            <a:extLst>
              <a:ext uri="{FF2B5EF4-FFF2-40B4-BE49-F238E27FC236}">
                <a16:creationId xmlns:a16="http://schemas.microsoft.com/office/drawing/2014/main" id="{01A2AB50-2E0B-4D67-8235-5C06BED26BBC}"/>
              </a:ext>
            </a:extLst>
          </p:cNvPr>
          <p:cNvSpPr>
            <a:spLocks noChangeShapeType="1"/>
          </p:cNvSpPr>
          <p:nvPr/>
        </p:nvSpPr>
        <p:spPr bwMode="gray">
          <a:xfrm>
            <a:off x="7281199" y="1504971"/>
            <a:ext cx="0" cy="34671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49" name="Text Box 167">
            <a:extLst>
              <a:ext uri="{FF2B5EF4-FFF2-40B4-BE49-F238E27FC236}">
                <a16:creationId xmlns:a16="http://schemas.microsoft.com/office/drawing/2014/main" id="{660274DB-E5C3-4CCE-9763-5B04C194FAC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09649" y="2558435"/>
            <a:ext cx="5778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Staging</a:t>
            </a:r>
            <a:r>
              <a:rPr lang="ko-KR" altLang="en-US" sz="800" b="0">
                <a:cs typeface="Arial" panose="020B0604020202020204" pitchFamily="34" charset="0"/>
              </a:rPr>
              <a:t>서버</a:t>
            </a:r>
          </a:p>
        </p:txBody>
      </p:sp>
      <p:pic>
        <p:nvPicPr>
          <p:cNvPr id="250" name="Picture 168" descr="P690">
            <a:extLst>
              <a:ext uri="{FF2B5EF4-FFF2-40B4-BE49-F238E27FC236}">
                <a16:creationId xmlns:a16="http://schemas.microsoft.com/office/drawing/2014/main" id="{ED929B5C-202C-470F-9D72-C51BA1F2A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175" y="2085996"/>
            <a:ext cx="307975" cy="5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AutoShape 169">
            <a:extLst>
              <a:ext uri="{FF2B5EF4-FFF2-40B4-BE49-F238E27FC236}">
                <a16:creationId xmlns:a16="http://schemas.microsoft.com/office/drawing/2014/main" id="{899C1CD7-B5A3-4880-A2CB-B59A9A2426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49499" y="1771671"/>
            <a:ext cx="1200150" cy="1082040"/>
          </a:xfrm>
          <a:prstGeom prst="roundRect">
            <a:avLst>
              <a:gd name="adj" fmla="val 16667"/>
            </a:avLst>
          </a:prstGeom>
          <a:solidFill>
            <a:srgbClr val="FFCC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52" name="Picture 170" descr="xseries_445">
            <a:extLst>
              <a:ext uri="{FF2B5EF4-FFF2-40B4-BE49-F238E27FC236}">
                <a16:creationId xmlns:a16="http://schemas.microsoft.com/office/drawing/2014/main" id="{6F91A3B3-2FE1-4A2E-A3E8-E438390C7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675" y="1935501"/>
            <a:ext cx="530225" cy="3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171" descr="6/60 series tape libraries">
            <a:extLst>
              <a:ext uri="{FF2B5EF4-FFF2-40B4-BE49-F238E27FC236}">
                <a16:creationId xmlns:a16="http://schemas.microsoft.com/office/drawing/2014/main" id="{BF4E76E8-B4CA-421E-9D88-55397DD42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0" r="10559" b="3334"/>
          <a:stretch>
            <a:fillRect/>
          </a:stretch>
        </p:blipFill>
        <p:spPr bwMode="auto">
          <a:xfrm>
            <a:off x="8454361" y="1773575"/>
            <a:ext cx="407988" cy="65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4" name="AutoShape 172">
            <a:extLst>
              <a:ext uri="{FF2B5EF4-FFF2-40B4-BE49-F238E27FC236}">
                <a16:creationId xmlns:a16="http://schemas.microsoft.com/office/drawing/2014/main" id="{C8BDC2F9-092A-4615-8E79-C4C0FF9451D0}"/>
              </a:ext>
            </a:extLst>
          </p:cNvPr>
          <p:cNvCxnSpPr>
            <a:cxnSpLocks noChangeShapeType="1"/>
            <a:stCxn id="253" idx="1"/>
            <a:endCxn id="252" idx="3"/>
          </p:cNvCxnSpPr>
          <p:nvPr/>
        </p:nvCxnSpPr>
        <p:spPr bwMode="auto">
          <a:xfrm flipH="1" flipV="1">
            <a:off x="8182899" y="2091711"/>
            <a:ext cx="271462" cy="1143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255" name="Picture 173" descr="6/60 series tape libraries">
            <a:extLst>
              <a:ext uri="{FF2B5EF4-FFF2-40B4-BE49-F238E27FC236}">
                <a16:creationId xmlns:a16="http://schemas.microsoft.com/office/drawing/2014/main" id="{823BF948-C6CD-4FF2-83F7-0A5F09CA6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0" r="10559" b="3334"/>
          <a:stretch>
            <a:fillRect/>
          </a:stretch>
        </p:blipFill>
        <p:spPr bwMode="auto">
          <a:xfrm>
            <a:off x="8435311" y="2407941"/>
            <a:ext cx="407988" cy="65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174" descr="xseries_445">
            <a:extLst>
              <a:ext uri="{FF2B5EF4-FFF2-40B4-BE49-F238E27FC236}">
                <a16:creationId xmlns:a16="http://schemas.microsoft.com/office/drawing/2014/main" id="{932073C8-4A7E-4553-827A-5A4A9717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561" y="2499381"/>
            <a:ext cx="528638" cy="3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7" name="AutoShape 175">
            <a:extLst>
              <a:ext uri="{FF2B5EF4-FFF2-40B4-BE49-F238E27FC236}">
                <a16:creationId xmlns:a16="http://schemas.microsoft.com/office/drawing/2014/main" id="{7641D126-3859-4269-B1E7-ABA2CEADF2AF}"/>
              </a:ext>
            </a:extLst>
          </p:cNvPr>
          <p:cNvCxnSpPr>
            <a:cxnSpLocks noChangeShapeType="1"/>
            <a:stCxn id="255" idx="1"/>
            <a:endCxn id="256" idx="3"/>
          </p:cNvCxnSpPr>
          <p:nvPr/>
        </p:nvCxnSpPr>
        <p:spPr bwMode="auto">
          <a:xfrm flipH="1" flipV="1">
            <a:off x="8297199" y="2655591"/>
            <a:ext cx="138112" cy="80010"/>
          </a:xfrm>
          <a:prstGeom prst="straightConnector1">
            <a:avLst/>
          </a:prstGeom>
          <a:noFill/>
          <a:ln w="3175">
            <a:solidFill>
              <a:srgbClr val="386F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8" name="Text Box 176">
            <a:extLst>
              <a:ext uri="{FF2B5EF4-FFF2-40B4-BE49-F238E27FC236}">
                <a16:creationId xmlns:a16="http://schemas.microsoft.com/office/drawing/2014/main" id="{85EC9860-9E07-416C-8CEC-46DA280B9FE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68561" y="2735601"/>
            <a:ext cx="5778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Backup </a:t>
            </a:r>
            <a:r>
              <a:rPr lang="ko-KR" altLang="en-US" sz="800" b="0">
                <a:cs typeface="Arial" panose="020B0604020202020204" pitchFamily="34" charset="0"/>
              </a:rPr>
              <a:t>서버 </a:t>
            </a:r>
            <a:r>
              <a:rPr lang="en-US" altLang="ko-KR" sz="800" b="0">
                <a:cs typeface="Arial" panose="020B0604020202020204" pitchFamily="34" charset="0"/>
              </a:rPr>
              <a:t>#2</a:t>
            </a:r>
          </a:p>
        </p:txBody>
      </p:sp>
      <p:sp>
        <p:nvSpPr>
          <p:cNvPr id="259" name="Text Box 177">
            <a:extLst>
              <a:ext uri="{FF2B5EF4-FFF2-40B4-BE49-F238E27FC236}">
                <a16:creationId xmlns:a16="http://schemas.microsoft.com/office/drawing/2014/main" id="{1B9EA310-FEF5-474B-B585-D843AFDEAAE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28861" y="2177435"/>
            <a:ext cx="5794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Backup </a:t>
            </a:r>
            <a:r>
              <a:rPr lang="ko-KR" altLang="en-US" sz="800" b="0">
                <a:cs typeface="Arial" panose="020B0604020202020204" pitchFamily="34" charset="0"/>
              </a:rPr>
              <a:t>서버 </a:t>
            </a:r>
            <a:r>
              <a:rPr lang="en-US" altLang="ko-KR" sz="800" b="0">
                <a:cs typeface="Arial" panose="020B0604020202020204" pitchFamily="34" charset="0"/>
              </a:rPr>
              <a:t>#1</a:t>
            </a:r>
          </a:p>
        </p:txBody>
      </p:sp>
      <p:sp>
        <p:nvSpPr>
          <p:cNvPr id="260" name="Line 178">
            <a:extLst>
              <a:ext uri="{FF2B5EF4-FFF2-40B4-BE49-F238E27FC236}">
                <a16:creationId xmlns:a16="http://schemas.microsoft.com/office/drawing/2014/main" id="{3030D143-1F55-48D6-AA9A-548B5832A4B8}"/>
              </a:ext>
            </a:extLst>
          </p:cNvPr>
          <p:cNvSpPr>
            <a:spLocks noChangeShapeType="1"/>
          </p:cNvSpPr>
          <p:nvPr/>
        </p:nvSpPr>
        <p:spPr bwMode="gray">
          <a:xfrm>
            <a:off x="5199987" y="4804431"/>
            <a:ext cx="1179513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61" name="Line 179">
            <a:extLst>
              <a:ext uri="{FF2B5EF4-FFF2-40B4-BE49-F238E27FC236}">
                <a16:creationId xmlns:a16="http://schemas.microsoft.com/office/drawing/2014/main" id="{E2D7B488-9EC7-4AB4-AF8E-A461CF487593}"/>
              </a:ext>
            </a:extLst>
          </p:cNvPr>
          <p:cNvSpPr>
            <a:spLocks noChangeShapeType="1"/>
          </p:cNvSpPr>
          <p:nvPr/>
        </p:nvSpPr>
        <p:spPr bwMode="gray">
          <a:xfrm>
            <a:off x="5131725" y="4783475"/>
            <a:ext cx="1265237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pic>
        <p:nvPicPr>
          <p:cNvPr id="262" name="Picture 180" descr="Layer 2 Remote Switch.ai, December 30, 2004">
            <a:extLst>
              <a:ext uri="{FF2B5EF4-FFF2-40B4-BE49-F238E27FC236}">
                <a16:creationId xmlns:a16="http://schemas.microsoft.com/office/drawing/2014/main" id="{5E08BFE1-5319-424C-95F6-1789FCBD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74" y="5023506"/>
            <a:ext cx="444500" cy="27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 Box 181">
            <a:extLst>
              <a:ext uri="{FF2B5EF4-FFF2-40B4-BE49-F238E27FC236}">
                <a16:creationId xmlns:a16="http://schemas.microsoft.com/office/drawing/2014/main" id="{C7D921F3-36E5-47D9-B541-5FDB01F8AAE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25350" y="5274966"/>
            <a:ext cx="7318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en-US" altLang="ko-KR" sz="800" b="0">
                <a:cs typeface="Arial" panose="020B0604020202020204" pitchFamily="34" charset="0"/>
              </a:rPr>
              <a:t>L4 switch</a:t>
            </a:r>
          </a:p>
        </p:txBody>
      </p:sp>
      <p:pic>
        <p:nvPicPr>
          <p:cNvPr id="264" name="Picture 182" descr="Layer 2 Remote Switch.ai, December 30, 2004">
            <a:extLst>
              <a:ext uri="{FF2B5EF4-FFF2-40B4-BE49-F238E27FC236}">
                <a16:creationId xmlns:a16="http://schemas.microsoft.com/office/drawing/2014/main" id="{02DC1FA7-846B-4F7F-BA6D-7B7A8C51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37" y="4709181"/>
            <a:ext cx="442913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AutoShape 183">
            <a:extLst>
              <a:ext uri="{FF2B5EF4-FFF2-40B4-BE49-F238E27FC236}">
                <a16:creationId xmlns:a16="http://schemas.microsoft.com/office/drawing/2014/main" id="{C035B45F-55F8-4C70-BC31-C1CB6826E6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6662" y="3271697"/>
            <a:ext cx="1021645" cy="1852010"/>
          </a:xfrm>
          <a:prstGeom prst="roundRect">
            <a:avLst>
              <a:gd name="adj" fmla="val 16667"/>
            </a:avLst>
          </a:prstGeom>
          <a:solidFill>
            <a:srgbClr val="FFCC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" name="Text Box 184">
            <a:extLst>
              <a:ext uri="{FF2B5EF4-FFF2-40B4-BE49-F238E27FC236}">
                <a16:creationId xmlns:a16="http://schemas.microsoft.com/office/drawing/2014/main" id="{5705883A-A54C-4CC7-BE50-590F5B8B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15" y="4821647"/>
            <a:ext cx="718145" cy="18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fontAlgn="base" hangingPunct="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0"/>
              <a:t>리포팅 시스템</a:t>
            </a:r>
          </a:p>
        </p:txBody>
      </p:sp>
      <p:pic>
        <p:nvPicPr>
          <p:cNvPr id="267" name="Picture 185">
            <a:extLst>
              <a:ext uri="{FF2B5EF4-FFF2-40B4-BE49-F238E27FC236}">
                <a16:creationId xmlns:a16="http://schemas.microsoft.com/office/drawing/2014/main" id="{E753F021-E13F-4647-B3A0-0EE3E57753CD}"/>
              </a:ext>
            </a:extLst>
          </p:cNvPr>
          <p:cNvPicPr>
            <a:picLocks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40" y="4410168"/>
            <a:ext cx="406400" cy="34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8" name="Picture 186" descr="j0198153">
            <a:extLst>
              <a:ext uri="{FF2B5EF4-FFF2-40B4-BE49-F238E27FC236}">
                <a16:creationId xmlns:a16="http://schemas.microsoft.com/office/drawing/2014/main" id="{9D1019B6-54CE-428C-BA4C-A7A506ED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16" y="4313014"/>
            <a:ext cx="458787" cy="55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9" name="Object 187">
            <a:extLst>
              <a:ext uri="{FF2B5EF4-FFF2-40B4-BE49-F238E27FC236}">
                <a16:creationId xmlns:a16="http://schemas.microsoft.com/office/drawing/2014/main" id="{D03FCE97-5F82-4CB6-B3BE-FC6170A50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825903"/>
              </p:ext>
            </p:extLst>
          </p:nvPr>
        </p:nvGraphicFramePr>
        <p:xfrm>
          <a:off x="434066" y="3338768"/>
          <a:ext cx="708025" cy="641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훈민정음" r:id="rId22" imgW="1047750" imgH="619125" progId="">
                  <p:embed/>
                </p:oleObj>
              </mc:Choice>
              <mc:Fallback>
                <p:oleObj name="훈민정음" r:id="rId22" imgW="1047750" imgH="6191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66" y="3338768"/>
                        <a:ext cx="708025" cy="641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" name="Text Box 188">
            <a:extLst>
              <a:ext uri="{FF2B5EF4-FFF2-40B4-BE49-F238E27FC236}">
                <a16:creationId xmlns:a16="http://schemas.microsoft.com/office/drawing/2014/main" id="{919B0900-1CD8-44D1-9B0D-DD96E0803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7" y="3954081"/>
            <a:ext cx="509755" cy="36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fontAlgn="base" hangingPunct="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0"/>
              <a:t>통합 </a:t>
            </a:r>
            <a:r>
              <a:rPr kumimoji="0" lang="en-US" altLang="ko-KR" sz="900" b="0"/>
              <a:t>View</a:t>
            </a:r>
            <a:br>
              <a:rPr kumimoji="0" lang="en-US" altLang="ko-KR" sz="900" b="0"/>
            </a:br>
            <a:r>
              <a:rPr kumimoji="0" lang="en-US" altLang="ko-KR" sz="900" b="0"/>
              <a:t>DashBoard</a:t>
            </a:r>
          </a:p>
        </p:txBody>
      </p:sp>
      <p:pic>
        <p:nvPicPr>
          <p:cNvPr id="271" name="Picture 189" descr="P690">
            <a:extLst>
              <a:ext uri="{FF2B5EF4-FFF2-40B4-BE49-F238E27FC236}">
                <a16:creationId xmlns:a16="http://schemas.microsoft.com/office/drawing/2014/main" id="{EC37AFF7-B2F2-48D9-9CB6-23EAE864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94" y="2131715"/>
            <a:ext cx="311150" cy="5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" name="Text Box 190">
            <a:extLst>
              <a:ext uri="{FF2B5EF4-FFF2-40B4-BE49-F238E27FC236}">
                <a16:creationId xmlns:a16="http://schemas.microsoft.com/office/drawing/2014/main" id="{AAF7413C-1D5F-43C0-A99C-1BC33D5F3A3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9991" y="2990151"/>
            <a:ext cx="987252" cy="226591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통합 모니터링</a:t>
            </a:r>
          </a:p>
        </p:txBody>
      </p:sp>
      <p:sp>
        <p:nvSpPr>
          <p:cNvPr id="274" name="Text Box 192">
            <a:extLst>
              <a:ext uri="{FF2B5EF4-FFF2-40B4-BE49-F238E27FC236}">
                <a16:creationId xmlns:a16="http://schemas.microsoft.com/office/drawing/2014/main" id="{CA7F5E43-9B37-461F-A64C-B8E475C059A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775805" y="3533836"/>
            <a:ext cx="391604" cy="534368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통합 </a:t>
            </a:r>
            <a:endParaRPr lang="en-US" altLang="ko-KR" sz="1000" b="1" dirty="0">
              <a:latin typeface="+mn-ea"/>
              <a:cs typeface="Arial" panose="020B0604020202020204" pitchFamily="34" charset="0"/>
            </a:endParaRPr>
          </a:p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백업</a:t>
            </a:r>
            <a:endParaRPr lang="en-US" altLang="ko-KR" sz="1000" b="1" dirty="0">
              <a:latin typeface="+mn-ea"/>
              <a:cs typeface="Arial" panose="020B0604020202020204" pitchFamily="34" charset="0"/>
            </a:endParaRPr>
          </a:p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환경</a:t>
            </a:r>
          </a:p>
        </p:txBody>
      </p:sp>
      <p:sp>
        <p:nvSpPr>
          <p:cNvPr id="275" name="Text Box 193">
            <a:extLst>
              <a:ext uri="{FF2B5EF4-FFF2-40B4-BE49-F238E27FC236}">
                <a16:creationId xmlns:a16="http://schemas.microsoft.com/office/drawing/2014/main" id="{737624E6-3905-49E0-969C-25F0E0EBE6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75439" y="2966177"/>
            <a:ext cx="1264445" cy="380480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en-US" altLang="ko-KR" sz="1000" b="1" dirty="0">
                <a:latin typeface="+mn-ea"/>
                <a:cs typeface="Arial" panose="020B0604020202020204" pitchFamily="34" charset="0"/>
              </a:rPr>
              <a:t>Consolidation &amp;</a:t>
            </a:r>
          </a:p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통합 테스트 환경</a:t>
            </a:r>
          </a:p>
        </p:txBody>
      </p:sp>
      <p:graphicFrame>
        <p:nvGraphicFramePr>
          <p:cNvPr id="276" name="Object 194">
            <a:extLst>
              <a:ext uri="{FF2B5EF4-FFF2-40B4-BE49-F238E27FC236}">
                <a16:creationId xmlns:a16="http://schemas.microsoft.com/office/drawing/2014/main" id="{9DE48496-C639-4BC7-93DA-55BA52298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517820"/>
              </p:ext>
            </p:extLst>
          </p:nvPr>
        </p:nvGraphicFramePr>
        <p:xfrm>
          <a:off x="1176601" y="5923458"/>
          <a:ext cx="547688" cy="641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훈민정음" r:id="rId24" imgW="1047750" imgH="619125" progId="">
                  <p:embed/>
                </p:oleObj>
              </mc:Choice>
              <mc:Fallback>
                <p:oleObj name="훈민정음" r:id="rId24" imgW="1047750" imgH="6191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601" y="5923458"/>
                        <a:ext cx="547688" cy="641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" name="AutoShape 195">
            <a:extLst>
              <a:ext uri="{FF2B5EF4-FFF2-40B4-BE49-F238E27FC236}">
                <a16:creationId xmlns:a16="http://schemas.microsoft.com/office/drawing/2014/main" id="{CC19EA0F-1528-4D43-B642-B012E7F781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90995" y="5506867"/>
            <a:ext cx="1616929" cy="1084449"/>
          </a:xfrm>
          <a:prstGeom prst="roundRect">
            <a:avLst>
              <a:gd name="adj" fmla="val 16667"/>
            </a:avLst>
          </a:prstGeom>
          <a:solidFill>
            <a:srgbClr val="FFCCFF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78" name="Group 196">
            <a:extLst>
              <a:ext uri="{FF2B5EF4-FFF2-40B4-BE49-F238E27FC236}">
                <a16:creationId xmlns:a16="http://schemas.microsoft.com/office/drawing/2014/main" id="{7E74DBF2-84BE-4AB4-BC9D-D5AF36EEDB04}"/>
              </a:ext>
            </a:extLst>
          </p:cNvPr>
          <p:cNvGrpSpPr>
            <a:grpSpLocks/>
          </p:cNvGrpSpPr>
          <p:nvPr/>
        </p:nvGrpSpPr>
        <p:grpSpPr bwMode="auto">
          <a:xfrm>
            <a:off x="3641883" y="5524737"/>
            <a:ext cx="1481919" cy="1047750"/>
            <a:chOff x="985" y="1483"/>
            <a:chExt cx="2034" cy="1430"/>
          </a:xfrm>
        </p:grpSpPr>
        <p:pic>
          <p:nvPicPr>
            <p:cNvPr id="279" name="Picture 197" descr="routeswtchproc">
              <a:extLst>
                <a:ext uri="{FF2B5EF4-FFF2-40B4-BE49-F238E27FC236}">
                  <a16:creationId xmlns:a16="http://schemas.microsoft.com/office/drawing/2014/main" id="{1D4462AE-097C-4A6F-AEDD-92F0C1993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" y="2024"/>
              <a:ext cx="259" cy="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0" name="Picture 198" descr="RouterATMTagSw">
              <a:extLst>
                <a:ext uri="{FF2B5EF4-FFF2-40B4-BE49-F238E27FC236}">
                  <a16:creationId xmlns:a16="http://schemas.microsoft.com/office/drawing/2014/main" id="{939B0CF6-4DF4-40AF-B68E-54FCD700C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483"/>
              <a:ext cx="310" cy="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1" name="Picture 199" descr="RouterATMTagSw">
              <a:extLst>
                <a:ext uri="{FF2B5EF4-FFF2-40B4-BE49-F238E27FC236}">
                  <a16:creationId xmlns:a16="http://schemas.microsoft.com/office/drawing/2014/main" id="{F15A70E5-75A2-466A-84C4-DAB6E7876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" y="1483"/>
              <a:ext cx="310" cy="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2" name="Picture 200" descr="routeswtchproc">
              <a:extLst>
                <a:ext uri="{FF2B5EF4-FFF2-40B4-BE49-F238E27FC236}">
                  <a16:creationId xmlns:a16="http://schemas.microsoft.com/office/drawing/2014/main" id="{4D262DDD-662A-45FA-8CB0-BD9C9615A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" y="2024"/>
              <a:ext cx="259" cy="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3" name="AutoShape 201">
              <a:extLst>
                <a:ext uri="{FF2B5EF4-FFF2-40B4-BE49-F238E27FC236}">
                  <a16:creationId xmlns:a16="http://schemas.microsoft.com/office/drawing/2014/main" id="{09765E50-3B31-4327-92F5-3E0ADE65446F}"/>
                </a:ext>
              </a:extLst>
            </p:cNvPr>
            <p:cNvCxnSpPr>
              <a:cxnSpLocks noChangeShapeType="1"/>
              <a:stCxn id="280" idx="3"/>
              <a:endCxn id="281" idx="1"/>
            </p:cNvCxnSpPr>
            <p:nvPr/>
          </p:nvCxnSpPr>
          <p:spPr bwMode="auto">
            <a:xfrm>
              <a:off x="1626" y="1639"/>
              <a:ext cx="525" cy="0"/>
            </a:xfrm>
            <a:prstGeom prst="straightConnector1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4" name="AutoShape 202">
              <a:extLst>
                <a:ext uri="{FF2B5EF4-FFF2-40B4-BE49-F238E27FC236}">
                  <a16:creationId xmlns:a16="http://schemas.microsoft.com/office/drawing/2014/main" id="{DA80C622-9190-4D19-B1DB-25A3CDAAC757}"/>
                </a:ext>
              </a:extLst>
            </p:cNvPr>
            <p:cNvCxnSpPr>
              <a:cxnSpLocks noChangeShapeType="1"/>
              <a:stCxn id="282" idx="0"/>
              <a:endCxn id="280" idx="2"/>
            </p:cNvCxnSpPr>
            <p:nvPr/>
          </p:nvCxnSpPr>
          <p:spPr bwMode="auto">
            <a:xfrm flipV="1">
              <a:off x="1116" y="1792"/>
              <a:ext cx="356" cy="232"/>
            </a:xfrm>
            <a:prstGeom prst="straightConnector1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5" name="AutoShape 203">
              <a:extLst>
                <a:ext uri="{FF2B5EF4-FFF2-40B4-BE49-F238E27FC236}">
                  <a16:creationId xmlns:a16="http://schemas.microsoft.com/office/drawing/2014/main" id="{4AFF853C-52D6-4747-B227-E8F732F2A0D4}"/>
                </a:ext>
              </a:extLst>
            </p:cNvPr>
            <p:cNvCxnSpPr>
              <a:cxnSpLocks noChangeShapeType="1"/>
              <a:stCxn id="279" idx="0"/>
              <a:endCxn id="281" idx="2"/>
            </p:cNvCxnSpPr>
            <p:nvPr/>
          </p:nvCxnSpPr>
          <p:spPr bwMode="auto">
            <a:xfrm flipV="1">
              <a:off x="1742" y="1792"/>
              <a:ext cx="565" cy="232"/>
            </a:xfrm>
            <a:prstGeom prst="straightConnector1">
              <a:avLst/>
            </a:prstGeom>
            <a:noFill/>
            <a:ln w="28575">
              <a:solidFill>
                <a:srgbClr val="66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" name="AutoShape 204">
              <a:extLst>
                <a:ext uri="{FF2B5EF4-FFF2-40B4-BE49-F238E27FC236}">
                  <a16:creationId xmlns:a16="http://schemas.microsoft.com/office/drawing/2014/main" id="{9BD0DAE2-D9C3-4D2B-B150-25168EAFE38C}"/>
                </a:ext>
              </a:extLst>
            </p:cNvPr>
            <p:cNvCxnSpPr>
              <a:cxnSpLocks noChangeShapeType="1"/>
              <a:stCxn id="279" idx="0"/>
              <a:endCxn id="280" idx="2"/>
            </p:cNvCxnSpPr>
            <p:nvPr/>
          </p:nvCxnSpPr>
          <p:spPr bwMode="auto">
            <a:xfrm flipH="1" flipV="1">
              <a:off x="1472" y="1792"/>
              <a:ext cx="270" cy="232"/>
            </a:xfrm>
            <a:prstGeom prst="straightConnector1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" name="AutoShape 205">
              <a:extLst>
                <a:ext uri="{FF2B5EF4-FFF2-40B4-BE49-F238E27FC236}">
                  <a16:creationId xmlns:a16="http://schemas.microsoft.com/office/drawing/2014/main" id="{4F6B094D-2E66-4DA9-8DA0-63FBC3B647E4}"/>
                </a:ext>
              </a:extLst>
            </p:cNvPr>
            <p:cNvCxnSpPr>
              <a:cxnSpLocks noChangeShapeType="1"/>
              <a:stCxn id="282" idx="0"/>
              <a:endCxn id="281" idx="2"/>
            </p:cNvCxnSpPr>
            <p:nvPr/>
          </p:nvCxnSpPr>
          <p:spPr bwMode="auto">
            <a:xfrm flipV="1">
              <a:off x="1116" y="1792"/>
              <a:ext cx="1191" cy="232"/>
            </a:xfrm>
            <a:prstGeom prst="straightConnector1">
              <a:avLst/>
            </a:prstGeom>
            <a:noFill/>
            <a:ln w="28575">
              <a:solidFill>
                <a:srgbClr val="66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8" name="AutoShape 206">
              <a:extLst>
                <a:ext uri="{FF2B5EF4-FFF2-40B4-BE49-F238E27FC236}">
                  <a16:creationId xmlns:a16="http://schemas.microsoft.com/office/drawing/2014/main" id="{6BEC5E40-EE95-4971-8702-6CD2D550F4BA}"/>
                </a:ext>
              </a:extLst>
            </p:cNvPr>
            <p:cNvCxnSpPr>
              <a:cxnSpLocks noChangeShapeType="1"/>
              <a:stCxn id="282" idx="3"/>
              <a:endCxn id="279" idx="1"/>
            </p:cNvCxnSpPr>
            <p:nvPr/>
          </p:nvCxnSpPr>
          <p:spPr bwMode="auto">
            <a:xfrm>
              <a:off x="1244" y="2158"/>
              <a:ext cx="368" cy="0"/>
            </a:xfrm>
            <a:prstGeom prst="straightConnector1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89" name="Picture 207" descr="Layer 2 Remote Switch.ai, December 30, 2004">
              <a:extLst>
                <a:ext uri="{FF2B5EF4-FFF2-40B4-BE49-F238E27FC236}">
                  <a16:creationId xmlns:a16="http://schemas.microsoft.com/office/drawing/2014/main" id="{6D229B59-75AD-45F0-BDD2-DF3438C2F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" y="2417"/>
              <a:ext cx="392" cy="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0" name="AutoShape 208">
              <a:extLst>
                <a:ext uri="{FF2B5EF4-FFF2-40B4-BE49-F238E27FC236}">
                  <a16:creationId xmlns:a16="http://schemas.microsoft.com/office/drawing/2014/main" id="{F156DAB5-B0C7-48D8-9E16-6DFE89B614CF}"/>
                </a:ext>
              </a:extLst>
            </p:cNvPr>
            <p:cNvCxnSpPr>
              <a:cxnSpLocks noChangeShapeType="1"/>
              <a:stCxn id="289" idx="0"/>
              <a:endCxn id="279" idx="2"/>
            </p:cNvCxnSpPr>
            <p:nvPr/>
          </p:nvCxnSpPr>
          <p:spPr bwMode="auto">
            <a:xfrm flipV="1">
              <a:off x="1414" y="2293"/>
              <a:ext cx="328" cy="124"/>
            </a:xfrm>
            <a:prstGeom prst="straightConnector1">
              <a:avLst/>
            </a:prstGeom>
            <a:noFill/>
            <a:ln w="28575">
              <a:solidFill>
                <a:srgbClr val="66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1" name="AutoShape 209">
              <a:extLst>
                <a:ext uri="{FF2B5EF4-FFF2-40B4-BE49-F238E27FC236}">
                  <a16:creationId xmlns:a16="http://schemas.microsoft.com/office/drawing/2014/main" id="{99A4C8A7-9C6E-45ED-B04D-77F41BE91C55}"/>
                </a:ext>
              </a:extLst>
            </p:cNvPr>
            <p:cNvCxnSpPr>
              <a:cxnSpLocks noChangeShapeType="1"/>
              <a:stCxn id="289" idx="0"/>
              <a:endCxn id="282" idx="2"/>
            </p:cNvCxnSpPr>
            <p:nvPr/>
          </p:nvCxnSpPr>
          <p:spPr bwMode="auto">
            <a:xfrm flipH="1" flipV="1">
              <a:off x="1116" y="2293"/>
              <a:ext cx="298" cy="124"/>
            </a:xfrm>
            <a:prstGeom prst="straightConnector1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2" name="AutoShape 210">
              <a:extLst>
                <a:ext uri="{FF2B5EF4-FFF2-40B4-BE49-F238E27FC236}">
                  <a16:creationId xmlns:a16="http://schemas.microsoft.com/office/drawing/2014/main" id="{80531109-0F1E-4B74-AE0E-881AF35CEC5E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471" y="1792"/>
              <a:ext cx="650" cy="218"/>
            </a:xfrm>
            <a:prstGeom prst="straightConnector1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3" name="AutoShape 211">
              <a:extLst>
                <a:ext uri="{FF2B5EF4-FFF2-40B4-BE49-F238E27FC236}">
                  <a16:creationId xmlns:a16="http://schemas.microsoft.com/office/drawing/2014/main" id="{FB27DEC3-D177-4D24-9DC0-E45637FCD7F5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471" y="1792"/>
              <a:ext cx="1221" cy="218"/>
            </a:xfrm>
            <a:prstGeom prst="straightConnector1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4" name="AutoShape 212">
              <a:extLst>
                <a:ext uri="{FF2B5EF4-FFF2-40B4-BE49-F238E27FC236}">
                  <a16:creationId xmlns:a16="http://schemas.microsoft.com/office/drawing/2014/main" id="{3FA72FDA-7F67-41E7-A4E2-2D33681D2398}"/>
                </a:ext>
              </a:extLst>
            </p:cNvPr>
            <p:cNvCxnSpPr>
              <a:cxnSpLocks noChangeShapeType="1"/>
              <a:endCxn id="281" idx="2"/>
            </p:cNvCxnSpPr>
            <p:nvPr/>
          </p:nvCxnSpPr>
          <p:spPr bwMode="auto">
            <a:xfrm flipV="1">
              <a:off x="2121" y="1792"/>
              <a:ext cx="185" cy="218"/>
            </a:xfrm>
            <a:prstGeom prst="straightConnector1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5" name="AutoShape 213">
              <a:extLst>
                <a:ext uri="{FF2B5EF4-FFF2-40B4-BE49-F238E27FC236}">
                  <a16:creationId xmlns:a16="http://schemas.microsoft.com/office/drawing/2014/main" id="{56E77E31-1D0B-4B14-A26D-25FAE0E1F8FA}"/>
                </a:ext>
              </a:extLst>
            </p:cNvPr>
            <p:cNvCxnSpPr>
              <a:cxnSpLocks noChangeShapeType="1"/>
              <a:endCxn id="281" idx="2"/>
            </p:cNvCxnSpPr>
            <p:nvPr/>
          </p:nvCxnSpPr>
          <p:spPr bwMode="auto">
            <a:xfrm flipH="1" flipV="1">
              <a:off x="2306" y="1792"/>
              <a:ext cx="386" cy="218"/>
            </a:xfrm>
            <a:prstGeom prst="straightConnector1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96" name="Picture 214" descr="Layer 2 Remote Switch.ai, December 30, 2004">
              <a:extLst>
                <a:ext uri="{FF2B5EF4-FFF2-40B4-BE49-F238E27FC236}">
                  <a16:creationId xmlns:a16="http://schemas.microsoft.com/office/drawing/2014/main" id="{F80EF34E-552E-4C3A-BA58-FEFC268D1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0" y="2418"/>
              <a:ext cx="391" cy="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7" name="AutoShape 215">
              <a:extLst>
                <a:ext uri="{FF2B5EF4-FFF2-40B4-BE49-F238E27FC236}">
                  <a16:creationId xmlns:a16="http://schemas.microsoft.com/office/drawing/2014/main" id="{261B2C2B-B660-4E00-9418-B9730A68D42B}"/>
                </a:ext>
              </a:extLst>
            </p:cNvPr>
            <p:cNvCxnSpPr>
              <a:cxnSpLocks noChangeShapeType="1"/>
              <a:stCxn id="296" idx="0"/>
            </p:cNvCxnSpPr>
            <p:nvPr/>
          </p:nvCxnSpPr>
          <p:spPr bwMode="auto">
            <a:xfrm flipH="1" flipV="1">
              <a:off x="2122" y="2300"/>
              <a:ext cx="254" cy="118"/>
            </a:xfrm>
            <a:prstGeom prst="straightConnector1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" name="AutoShape 216">
              <a:extLst>
                <a:ext uri="{FF2B5EF4-FFF2-40B4-BE49-F238E27FC236}">
                  <a16:creationId xmlns:a16="http://schemas.microsoft.com/office/drawing/2014/main" id="{B0BD62B0-E580-495B-8756-74B9E5CFF650}"/>
                </a:ext>
              </a:extLst>
            </p:cNvPr>
            <p:cNvCxnSpPr>
              <a:cxnSpLocks noChangeShapeType="1"/>
              <a:stCxn id="296" idx="0"/>
            </p:cNvCxnSpPr>
            <p:nvPr/>
          </p:nvCxnSpPr>
          <p:spPr bwMode="auto">
            <a:xfrm flipV="1">
              <a:off x="2376" y="2300"/>
              <a:ext cx="317" cy="118"/>
            </a:xfrm>
            <a:prstGeom prst="straightConnector1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9" name="AutoShape 217">
              <a:extLst>
                <a:ext uri="{FF2B5EF4-FFF2-40B4-BE49-F238E27FC236}">
                  <a16:creationId xmlns:a16="http://schemas.microsoft.com/office/drawing/2014/main" id="{7DC42F78-F124-41AF-B936-DCFF08945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1910"/>
              <a:ext cx="1073" cy="749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300" name="Picture 218" descr="routeswtchproc">
              <a:extLst>
                <a:ext uri="{FF2B5EF4-FFF2-40B4-BE49-F238E27FC236}">
                  <a16:creationId xmlns:a16="http://schemas.microsoft.com/office/drawing/2014/main" id="{A9186474-11D5-4661-BEAD-1B905A395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" y="2024"/>
              <a:ext cx="259" cy="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1" name="Picture 219" descr="routeswtchproc">
              <a:extLst>
                <a:ext uri="{FF2B5EF4-FFF2-40B4-BE49-F238E27FC236}">
                  <a16:creationId xmlns:a16="http://schemas.microsoft.com/office/drawing/2014/main" id="{2215AD66-412F-4D6E-B482-A8D64F755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" y="2024"/>
              <a:ext cx="258" cy="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2" name="Text Box 220">
              <a:extLst>
                <a:ext uri="{FF2B5EF4-FFF2-40B4-BE49-F238E27FC236}">
                  <a16:creationId xmlns:a16="http://schemas.microsoft.com/office/drawing/2014/main" id="{BD22C160-3A71-4C1A-9C84-E4D4204A3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" y="2598"/>
              <a:ext cx="458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 latinLnBrk="1">
                <a:buFontTx/>
                <a:buNone/>
              </a:pPr>
              <a:r>
                <a:rPr lang="en-US" altLang="ko-KR" sz="900" b="1" dirty="0">
                  <a:solidFill>
                    <a:srgbClr val="FF0000"/>
                  </a:solidFill>
                </a:rPr>
                <a:t>OA</a:t>
              </a:r>
            </a:p>
          </p:txBody>
        </p:sp>
        <p:sp>
          <p:nvSpPr>
            <p:cNvPr id="303" name="Text Box 221">
              <a:extLst>
                <a:ext uri="{FF2B5EF4-FFF2-40B4-BE49-F238E27FC236}">
                  <a16:creationId xmlns:a16="http://schemas.microsoft.com/office/drawing/2014/main" id="{FB18D9AC-D7DF-46CE-961B-5574CA959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" y="2401"/>
              <a:ext cx="535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 latinLnBrk="1">
                <a:buFontTx/>
                <a:buNone/>
              </a:pPr>
              <a:r>
                <a:rPr lang="en-US" altLang="ko-KR" sz="1000" b="1" dirty="0">
                  <a:solidFill>
                    <a:srgbClr val="FF0000"/>
                  </a:solidFill>
                </a:rPr>
                <a:t>FA</a:t>
              </a:r>
            </a:p>
            <a:p>
              <a:pPr fontAlgn="base" latinLnBrk="1">
                <a:buFontTx/>
                <a:buNone/>
              </a:pPr>
              <a:r>
                <a:rPr lang="ko-KR" altLang="en-US" sz="800" b="0" dirty="0">
                  <a:solidFill>
                    <a:srgbClr val="00CC00"/>
                  </a:solidFill>
                </a:rPr>
                <a:t>공정</a:t>
              </a:r>
            </a:p>
          </p:txBody>
        </p:sp>
        <p:sp>
          <p:nvSpPr>
            <p:cNvPr id="304" name="Freeform 222">
              <a:extLst>
                <a:ext uri="{FF2B5EF4-FFF2-40B4-BE49-F238E27FC236}">
                  <a16:creationId xmlns:a16="http://schemas.microsoft.com/office/drawing/2014/main" id="{811158AA-177A-4C02-8917-6E56B1F8C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1595"/>
              <a:ext cx="458" cy="883"/>
            </a:xfrm>
            <a:custGeom>
              <a:avLst/>
              <a:gdLst>
                <a:gd name="T0" fmla="*/ 313 w 424"/>
                <a:gd name="T1" fmla="*/ 1202 h 1202"/>
                <a:gd name="T2" fmla="*/ 8 w 424"/>
                <a:gd name="T3" fmla="*/ 691 h 1202"/>
                <a:gd name="T4" fmla="*/ 362 w 424"/>
                <a:gd name="T5" fmla="*/ 313 h 1202"/>
                <a:gd name="T6" fmla="*/ 378 w 424"/>
                <a:gd name="T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1202">
                  <a:moveTo>
                    <a:pt x="313" y="1202"/>
                  </a:moveTo>
                  <a:cubicBezTo>
                    <a:pt x="262" y="1117"/>
                    <a:pt x="0" y="839"/>
                    <a:pt x="8" y="691"/>
                  </a:cubicBezTo>
                  <a:cubicBezTo>
                    <a:pt x="16" y="543"/>
                    <a:pt x="300" y="428"/>
                    <a:pt x="362" y="313"/>
                  </a:cubicBezTo>
                  <a:cubicBezTo>
                    <a:pt x="424" y="198"/>
                    <a:pt x="375" y="65"/>
                    <a:pt x="378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5" name="Freeform 223">
              <a:extLst>
                <a:ext uri="{FF2B5EF4-FFF2-40B4-BE49-F238E27FC236}">
                  <a16:creationId xmlns:a16="http://schemas.microsoft.com/office/drawing/2014/main" id="{30B8626A-A666-43FA-98A7-D9985348F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" y="1753"/>
              <a:ext cx="862" cy="770"/>
            </a:xfrm>
            <a:custGeom>
              <a:avLst/>
              <a:gdLst>
                <a:gd name="T0" fmla="*/ 793 w 797"/>
                <a:gd name="T1" fmla="*/ 1106 h 1106"/>
                <a:gd name="T2" fmla="*/ 749 w 797"/>
                <a:gd name="T3" fmla="*/ 749 h 1106"/>
                <a:gd name="T4" fmla="*/ 502 w 797"/>
                <a:gd name="T5" fmla="*/ 478 h 1106"/>
                <a:gd name="T6" fmla="*/ 445 w 797"/>
                <a:gd name="T7" fmla="*/ 214 h 1106"/>
                <a:gd name="T8" fmla="*/ 0 w 797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7" h="1106">
                  <a:moveTo>
                    <a:pt x="793" y="1106"/>
                  </a:moveTo>
                  <a:cubicBezTo>
                    <a:pt x="786" y="1047"/>
                    <a:pt x="797" y="854"/>
                    <a:pt x="749" y="749"/>
                  </a:cubicBezTo>
                  <a:cubicBezTo>
                    <a:pt x="701" y="644"/>
                    <a:pt x="553" y="567"/>
                    <a:pt x="502" y="478"/>
                  </a:cubicBezTo>
                  <a:cubicBezTo>
                    <a:pt x="451" y="389"/>
                    <a:pt x="529" y="294"/>
                    <a:pt x="445" y="214"/>
                  </a:cubicBezTo>
                  <a:cubicBezTo>
                    <a:pt x="361" y="134"/>
                    <a:pt x="93" y="45"/>
                    <a:pt x="0" y="0"/>
                  </a:cubicBezTo>
                </a:path>
              </a:pathLst>
            </a:custGeom>
            <a:noFill/>
            <a:ln w="76200" cap="flat" cmpd="sng">
              <a:solidFill>
                <a:srgbClr val="66FF33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6" name="Text Box 224">
            <a:extLst>
              <a:ext uri="{FF2B5EF4-FFF2-40B4-BE49-F238E27FC236}">
                <a16:creationId xmlns:a16="http://schemas.microsoft.com/office/drawing/2014/main" id="{1F01CAB7-AF35-42ED-AEB8-DC7F95166DB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90995" y="5242984"/>
            <a:ext cx="1221706" cy="226591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en-US" altLang="ko-KR" sz="1000" b="1" dirty="0">
                <a:latin typeface="+mn-ea"/>
                <a:cs typeface="Arial" panose="020B0604020202020204" pitchFamily="34" charset="0"/>
              </a:rPr>
              <a:t>N/W </a:t>
            </a: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트래픽 분산</a:t>
            </a:r>
          </a:p>
        </p:txBody>
      </p:sp>
      <p:sp>
        <p:nvSpPr>
          <p:cNvPr id="307" name="Text Box 232">
            <a:extLst>
              <a:ext uri="{FF2B5EF4-FFF2-40B4-BE49-F238E27FC236}">
                <a16:creationId xmlns:a16="http://schemas.microsoft.com/office/drawing/2014/main" id="{21DD9A81-0B8D-4EDF-95F9-256A4651C01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8052" y="5497662"/>
            <a:ext cx="1073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86FB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buFontTx/>
              <a:buNone/>
            </a:pPr>
            <a:r>
              <a:rPr lang="ko-KR" altLang="en-US" sz="900" b="0">
                <a:cs typeface="Arial" panose="020B0604020202020204" pitchFamily="34" charset="0"/>
              </a:rPr>
              <a:t>배치자동화쿨</a:t>
            </a:r>
          </a:p>
          <a:p>
            <a:pPr fontAlgn="base">
              <a:buFontTx/>
              <a:buNone/>
            </a:pPr>
            <a:r>
              <a:rPr lang="en-US" altLang="ko-KR" sz="900" b="0">
                <a:cs typeface="Arial" panose="020B0604020202020204" pitchFamily="34" charset="0"/>
              </a:rPr>
              <a:t>(Control-M)</a:t>
            </a:r>
          </a:p>
        </p:txBody>
      </p:sp>
      <p:sp>
        <p:nvSpPr>
          <p:cNvPr id="308" name="Line 106">
            <a:extLst>
              <a:ext uri="{FF2B5EF4-FFF2-40B4-BE49-F238E27FC236}">
                <a16:creationId xmlns:a16="http://schemas.microsoft.com/office/drawing/2014/main" id="{8B446B9C-019F-46CA-AB9E-50790ED47626}"/>
              </a:ext>
            </a:extLst>
          </p:cNvPr>
          <p:cNvSpPr>
            <a:spLocks noChangeShapeType="1"/>
          </p:cNvSpPr>
          <p:nvPr/>
        </p:nvSpPr>
        <p:spPr bwMode="gray">
          <a:xfrm>
            <a:off x="262496" y="1444152"/>
            <a:ext cx="8653947" cy="3728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73" name="Text Box 191">
            <a:extLst>
              <a:ext uri="{FF2B5EF4-FFF2-40B4-BE49-F238E27FC236}">
                <a16:creationId xmlns:a16="http://schemas.microsoft.com/office/drawing/2014/main" id="{D8470C0C-E731-4670-9158-CEEE937F11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70105" y="3886717"/>
            <a:ext cx="1755595" cy="226591"/>
          </a:xfrm>
          <a:prstGeom prst="rect">
            <a:avLst/>
          </a:prstGeom>
          <a:solidFill>
            <a:srgbClr val="CC00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ctr" fontAlgn="base">
              <a:buFontTx/>
              <a:buNone/>
            </a:pP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주요 </a:t>
            </a:r>
            <a:r>
              <a:rPr lang="ko-KR" altLang="en-US" sz="1000" b="1" dirty="0" err="1">
                <a:latin typeface="+mn-ea"/>
                <a:cs typeface="Arial" panose="020B0604020202020204" pitchFamily="34" charset="0"/>
              </a:rPr>
              <a:t>데이타</a:t>
            </a: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latin typeface="+mn-ea"/>
                <a:cs typeface="Arial" panose="020B0604020202020204" pitchFamily="34" charset="0"/>
              </a:rPr>
              <a:t>Disk </a:t>
            </a:r>
            <a:r>
              <a:rPr lang="ko-KR" altLang="en-US" sz="1000" b="1" dirty="0">
                <a:latin typeface="+mn-ea"/>
                <a:cs typeface="Arial" panose="020B0604020202020204" pitchFamily="34" charset="0"/>
              </a:rPr>
              <a:t>이중화</a:t>
            </a:r>
          </a:p>
        </p:txBody>
      </p:sp>
    </p:spTree>
    <p:extLst>
      <p:ext uri="{BB962C8B-B14F-4D97-AF65-F5344CB8AC3E}">
        <p14:creationId xmlns:p14="http://schemas.microsoft.com/office/powerpoint/2010/main" val="249369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dirty="0">
                <a:latin typeface="+mn-ea"/>
                <a:ea typeface="+mn-ea"/>
              </a:rPr>
              <a:t>  </a:t>
            </a:r>
            <a:r>
              <a:rPr lang="ko-KR" altLang="en-US" sz="2000" b="1" dirty="0">
                <a:latin typeface="+mn-ea"/>
                <a:ea typeface="+mn-ea"/>
              </a:rPr>
              <a:t>시스템 설계 구축 검증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87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시스템 설계 구축 검증</a:t>
            </a:r>
            <a:r>
              <a:rPr kumimoji="0" lang="ko-KR" altLang="en-US" sz="1600" b="1" dirty="0">
                <a:latin typeface="+mn-ea"/>
              </a:rPr>
              <a:t> </a:t>
            </a:r>
            <a:endParaRPr kumimoji="0" lang="en-US" altLang="ko-KR" sz="1600" b="1" dirty="0"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업무 프로세스 및 정보 운영 시스템을 구축하는 과정이 업무 수행에 맞도록 이루어 지는지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확인하고 승인하는 일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(DRA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: D</a:t>
            </a:r>
            <a:r>
              <a:rPr lang="en-US" altLang="ko-KR" sz="1400" baseline="300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x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Review &amp; Approval)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596" y="1998600"/>
            <a:ext cx="8286808" cy="87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DRA</a:t>
            </a:r>
            <a:r>
              <a:rPr lang="ko-KR" altLang="en-US" sz="1600" b="1" dirty="0">
                <a:latin typeface="+mn-ea"/>
              </a:rPr>
              <a:t>의 목적</a:t>
            </a:r>
            <a:endParaRPr kumimoji="0" lang="en-US" altLang="ko-KR" sz="1600" b="1" dirty="0">
              <a:latin typeface="+mn-ea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시스템 개발 납기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생산성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시스템 품질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고객 만족 등 종합 목표를 달성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→ 예상되는 문제점을 사전에 제거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관리하여 시스템 활용을 극대화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309523FD-0AE3-4780-8E9F-951583C78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96" y="3047389"/>
            <a:ext cx="8286808" cy="35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DRA</a:t>
            </a:r>
            <a:r>
              <a:rPr kumimoji="0" lang="ko-KR" altLang="en-US" sz="1600" b="1" dirty="0">
                <a:latin typeface="+mn-ea"/>
              </a:rPr>
              <a:t> 단계</a:t>
            </a:r>
            <a:endParaRPr kumimoji="0" lang="en-US" altLang="ko-KR" sz="1600" b="1" dirty="0">
              <a:latin typeface="+mn-ea"/>
            </a:endParaRPr>
          </a:p>
        </p:txBody>
      </p:sp>
      <p:sp>
        <p:nvSpPr>
          <p:cNvPr id="40" name="Text Box 3">
            <a:extLst>
              <a:ext uri="{FF2B5EF4-FFF2-40B4-BE49-F238E27FC236}">
                <a16:creationId xmlns:a16="http://schemas.microsoft.com/office/drawing/2014/main" id="{93D7B5F7-D803-439D-AC36-15C30DB65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36" y="3451345"/>
            <a:ext cx="7442686" cy="291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DVR (Demand Verification Review) :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사용자 요구 검증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ㆍ시스템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개발자들이 현업의 요구사항에 따라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Prototype(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기반으로 개발 범위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 설계 및 적용 기술상의 문제점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타 시스템과의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Data I/F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일정 등을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검토하여 시스템 개발 의뢰 사항을 구체화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 요구사항 정의서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defTabSz="914400"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kumimoji="0" lang="en-US" altLang="ko-KR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DVA (Design Validation Approval) :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설계 승인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spcBef>
                <a:spcPts val="300"/>
              </a:spcBef>
              <a:defRPr/>
            </a:pPr>
            <a:r>
              <a:rPr kumimoji="0" lang="ko-KR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ㆍ시스템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구조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(AA/DA/TA)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설계한 후 그 결과를 상호 조합하여 문제점을 점검하고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0">
              <a:spcBef>
                <a:spcPts val="300"/>
              </a:spcBef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설계 시뮬레이션 결과가 고객 요구를 충족할 수 있는지 확인하여 개발 착수를 승인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spcBef>
                <a:spcPts val="300"/>
              </a:spcBef>
              <a:defRPr/>
            </a:pP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4400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DIR (Development Implementation Review) :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개발 검증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ㆍ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맑은 고딕"/>
              </a:rPr>
              <a:t> 개발 완료된 시스템의 단위</a:t>
            </a: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맑은 고딕"/>
              </a:rPr>
              <a:t>/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맑은 고딕"/>
              </a:rPr>
              <a:t>통합</a:t>
            </a: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맑은 고딕"/>
              </a:rPr>
              <a:t>/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맑은 고딕"/>
              </a:rPr>
              <a:t>부하 </a:t>
            </a: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맑은 고딕"/>
              </a:rPr>
              <a:t>Test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맑은 고딕"/>
              </a:rPr>
              <a:t>및 품질 검수 결과를 검증하고</a:t>
            </a: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</a:p>
          <a:p>
            <a:pPr marL="0" marR="0" lv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/>
                <a:ea typeface="맑은 고딕"/>
              </a:rPr>
              <a:t>      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맑은 고딕"/>
              </a:rPr>
              <a:t>운영으로 이관하기 위한 절차가 적절히 수행되었는지를 검증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44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dirty="0">
                <a:latin typeface="+mn-ea"/>
                <a:ea typeface="+mn-ea"/>
              </a:rPr>
              <a:t>  </a:t>
            </a:r>
            <a:r>
              <a:rPr lang="ko-KR" altLang="en-US" sz="2000" b="1" dirty="0">
                <a:latin typeface="+mn-ea"/>
                <a:ea typeface="+mn-ea"/>
              </a:rPr>
              <a:t>시스템 설계 구축 검증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35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시스템 설계 구축 검증 프로세스</a:t>
            </a:r>
            <a:r>
              <a:rPr kumimoji="0" lang="ko-KR" altLang="en-US" sz="1600" b="1" dirty="0">
                <a:latin typeface="+mn-ea"/>
              </a:rPr>
              <a:t> </a:t>
            </a:r>
            <a:endParaRPr kumimoji="0" lang="en-US" altLang="ko-KR" sz="1600" b="1" dirty="0">
              <a:latin typeface="+mn-ea"/>
            </a:endParaRP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ECBD2-7022-4F0D-B22B-147A83463FEC}"/>
              </a:ext>
            </a:extLst>
          </p:cNvPr>
          <p:cNvSpPr txBox="1"/>
          <p:nvPr/>
        </p:nvSpPr>
        <p:spPr>
          <a:xfrm>
            <a:off x="2840139" y="3246503"/>
            <a:ext cx="4590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ko-KR" altLang="en-US"/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B50BE6E9-13C3-4D45-ACBB-A6C6FF23A087}"/>
              </a:ext>
            </a:extLst>
          </p:cNvPr>
          <p:cNvSpPr>
            <a:spLocks noChangeArrowheads="1"/>
          </p:cNvSpPr>
          <p:nvPr/>
        </p:nvSpPr>
        <p:spPr>
          <a:xfrm>
            <a:off x="705694" y="1555369"/>
            <a:ext cx="2628056" cy="3110752"/>
          </a:xfrm>
          <a:prstGeom prst="bevel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lIns="0" tIns="0" rIns="0" bIns="0" anchor="t"/>
          <a:lstStyle/>
          <a:p>
            <a:pPr algn="ctr" eaLnBrk="1" latinLnBrk="1" hangingPunct="1">
              <a:lnSpc>
                <a:spcPct val="80000"/>
              </a:lnSpc>
              <a:defRPr/>
            </a:pPr>
            <a:endParaRPr lang="ko-KR" altLang="en-US" sz="1200" b="1" dirty="0">
              <a:ea typeface="맑은 고딕"/>
            </a:endParaRPr>
          </a:p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>
                <a:ea typeface="맑은 고딕"/>
              </a:rPr>
              <a:t>사전 단계</a:t>
            </a:r>
            <a:endParaRPr lang="en-US" altLang="ko-KR" sz="1200" b="1" dirty="0">
              <a:ea typeface="맑은 고딕"/>
            </a:endParaRP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9A6F36BB-C033-43AB-941A-1571D4305155}"/>
              </a:ext>
            </a:extLst>
          </p:cNvPr>
          <p:cNvSpPr>
            <a:spLocks noChangeArrowheads="1"/>
          </p:cNvSpPr>
          <p:nvPr/>
        </p:nvSpPr>
        <p:spPr>
          <a:xfrm>
            <a:off x="3842583" y="2499931"/>
            <a:ext cx="4644191" cy="3072194"/>
          </a:xfrm>
          <a:prstGeom prst="bevel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lIns="0" tIns="0" rIns="0" bIns="0" anchor="t"/>
          <a:lstStyle/>
          <a:p>
            <a:pPr eaLnBrk="1" latinLnBrk="1" hangingPunct="1">
              <a:lnSpc>
                <a:spcPct val="80000"/>
              </a:lnSpc>
              <a:defRPr/>
            </a:pPr>
            <a:endParaRPr lang="ko-KR" altLang="en-US" sz="1200" b="1" dirty="0">
              <a:ea typeface="맑은 고딕"/>
            </a:endParaRPr>
          </a:p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100" b="1" dirty="0">
                <a:ea typeface="맑은 고딕"/>
              </a:rPr>
              <a:t>개발 단계</a:t>
            </a:r>
          </a:p>
        </p:txBody>
      </p:sp>
      <p:sp>
        <p:nvSpPr>
          <p:cNvPr id="15" name="Rectangle 123">
            <a:extLst>
              <a:ext uri="{FF2B5EF4-FFF2-40B4-BE49-F238E27FC236}">
                <a16:creationId xmlns:a16="http://schemas.microsoft.com/office/drawing/2014/main" id="{798414C4-BA3C-4C2E-8CFB-FBE88931B9FE}"/>
              </a:ext>
            </a:extLst>
          </p:cNvPr>
          <p:cNvSpPr>
            <a:spLocks noChangeArrowheads="1"/>
          </p:cNvSpPr>
          <p:nvPr/>
        </p:nvSpPr>
        <p:spPr>
          <a:xfrm flipH="1">
            <a:off x="994741" y="2986888"/>
            <a:ext cx="802715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화면 설계</a:t>
            </a:r>
          </a:p>
        </p:txBody>
      </p:sp>
      <p:sp>
        <p:nvSpPr>
          <p:cNvPr id="16" name="Rectangle 125">
            <a:extLst>
              <a:ext uri="{FF2B5EF4-FFF2-40B4-BE49-F238E27FC236}">
                <a16:creationId xmlns:a16="http://schemas.microsoft.com/office/drawing/2014/main" id="{B2A1C761-79CA-4C8C-9143-2C91E23325E3}"/>
              </a:ext>
            </a:extLst>
          </p:cNvPr>
          <p:cNvSpPr>
            <a:spLocks noChangeArrowheads="1"/>
          </p:cNvSpPr>
          <p:nvPr/>
        </p:nvSpPr>
        <p:spPr>
          <a:xfrm flipH="1">
            <a:off x="2274489" y="2144794"/>
            <a:ext cx="802715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기술</a:t>
            </a:r>
          </a:p>
          <a:p>
            <a:pPr algn="ctr" eaLnBrk="1" latinLnBrk="1" hangingPunct="1">
              <a:defRPr/>
            </a:pP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검토</a:t>
            </a:r>
          </a:p>
        </p:txBody>
      </p:sp>
      <p:sp>
        <p:nvSpPr>
          <p:cNvPr id="17" name="Rectangle 129">
            <a:extLst>
              <a:ext uri="{FF2B5EF4-FFF2-40B4-BE49-F238E27FC236}">
                <a16:creationId xmlns:a16="http://schemas.microsoft.com/office/drawing/2014/main" id="{B5AEFD04-8781-4095-A91A-DEA634F1581B}"/>
              </a:ext>
            </a:extLst>
          </p:cNvPr>
          <p:cNvSpPr>
            <a:spLocks noChangeArrowheads="1"/>
          </p:cNvSpPr>
          <p:nvPr/>
        </p:nvSpPr>
        <p:spPr>
          <a:xfrm>
            <a:off x="985781" y="2144781"/>
            <a:ext cx="802715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100" b="1" dirty="0">
                <a:solidFill>
                  <a:schemeClr val="bg1"/>
                </a:solidFill>
                <a:ea typeface="맑은 고딕"/>
              </a:rPr>
              <a:t>프로세스</a:t>
            </a:r>
          </a:p>
          <a:p>
            <a:pPr algn="ctr" eaLnBrk="1" latinLnBrk="1" hangingPunct="1">
              <a:defRPr/>
            </a:pPr>
            <a:r>
              <a:rPr lang="ko-KR" altLang="en-US" sz="1100" b="1" dirty="0">
                <a:solidFill>
                  <a:schemeClr val="bg1"/>
                </a:solidFill>
                <a:ea typeface="맑은 고딕"/>
              </a:rPr>
              <a:t> 정립</a:t>
            </a:r>
          </a:p>
        </p:txBody>
      </p:sp>
      <p:sp>
        <p:nvSpPr>
          <p:cNvPr id="18" name="Rectangle 142">
            <a:extLst>
              <a:ext uri="{FF2B5EF4-FFF2-40B4-BE49-F238E27FC236}">
                <a16:creationId xmlns:a16="http://schemas.microsoft.com/office/drawing/2014/main" id="{8401E5DF-077E-48DB-8D17-B51C6E67BA35}"/>
              </a:ext>
            </a:extLst>
          </p:cNvPr>
          <p:cNvSpPr>
            <a:spLocks noChangeArrowheads="1"/>
          </p:cNvSpPr>
          <p:nvPr/>
        </p:nvSpPr>
        <p:spPr>
          <a:xfrm flipH="1">
            <a:off x="2266023" y="2990033"/>
            <a:ext cx="802715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prstDash val="solid"/>
            <a:miter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100" b="1" dirty="0">
                <a:solidFill>
                  <a:schemeClr val="bg1"/>
                </a:solidFill>
                <a:ea typeface="맑은 고딕"/>
              </a:rPr>
              <a:t>개발</a:t>
            </a:r>
            <a:endParaRPr lang="en-US" altLang="ko-KR" sz="1100" b="1" dirty="0">
              <a:solidFill>
                <a:schemeClr val="bg1"/>
              </a:solidFill>
              <a:ea typeface="맑은 고딕"/>
            </a:endParaRPr>
          </a:p>
          <a:p>
            <a:pPr algn="ctr" eaLnBrk="1" latinLnBrk="1" hangingPunct="1">
              <a:defRPr/>
            </a:pPr>
            <a:r>
              <a:rPr lang="ko-KR" altLang="en-US" sz="1100" b="1" dirty="0">
                <a:solidFill>
                  <a:schemeClr val="bg1"/>
                </a:solidFill>
                <a:ea typeface="맑은 고딕"/>
              </a:rPr>
              <a:t>타당성 검토</a:t>
            </a:r>
          </a:p>
        </p:txBody>
      </p:sp>
      <p:sp>
        <p:nvSpPr>
          <p:cNvPr id="19" name="Rectangle 147">
            <a:extLst>
              <a:ext uri="{FF2B5EF4-FFF2-40B4-BE49-F238E27FC236}">
                <a16:creationId xmlns:a16="http://schemas.microsoft.com/office/drawing/2014/main" id="{FAE3B3B6-A8AA-4DF1-BE74-6F6FD2B2C232}"/>
              </a:ext>
            </a:extLst>
          </p:cNvPr>
          <p:cNvSpPr>
            <a:spLocks noChangeArrowheads="1"/>
          </p:cNvSpPr>
          <p:nvPr/>
        </p:nvSpPr>
        <p:spPr>
          <a:xfrm flipH="1">
            <a:off x="993153" y="3802282"/>
            <a:ext cx="802715" cy="360363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검증</a:t>
            </a:r>
          </a:p>
        </p:txBody>
      </p:sp>
      <p:sp>
        <p:nvSpPr>
          <p:cNvPr id="20" name="Rectangle 123">
            <a:extLst>
              <a:ext uri="{FF2B5EF4-FFF2-40B4-BE49-F238E27FC236}">
                <a16:creationId xmlns:a16="http://schemas.microsoft.com/office/drawing/2014/main" id="{2B03C1BE-FD01-4B34-AB8C-B471956D6CC1}"/>
              </a:ext>
            </a:extLst>
          </p:cNvPr>
          <p:cNvSpPr>
            <a:spLocks noChangeArrowheads="1"/>
          </p:cNvSpPr>
          <p:nvPr/>
        </p:nvSpPr>
        <p:spPr>
          <a:xfrm flipH="1">
            <a:off x="4098553" y="3022154"/>
            <a:ext cx="763656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100" b="1" dirty="0">
                <a:solidFill>
                  <a:schemeClr val="bg1"/>
                </a:solidFill>
                <a:ea typeface="맑은 고딕"/>
              </a:rPr>
              <a:t>개발 업체</a:t>
            </a:r>
            <a:endParaRPr lang="en-US" altLang="ko-KR" sz="1100" b="1" dirty="0">
              <a:solidFill>
                <a:schemeClr val="bg1"/>
              </a:solidFill>
              <a:ea typeface="맑은 고딕"/>
            </a:endParaRPr>
          </a:p>
          <a:p>
            <a:pPr algn="ctr" eaLnBrk="1" latinLnBrk="1" hangingPunct="1">
              <a:defRPr/>
            </a:pPr>
            <a:r>
              <a:rPr lang="ko-KR" altLang="en-US" sz="1100" b="1" dirty="0">
                <a:solidFill>
                  <a:schemeClr val="bg1"/>
                </a:solidFill>
                <a:ea typeface="맑은 고딕"/>
              </a:rPr>
              <a:t>계약</a:t>
            </a:r>
          </a:p>
        </p:txBody>
      </p:sp>
      <p:sp>
        <p:nvSpPr>
          <p:cNvPr id="21" name="Rectangle 125">
            <a:extLst>
              <a:ext uri="{FF2B5EF4-FFF2-40B4-BE49-F238E27FC236}">
                <a16:creationId xmlns:a16="http://schemas.microsoft.com/office/drawing/2014/main" id="{ADDC0553-53B1-427B-85DF-193F073EFC67}"/>
              </a:ext>
            </a:extLst>
          </p:cNvPr>
          <p:cNvSpPr>
            <a:spLocks noChangeArrowheads="1"/>
          </p:cNvSpPr>
          <p:nvPr/>
        </p:nvSpPr>
        <p:spPr>
          <a:xfrm flipH="1">
            <a:off x="5231341" y="3022153"/>
            <a:ext cx="684000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요구사항</a:t>
            </a:r>
          </a:p>
          <a:p>
            <a:pPr algn="ctr" eaLnBrk="1" latinLnBrk="1" hangingPunct="1">
              <a:defRPr/>
            </a:pP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 분석</a:t>
            </a:r>
          </a:p>
        </p:txBody>
      </p:sp>
      <p:sp>
        <p:nvSpPr>
          <p:cNvPr id="22" name="Rectangle 142">
            <a:extLst>
              <a:ext uri="{FF2B5EF4-FFF2-40B4-BE49-F238E27FC236}">
                <a16:creationId xmlns:a16="http://schemas.microsoft.com/office/drawing/2014/main" id="{D30C4E85-31DD-4FD7-AE52-62BF6A3BE1B3}"/>
              </a:ext>
            </a:extLst>
          </p:cNvPr>
          <p:cNvSpPr>
            <a:spLocks noChangeArrowheads="1"/>
          </p:cNvSpPr>
          <p:nvPr/>
        </p:nvSpPr>
        <p:spPr>
          <a:xfrm flipH="1">
            <a:off x="4098551" y="3855221"/>
            <a:ext cx="763656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과제</a:t>
            </a:r>
          </a:p>
          <a:p>
            <a:pPr algn="ctr" eaLnBrk="1" latinLnBrk="1" hangingPunct="1">
              <a:defRPr/>
            </a:pP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착수</a:t>
            </a:r>
          </a:p>
        </p:txBody>
      </p:sp>
      <p:sp>
        <p:nvSpPr>
          <p:cNvPr id="23" name="Rectangle 147">
            <a:extLst>
              <a:ext uri="{FF2B5EF4-FFF2-40B4-BE49-F238E27FC236}">
                <a16:creationId xmlns:a16="http://schemas.microsoft.com/office/drawing/2014/main" id="{8856BF0A-D951-4C4B-9ACA-F644D9E5CF9F}"/>
              </a:ext>
            </a:extLst>
          </p:cNvPr>
          <p:cNvSpPr>
            <a:spLocks noChangeArrowheads="1"/>
          </p:cNvSpPr>
          <p:nvPr/>
        </p:nvSpPr>
        <p:spPr>
          <a:xfrm flipH="1">
            <a:off x="5231341" y="4645250"/>
            <a:ext cx="684000" cy="360362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DR 1</a:t>
            </a:r>
            <a:endParaRPr lang="ko-KR" altLang="en-US" sz="11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5" name="Rectangle 123">
            <a:extLst>
              <a:ext uri="{FF2B5EF4-FFF2-40B4-BE49-F238E27FC236}">
                <a16:creationId xmlns:a16="http://schemas.microsoft.com/office/drawing/2014/main" id="{62C64FBB-D3BA-4999-B40F-668EC1A924FE}"/>
              </a:ext>
            </a:extLst>
          </p:cNvPr>
          <p:cNvSpPr>
            <a:spLocks noChangeArrowheads="1"/>
          </p:cNvSpPr>
          <p:nvPr/>
        </p:nvSpPr>
        <p:spPr>
          <a:xfrm flipH="1">
            <a:off x="6379713" y="3039088"/>
            <a:ext cx="684000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시스템</a:t>
            </a: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 </a:t>
            </a:r>
          </a:p>
          <a:p>
            <a:pPr algn="ctr" eaLnBrk="1" latinLnBrk="1" hangingPunct="1">
              <a:defRPr/>
            </a:pP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설계</a:t>
            </a:r>
          </a:p>
        </p:txBody>
      </p:sp>
      <p:sp>
        <p:nvSpPr>
          <p:cNvPr id="26" name="Rectangle 125">
            <a:extLst>
              <a:ext uri="{FF2B5EF4-FFF2-40B4-BE49-F238E27FC236}">
                <a16:creationId xmlns:a16="http://schemas.microsoft.com/office/drawing/2014/main" id="{862D7C5E-6F37-472A-A23F-C72D83A03A55}"/>
              </a:ext>
            </a:extLst>
          </p:cNvPr>
          <p:cNvSpPr>
            <a:spLocks noChangeArrowheads="1"/>
          </p:cNvSpPr>
          <p:nvPr/>
        </p:nvSpPr>
        <p:spPr>
          <a:xfrm flipH="1">
            <a:off x="7517778" y="3030619"/>
            <a:ext cx="684000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개발</a:t>
            </a: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/</a:t>
            </a:r>
          </a:p>
          <a:p>
            <a:pPr algn="ctr" eaLnBrk="1" latin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Test</a:t>
            </a:r>
            <a:endParaRPr lang="ko-KR" altLang="en-US" sz="11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7" name="Rectangle 142">
            <a:extLst>
              <a:ext uri="{FF2B5EF4-FFF2-40B4-BE49-F238E27FC236}">
                <a16:creationId xmlns:a16="http://schemas.microsoft.com/office/drawing/2014/main" id="{E44BC02C-051C-446D-99A0-0C29F95F5549}"/>
              </a:ext>
            </a:extLst>
          </p:cNvPr>
          <p:cNvSpPr>
            <a:spLocks noChangeArrowheads="1"/>
          </p:cNvSpPr>
          <p:nvPr/>
        </p:nvSpPr>
        <p:spPr>
          <a:xfrm flipH="1">
            <a:off x="7517778" y="3853104"/>
            <a:ext cx="684000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통합</a:t>
            </a: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Test/</a:t>
            </a:r>
          </a:p>
          <a:p>
            <a:pPr algn="ctr" eaLnBrk="1" latinLnBrk="1" hangingPunct="1">
              <a:defRPr/>
            </a:pP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품질검수</a:t>
            </a:r>
          </a:p>
        </p:txBody>
      </p:sp>
      <p:sp>
        <p:nvSpPr>
          <p:cNvPr id="28" name="Rectangle 147">
            <a:extLst>
              <a:ext uri="{FF2B5EF4-FFF2-40B4-BE49-F238E27FC236}">
                <a16:creationId xmlns:a16="http://schemas.microsoft.com/office/drawing/2014/main" id="{2731355C-CAE1-43CF-AFDC-AAA5A2F82E43}"/>
              </a:ext>
            </a:extLst>
          </p:cNvPr>
          <p:cNvSpPr>
            <a:spLocks noChangeArrowheads="1"/>
          </p:cNvSpPr>
          <p:nvPr/>
        </p:nvSpPr>
        <p:spPr>
          <a:xfrm flipH="1">
            <a:off x="6379713" y="4641573"/>
            <a:ext cx="684000" cy="360363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DR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2</a:t>
            </a:r>
            <a:endParaRPr lang="ko-KR" altLang="en-US" sz="11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9" name="Rectangle 147">
            <a:extLst>
              <a:ext uri="{FF2B5EF4-FFF2-40B4-BE49-F238E27FC236}">
                <a16:creationId xmlns:a16="http://schemas.microsoft.com/office/drawing/2014/main" id="{72333C72-38B7-433F-B8AE-C7D87CEA4EB1}"/>
              </a:ext>
            </a:extLst>
          </p:cNvPr>
          <p:cNvSpPr>
            <a:spLocks noChangeArrowheads="1"/>
          </p:cNvSpPr>
          <p:nvPr/>
        </p:nvSpPr>
        <p:spPr>
          <a:xfrm flipH="1">
            <a:off x="2266024" y="3804926"/>
            <a:ext cx="802715" cy="360362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1100" b="1" dirty="0">
                <a:solidFill>
                  <a:schemeClr val="bg1"/>
                </a:solidFill>
                <a:ea typeface="맑은 고딕"/>
              </a:rPr>
              <a:t>개발</a:t>
            </a:r>
            <a:endParaRPr lang="en-US" altLang="ko-KR" sz="1100" b="1" dirty="0">
              <a:solidFill>
                <a:schemeClr val="bg1"/>
              </a:solidFill>
              <a:ea typeface="맑은 고딕"/>
            </a:endParaRPr>
          </a:p>
          <a:p>
            <a:pPr algn="ctr" eaLnBrk="1" latinLnBrk="1" hangingPunct="1">
              <a:defRPr/>
            </a:pPr>
            <a:r>
              <a:rPr lang="ko-KR" altLang="en-US" sz="1100" b="1" dirty="0">
                <a:solidFill>
                  <a:schemeClr val="bg1"/>
                </a:solidFill>
                <a:ea typeface="맑은 고딕"/>
              </a:rPr>
              <a:t>승인</a:t>
            </a:r>
          </a:p>
        </p:txBody>
      </p:sp>
      <p:sp>
        <p:nvSpPr>
          <p:cNvPr id="30" name="Rectangle 147">
            <a:extLst>
              <a:ext uri="{FF2B5EF4-FFF2-40B4-BE49-F238E27FC236}">
                <a16:creationId xmlns:a16="http://schemas.microsoft.com/office/drawing/2014/main" id="{A7ED7A70-84E1-494A-8C68-06D7296A6822}"/>
              </a:ext>
            </a:extLst>
          </p:cNvPr>
          <p:cNvSpPr>
            <a:spLocks noChangeArrowheads="1"/>
          </p:cNvSpPr>
          <p:nvPr/>
        </p:nvSpPr>
        <p:spPr>
          <a:xfrm flipH="1">
            <a:off x="7517778" y="4637850"/>
            <a:ext cx="684000" cy="360362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DR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3</a:t>
            </a:r>
            <a:endParaRPr lang="ko-KR" altLang="en-US" sz="1100" b="1">
              <a:solidFill>
                <a:schemeClr val="bg1"/>
              </a:solidFill>
              <a:ea typeface="맑은 고딕"/>
            </a:endParaRPr>
          </a:p>
        </p:txBody>
      </p:sp>
      <p:cxnSp>
        <p:nvCxnSpPr>
          <p:cNvPr id="31" name="직선 화살표 연결선 38">
            <a:extLst>
              <a:ext uri="{FF2B5EF4-FFF2-40B4-BE49-F238E27FC236}">
                <a16:creationId xmlns:a16="http://schemas.microsoft.com/office/drawing/2014/main" id="{08AD9552-9112-4E98-83C3-7929C83FE22A}"/>
              </a:ext>
            </a:extLst>
          </p:cNvPr>
          <p:cNvCxnSpPr>
            <a:cxnSpLocks noChangeShapeType="1"/>
            <a:stCxn id="17" idx="2"/>
            <a:endCxn id="15" idx="0"/>
          </p:cNvCxnSpPr>
          <p:nvPr/>
        </p:nvCxnSpPr>
        <p:spPr>
          <a:xfrm>
            <a:off x="1387139" y="2612781"/>
            <a:ext cx="8959" cy="37410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2" name="직선 화살표 연결선 41">
            <a:extLst>
              <a:ext uri="{FF2B5EF4-FFF2-40B4-BE49-F238E27FC236}">
                <a16:creationId xmlns:a16="http://schemas.microsoft.com/office/drawing/2014/main" id="{64E198CF-BE30-4F45-BB38-2940DB4E9C3B}"/>
              </a:ext>
            </a:extLst>
          </p:cNvPr>
          <p:cNvCxnSpPr>
            <a:cxnSpLocks noChangeShapeType="1"/>
            <a:stCxn id="25" idx="2"/>
            <a:endCxn id="28" idx="0"/>
          </p:cNvCxnSpPr>
          <p:nvPr/>
        </p:nvCxnSpPr>
        <p:spPr>
          <a:xfrm>
            <a:off x="6721713" y="3507088"/>
            <a:ext cx="0" cy="11344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3" name="직선 화살표 연결선 42">
            <a:extLst>
              <a:ext uri="{FF2B5EF4-FFF2-40B4-BE49-F238E27FC236}">
                <a16:creationId xmlns:a16="http://schemas.microsoft.com/office/drawing/2014/main" id="{DA577A43-1106-46CA-89FA-640C8A8BEB72}"/>
              </a:ext>
            </a:extLst>
          </p:cNvPr>
          <p:cNvCxnSpPr>
            <a:cxnSpLocks noChangeShapeType="1"/>
          </p:cNvCxnSpPr>
          <p:nvPr/>
        </p:nvCxnSpPr>
        <p:spPr>
          <a:xfrm>
            <a:off x="5573341" y="3490153"/>
            <a:ext cx="0" cy="115509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4" name="직선 화살표 연결선 44">
            <a:extLst>
              <a:ext uri="{FF2B5EF4-FFF2-40B4-BE49-F238E27FC236}">
                <a16:creationId xmlns:a16="http://schemas.microsoft.com/office/drawing/2014/main" id="{5F96A54F-5D52-4D8E-A198-C7D3F30D724E}"/>
              </a:ext>
            </a:extLst>
          </p:cNvPr>
          <p:cNvCxnSpPr>
            <a:cxnSpLocks noChangeShapeType="1"/>
            <a:stCxn id="20" idx="2"/>
            <a:endCxn id="22" idx="0"/>
          </p:cNvCxnSpPr>
          <p:nvPr/>
        </p:nvCxnSpPr>
        <p:spPr>
          <a:xfrm flipH="1">
            <a:off x="4480379" y="3490154"/>
            <a:ext cx="2" cy="3650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5" name="직선 화살표 연결선 45">
            <a:extLst>
              <a:ext uri="{FF2B5EF4-FFF2-40B4-BE49-F238E27FC236}">
                <a16:creationId xmlns:a16="http://schemas.microsoft.com/office/drawing/2014/main" id="{6227D1ED-0FA3-46A4-8841-0DF325B8181B}"/>
              </a:ext>
            </a:extLst>
          </p:cNvPr>
          <p:cNvCxnSpPr>
            <a:cxnSpLocks noChangeShapeType="1"/>
            <a:stCxn id="18" idx="2"/>
            <a:endCxn id="29" idx="0"/>
          </p:cNvCxnSpPr>
          <p:nvPr/>
        </p:nvCxnSpPr>
        <p:spPr>
          <a:xfrm>
            <a:off x="2667380" y="3458033"/>
            <a:ext cx="1" cy="34689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6" name="직선 화살표 연결선 46">
            <a:extLst>
              <a:ext uri="{FF2B5EF4-FFF2-40B4-BE49-F238E27FC236}">
                <a16:creationId xmlns:a16="http://schemas.microsoft.com/office/drawing/2014/main" id="{4DCD544A-32E0-45F8-B8D7-A6B7CD9D366A}"/>
              </a:ext>
            </a:extLst>
          </p:cNvPr>
          <p:cNvCxnSpPr>
            <a:cxnSpLocks noChangeShapeType="1"/>
            <a:stCxn id="16" idx="2"/>
            <a:endCxn id="18" idx="0"/>
          </p:cNvCxnSpPr>
          <p:nvPr/>
        </p:nvCxnSpPr>
        <p:spPr>
          <a:xfrm flipH="1">
            <a:off x="2667380" y="2612794"/>
            <a:ext cx="8466" cy="37723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7" name="직선 화살표 연결선 48">
            <a:extLst>
              <a:ext uri="{FF2B5EF4-FFF2-40B4-BE49-F238E27FC236}">
                <a16:creationId xmlns:a16="http://schemas.microsoft.com/office/drawing/2014/main" id="{8107A061-4764-40E4-B16C-ADFE2020FC97}"/>
              </a:ext>
            </a:extLst>
          </p:cNvPr>
          <p:cNvCxnSpPr>
            <a:cxnSpLocks noChangeShapeType="1"/>
            <a:stCxn id="15" idx="2"/>
            <a:endCxn id="19" idx="0"/>
          </p:cNvCxnSpPr>
          <p:nvPr/>
        </p:nvCxnSpPr>
        <p:spPr>
          <a:xfrm flipH="1">
            <a:off x="1394510" y="3454888"/>
            <a:ext cx="1588" cy="34739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8" name="꺾인 연결선 54">
            <a:extLst>
              <a:ext uri="{FF2B5EF4-FFF2-40B4-BE49-F238E27FC236}">
                <a16:creationId xmlns:a16="http://schemas.microsoft.com/office/drawing/2014/main" id="{0A4A20FB-79D4-440B-82C6-0DFC11E00A56}"/>
              </a:ext>
            </a:extLst>
          </p:cNvPr>
          <p:cNvCxnSpPr>
            <a:cxnSpLocks noChangeShapeType="1"/>
            <a:stCxn id="19" idx="1"/>
            <a:endCxn id="16" idx="3"/>
          </p:cNvCxnSpPr>
          <p:nvPr/>
        </p:nvCxnSpPr>
        <p:spPr>
          <a:xfrm flipV="1">
            <a:off x="1795868" y="2378794"/>
            <a:ext cx="478621" cy="160367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41" name="꺾인 연결선 72">
            <a:extLst>
              <a:ext uri="{FF2B5EF4-FFF2-40B4-BE49-F238E27FC236}">
                <a16:creationId xmlns:a16="http://schemas.microsoft.com/office/drawing/2014/main" id="{6CFD0244-80EC-4019-B6DD-DAD5AEF626EA}"/>
              </a:ext>
            </a:extLst>
          </p:cNvPr>
          <p:cNvCxnSpPr>
            <a:cxnSpLocks noChangeShapeType="1"/>
            <a:stCxn id="29" idx="1"/>
            <a:endCxn id="20" idx="3"/>
          </p:cNvCxnSpPr>
          <p:nvPr/>
        </p:nvCxnSpPr>
        <p:spPr>
          <a:xfrm flipV="1">
            <a:off x="3068739" y="3256154"/>
            <a:ext cx="1029814" cy="72895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42" name="꺾인 연결선 73">
            <a:extLst>
              <a:ext uri="{FF2B5EF4-FFF2-40B4-BE49-F238E27FC236}">
                <a16:creationId xmlns:a16="http://schemas.microsoft.com/office/drawing/2014/main" id="{06D45094-6270-4533-81A5-0BA3C8A5E6D2}"/>
              </a:ext>
            </a:extLst>
          </p:cNvPr>
          <p:cNvCxnSpPr>
            <a:cxnSpLocks noChangeShapeType="1"/>
            <a:stCxn id="23" idx="1"/>
            <a:endCxn id="25" idx="3"/>
          </p:cNvCxnSpPr>
          <p:nvPr/>
        </p:nvCxnSpPr>
        <p:spPr>
          <a:xfrm flipV="1">
            <a:off x="5915341" y="3273088"/>
            <a:ext cx="464372" cy="155234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43" name="꺾인 연결선 74">
            <a:extLst>
              <a:ext uri="{FF2B5EF4-FFF2-40B4-BE49-F238E27FC236}">
                <a16:creationId xmlns:a16="http://schemas.microsoft.com/office/drawing/2014/main" id="{1B415F59-7352-4A57-80F9-96C814B012CF}"/>
              </a:ext>
            </a:extLst>
          </p:cNvPr>
          <p:cNvCxnSpPr>
            <a:cxnSpLocks noChangeShapeType="1"/>
          </p:cNvCxnSpPr>
          <p:nvPr/>
        </p:nvCxnSpPr>
        <p:spPr>
          <a:xfrm rot="16200000" flipH="1">
            <a:off x="7701405" y="4478695"/>
            <a:ext cx="316746" cy="156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44" name="직선 화살표 연결선 101">
            <a:extLst>
              <a:ext uri="{FF2B5EF4-FFF2-40B4-BE49-F238E27FC236}">
                <a16:creationId xmlns:a16="http://schemas.microsoft.com/office/drawing/2014/main" id="{FC72A5E1-00AC-4487-A71C-42493CF0E9B3}"/>
              </a:ext>
            </a:extLst>
          </p:cNvPr>
          <p:cNvCxnSpPr>
            <a:cxnSpLocks noChangeShapeType="1"/>
          </p:cNvCxnSpPr>
          <p:nvPr/>
        </p:nvCxnSpPr>
        <p:spPr>
          <a:xfrm flipH="1">
            <a:off x="7857661" y="3498619"/>
            <a:ext cx="4234" cy="3544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45" name="꺾인 연결선 113">
            <a:extLst>
              <a:ext uri="{FF2B5EF4-FFF2-40B4-BE49-F238E27FC236}">
                <a16:creationId xmlns:a16="http://schemas.microsoft.com/office/drawing/2014/main" id="{4B1B0BF1-F16B-4B2E-B7E7-A403F0F59505}"/>
              </a:ext>
            </a:extLst>
          </p:cNvPr>
          <p:cNvCxnSpPr>
            <a:cxnSpLocks noChangeShapeType="1"/>
            <a:stCxn id="22" idx="1"/>
            <a:endCxn id="21" idx="3"/>
          </p:cNvCxnSpPr>
          <p:nvPr/>
        </p:nvCxnSpPr>
        <p:spPr>
          <a:xfrm flipV="1">
            <a:off x="4862207" y="3256153"/>
            <a:ext cx="369134" cy="83306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46" name="꺾인 연결선 128">
            <a:extLst>
              <a:ext uri="{FF2B5EF4-FFF2-40B4-BE49-F238E27FC236}">
                <a16:creationId xmlns:a16="http://schemas.microsoft.com/office/drawing/2014/main" id="{7E33108C-B4CC-46E1-AC52-2C63C18104BD}"/>
              </a:ext>
            </a:extLst>
          </p:cNvPr>
          <p:cNvCxnSpPr>
            <a:cxnSpLocks noChangeShapeType="1"/>
            <a:stCxn id="28" idx="1"/>
            <a:endCxn id="26" idx="3"/>
          </p:cNvCxnSpPr>
          <p:nvPr/>
        </p:nvCxnSpPr>
        <p:spPr>
          <a:xfrm flipV="1">
            <a:off x="7063713" y="3264619"/>
            <a:ext cx="454065" cy="155713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47" name="TextBox 75">
            <a:extLst>
              <a:ext uri="{FF2B5EF4-FFF2-40B4-BE49-F238E27FC236}">
                <a16:creationId xmlns:a16="http://schemas.microsoft.com/office/drawing/2014/main" id="{E0CFDFAF-14E2-4562-A570-8FD13AFB3DBA}"/>
              </a:ext>
            </a:extLst>
          </p:cNvPr>
          <p:cNvSpPr txBox="1">
            <a:spLocks noChangeArrowheads="1"/>
          </p:cNvSpPr>
          <p:nvPr/>
        </p:nvSpPr>
        <p:spPr>
          <a:xfrm>
            <a:off x="4098553" y="2746076"/>
            <a:ext cx="763656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ea typeface="맑은 고딕"/>
              </a:rPr>
              <a:t>[</a:t>
            </a:r>
            <a:r>
              <a:rPr lang="ko-KR" altLang="en-US" sz="1100" dirty="0">
                <a:ea typeface="맑은 고딕"/>
              </a:rPr>
              <a:t>정보전략</a:t>
            </a:r>
            <a:r>
              <a:rPr lang="en-US" altLang="ko-KR" sz="1100" dirty="0">
                <a:ea typeface="맑은 고딕"/>
              </a:rPr>
              <a:t>]</a:t>
            </a:r>
            <a:endParaRPr lang="ko-KR" altLang="en-US" sz="1100" dirty="0">
              <a:ea typeface="맑은 고딕"/>
            </a:endParaRP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39602541-BBAF-4329-B95A-BF4A0729A2C8}"/>
              </a:ext>
            </a:extLst>
          </p:cNvPr>
          <p:cNvSpPr txBox="1">
            <a:spLocks noChangeArrowheads="1"/>
          </p:cNvSpPr>
          <p:nvPr/>
        </p:nvSpPr>
        <p:spPr>
          <a:xfrm>
            <a:off x="775860" y="1883171"/>
            <a:ext cx="620238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ea typeface="맑은 고딕"/>
              </a:rPr>
              <a:t>[</a:t>
            </a:r>
            <a:r>
              <a:rPr lang="ko-KR" altLang="en-US" sz="1100" dirty="0">
                <a:ea typeface="맑은 고딕"/>
              </a:rPr>
              <a:t>현업</a:t>
            </a:r>
            <a:r>
              <a:rPr lang="en-US" altLang="ko-KR" sz="1100" dirty="0">
                <a:ea typeface="맑은 고딕"/>
              </a:rPr>
              <a:t>/PI]</a:t>
            </a:r>
            <a:endParaRPr lang="ko-KR" altLang="en-US" sz="1100" dirty="0">
              <a:ea typeface="맑은 고딕"/>
            </a:endParaRPr>
          </a:p>
        </p:txBody>
      </p:sp>
      <p:sp>
        <p:nvSpPr>
          <p:cNvPr id="49" name="TextBox 134">
            <a:extLst>
              <a:ext uri="{FF2B5EF4-FFF2-40B4-BE49-F238E27FC236}">
                <a16:creationId xmlns:a16="http://schemas.microsoft.com/office/drawing/2014/main" id="{A49EE777-C70E-481A-AEBB-F4EFC6F02D13}"/>
              </a:ext>
            </a:extLst>
          </p:cNvPr>
          <p:cNvSpPr txBox="1">
            <a:spLocks noChangeArrowheads="1"/>
          </p:cNvSpPr>
          <p:nvPr/>
        </p:nvSpPr>
        <p:spPr>
          <a:xfrm>
            <a:off x="3994077" y="3609688"/>
            <a:ext cx="562778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srgbClr val="0000CC"/>
                </a:solidFill>
                <a:ea typeface="맑은 고딕"/>
              </a:rPr>
              <a:t>[TFT]</a:t>
            </a:r>
            <a:endParaRPr lang="ko-KR" altLang="en-US" sz="1100" b="1" dirty="0">
              <a:solidFill>
                <a:srgbClr val="0000CC"/>
              </a:solidFill>
              <a:ea typeface="맑은 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9E23959-11E7-4130-956D-394CF80A30BE}"/>
              </a:ext>
            </a:extLst>
          </p:cNvPr>
          <p:cNvSpPr/>
          <p:nvPr/>
        </p:nvSpPr>
        <p:spPr>
          <a:xfrm>
            <a:off x="6984285" y="4970937"/>
            <a:ext cx="67005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rgbClr val="FF0000"/>
                </a:solidFill>
                <a:ea typeface="맑은 고딕"/>
              </a:rPr>
              <a:t>개발 승인</a:t>
            </a:r>
            <a:endParaRPr lang="en-US" altLang="ko-KR" sz="1100" b="1" dirty="0">
              <a:solidFill>
                <a:srgbClr val="FF0000"/>
              </a:solidFill>
              <a:ea typeface="맑은 고딕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rgbClr val="0000CC"/>
                </a:solidFill>
                <a:ea typeface="맑은 고딕"/>
              </a:rPr>
              <a:t>(DIR)</a:t>
            </a:r>
            <a:r>
              <a:rPr lang="ko-KR" altLang="en-US" sz="1100" b="1" dirty="0">
                <a:solidFill>
                  <a:srgbClr val="0000CC"/>
                </a:solidFill>
                <a:ea typeface="맑은 고딕"/>
              </a:rPr>
              <a:t> </a:t>
            </a:r>
            <a:endParaRPr lang="ko-KR" altLang="en-US" sz="1100" b="1" dirty="0">
              <a:solidFill>
                <a:srgbClr val="0000CC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201EE3-9063-4A7C-99F7-6D6F88580E4F}"/>
              </a:ext>
            </a:extLst>
          </p:cNvPr>
          <p:cNvSpPr/>
          <p:nvPr/>
        </p:nvSpPr>
        <p:spPr>
          <a:xfrm>
            <a:off x="5886209" y="4970937"/>
            <a:ext cx="596318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rgbClr val="FF0000"/>
                </a:solidFill>
                <a:ea typeface="맑은 고딕"/>
              </a:rPr>
              <a:t>설계</a:t>
            </a:r>
            <a:r>
              <a:rPr lang="en-US" altLang="ko-KR" sz="1100" b="1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ea typeface="맑은 고딕"/>
              </a:rPr>
              <a:t>승인</a:t>
            </a:r>
            <a:endParaRPr lang="en-US" altLang="ko-KR" sz="1100" b="1" dirty="0">
              <a:solidFill>
                <a:srgbClr val="FF0000"/>
              </a:solidFill>
              <a:ea typeface="맑은 고딕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rgbClr val="0000CC"/>
                </a:solidFill>
                <a:ea typeface="맑은 고딕"/>
              </a:rPr>
              <a:t>(DVA)</a:t>
            </a:r>
            <a:endParaRPr lang="ko-KR" altLang="en-US" sz="1100" b="1" dirty="0">
              <a:solidFill>
                <a:srgbClr val="0000CC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F9A0ACC-899E-4989-85C4-6BFF533FE8C0}"/>
              </a:ext>
            </a:extLst>
          </p:cNvPr>
          <p:cNvSpPr/>
          <p:nvPr/>
        </p:nvSpPr>
        <p:spPr>
          <a:xfrm>
            <a:off x="4747965" y="4970937"/>
            <a:ext cx="596318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ko-KR" altLang="en-US" sz="1100" b="1">
                <a:solidFill>
                  <a:srgbClr val="FF0000"/>
                </a:solidFill>
                <a:ea typeface="맑은 고딕"/>
              </a:rPr>
              <a:t>요구</a:t>
            </a:r>
            <a:r>
              <a:rPr lang="en-US" altLang="ko-KR" sz="1100" b="1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sz="1100" b="1">
                <a:solidFill>
                  <a:srgbClr val="FF0000"/>
                </a:solidFill>
                <a:ea typeface="맑은 고딕"/>
              </a:rPr>
              <a:t>검증</a:t>
            </a:r>
            <a:endParaRPr lang="en-US" altLang="ko-KR" sz="1100" b="1">
              <a:solidFill>
                <a:srgbClr val="FF0000"/>
              </a:solidFill>
              <a:ea typeface="맑은 고딕"/>
            </a:endParaRPr>
          </a:p>
          <a:p>
            <a:pPr algn="ctr">
              <a:defRPr/>
            </a:pPr>
            <a:r>
              <a:rPr lang="en-US" altLang="ko-KR" sz="1100" b="1">
                <a:solidFill>
                  <a:srgbClr val="0000CC"/>
                </a:solidFill>
                <a:ea typeface="맑은 고딕"/>
              </a:rPr>
              <a:t>(DVR)</a:t>
            </a:r>
            <a:endParaRPr lang="ko-KR" altLang="en-US" sz="1100" b="1">
              <a:solidFill>
                <a:srgbClr val="0000CC"/>
              </a:solidFill>
            </a:endParaRPr>
          </a:p>
        </p:txBody>
      </p:sp>
      <p:sp>
        <p:nvSpPr>
          <p:cNvPr id="53" name="TextBox 133">
            <a:extLst>
              <a:ext uri="{FF2B5EF4-FFF2-40B4-BE49-F238E27FC236}">
                <a16:creationId xmlns:a16="http://schemas.microsoft.com/office/drawing/2014/main" id="{9B851D1F-3F74-418F-853D-F4180247EF62}"/>
              </a:ext>
            </a:extLst>
          </p:cNvPr>
          <p:cNvSpPr txBox="1">
            <a:spLocks noChangeArrowheads="1"/>
          </p:cNvSpPr>
          <p:nvPr/>
        </p:nvSpPr>
        <p:spPr>
          <a:xfrm>
            <a:off x="2172825" y="2694421"/>
            <a:ext cx="503021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100">
                <a:ea typeface="맑은 고딕"/>
              </a:rPr>
              <a:t>[PMO]</a:t>
            </a:r>
            <a:endParaRPr lang="ko-KR" altLang="en-US" sz="1100">
              <a:ea typeface="맑은 고딕"/>
            </a:endParaRPr>
          </a:p>
        </p:txBody>
      </p:sp>
      <p:sp>
        <p:nvSpPr>
          <p:cNvPr id="54" name="TextBox 133">
            <a:extLst>
              <a:ext uri="{FF2B5EF4-FFF2-40B4-BE49-F238E27FC236}">
                <a16:creationId xmlns:a16="http://schemas.microsoft.com/office/drawing/2014/main" id="{7F7C0434-092F-44AE-B86B-2879E1FAFE25}"/>
              </a:ext>
            </a:extLst>
          </p:cNvPr>
          <p:cNvSpPr txBox="1">
            <a:spLocks noChangeArrowheads="1"/>
          </p:cNvSpPr>
          <p:nvPr/>
        </p:nvSpPr>
        <p:spPr>
          <a:xfrm>
            <a:off x="1561018" y="4247799"/>
            <a:ext cx="1073550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lvl="0" algn="ctr">
              <a:defRPr/>
            </a:pPr>
            <a:r>
              <a:rPr lang="en-US" altLang="ko-KR" sz="1100" b="1" dirty="0">
                <a:solidFill>
                  <a:srgbClr val="0000CC"/>
                </a:solidFill>
                <a:ea typeface="맑은 고딕"/>
              </a:rPr>
              <a:t>[PMO </a:t>
            </a:r>
            <a:r>
              <a:rPr lang="ko-KR" altLang="en-US" sz="1100" b="1" dirty="0">
                <a:solidFill>
                  <a:srgbClr val="0000CC"/>
                </a:solidFill>
                <a:ea typeface="맑은 고딕"/>
              </a:rPr>
              <a:t>→ </a:t>
            </a:r>
            <a:r>
              <a:rPr lang="en-US" altLang="ko-KR" sz="1100" b="1" dirty="0">
                <a:solidFill>
                  <a:srgbClr val="0000CC"/>
                </a:solidFill>
                <a:ea typeface="맑은 고딕"/>
              </a:rPr>
              <a:t>CIO]</a:t>
            </a:r>
            <a:endParaRPr lang="ko-KR" altLang="en-US" sz="1100" b="1" dirty="0">
              <a:solidFill>
                <a:srgbClr val="0000CC"/>
              </a:solidFill>
              <a:ea typeface="맑은 고딕"/>
            </a:endParaRPr>
          </a:p>
        </p:txBody>
      </p:sp>
      <p:sp>
        <p:nvSpPr>
          <p:cNvPr id="55" name="TextBox 133">
            <a:extLst>
              <a:ext uri="{FF2B5EF4-FFF2-40B4-BE49-F238E27FC236}">
                <a16:creationId xmlns:a16="http://schemas.microsoft.com/office/drawing/2014/main" id="{3D0ABC7F-94D7-4BCE-A80F-D3A4E10A3A27}"/>
              </a:ext>
            </a:extLst>
          </p:cNvPr>
          <p:cNvSpPr txBox="1">
            <a:spLocks noChangeArrowheads="1"/>
          </p:cNvSpPr>
          <p:nvPr/>
        </p:nvSpPr>
        <p:spPr>
          <a:xfrm>
            <a:off x="4787754" y="4561043"/>
            <a:ext cx="428628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100" b="1">
                <a:solidFill>
                  <a:srgbClr val="0000FF"/>
                </a:solidFill>
                <a:ea typeface="맑은 고딕"/>
              </a:rPr>
              <a:t>[PMO]</a:t>
            </a:r>
            <a:endParaRPr lang="ko-KR" altLang="en-US" sz="1100" b="1">
              <a:solidFill>
                <a:srgbClr val="0000FF"/>
              </a:solidFill>
              <a:ea typeface="맑은 고딕"/>
            </a:endParaRPr>
          </a:p>
        </p:txBody>
      </p:sp>
      <p:sp>
        <p:nvSpPr>
          <p:cNvPr id="56" name="TextBox 75">
            <a:extLst>
              <a:ext uri="{FF2B5EF4-FFF2-40B4-BE49-F238E27FC236}">
                <a16:creationId xmlns:a16="http://schemas.microsoft.com/office/drawing/2014/main" id="{2C2CB94E-31EE-4967-A93B-E60D17DCCD2D}"/>
              </a:ext>
            </a:extLst>
          </p:cNvPr>
          <p:cNvSpPr txBox="1">
            <a:spLocks noChangeArrowheads="1"/>
          </p:cNvSpPr>
          <p:nvPr/>
        </p:nvSpPr>
        <p:spPr>
          <a:xfrm>
            <a:off x="2172826" y="1909856"/>
            <a:ext cx="667314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100" dirty="0">
                <a:ea typeface="맑은 고딕"/>
              </a:rPr>
              <a:t>[IT</a:t>
            </a:r>
            <a:r>
              <a:rPr lang="ko-KR" altLang="en-US" sz="1100" dirty="0">
                <a:ea typeface="맑은 고딕"/>
              </a:rPr>
              <a:t>운영</a:t>
            </a:r>
            <a:r>
              <a:rPr lang="en-US" altLang="ko-KR" sz="1100" dirty="0">
                <a:ea typeface="맑은 고딕"/>
              </a:rPr>
              <a:t>]</a:t>
            </a:r>
            <a:endParaRPr lang="ko-KR" altLang="en-US" sz="1100" dirty="0">
              <a:ea typeface="맑은 고딕"/>
            </a:endParaRPr>
          </a:p>
        </p:txBody>
      </p:sp>
      <p:sp>
        <p:nvSpPr>
          <p:cNvPr id="57" name="TextBox 133">
            <a:extLst>
              <a:ext uri="{FF2B5EF4-FFF2-40B4-BE49-F238E27FC236}">
                <a16:creationId xmlns:a16="http://schemas.microsoft.com/office/drawing/2014/main" id="{52C8E9F2-B48D-4F04-9EF5-08C0F41B479E}"/>
              </a:ext>
            </a:extLst>
          </p:cNvPr>
          <p:cNvSpPr txBox="1">
            <a:spLocks noChangeArrowheads="1"/>
          </p:cNvSpPr>
          <p:nvPr/>
        </p:nvSpPr>
        <p:spPr>
          <a:xfrm>
            <a:off x="775860" y="2720109"/>
            <a:ext cx="619678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>
              <a:defRPr/>
            </a:pPr>
            <a:r>
              <a:rPr lang="en-US" altLang="ko-KR" sz="1100">
                <a:ea typeface="맑은 고딕"/>
              </a:rPr>
              <a:t>[</a:t>
            </a:r>
            <a:r>
              <a:rPr lang="ko-KR" altLang="en-US" sz="1100">
                <a:ea typeface="맑은 고딕"/>
              </a:rPr>
              <a:t>현업</a:t>
            </a:r>
            <a:r>
              <a:rPr lang="en-US" altLang="ko-KR" sz="1100">
                <a:ea typeface="맑은 고딕"/>
              </a:rPr>
              <a:t>/PI]</a:t>
            </a:r>
            <a:endParaRPr lang="ko-KR" altLang="en-US" sz="1100">
              <a:ea typeface="맑은 고딕"/>
            </a:endParaRPr>
          </a:p>
        </p:txBody>
      </p:sp>
      <p:sp>
        <p:nvSpPr>
          <p:cNvPr id="58" name="TextBox 3">
            <a:extLst>
              <a:ext uri="{FF2B5EF4-FFF2-40B4-BE49-F238E27FC236}">
                <a16:creationId xmlns:a16="http://schemas.microsoft.com/office/drawing/2014/main" id="{E7D5C7CE-D50C-4778-8538-3DDE4E52C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53" y="5776525"/>
            <a:ext cx="71392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☞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PMO : Project Management Officer,   CIO : Chief Information Officer,  TFT : Task Force Team  </a:t>
            </a:r>
            <a:endParaRPr lang="en-US" altLang="ko-KR" sz="1000" dirty="0">
              <a:solidFill>
                <a:srgbClr val="0000CC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81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dirty="0">
                <a:latin typeface="+mn-ea"/>
                <a:ea typeface="+mn-ea"/>
              </a:rPr>
              <a:t>  DRA </a:t>
            </a:r>
            <a:r>
              <a:rPr lang="ko-KR" altLang="en-US" sz="2000" b="1" dirty="0">
                <a:latin typeface="+mn-ea"/>
                <a:ea typeface="+mn-ea"/>
              </a:rPr>
              <a:t>단계별 확인 사항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3A59F1EC-DFEE-46E1-91C9-549D73790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96" y="979562"/>
            <a:ext cx="8286808" cy="35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DVR (Demand Verification Review) : </a:t>
            </a:r>
            <a:r>
              <a:rPr lang="ko-KR" altLang="en-US" sz="1600" b="1" dirty="0">
                <a:latin typeface="+mn-ea"/>
              </a:rPr>
              <a:t>사용자 요구 검증</a:t>
            </a:r>
            <a:r>
              <a:rPr kumimoji="0" lang="ko-KR" altLang="en-US" sz="1600" b="1" dirty="0">
                <a:latin typeface="+mn-ea"/>
              </a:rPr>
              <a:t> </a:t>
            </a:r>
            <a:endParaRPr kumimoji="0" lang="en-US" altLang="ko-KR" sz="1600" b="1" dirty="0">
              <a:latin typeface="+mn-ea"/>
            </a:endParaRPr>
          </a:p>
        </p:txBody>
      </p:sp>
      <p:graphicFrame>
        <p:nvGraphicFramePr>
          <p:cNvPr id="9" name="Group 9">
            <a:extLst>
              <a:ext uri="{FF2B5EF4-FFF2-40B4-BE49-F238E27FC236}">
                <a16:creationId xmlns:a16="http://schemas.microsoft.com/office/drawing/2014/main" id="{78485182-D8F2-4436-958A-598DBA720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99987"/>
              </p:ext>
            </p:extLst>
          </p:nvPr>
        </p:nvGraphicFramePr>
        <p:xfrm>
          <a:off x="931994" y="1484727"/>
          <a:ext cx="7029594" cy="4475776"/>
        </p:xfrm>
        <a:graphic>
          <a:graphicData uri="http://schemas.openxmlformats.org/drawingml/2006/table">
            <a:tbl>
              <a:tblPr/>
              <a:tblGrid>
                <a:gridCol w="202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746">
                  <a:extLst>
                    <a:ext uri="{9D8B030D-6E8A-4147-A177-3AD203B41FA5}">
                      <a16:colId xmlns:a16="http://schemas.microsoft.com/office/drawing/2014/main" val="2535014531"/>
                    </a:ext>
                  </a:extLst>
                </a:gridCol>
              </a:tblGrid>
              <a:tr h="309296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항목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내용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근거자료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산출물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949">
                <a:tc>
                  <a:txBody>
                    <a:bodyPr/>
                    <a:lstStyle/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요구사항의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명확한 정의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요구사항이 프로젝트 리더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오너에 의해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승인되었는가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→ 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건의 요구사항 중 확정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</a:p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기각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검토 중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미결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건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사전진단서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</a:p>
                    <a:p>
                      <a:pPr marL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인터뷰 결과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</a:p>
                    <a:p>
                      <a:pPr marL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 요구사항 정의서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208169"/>
                  </a:ext>
                </a:extLst>
              </a:tr>
              <a:tr h="591949">
                <a:tc>
                  <a:txBody>
                    <a:bodyPr/>
                    <a:lstStyle/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시스템의 개발범위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</a:p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정의 및 확정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개발범위에 대해 프로젝트 리더 및 오너에 의해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승인되었는가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→  개발 내용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일정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투입 공수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적정 여부 확인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 계획서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 목록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639063"/>
                  </a:ext>
                </a:extLst>
              </a:tr>
              <a:tr h="591949">
                <a:tc>
                  <a:txBody>
                    <a:bodyPr/>
                    <a:lstStyle/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To-Be Process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확정 여부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To-Be Process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As-Is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대비 변경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내용이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명확하게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반영되었나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To-Be Process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관련 부서 간에 합의하에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표준화되었나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To-Be Process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설계서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(Process Map,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483654"/>
                  </a:ext>
                </a:extLst>
              </a:tr>
              <a:tr h="297171">
                <a:tc>
                  <a:txBody>
                    <a:bodyPr/>
                    <a:lstStyle/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타 시스템과의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I/F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정의 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타 시스템과의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I/F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현황이 명확히 작성되었는가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I/F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설계서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411449"/>
                  </a:ext>
                </a:extLst>
              </a:tr>
              <a:tr h="591949">
                <a:tc>
                  <a:txBody>
                    <a:bodyPr/>
                    <a:lstStyle/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프로세스 분석단계의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변경사항에 대한 이력 정리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프로세스 분석단계에서 주요 변경사항에 대해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이력을 정리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 계획 절차에 따라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승인을 받았는가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회의록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결재문서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949">
                <a:tc>
                  <a:txBody>
                    <a:bodyPr/>
                    <a:lstStyle/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6. D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단계의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필수 산출물 점검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필수 산출물 작성 여부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→ 개발 계획서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요구사항 정의서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</a:p>
                    <a:p>
                      <a:pPr marL="0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To-Be Process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설계서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D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보고서</a:t>
                      </a:r>
                      <a:endParaRPr lang="en-US" altLang="en-US" sz="1100" baseline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필수 산출물 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3">
            <a:extLst>
              <a:ext uri="{FF2B5EF4-FFF2-40B4-BE49-F238E27FC236}">
                <a16:creationId xmlns:a16="http://schemas.microsoft.com/office/drawing/2014/main" id="{FE2FC1D1-B323-4328-8F15-DE52540AB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180" y="6095499"/>
            <a:ext cx="7139222" cy="258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☞ 상기 점검 항목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체크리스트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에 준하여 점검 내용 확인을 위한 체크시트를 작성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단계별로 확인 </a:t>
            </a:r>
            <a:endParaRPr lang="en-US" altLang="ko-KR" sz="1000" dirty="0">
              <a:solidFill>
                <a:srgbClr val="0000CC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77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71" y="1579408"/>
            <a:ext cx="634180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</a:rPr>
              <a:t>  - Application Architecture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</a:rPr>
              <a:t>  - Data Architecture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</a:rPr>
              <a:t>  - Technical Architecture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시스템 설계 구축 검증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</a:rPr>
              <a:t>  - DRA </a:t>
            </a:r>
            <a:r>
              <a:rPr lang="ko-KR" altLang="en-US" sz="2000" b="1" dirty="0">
                <a:latin typeface="+mn-ea"/>
                <a:ea typeface="+mn-ea"/>
              </a:rPr>
              <a:t>단계별 확인 사항</a:t>
            </a:r>
            <a:endParaRPr lang="en-US" altLang="ko-KR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321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dirty="0">
                <a:latin typeface="+mn-ea"/>
                <a:ea typeface="+mn-ea"/>
              </a:rPr>
              <a:t>  DRA </a:t>
            </a:r>
            <a:r>
              <a:rPr lang="ko-KR" altLang="en-US" sz="2000" b="1" dirty="0">
                <a:latin typeface="+mn-ea"/>
                <a:ea typeface="+mn-ea"/>
              </a:rPr>
              <a:t>단계별 확인 사항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3A59F1EC-DFEE-46E1-91C9-549D73790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96" y="979562"/>
            <a:ext cx="8286808" cy="35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DVA (Design Validation Approval) : </a:t>
            </a:r>
            <a:r>
              <a:rPr lang="ko-KR" altLang="en-US" sz="1600" b="1" dirty="0">
                <a:latin typeface="+mn-ea"/>
              </a:rPr>
              <a:t>설계 승인</a:t>
            </a:r>
            <a:r>
              <a:rPr kumimoji="0" lang="ko-KR" altLang="en-US" sz="1600" b="1" dirty="0">
                <a:latin typeface="+mn-ea"/>
              </a:rPr>
              <a:t> </a:t>
            </a:r>
            <a:endParaRPr kumimoji="0" lang="en-US" altLang="ko-KR" sz="1600" b="1" dirty="0">
              <a:latin typeface="+mn-ea"/>
            </a:endParaRPr>
          </a:p>
        </p:txBody>
      </p:sp>
      <p:graphicFrame>
        <p:nvGraphicFramePr>
          <p:cNvPr id="5" name="Group 9">
            <a:extLst>
              <a:ext uri="{FF2B5EF4-FFF2-40B4-BE49-F238E27FC236}">
                <a16:creationId xmlns:a16="http://schemas.microsoft.com/office/drawing/2014/main" id="{4B49D177-6EAC-4CEB-A9C0-CC4DBDDF2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31478"/>
              </p:ext>
            </p:extLst>
          </p:nvPr>
        </p:nvGraphicFramePr>
        <p:xfrm>
          <a:off x="942625" y="1590946"/>
          <a:ext cx="7029594" cy="4076751"/>
        </p:xfrm>
        <a:graphic>
          <a:graphicData uri="http://schemas.openxmlformats.org/drawingml/2006/table">
            <a:tbl>
              <a:tblPr/>
              <a:tblGrid>
                <a:gridCol w="1949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479">
                  <a:extLst>
                    <a:ext uri="{9D8B030D-6E8A-4147-A177-3AD203B41FA5}">
                      <a16:colId xmlns:a16="http://schemas.microsoft.com/office/drawing/2014/main" val="2535014531"/>
                    </a:ext>
                  </a:extLst>
                </a:gridCol>
              </a:tblGrid>
              <a:tr h="309296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항목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내용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근거자료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산출물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67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요구사항의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설계 반영 여부 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요구사항 추적 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Prototype  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→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</a:t>
                      </a:r>
                      <a:r>
                        <a:rPr lang="en-US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반영사항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 추가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기각 건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%)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 요구사항 정의서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Prototype 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208169"/>
                  </a:ext>
                </a:extLst>
              </a:tr>
              <a:tr h="591949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 설계 표준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설정 여부 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To-Be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Architecture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설정하였고</a:t>
                      </a:r>
                      <a:r>
                        <a:rPr lang="en-US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그에 따라 설계 하였나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 </a:t>
                      </a: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 관리 규제 요건의 충족 방법</a:t>
                      </a:r>
                      <a:r>
                        <a:rPr lang="en-US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여부 확인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 규제 관련 법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모의 해킹 등의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근거 및 회신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639063"/>
                  </a:ext>
                </a:extLst>
              </a:tr>
              <a:tr h="385504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Data Model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의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표준 준수도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확인 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ERD(Entity Relationship Diagram)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작성 여부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메타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준수 여부 및 문제점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ERD,</a:t>
                      </a:r>
                      <a:endParaRPr lang="en-US" altLang="ko-KR" sz="1100" b="0" dirty="0">
                        <a:solidFill>
                          <a:srgbClr val="93303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 및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Table 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목록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정의서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483654"/>
                  </a:ext>
                </a:extLst>
              </a:tr>
              <a:tr h="166432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권한 및 로그관리 체계 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권한 및 로그관리 등이 관리 가능한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구조로 설계되었나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 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411449"/>
                  </a:ext>
                </a:extLst>
              </a:tr>
              <a:tr h="31637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5. IT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표준의 설계 반영 여부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- 00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IT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표준이 설정되었고</a:t>
                      </a:r>
                      <a:r>
                        <a:rPr lang="en-US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설계에 반영된 비율은 얼마인가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 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IT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표준 체크시트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087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이전 단계의 결함 조치 및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향후 일정의 적합성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D</a:t>
                      </a:r>
                      <a:r>
                        <a:rPr lang="en-US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단계의 결함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지적 사항은 모두 조치되었나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향후 개발 시 투입 공수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및 일정에 문제는 없는가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949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7. D</a:t>
                      </a:r>
                      <a:r>
                        <a:rPr lang="en-US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VA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단계의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필수 산출물 점검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필수 산출물 작성 여부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→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Page Layout(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 장표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ERD,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 목록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Data/Code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정의서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Table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목록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Table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정의서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 사양서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I/F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정의서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필수 산출물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859697"/>
                  </a:ext>
                </a:extLst>
              </a:tr>
            </a:tbl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FE914C8A-04A0-4F81-961C-BC26B45FB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997" y="5835821"/>
            <a:ext cx="7139222" cy="258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☞ 상기 점검 항목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체크리스트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에 준하여 점검 내용 확인을 위한 체크시트를 작성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단계별로 확인 </a:t>
            </a:r>
            <a:endParaRPr lang="en-US" altLang="ko-KR" sz="1000" dirty="0">
              <a:solidFill>
                <a:srgbClr val="0000CC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94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dirty="0">
                <a:latin typeface="+mn-ea"/>
                <a:ea typeface="+mn-ea"/>
              </a:rPr>
              <a:t>  DRA </a:t>
            </a:r>
            <a:r>
              <a:rPr lang="ko-KR" altLang="en-US" sz="2000" b="1" dirty="0">
                <a:latin typeface="+mn-ea"/>
                <a:ea typeface="+mn-ea"/>
              </a:rPr>
              <a:t>단계별 확인 사항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3A59F1EC-DFEE-46E1-91C9-549D73790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96" y="979562"/>
            <a:ext cx="8286808" cy="35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3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DIR (Development Implementation Review) : </a:t>
            </a:r>
            <a:r>
              <a:rPr lang="ko-KR" altLang="en-US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개발 검증 </a:t>
            </a:r>
            <a:r>
              <a:rPr kumimoji="0" lang="ko-KR" altLang="en-US" sz="1600" b="1" dirty="0">
                <a:latin typeface="+mn-ea"/>
              </a:rPr>
              <a:t> </a:t>
            </a:r>
            <a:endParaRPr kumimoji="0" lang="en-US" altLang="ko-KR" sz="1600" b="1" dirty="0">
              <a:latin typeface="+mn-ea"/>
            </a:endParaRPr>
          </a:p>
        </p:txBody>
      </p:sp>
      <p:graphicFrame>
        <p:nvGraphicFramePr>
          <p:cNvPr id="5" name="Group 9">
            <a:extLst>
              <a:ext uri="{FF2B5EF4-FFF2-40B4-BE49-F238E27FC236}">
                <a16:creationId xmlns:a16="http://schemas.microsoft.com/office/drawing/2014/main" id="{FCD3CAF5-8D9F-4FFA-AAB3-7F9FBA089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93193"/>
              </p:ext>
            </p:extLst>
          </p:nvPr>
        </p:nvGraphicFramePr>
        <p:xfrm>
          <a:off x="931994" y="1551401"/>
          <a:ext cx="7029594" cy="3956264"/>
        </p:xfrm>
        <a:graphic>
          <a:graphicData uri="http://schemas.openxmlformats.org/drawingml/2006/table">
            <a:tbl>
              <a:tblPr/>
              <a:tblGrid>
                <a:gridCol w="186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583">
                  <a:extLst>
                    <a:ext uri="{9D8B030D-6E8A-4147-A177-3AD203B41FA5}">
                      <a16:colId xmlns:a16="http://schemas.microsoft.com/office/drawing/2014/main" val="2535014531"/>
                    </a:ext>
                  </a:extLst>
                </a:gridCol>
              </a:tblGrid>
              <a:tr h="275248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항목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190500" algn="just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482600">
                        <a:spcBef>
                          <a:spcPct val="20000"/>
                        </a:spcBef>
                        <a:spcAft>
                          <a:spcPct val="2000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내용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근거자료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산출물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86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None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Test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시나리오의 적합성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None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검증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및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결과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시나리오는 전체 업무를 빠짐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없이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반영하였나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 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업무 담당자가 통합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 참여하여 완료되었는가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Scenario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및 결과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208169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품질 검수 결함조치 확인 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통합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품질 검수의 결함은 모두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조치되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었는가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품질 검수 결과서 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639063"/>
                  </a:ext>
                </a:extLst>
              </a:tr>
              <a:tr h="526786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현업 요구사항 반영 및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이력 관리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건의 요구사항 중 몇 건이 개발에 반영되었나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 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→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반영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건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추가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건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기각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건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%)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요구사항 추적 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요구 포함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483654"/>
                  </a:ext>
                </a:extLst>
              </a:tr>
              <a:tr h="69536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 Data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이관 여부 및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장애 대응 프로세스 점검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이관 계획이 수립되었고 적확하게 실시되었나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 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장애 발생에 대한 대응 프로세스는 수립되었는가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→ 조치방법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 R&amp;R,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담당자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보고절차 등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이관 계획서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장애 대응 프로세스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411449"/>
                  </a:ext>
                </a:extLst>
              </a:tr>
              <a:tr h="48119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교육 실시 여부 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매뉴얼은 작성되었고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대한 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교육이 완료되었는가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  (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총 교육인원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00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교육 결과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매뉴얼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19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이전 단계의 결함 조치 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D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VA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단계의 결함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지적 사항은 모두 조치되었나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VA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결과 보고서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회의록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결재문서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36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7. D</a:t>
                      </a:r>
                      <a:r>
                        <a:rPr lang="en-US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IR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단계의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필수 산출물 점검</a:t>
                      </a: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필수 산출물 작성 여부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→ 단위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결과서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이행 계획서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교육 계획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결과서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운영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매뉴얼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DIR</a:t>
                      </a:r>
                      <a:r>
                        <a:rPr lang="en-US" altLang="en-US" sz="1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단계 보고서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endParaRPr lang="en-US" altLang="ko-KR" sz="11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개발완료 보고서 등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417086"/>
                  </a:ext>
                </a:extLst>
              </a:tr>
            </a:tbl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E7D5C7CE-D50C-4778-8538-3DDE4E52C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66" y="5619649"/>
            <a:ext cx="7139222" cy="258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☞ 상기 점검 항목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체크리스트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에 준하여 점검 내용 확인을 위한 체크시트를 작성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단계별로 확인 </a:t>
            </a:r>
            <a:endParaRPr lang="en-US" altLang="ko-KR" sz="1000" dirty="0">
              <a:solidFill>
                <a:srgbClr val="0000CC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64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39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Application Architecture (AA)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Application Architecture(AA)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란 프로세스를 구성하는 단위 업무를 처리하기 위해 시스템 내에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화면을 설계하는 것으로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Process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에 종속되어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일체화 관리가 필수적임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프로세스가 변경되면 그에 따라 업무처리 화면도 동시에 변경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→ 운영 시스템에서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Process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Application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은 한 몸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(Activity/Task 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업무처리화면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= 1 : 1&lt;n)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Application Architecture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738EA5E-2A74-4C02-80C4-20C54D4323A9}"/>
              </a:ext>
            </a:extLst>
          </p:cNvPr>
          <p:cNvGrpSpPr/>
          <p:nvPr/>
        </p:nvGrpSpPr>
        <p:grpSpPr>
          <a:xfrm>
            <a:off x="654752" y="2636003"/>
            <a:ext cx="4796142" cy="3489590"/>
            <a:chOff x="2961881" y="1250074"/>
            <a:chExt cx="6348690" cy="401208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AE6E5B2-6A60-43B0-B186-351DF9F1E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7226" y="1500701"/>
              <a:ext cx="6281654" cy="376146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BD4432-CC12-43A3-A84D-B94A9C27DA6B}"/>
                </a:ext>
              </a:extLst>
            </p:cNvPr>
            <p:cNvSpPr txBox="1"/>
            <p:nvPr/>
          </p:nvSpPr>
          <p:spPr>
            <a:xfrm>
              <a:off x="3027225" y="1270692"/>
              <a:ext cx="1218180" cy="46001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ko-KR" altLang="en-US" sz="1000" b="1" dirty="0"/>
                <a:t>마케팅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Fund </a:t>
              </a:r>
              <a:r>
                <a:rPr lang="ko-KR" altLang="en-US" sz="1000" b="1" dirty="0"/>
                <a:t>담당</a:t>
              </a:r>
              <a:r>
                <a:rPr lang="en-US" altLang="ko-KR" sz="1000" b="1" dirty="0"/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DC64D2-B52F-4901-BD43-BE4B9C3B9303}"/>
                </a:ext>
              </a:extLst>
            </p:cNvPr>
            <p:cNvSpPr txBox="1"/>
            <p:nvPr/>
          </p:nvSpPr>
          <p:spPr>
            <a:xfrm>
              <a:off x="8094329" y="4485301"/>
              <a:ext cx="1216242" cy="271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(Marketer)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0C7612-1D0E-45DD-A08F-B8832C055B7D}"/>
                </a:ext>
              </a:extLst>
            </p:cNvPr>
            <p:cNvSpPr txBox="1"/>
            <p:nvPr/>
          </p:nvSpPr>
          <p:spPr>
            <a:xfrm>
              <a:off x="5190990" y="1250074"/>
              <a:ext cx="1290189" cy="46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/>
                <a:t>마케팅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담당</a:t>
              </a:r>
              <a:endParaRPr lang="en-US" altLang="ko-KR" sz="10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8B55F5-CCF3-47AA-97C2-75F3D507DCB3}"/>
                </a:ext>
              </a:extLst>
            </p:cNvPr>
            <p:cNvSpPr txBox="1"/>
            <p:nvPr/>
          </p:nvSpPr>
          <p:spPr>
            <a:xfrm>
              <a:off x="7848151" y="1270692"/>
              <a:ext cx="1440159" cy="46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/>
                <a:t>마케팅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Fund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Owner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4ADF1C-A23D-4A8F-B477-8630427ACB53}"/>
                </a:ext>
              </a:extLst>
            </p:cNvPr>
            <p:cNvSpPr txBox="1"/>
            <p:nvPr/>
          </p:nvSpPr>
          <p:spPr>
            <a:xfrm>
              <a:off x="2961881" y="3245838"/>
              <a:ext cx="1283524" cy="271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(M Fund Owner)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CAD04-9DE4-471F-8375-9FDE61E5A627}"/>
              </a:ext>
            </a:extLst>
          </p:cNvPr>
          <p:cNvSpPr/>
          <p:nvPr/>
        </p:nvSpPr>
        <p:spPr>
          <a:xfrm>
            <a:off x="6034304" y="2700103"/>
            <a:ext cx="181525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업무 처리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화면 </a:t>
            </a:r>
            <a:endParaRPr lang="ko-KR" altLang="en-US" sz="1000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1521C01-705E-4064-98BC-A8C3850A6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870" y="2955295"/>
            <a:ext cx="2664123" cy="1794257"/>
          </a:xfrm>
          <a:prstGeom prst="rect">
            <a:avLst/>
          </a:prstGeom>
        </p:spPr>
      </p:pic>
      <p:sp>
        <p:nvSpPr>
          <p:cNvPr id="34" name="자유형: 도형 6">
            <a:extLst>
              <a:ext uri="{FF2B5EF4-FFF2-40B4-BE49-F238E27FC236}">
                <a16:creationId xmlns:a16="http://schemas.microsoft.com/office/drawing/2014/main" id="{E8A0E02E-4F49-4E65-8ACA-59DB1E5FE73A}"/>
              </a:ext>
            </a:extLst>
          </p:cNvPr>
          <p:cNvSpPr/>
          <p:nvPr/>
        </p:nvSpPr>
        <p:spPr>
          <a:xfrm rot="20442964">
            <a:off x="3120508" y="3418276"/>
            <a:ext cx="2578658" cy="496707"/>
          </a:xfrm>
          <a:custGeom>
            <a:avLst/>
            <a:gdLst>
              <a:gd name="connsiteX0" fmla="*/ 0 w 1828800"/>
              <a:gd name="connsiteY0" fmla="*/ 478185 h 478185"/>
              <a:gd name="connsiteX1" fmla="*/ 765717 w 1828800"/>
              <a:gd name="connsiteY1" fmla="*/ 61873 h 478185"/>
              <a:gd name="connsiteX2" fmla="*/ 1828800 w 1828800"/>
              <a:gd name="connsiteY2" fmla="*/ 9834 h 47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478185">
                <a:moveTo>
                  <a:pt x="0" y="478185"/>
                </a:moveTo>
                <a:cubicBezTo>
                  <a:pt x="230458" y="309058"/>
                  <a:pt x="460917" y="139931"/>
                  <a:pt x="765717" y="61873"/>
                </a:cubicBezTo>
                <a:cubicBezTo>
                  <a:pt x="1070517" y="-16185"/>
                  <a:pt x="1449658" y="-3176"/>
                  <a:pt x="1828800" y="9834"/>
                </a:cubicBezTo>
              </a:path>
            </a:pathLst>
          </a:custGeom>
          <a:noFill/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8" name="Group 125">
            <a:extLst>
              <a:ext uri="{FF2B5EF4-FFF2-40B4-BE49-F238E27FC236}">
                <a16:creationId xmlns:a16="http://schemas.microsoft.com/office/drawing/2014/main" id="{9F8D8637-3050-499A-A7BE-9634423D87F9}"/>
              </a:ext>
            </a:extLst>
          </p:cNvPr>
          <p:cNvGraphicFramePr>
            <a:graphicFrameLocks noGrp="1"/>
          </p:cNvGraphicFramePr>
          <p:nvPr/>
        </p:nvGraphicFramePr>
        <p:xfrm>
          <a:off x="4208053" y="3712620"/>
          <a:ext cx="1226024" cy="659236"/>
        </p:xfrm>
        <a:graphic>
          <a:graphicData uri="http://schemas.openxmlformats.org/drawingml/2006/table">
            <a:tbl>
              <a:tblPr/>
              <a:tblGrid>
                <a:gridCol w="58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849">
                  <a:extLst>
                    <a:ext uri="{9D8B030D-6E8A-4147-A177-3AD203B41FA5}">
                      <a16:colId xmlns:a16="http://schemas.microsoft.com/office/drawing/2014/main" val="4045902603"/>
                    </a:ext>
                  </a:extLst>
                </a:gridCol>
              </a:tblGrid>
              <a:tr h="164809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처리담당자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프로세스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Rule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09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시작요인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완료기준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09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출력정보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주기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빈도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809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49325"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시스템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처리방법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35413F5-4864-45F2-9AC0-6B56947A7411}"/>
              </a:ext>
            </a:extLst>
          </p:cNvPr>
          <p:cNvSpPr txBox="1"/>
          <p:nvPr/>
        </p:nvSpPr>
        <p:spPr>
          <a:xfrm>
            <a:off x="4344927" y="3435797"/>
            <a:ext cx="952276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기술서</a:t>
            </a:r>
          </a:p>
        </p:txBody>
      </p:sp>
    </p:spTree>
    <p:extLst>
      <p:ext uri="{BB962C8B-B14F-4D97-AF65-F5344CB8AC3E}">
        <p14:creationId xmlns:p14="http://schemas.microsoft.com/office/powerpoint/2010/main" val="294155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시스템의 종류 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-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운영계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(Operational) 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업무 처리를 위한 시스템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(Transactional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이라고도 함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ㆍ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ERP, CRM, SRM, PLM, …    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분석계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(Analytical) : DB, DW, DL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등에 수집된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Data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를 분석하는 시스템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ㆍ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Standalone : Minitab, OLAP : </a:t>
            </a:r>
            <a:r>
              <a:rPr lang="en-US" altLang="ko-KR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Spotfire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Server : SAS,…  </a:t>
            </a:r>
            <a:r>
              <a:rPr lang="en-US" altLang="ko-KR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SaaS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: </a:t>
            </a:r>
            <a:r>
              <a:rPr lang="en-US" altLang="ko-KR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Alteryx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Heart count, …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-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기능계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(Functional) :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타 시스템과 연계 없이 단위 기능 수행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SaaS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Application Architecture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9BC8F-E051-460F-A09F-88D4319A47A6}"/>
              </a:ext>
            </a:extLst>
          </p:cNvPr>
          <p:cNvSpPr/>
          <p:nvPr/>
        </p:nvSpPr>
        <p:spPr>
          <a:xfrm>
            <a:off x="2227311" y="3926504"/>
            <a:ext cx="3923335" cy="122135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en-US" altLang="ko-KR" sz="800">
              <a:solidFill>
                <a:schemeClr val="bg1"/>
              </a:solidFill>
              <a:latin typeface="+mn-ea"/>
            </a:endParaRPr>
          </a:p>
          <a:p>
            <a:pPr algn="ctr" latinLnBrk="1"/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62"/>
          <p:cNvSpPr/>
          <p:nvPr/>
        </p:nvSpPr>
        <p:spPr>
          <a:xfrm>
            <a:off x="2225291" y="3434305"/>
            <a:ext cx="3924762" cy="4468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en-US" altLang="ko-KR" sz="800">
              <a:latin typeface="+mn-ea"/>
            </a:endParaRPr>
          </a:p>
          <a:p>
            <a:pPr algn="ctr" latinLnBrk="1"/>
            <a:endParaRPr lang="ko-KR" altLang="en-US" sz="800">
              <a:latin typeface="+mn-ea"/>
            </a:endParaRPr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3401709" y="3514090"/>
            <a:ext cx="611593" cy="297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ko-KR" altLang="en-US" sz="800" spc="-70">
                <a:solidFill>
                  <a:srgbClr val="274E22"/>
                </a:solidFill>
                <a:latin typeface="+mn-ea"/>
              </a:rPr>
              <a:t>수지분석</a:t>
            </a:r>
            <a:endParaRPr lang="en-US" altLang="ko-KR" sz="800" spc="-70">
              <a:solidFill>
                <a:srgbClr val="274E22"/>
              </a:solidFill>
              <a:latin typeface="+mn-ea"/>
            </a:endParaRPr>
          </a:p>
        </p:txBody>
      </p:sp>
      <p:sp>
        <p:nvSpPr>
          <p:cNvPr id="29" name="Rectangle 169"/>
          <p:cNvSpPr>
            <a:spLocks noChangeArrowheads="1"/>
          </p:cNvSpPr>
          <p:nvPr/>
        </p:nvSpPr>
        <p:spPr bwMode="auto">
          <a:xfrm>
            <a:off x="2408000" y="3520743"/>
            <a:ext cx="716316" cy="297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en-US" altLang="ko-KR" sz="1000" b="1" spc="-70">
                <a:solidFill>
                  <a:srgbClr val="274E22"/>
                </a:solidFill>
                <a:latin typeface="+mn-ea"/>
              </a:rPr>
              <a:t>EIS</a:t>
            </a:r>
            <a:r>
              <a:rPr lang="en-US" altLang="ko-KR" sz="800" spc="-70">
                <a:solidFill>
                  <a:srgbClr val="274E22"/>
                </a:solidFill>
                <a:latin typeface="+mn-ea"/>
              </a:rPr>
              <a:t> </a:t>
            </a:r>
          </a:p>
          <a:p>
            <a:pPr algn="ctr" latinLnBrk="1"/>
            <a:r>
              <a:rPr lang="en-US" altLang="ko-KR" sz="800" spc="-70">
                <a:solidFill>
                  <a:srgbClr val="274E22"/>
                </a:solidFill>
                <a:latin typeface="+mn-ea"/>
              </a:rPr>
              <a:t>(</a:t>
            </a:r>
            <a:r>
              <a:rPr lang="ko-KR" altLang="en-US" sz="800" spc="-70">
                <a:solidFill>
                  <a:srgbClr val="274E22"/>
                </a:solidFill>
                <a:latin typeface="+mn-ea"/>
              </a:rPr>
              <a:t>경영정보시스템</a:t>
            </a:r>
            <a:r>
              <a:rPr lang="en-US" altLang="ko-KR" sz="800" spc="-70">
                <a:solidFill>
                  <a:srgbClr val="274E22"/>
                </a:solidFill>
                <a:latin typeface="+mn-ea"/>
              </a:rPr>
              <a:t>)</a:t>
            </a:r>
          </a:p>
        </p:txBody>
      </p:sp>
      <p:sp>
        <p:nvSpPr>
          <p:cNvPr id="30" name="모서리가 둥근 직사각형 67"/>
          <p:cNvSpPr/>
          <p:nvPr/>
        </p:nvSpPr>
        <p:spPr>
          <a:xfrm>
            <a:off x="2225337" y="5891028"/>
            <a:ext cx="3927317" cy="4468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800">
              <a:latin typeface="+mn-ea"/>
            </a:endParaRPr>
          </a:p>
        </p:txBody>
      </p:sp>
      <p:sp>
        <p:nvSpPr>
          <p:cNvPr id="31" name="모서리가 둥근 직사각형 82"/>
          <p:cNvSpPr/>
          <p:nvPr/>
        </p:nvSpPr>
        <p:spPr>
          <a:xfrm>
            <a:off x="6474801" y="2908878"/>
            <a:ext cx="514969" cy="34289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t"/>
          <a:lstStyle/>
          <a:p>
            <a:pPr algn="ctr" latinLnBrk="1">
              <a:defRPr/>
            </a:pP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외부</a:t>
            </a:r>
            <a:endParaRPr lang="en-US" altLang="ko-KR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latinLnBrk="1">
              <a:defRPr/>
            </a:pP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</a:t>
            </a:r>
          </a:p>
        </p:txBody>
      </p:sp>
      <p:sp>
        <p:nvSpPr>
          <p:cNvPr id="35" name="Rectangle 420"/>
          <p:cNvSpPr>
            <a:spLocks noChangeArrowheads="1"/>
          </p:cNvSpPr>
          <p:nvPr/>
        </p:nvSpPr>
        <p:spPr bwMode="auto">
          <a:xfrm>
            <a:off x="6547873" y="5448522"/>
            <a:ext cx="43264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국세청</a:t>
            </a:r>
          </a:p>
        </p:txBody>
      </p:sp>
      <p:sp>
        <p:nvSpPr>
          <p:cNvPr id="36" name="Rectangle 420"/>
          <p:cNvSpPr>
            <a:spLocks noChangeArrowheads="1"/>
          </p:cNvSpPr>
          <p:nvPr/>
        </p:nvSpPr>
        <p:spPr bwMode="auto">
          <a:xfrm>
            <a:off x="6566831" y="3700833"/>
            <a:ext cx="37344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spc="-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직원</a:t>
            </a:r>
          </a:p>
        </p:txBody>
      </p:sp>
      <p:sp>
        <p:nvSpPr>
          <p:cNvPr id="37" name="모서리가 둥근 직사각형 90"/>
          <p:cNvSpPr/>
          <p:nvPr/>
        </p:nvSpPr>
        <p:spPr>
          <a:xfrm>
            <a:off x="2225291" y="2925822"/>
            <a:ext cx="3924762" cy="4468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800">
              <a:latin typeface="+mn-ea"/>
            </a:endParaRPr>
          </a:p>
        </p:txBody>
      </p:sp>
      <p:sp>
        <p:nvSpPr>
          <p:cNvPr id="39" name="Rectangle 169"/>
          <p:cNvSpPr>
            <a:spLocks noChangeArrowheads="1"/>
          </p:cNvSpPr>
          <p:nvPr/>
        </p:nvSpPr>
        <p:spPr bwMode="auto">
          <a:xfrm>
            <a:off x="2411697" y="3000911"/>
            <a:ext cx="708508" cy="2978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bg1"/>
                </a:solidFill>
                <a:latin typeface="+mn-ea"/>
              </a:rPr>
              <a:t>홈페이지</a:t>
            </a:r>
          </a:p>
        </p:txBody>
      </p:sp>
      <p:sp>
        <p:nvSpPr>
          <p:cNvPr id="40" name="Rectangle 420"/>
          <p:cNvSpPr>
            <a:spLocks noChangeArrowheads="1"/>
          </p:cNvSpPr>
          <p:nvPr/>
        </p:nvSpPr>
        <p:spPr bwMode="auto">
          <a:xfrm>
            <a:off x="1187515" y="3100207"/>
            <a:ext cx="40765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1" latinLnBrk="1" hangingPunct="1">
              <a:defRPr/>
            </a:pPr>
            <a:r>
              <a:rPr lang="ko-KR" altLang="en-US" sz="900" b="1" i="1" spc="-100" dirty="0">
                <a:solidFill>
                  <a:srgbClr val="082A4D"/>
                </a:solidFill>
                <a:latin typeface="+mn-ea"/>
              </a:rPr>
              <a:t>포탈</a:t>
            </a:r>
          </a:p>
        </p:txBody>
      </p:sp>
      <p:sp>
        <p:nvSpPr>
          <p:cNvPr id="41" name="Rectangle 169"/>
          <p:cNvSpPr>
            <a:spLocks noChangeArrowheads="1"/>
          </p:cNvSpPr>
          <p:nvPr/>
        </p:nvSpPr>
        <p:spPr bwMode="auto">
          <a:xfrm>
            <a:off x="3846957" y="4781315"/>
            <a:ext cx="631567" cy="308773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고유회계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2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472" y="4997308"/>
            <a:ext cx="384803" cy="499348"/>
          </a:xfrm>
          <a:prstGeom prst="rect">
            <a:avLst/>
          </a:prstGeom>
        </p:spPr>
      </p:pic>
      <p:pic>
        <p:nvPicPr>
          <p:cNvPr id="43" name="그림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23" y="4183079"/>
            <a:ext cx="212540" cy="330488"/>
          </a:xfrm>
          <a:prstGeom prst="rect">
            <a:avLst/>
          </a:prstGeom>
        </p:spPr>
      </p:pic>
      <p:sp>
        <p:nvSpPr>
          <p:cNvPr id="44" name="Rectangle 420"/>
          <p:cNvSpPr>
            <a:spLocks noChangeArrowheads="1"/>
          </p:cNvSpPr>
          <p:nvPr/>
        </p:nvSpPr>
        <p:spPr bwMode="auto">
          <a:xfrm>
            <a:off x="6557130" y="4530721"/>
            <a:ext cx="43264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정보조회</a:t>
            </a:r>
          </a:p>
        </p:txBody>
      </p:sp>
      <p:sp>
        <p:nvSpPr>
          <p:cNvPr id="45" name="Rectangle 169"/>
          <p:cNvSpPr>
            <a:spLocks noChangeArrowheads="1"/>
          </p:cNvSpPr>
          <p:nvPr/>
        </p:nvSpPr>
        <p:spPr bwMode="auto">
          <a:xfrm>
            <a:off x="4367051" y="3514090"/>
            <a:ext cx="611593" cy="297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ko-KR" altLang="en-US" sz="800" spc="-70">
                <a:solidFill>
                  <a:srgbClr val="274E22"/>
                </a:solidFill>
                <a:latin typeface="+mn-ea"/>
              </a:rPr>
              <a:t>통계</a:t>
            </a:r>
            <a:endParaRPr lang="en-US" altLang="ko-KR" sz="800" spc="-70">
              <a:solidFill>
                <a:srgbClr val="274E22"/>
              </a:solidFill>
              <a:latin typeface="+mn-ea"/>
            </a:endParaRPr>
          </a:p>
        </p:txBody>
      </p:sp>
      <p:sp>
        <p:nvSpPr>
          <p:cNvPr id="46" name="Rectangle 169"/>
          <p:cNvSpPr>
            <a:spLocks noChangeArrowheads="1"/>
          </p:cNvSpPr>
          <p:nvPr/>
        </p:nvSpPr>
        <p:spPr bwMode="auto">
          <a:xfrm>
            <a:off x="4375364" y="3000911"/>
            <a:ext cx="647579" cy="297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en-US" altLang="ko-KR" sz="800" spc="-70">
                <a:solidFill>
                  <a:srgbClr val="274E22"/>
                </a:solidFill>
                <a:latin typeface="+mn-ea"/>
              </a:rPr>
              <a:t>Mobile </a:t>
            </a:r>
          </a:p>
          <a:p>
            <a:pPr algn="ctr" latinLnBrk="1"/>
            <a:r>
              <a:rPr lang="ko-KR" altLang="en-US" sz="800" spc="-70">
                <a:solidFill>
                  <a:srgbClr val="274E22"/>
                </a:solidFill>
                <a:latin typeface="+mn-ea"/>
              </a:rPr>
              <a:t>정보제공</a:t>
            </a:r>
            <a:endParaRPr lang="en-US" altLang="ko-KR" sz="800" spc="-70">
              <a:solidFill>
                <a:srgbClr val="274E22"/>
              </a:solidFill>
              <a:latin typeface="+mn-ea"/>
            </a:endParaRPr>
          </a:p>
        </p:txBody>
      </p:sp>
      <p:sp>
        <p:nvSpPr>
          <p:cNvPr id="47" name="Rectangle 169">
            <a:extLst>
              <a:ext uri="{FF2B5EF4-FFF2-40B4-BE49-F238E27FC236}">
                <a16:creationId xmlns:a16="http://schemas.microsoft.com/office/drawing/2014/main" id="{F3BCF8E2-7D6C-4F6C-A045-BE0A0F49A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469" y="3000911"/>
            <a:ext cx="747791" cy="297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en-US" altLang="ko-KR" sz="800" spc="-70">
                <a:solidFill>
                  <a:srgbClr val="274E22"/>
                </a:solidFill>
                <a:latin typeface="+mn-ea"/>
              </a:rPr>
              <a:t>B2C </a:t>
            </a:r>
          </a:p>
          <a:p>
            <a:pPr algn="ctr" latinLnBrk="1"/>
            <a:r>
              <a:rPr lang="ko-KR" altLang="en-US" sz="800" spc="-70">
                <a:solidFill>
                  <a:srgbClr val="274E22"/>
                </a:solidFill>
                <a:latin typeface="+mn-ea"/>
              </a:rPr>
              <a:t>계약자 정보 제공</a:t>
            </a:r>
          </a:p>
        </p:txBody>
      </p:sp>
      <p:sp>
        <p:nvSpPr>
          <p:cNvPr id="48" name="Rectangle 420">
            <a:extLst>
              <a:ext uri="{FF2B5EF4-FFF2-40B4-BE49-F238E27FC236}">
                <a16:creationId xmlns:a16="http://schemas.microsoft.com/office/drawing/2014/main" id="{F3CAF520-99C7-44C6-AD59-52E71884D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595" y="6025319"/>
            <a:ext cx="48331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eaLnBrk="1" latinLnBrk="1" hangingPunct="1">
              <a:defRPr/>
            </a:pPr>
            <a:r>
              <a:rPr lang="ko-KR" altLang="en-US" sz="900" b="1" i="1" spc="-100">
                <a:solidFill>
                  <a:srgbClr val="082A4D"/>
                </a:solidFill>
                <a:latin typeface="+mn-ea"/>
              </a:rPr>
              <a:t>운영</a:t>
            </a:r>
            <a:r>
              <a:rPr lang="en-US" altLang="ko-KR" sz="900" b="1" i="1" spc="-100">
                <a:solidFill>
                  <a:srgbClr val="082A4D"/>
                </a:solidFill>
                <a:latin typeface="+mn-ea"/>
              </a:rPr>
              <a:t>/</a:t>
            </a:r>
            <a:r>
              <a:rPr lang="ko-KR" altLang="en-US" sz="900" b="1" i="1" spc="-100">
                <a:solidFill>
                  <a:srgbClr val="082A4D"/>
                </a:solidFill>
                <a:latin typeface="+mn-ea"/>
              </a:rPr>
              <a:t>관리</a:t>
            </a:r>
          </a:p>
        </p:txBody>
      </p:sp>
      <p:sp>
        <p:nvSpPr>
          <p:cNvPr id="49" name="Rectangle 420">
            <a:extLst>
              <a:ext uri="{FF2B5EF4-FFF2-40B4-BE49-F238E27FC236}">
                <a16:creationId xmlns:a16="http://schemas.microsoft.com/office/drawing/2014/main" id="{02E2BF52-C6B1-44A5-8532-C5C41E78C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15" y="3614309"/>
            <a:ext cx="40765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1" latinLnBrk="1" hangingPunct="1">
              <a:defRPr/>
            </a:pPr>
            <a:r>
              <a:rPr lang="ko-KR" altLang="en-US" sz="900" b="1" i="1" spc="-100">
                <a:solidFill>
                  <a:srgbClr val="082A4D"/>
                </a:solidFill>
                <a:latin typeface="+mn-ea"/>
              </a:rPr>
              <a:t>경영정보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AEF09417-9420-4298-8662-12F242F718A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40574" y="5437672"/>
            <a:ext cx="611593" cy="297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ko-KR" altLang="en-US" sz="900" spc="-70">
                <a:solidFill>
                  <a:srgbClr val="274E22"/>
                </a:solidFill>
                <a:latin typeface="+mn-ea"/>
              </a:rPr>
              <a:t>법무</a:t>
            </a:r>
            <a:endParaRPr lang="en-US" altLang="ko-KR" sz="900" spc="-70">
              <a:solidFill>
                <a:srgbClr val="274E22"/>
              </a:solidFill>
              <a:latin typeface="+mn-ea"/>
            </a:endParaRPr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67151E6D-551E-405A-9198-BC0FCBA348E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20206" y="5437671"/>
            <a:ext cx="611593" cy="297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ko-KR" altLang="en-US" sz="800" spc="-70">
                <a:solidFill>
                  <a:srgbClr val="274E22"/>
                </a:solidFill>
                <a:latin typeface="+mn-ea"/>
              </a:rPr>
              <a:t>감사</a:t>
            </a:r>
          </a:p>
        </p:txBody>
      </p:sp>
      <p:sp>
        <p:nvSpPr>
          <p:cNvPr id="52" name="AutoShape 17">
            <a:extLst>
              <a:ext uri="{FF2B5EF4-FFF2-40B4-BE49-F238E27FC236}">
                <a16:creationId xmlns:a16="http://schemas.microsoft.com/office/drawing/2014/main" id="{40D1C367-D52D-42EF-B81B-9C406A0BB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458" y="5444627"/>
            <a:ext cx="611593" cy="29789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en-US" altLang="ko-KR" sz="1000" b="1" spc="-70">
                <a:solidFill>
                  <a:srgbClr val="274E22"/>
                </a:solidFill>
                <a:latin typeface="+mn-ea"/>
              </a:rPr>
              <a:t>CRM</a:t>
            </a:r>
          </a:p>
          <a:p>
            <a:pPr algn="ctr" latinLnBrk="1"/>
            <a:r>
              <a:rPr lang="en-US" altLang="ko-KR" sz="800" spc="-70">
                <a:solidFill>
                  <a:srgbClr val="274E22"/>
                </a:solidFill>
                <a:latin typeface="+mn-ea"/>
              </a:rPr>
              <a:t>(</a:t>
            </a:r>
            <a:r>
              <a:rPr lang="ko-KR" altLang="en-US" sz="800" spc="-70" err="1">
                <a:solidFill>
                  <a:srgbClr val="274E22"/>
                </a:solidFill>
                <a:latin typeface="+mn-ea"/>
              </a:rPr>
              <a:t>정보계</a:t>
            </a:r>
            <a:r>
              <a:rPr lang="en-US" altLang="ko-KR" sz="800" spc="-70">
                <a:solidFill>
                  <a:srgbClr val="274E22"/>
                </a:solidFill>
                <a:latin typeface="+mn-ea"/>
              </a:rPr>
              <a:t>)</a:t>
            </a:r>
            <a:endParaRPr lang="ko-KR" altLang="en-US" sz="800" spc="-70">
              <a:solidFill>
                <a:srgbClr val="274E22"/>
              </a:solidFill>
              <a:latin typeface="+mn-ea"/>
            </a:endParaRPr>
          </a:p>
        </p:txBody>
      </p:sp>
      <p:sp>
        <p:nvSpPr>
          <p:cNvPr id="53" name="Rectangle 420">
            <a:extLst>
              <a:ext uri="{FF2B5EF4-FFF2-40B4-BE49-F238E27FC236}">
                <a16:creationId xmlns:a16="http://schemas.microsoft.com/office/drawing/2014/main" id="{18EA972A-1B84-478C-B631-B03A435A5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15" y="4343600"/>
            <a:ext cx="40765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900" b="1" i="1" spc="-100" dirty="0">
                <a:solidFill>
                  <a:srgbClr val="082A4D"/>
                </a:solidFill>
                <a:latin typeface="+mn-ea"/>
              </a:rPr>
              <a:t>ERP</a:t>
            </a:r>
            <a:endParaRPr lang="ko-KR" altLang="en-US" sz="900" b="1" i="1" spc="-100" dirty="0">
              <a:solidFill>
                <a:srgbClr val="082A4D"/>
              </a:solidFill>
              <a:latin typeface="+mn-ea"/>
            </a:endParaRPr>
          </a:p>
        </p:txBody>
      </p:sp>
      <p:sp>
        <p:nvSpPr>
          <p:cNvPr id="54" name="Rectangle 420">
            <a:extLst>
              <a:ext uri="{FF2B5EF4-FFF2-40B4-BE49-F238E27FC236}">
                <a16:creationId xmlns:a16="http://schemas.microsoft.com/office/drawing/2014/main" id="{A0EABA68-FD74-4A27-BD8F-85307B3B9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087" y="5497225"/>
            <a:ext cx="51633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eaLnBrk="1" latinLnBrk="1" hangingPunct="1">
              <a:defRPr/>
            </a:pPr>
            <a:r>
              <a:rPr lang="ko-KR" altLang="en-US" sz="900" b="1" i="1" spc="-100">
                <a:solidFill>
                  <a:srgbClr val="082A4D"/>
                </a:solidFill>
                <a:latin typeface="+mn-ea"/>
              </a:rPr>
              <a:t>지원시스템</a:t>
            </a:r>
          </a:p>
        </p:txBody>
      </p:sp>
      <p:sp>
        <p:nvSpPr>
          <p:cNvPr id="55" name="직사각형 63">
            <a:extLst>
              <a:ext uri="{FF2B5EF4-FFF2-40B4-BE49-F238E27FC236}">
                <a16:creationId xmlns:a16="http://schemas.microsoft.com/office/drawing/2014/main" id="{B0044DAC-99AF-4419-AE3E-646B11BCE4B2}"/>
              </a:ext>
            </a:extLst>
          </p:cNvPr>
          <p:cNvSpPr/>
          <p:nvPr/>
        </p:nvSpPr>
        <p:spPr>
          <a:xfrm>
            <a:off x="1709749" y="2931294"/>
            <a:ext cx="290524" cy="3406571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900" b="1">
                <a:solidFill>
                  <a:schemeClr val="tx1"/>
                </a:solidFill>
                <a:latin typeface="+mn-ea"/>
              </a:rPr>
              <a:t>그룹웨어</a:t>
            </a:r>
          </a:p>
        </p:txBody>
      </p:sp>
      <p:sp>
        <p:nvSpPr>
          <p:cNvPr id="56" name="Rectangle 169">
            <a:extLst>
              <a:ext uri="{FF2B5EF4-FFF2-40B4-BE49-F238E27FC236}">
                <a16:creationId xmlns:a16="http://schemas.microsoft.com/office/drawing/2014/main" id="{135AFE18-A64D-40FD-AD92-8FF18E3C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884" y="4402549"/>
            <a:ext cx="702926" cy="2519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영업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 활동관리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96">
            <a:extLst>
              <a:ext uri="{FF2B5EF4-FFF2-40B4-BE49-F238E27FC236}">
                <a16:creationId xmlns:a16="http://schemas.microsoft.com/office/drawing/2014/main" id="{20786ABE-8AAE-4FE1-9F27-0FB49726F235}"/>
              </a:ext>
            </a:extLst>
          </p:cNvPr>
          <p:cNvCxnSpPr>
            <a:cxnSpLocks/>
          </p:cNvCxnSpPr>
          <p:nvPr/>
        </p:nvCxnSpPr>
        <p:spPr>
          <a:xfrm flipH="1">
            <a:off x="2000273" y="4445428"/>
            <a:ext cx="2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420">
            <a:extLst>
              <a:ext uri="{FF2B5EF4-FFF2-40B4-BE49-F238E27FC236}">
                <a16:creationId xmlns:a16="http://schemas.microsoft.com/office/drawing/2014/main" id="{82F91F50-C48C-4178-9AB7-CB48A127D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293" y="3894324"/>
            <a:ext cx="177259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spc="-100">
                <a:solidFill>
                  <a:srgbClr val="00B0F0"/>
                </a:solidFill>
                <a:latin typeface="+mn-ea"/>
              </a:rPr>
              <a:t>직원</a:t>
            </a:r>
            <a:endParaRPr lang="en-US" altLang="ko-KR" sz="800" spc="-100">
              <a:solidFill>
                <a:srgbClr val="00B0F0"/>
              </a:solidFill>
              <a:latin typeface="+mn-ea"/>
            </a:endParaRPr>
          </a:p>
          <a:p>
            <a:pPr algn="ctr" eaLnBrk="1" latinLnBrk="1" hangingPunct="1">
              <a:defRPr/>
            </a:pPr>
            <a:r>
              <a:rPr lang="ko-KR" altLang="en-US" sz="800" spc="-100">
                <a:solidFill>
                  <a:srgbClr val="00B0F0"/>
                </a:solidFill>
                <a:latin typeface="+mn-ea"/>
              </a:rPr>
              <a:t>정보</a:t>
            </a:r>
            <a:endParaRPr lang="en-US" altLang="ko-KR" sz="800" spc="-100">
              <a:solidFill>
                <a:srgbClr val="00B0F0"/>
              </a:solidFill>
              <a:latin typeface="+mn-ea"/>
            </a:endParaRPr>
          </a:p>
          <a:p>
            <a:pPr algn="ctr" eaLnBrk="1" latinLnBrk="1" hangingPunct="1">
              <a:defRPr/>
            </a:pPr>
            <a:r>
              <a:rPr lang="en-US" altLang="ko-KR" sz="800" spc="-100">
                <a:solidFill>
                  <a:srgbClr val="00B0F0"/>
                </a:solidFill>
                <a:latin typeface="+mn-ea"/>
              </a:rPr>
              <a:t>, </a:t>
            </a:r>
          </a:p>
          <a:p>
            <a:pPr algn="ctr" eaLnBrk="1" latinLnBrk="1" hangingPunct="1">
              <a:defRPr/>
            </a:pPr>
            <a:r>
              <a:rPr lang="ko-KR" altLang="en-US" sz="800" spc="-100">
                <a:solidFill>
                  <a:srgbClr val="00B0F0"/>
                </a:solidFill>
                <a:latin typeface="+mn-ea"/>
              </a:rPr>
              <a:t>신탁계약정보</a:t>
            </a:r>
          </a:p>
        </p:txBody>
      </p:sp>
      <p:cxnSp>
        <p:nvCxnSpPr>
          <p:cNvPr id="59" name="연결선: 꺾임 106">
            <a:extLst>
              <a:ext uri="{FF2B5EF4-FFF2-40B4-BE49-F238E27FC236}">
                <a16:creationId xmlns:a16="http://schemas.microsoft.com/office/drawing/2014/main" id="{E8B58D5C-375C-4856-9EE3-8ADAD15C82F8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279678" y="3973150"/>
            <a:ext cx="155856" cy="2389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Rectangle 420">
            <a:extLst>
              <a:ext uri="{FF2B5EF4-FFF2-40B4-BE49-F238E27FC236}">
                <a16:creationId xmlns:a16="http://schemas.microsoft.com/office/drawing/2014/main" id="{2D3E9D91-78AD-4F45-9F86-84C3BBCBB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439" y="3260236"/>
            <a:ext cx="2386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spc="-100">
                <a:solidFill>
                  <a:srgbClr val="FF0000"/>
                </a:solidFill>
                <a:latin typeface="+mn-ea"/>
              </a:rPr>
              <a:t>일부</a:t>
            </a:r>
            <a:endParaRPr lang="en-US" altLang="ko-KR" sz="800" spc="-100">
              <a:solidFill>
                <a:srgbClr val="FF0000"/>
              </a:solidFill>
              <a:latin typeface="+mn-ea"/>
            </a:endParaRPr>
          </a:p>
          <a:p>
            <a:pPr algn="ctr" eaLnBrk="1" latinLnBrk="1" hangingPunct="1">
              <a:defRPr/>
            </a:pPr>
            <a:r>
              <a:rPr lang="ko-KR" altLang="en-US" sz="800" spc="-100">
                <a:solidFill>
                  <a:srgbClr val="FF0000"/>
                </a:solidFill>
                <a:latin typeface="+mn-ea"/>
              </a:rPr>
              <a:t>조회</a:t>
            </a:r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5B98F73B-A5E8-4035-B298-E0CCAEC8C2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332394" y="3514090"/>
            <a:ext cx="611593" cy="2978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ko-KR" altLang="en-US" sz="800" spc="-70">
                <a:solidFill>
                  <a:srgbClr val="274E22"/>
                </a:solidFill>
                <a:latin typeface="+mn-ea"/>
              </a:rPr>
              <a:t>정보분석</a:t>
            </a:r>
            <a:endParaRPr lang="en-US" altLang="ko-KR" sz="800" spc="-70">
              <a:solidFill>
                <a:srgbClr val="274E22"/>
              </a:solidFill>
              <a:latin typeface="+mn-ea"/>
            </a:endParaRPr>
          </a:p>
          <a:p>
            <a:pPr algn="ctr" latinLnBrk="1"/>
            <a:r>
              <a:rPr lang="en-US" altLang="ko-KR" sz="1000" b="1" spc="-70">
                <a:solidFill>
                  <a:srgbClr val="274E22"/>
                </a:solidFill>
                <a:latin typeface="+mn-ea"/>
              </a:rPr>
              <a:t>(BI)</a:t>
            </a:r>
          </a:p>
        </p:txBody>
      </p:sp>
      <p:sp>
        <p:nvSpPr>
          <p:cNvPr id="62" name="모서리가 둥근 직사각형 67">
            <a:extLst>
              <a:ext uri="{FF2B5EF4-FFF2-40B4-BE49-F238E27FC236}">
                <a16:creationId xmlns:a16="http://schemas.microsoft.com/office/drawing/2014/main" id="{7CD7FCBA-0FF5-46AA-BD7E-1ABA11C834A8}"/>
              </a:ext>
            </a:extLst>
          </p:cNvPr>
          <p:cNvSpPr/>
          <p:nvPr/>
        </p:nvSpPr>
        <p:spPr>
          <a:xfrm>
            <a:off x="2224932" y="5348312"/>
            <a:ext cx="3927317" cy="44683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800">
              <a:latin typeface="+mn-ea"/>
            </a:endParaRPr>
          </a:p>
        </p:txBody>
      </p:sp>
      <p:sp>
        <p:nvSpPr>
          <p:cNvPr id="63" name="Rectangle 420">
            <a:extLst>
              <a:ext uri="{FF2B5EF4-FFF2-40B4-BE49-F238E27FC236}">
                <a16:creationId xmlns:a16="http://schemas.microsoft.com/office/drawing/2014/main" id="{BC6BE1DC-2E18-445A-8F51-A4362B2B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184" y="5160253"/>
            <a:ext cx="4608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spc="-100">
                <a:solidFill>
                  <a:srgbClr val="FF8D6D"/>
                </a:solidFill>
                <a:latin typeface="+mn-ea"/>
              </a:rPr>
              <a:t>세무신고</a:t>
            </a:r>
          </a:p>
        </p:txBody>
      </p:sp>
      <p:sp>
        <p:nvSpPr>
          <p:cNvPr id="64" name="Rectangle 169"/>
          <p:cNvSpPr>
            <a:spLocks noChangeArrowheads="1"/>
          </p:cNvSpPr>
          <p:nvPr/>
        </p:nvSpPr>
        <p:spPr bwMode="auto">
          <a:xfrm>
            <a:off x="5343609" y="4022105"/>
            <a:ext cx="736035" cy="28456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bg1"/>
                </a:solidFill>
                <a:latin typeface="+mn-ea"/>
              </a:rPr>
              <a:t>영업</a:t>
            </a:r>
            <a:r>
              <a:rPr lang="en-US" altLang="ko-KR" sz="80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800">
                <a:solidFill>
                  <a:schemeClr val="bg1"/>
                </a:solidFill>
                <a:latin typeface="+mn-ea"/>
              </a:rPr>
              <a:t>포상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Rectangle 169">
            <a:extLst>
              <a:ext uri="{FF2B5EF4-FFF2-40B4-BE49-F238E27FC236}">
                <a16:creationId xmlns:a16="http://schemas.microsoft.com/office/drawing/2014/main" id="{27DF8912-A94F-4152-A4C4-18B68FC8C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328" y="4798172"/>
            <a:ext cx="720080" cy="252404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사업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자산관리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Rectangle 169"/>
          <p:cNvSpPr>
            <a:spLocks noChangeArrowheads="1"/>
          </p:cNvSpPr>
          <p:nvPr/>
        </p:nvSpPr>
        <p:spPr bwMode="auto">
          <a:xfrm>
            <a:off x="5341314" y="2994871"/>
            <a:ext cx="611593" cy="2978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en-US" altLang="ko-KR" sz="800" spc="-70">
                <a:solidFill>
                  <a:srgbClr val="274E22"/>
                </a:solidFill>
                <a:latin typeface="+mn-ea"/>
              </a:rPr>
              <a:t>B2B</a:t>
            </a:r>
          </a:p>
        </p:txBody>
      </p:sp>
      <p:sp>
        <p:nvSpPr>
          <p:cNvPr id="67" name="Rectangle 169"/>
          <p:cNvSpPr>
            <a:spLocks noChangeArrowheads="1"/>
          </p:cNvSpPr>
          <p:nvPr/>
        </p:nvSpPr>
        <p:spPr bwMode="auto">
          <a:xfrm>
            <a:off x="3036938" y="4011222"/>
            <a:ext cx="622247" cy="308773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인사관리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Rectangle 169"/>
          <p:cNvSpPr>
            <a:spLocks noChangeArrowheads="1"/>
          </p:cNvSpPr>
          <p:nvPr/>
        </p:nvSpPr>
        <p:spPr bwMode="auto">
          <a:xfrm>
            <a:off x="2289762" y="4388561"/>
            <a:ext cx="664056" cy="28954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bg1"/>
                </a:solidFill>
                <a:latin typeface="+mn-ea"/>
              </a:rPr>
              <a:t>급여관리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Rectangle 169">
            <a:extLst>
              <a:ext uri="{FF2B5EF4-FFF2-40B4-BE49-F238E27FC236}">
                <a16:creationId xmlns:a16="http://schemas.microsoft.com/office/drawing/2014/main" id="{C585F779-FD88-4412-8F8E-71E9E3458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791" y="4771747"/>
            <a:ext cx="630490" cy="308773"/>
          </a:xfrm>
          <a:prstGeom prst="round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0"/>
          <a:lstStyle/>
          <a:p>
            <a:pPr algn="ctr" latinLnBrk="1"/>
            <a:r>
              <a:rPr lang="ko-KR" altLang="en-US" sz="800" spc="-150">
                <a:solidFill>
                  <a:srgbClr val="274E22"/>
                </a:solidFill>
                <a:latin typeface="+mn-ea"/>
              </a:rPr>
              <a:t>신용평가</a:t>
            </a:r>
            <a:r>
              <a:rPr lang="en-US" altLang="ko-KR" sz="800" spc="-150">
                <a:solidFill>
                  <a:srgbClr val="274E22"/>
                </a:solidFill>
                <a:latin typeface="+mn-ea"/>
              </a:rPr>
              <a:t> </a:t>
            </a:r>
          </a:p>
          <a:p>
            <a:pPr algn="ctr" latinLnBrk="1"/>
            <a:r>
              <a:rPr lang="ko-KR" altLang="en-US" sz="800" spc="-150">
                <a:solidFill>
                  <a:srgbClr val="274E22"/>
                </a:solidFill>
                <a:latin typeface="+mn-ea"/>
              </a:rPr>
              <a:t>및  조사 </a:t>
            </a:r>
            <a:endParaRPr lang="en-US" altLang="ko-KR" sz="800" spc="-150">
              <a:solidFill>
                <a:srgbClr val="274E22"/>
              </a:solidFill>
              <a:latin typeface="+mn-ea"/>
            </a:endParaRPr>
          </a:p>
        </p:txBody>
      </p:sp>
      <p:sp>
        <p:nvSpPr>
          <p:cNvPr id="70" name="Rectangle 218">
            <a:extLst>
              <a:ext uri="{FF2B5EF4-FFF2-40B4-BE49-F238E27FC236}">
                <a16:creationId xmlns:a16="http://schemas.microsoft.com/office/drawing/2014/main" id="{481FDF95-18A7-4448-9577-15DC56C8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498" y="5965740"/>
            <a:ext cx="629243" cy="2974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ko-KR" altLang="en-US" sz="900" spc="-70">
                <a:solidFill>
                  <a:schemeClr val="bg1"/>
                </a:solidFill>
                <a:latin typeface="+mn-ea"/>
              </a:rPr>
              <a:t>문서 공유 </a:t>
            </a:r>
            <a:endParaRPr lang="en-US" altLang="ko-KR" sz="900" spc="-70">
              <a:solidFill>
                <a:schemeClr val="bg1"/>
              </a:solidFill>
              <a:latin typeface="+mn-ea"/>
            </a:endParaRPr>
          </a:p>
          <a:p>
            <a:pPr algn="ctr" latinLnBrk="1"/>
            <a:r>
              <a:rPr lang="ko-KR" altLang="en-US" sz="900" spc="-70">
                <a:solidFill>
                  <a:schemeClr val="bg1"/>
                </a:solidFill>
                <a:latin typeface="+mn-ea"/>
              </a:rPr>
              <a:t>및 보안</a:t>
            </a:r>
          </a:p>
        </p:txBody>
      </p:sp>
      <p:pic>
        <p:nvPicPr>
          <p:cNvPr id="71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740" y="3332149"/>
            <a:ext cx="264258" cy="31336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270280" y="391660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</a:rPr>
              <a:t>ERP</a:t>
            </a:r>
            <a:endParaRPr lang="ko-KR" altLang="en-US" b="1">
              <a:latin typeface="+mn-ea"/>
            </a:endParaRPr>
          </a:p>
        </p:txBody>
      </p:sp>
      <p:sp>
        <p:nvSpPr>
          <p:cNvPr id="73" name="Rectangle 420">
            <a:extLst>
              <a:ext uri="{FF2B5EF4-FFF2-40B4-BE49-F238E27FC236}">
                <a16:creationId xmlns:a16="http://schemas.microsoft.com/office/drawing/2014/main" id="{2D3E9D91-78AD-4F45-9F86-84C3BBCBB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073" y="4390456"/>
            <a:ext cx="2386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spc="-100">
                <a:solidFill>
                  <a:srgbClr val="FF0000"/>
                </a:solidFill>
                <a:latin typeface="+mn-ea"/>
              </a:rPr>
              <a:t>조회</a:t>
            </a:r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3850084" y="4025842"/>
            <a:ext cx="629008" cy="308773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사업관리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Rectangle 169"/>
          <p:cNvSpPr>
            <a:spLocks noChangeArrowheads="1"/>
          </p:cNvSpPr>
          <p:nvPr/>
        </p:nvSpPr>
        <p:spPr bwMode="auto">
          <a:xfrm>
            <a:off x="3038720" y="4389704"/>
            <a:ext cx="620400" cy="30877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bg1"/>
                </a:solidFill>
                <a:latin typeface="+mn-ea"/>
              </a:rPr>
              <a:t>준법감시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Rectangle 169"/>
          <p:cNvSpPr>
            <a:spLocks noChangeArrowheads="1"/>
          </p:cNvSpPr>
          <p:nvPr/>
        </p:nvSpPr>
        <p:spPr bwMode="auto">
          <a:xfrm>
            <a:off x="3837661" y="4386752"/>
            <a:ext cx="641203" cy="30877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bg1"/>
                </a:solidFill>
                <a:latin typeface="+mn-ea"/>
              </a:rPr>
              <a:t>분양임대관리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6269300" y="4265766"/>
            <a:ext cx="205501" cy="31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6293279" y="4285940"/>
            <a:ext cx="185238" cy="29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69"/>
          <p:cNvSpPr>
            <a:spLocks noChangeArrowheads="1"/>
          </p:cNvSpPr>
          <p:nvPr/>
        </p:nvSpPr>
        <p:spPr bwMode="auto">
          <a:xfrm>
            <a:off x="3046980" y="4770297"/>
            <a:ext cx="649562" cy="30877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bg1"/>
                </a:solidFill>
                <a:latin typeface="+mn-ea"/>
              </a:rPr>
              <a:t>사내복지 기금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Rectangle 169"/>
          <p:cNvSpPr>
            <a:spLocks noChangeArrowheads="1"/>
          </p:cNvSpPr>
          <p:nvPr/>
        </p:nvSpPr>
        <p:spPr bwMode="auto">
          <a:xfrm>
            <a:off x="2289858" y="4781315"/>
            <a:ext cx="662667" cy="289546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신탁회계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Rectangle 420"/>
          <p:cNvSpPr>
            <a:spLocks noChangeArrowheads="1"/>
          </p:cNvSpPr>
          <p:nvPr/>
        </p:nvSpPr>
        <p:spPr bwMode="auto">
          <a:xfrm>
            <a:off x="6547873" y="6082684"/>
            <a:ext cx="43264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은행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854" y="5686787"/>
            <a:ext cx="392205" cy="305791"/>
          </a:xfrm>
          <a:prstGeom prst="rect">
            <a:avLst/>
          </a:prstGeom>
        </p:spPr>
      </p:pic>
      <p:sp>
        <p:nvSpPr>
          <p:cNvPr id="83" name="자유형 82"/>
          <p:cNvSpPr/>
          <p:nvPr/>
        </p:nvSpPr>
        <p:spPr>
          <a:xfrm>
            <a:off x="2541351" y="5075467"/>
            <a:ext cx="4046561" cy="927068"/>
          </a:xfrm>
          <a:custGeom>
            <a:avLst/>
            <a:gdLst>
              <a:gd name="connsiteX0" fmla="*/ 0 w 4046561"/>
              <a:gd name="connsiteY0" fmla="*/ 0 h 934872"/>
              <a:gd name="connsiteX1" fmla="*/ 0 w 4046561"/>
              <a:gd name="connsiteY1" fmla="*/ 225188 h 934872"/>
              <a:gd name="connsiteX2" fmla="*/ 3787254 w 4046561"/>
              <a:gd name="connsiteY2" fmla="*/ 225188 h 934872"/>
              <a:gd name="connsiteX3" fmla="*/ 3787254 w 4046561"/>
              <a:gd name="connsiteY3" fmla="*/ 934872 h 934872"/>
              <a:gd name="connsiteX4" fmla="*/ 4039737 w 4046561"/>
              <a:gd name="connsiteY4" fmla="*/ 934872 h 934872"/>
              <a:gd name="connsiteX5" fmla="*/ 4046561 w 4046561"/>
              <a:gd name="connsiteY5" fmla="*/ 934872 h 93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6561" h="934872">
                <a:moveTo>
                  <a:pt x="0" y="0"/>
                </a:moveTo>
                <a:lnTo>
                  <a:pt x="0" y="225188"/>
                </a:lnTo>
                <a:lnTo>
                  <a:pt x="3787254" y="225188"/>
                </a:lnTo>
                <a:lnTo>
                  <a:pt x="3787254" y="934872"/>
                </a:lnTo>
                <a:lnTo>
                  <a:pt x="4039737" y="934872"/>
                </a:lnTo>
                <a:lnTo>
                  <a:pt x="4046561" y="934872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4" name="Rectangle 420">
            <a:extLst>
              <a:ext uri="{FF2B5EF4-FFF2-40B4-BE49-F238E27FC236}">
                <a16:creationId xmlns:a16="http://schemas.microsoft.com/office/drawing/2014/main" id="{BC6BE1DC-2E18-445A-8F51-A4362B2B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408" y="5901749"/>
            <a:ext cx="4608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800" spc="-100">
                <a:solidFill>
                  <a:srgbClr val="FF8D6D"/>
                </a:solidFill>
                <a:latin typeface="+mn-ea"/>
              </a:rPr>
              <a:t>Firm</a:t>
            </a:r>
          </a:p>
          <a:p>
            <a:pPr algn="ctr" eaLnBrk="1" latinLnBrk="1" hangingPunct="1">
              <a:defRPr/>
            </a:pPr>
            <a:r>
              <a:rPr lang="en-US" altLang="ko-KR" sz="800" spc="-100">
                <a:solidFill>
                  <a:srgbClr val="FF8D6D"/>
                </a:solidFill>
                <a:latin typeface="+mn-ea"/>
              </a:rPr>
              <a:t> Banking</a:t>
            </a:r>
            <a:endParaRPr lang="ko-KR" altLang="en-US" sz="800" spc="-100">
              <a:solidFill>
                <a:srgbClr val="FF8D6D"/>
              </a:solidFill>
              <a:latin typeface="+mn-ea"/>
            </a:endParaRPr>
          </a:p>
        </p:txBody>
      </p:sp>
      <p:sp>
        <p:nvSpPr>
          <p:cNvPr id="85" name="Rectangle 169"/>
          <p:cNvSpPr>
            <a:spLocks noChangeArrowheads="1"/>
          </p:cNvSpPr>
          <p:nvPr/>
        </p:nvSpPr>
        <p:spPr bwMode="auto">
          <a:xfrm>
            <a:off x="4614221" y="4025842"/>
            <a:ext cx="629008" cy="308773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tx1"/>
                </a:solidFill>
                <a:latin typeface="+mn-ea"/>
              </a:rPr>
              <a:t>근태관리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Rectangle 169"/>
          <p:cNvSpPr>
            <a:spLocks noChangeArrowheads="1"/>
          </p:cNvSpPr>
          <p:nvPr/>
        </p:nvSpPr>
        <p:spPr bwMode="auto">
          <a:xfrm>
            <a:off x="4614221" y="4401283"/>
            <a:ext cx="629008" cy="30877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r>
              <a:rPr lang="ko-KR" altLang="en-US" sz="800">
                <a:solidFill>
                  <a:schemeClr val="bg1"/>
                </a:solidFill>
                <a:latin typeface="+mn-ea"/>
              </a:rPr>
              <a:t>경비관리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Rectangle 218">
            <a:extLst>
              <a:ext uri="{FF2B5EF4-FFF2-40B4-BE49-F238E27FC236}">
                <a16:creationId xmlns:a16="http://schemas.microsoft.com/office/drawing/2014/main" id="{481FDF95-18A7-4448-9577-15DC56C8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638" y="5965740"/>
            <a:ext cx="629243" cy="2974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en-US" altLang="ko-KR" sz="900" spc="-70">
                <a:solidFill>
                  <a:schemeClr val="bg1"/>
                </a:solidFill>
                <a:latin typeface="+mn-ea"/>
              </a:rPr>
              <a:t>SSO</a:t>
            </a:r>
            <a:r>
              <a:rPr lang="ko-KR" altLang="en-US" sz="900" spc="-70">
                <a:solidFill>
                  <a:schemeClr val="bg1"/>
                </a:solidFill>
                <a:latin typeface="+mn-ea"/>
              </a:rPr>
              <a:t>관리 </a:t>
            </a:r>
          </a:p>
        </p:txBody>
      </p:sp>
      <p:sp>
        <p:nvSpPr>
          <p:cNvPr id="88" name="Rectangle 218">
            <a:extLst>
              <a:ext uri="{FF2B5EF4-FFF2-40B4-BE49-F238E27FC236}">
                <a16:creationId xmlns:a16="http://schemas.microsoft.com/office/drawing/2014/main" id="{481FDF95-18A7-4448-9577-15DC56C8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915" y="5972665"/>
            <a:ext cx="629243" cy="2974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ko-KR" altLang="en-US" sz="900" spc="-70">
                <a:solidFill>
                  <a:schemeClr val="bg1"/>
                </a:solidFill>
                <a:latin typeface="+mn-ea"/>
              </a:rPr>
              <a:t>개발테스트</a:t>
            </a:r>
          </a:p>
        </p:txBody>
      </p:sp>
      <p:sp>
        <p:nvSpPr>
          <p:cNvPr id="89" name="AutoShape 17">
            <a:extLst>
              <a:ext uri="{FF2B5EF4-FFF2-40B4-BE49-F238E27FC236}">
                <a16:creationId xmlns:a16="http://schemas.microsoft.com/office/drawing/2014/main" id="{40D1C367-D52D-42EF-B81B-9C406A0BB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556" y="5444627"/>
            <a:ext cx="611593" cy="29789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r>
              <a:rPr lang="ko-KR" altLang="en-US" sz="800" spc="-70">
                <a:solidFill>
                  <a:srgbClr val="274E22"/>
                </a:solidFill>
                <a:latin typeface="+mn-ea"/>
              </a:rPr>
              <a:t>기업자산</a:t>
            </a:r>
          </a:p>
        </p:txBody>
      </p:sp>
      <p:sp>
        <p:nvSpPr>
          <p:cNvPr id="90" name="자유형 89"/>
          <p:cNvSpPr/>
          <p:nvPr/>
        </p:nvSpPr>
        <p:spPr>
          <a:xfrm>
            <a:off x="6161974" y="3521217"/>
            <a:ext cx="437661" cy="781539"/>
          </a:xfrm>
          <a:custGeom>
            <a:avLst/>
            <a:gdLst>
              <a:gd name="connsiteX0" fmla="*/ 437661 w 437661"/>
              <a:gd name="connsiteY0" fmla="*/ 0 h 781539"/>
              <a:gd name="connsiteX1" fmla="*/ 171938 w 437661"/>
              <a:gd name="connsiteY1" fmla="*/ 0 h 781539"/>
              <a:gd name="connsiteX2" fmla="*/ 171938 w 437661"/>
              <a:gd name="connsiteY2" fmla="*/ 781539 h 781539"/>
              <a:gd name="connsiteX3" fmla="*/ 0 w 437661"/>
              <a:gd name="connsiteY3" fmla="*/ 781539 h 7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61" h="781539">
                <a:moveTo>
                  <a:pt x="437661" y="0"/>
                </a:moveTo>
                <a:lnTo>
                  <a:pt x="171938" y="0"/>
                </a:lnTo>
                <a:lnTo>
                  <a:pt x="171938" y="781539"/>
                </a:lnTo>
                <a:lnTo>
                  <a:pt x="0" y="781539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97510" y="2682962"/>
            <a:ext cx="2160291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금융업의 </a:t>
            </a: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Application Architecture]</a:t>
            </a:r>
            <a:endParaRPr lang="ko-KR" altLang="en-US" sz="1000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169">
            <a:extLst>
              <a:ext uri="{FF2B5EF4-FFF2-40B4-BE49-F238E27FC236}">
                <a16:creationId xmlns:a16="http://schemas.microsoft.com/office/drawing/2014/main" id="{866CC47A-611C-4C82-8127-57DF6DCF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118" y="5476508"/>
            <a:ext cx="355967" cy="13788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endParaRPr lang="en-US" altLang="ko-KR" sz="1000" b="1" spc="-70">
              <a:solidFill>
                <a:srgbClr val="274E22"/>
              </a:solidFill>
              <a:latin typeface="+mn-ea"/>
            </a:endParaRPr>
          </a:p>
        </p:txBody>
      </p:sp>
      <p:sp>
        <p:nvSpPr>
          <p:cNvPr id="93" name="Rectangle 169">
            <a:extLst>
              <a:ext uri="{FF2B5EF4-FFF2-40B4-BE49-F238E27FC236}">
                <a16:creationId xmlns:a16="http://schemas.microsoft.com/office/drawing/2014/main" id="{39D807EF-339C-4DA7-B443-7B9DABEA2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118" y="5006513"/>
            <a:ext cx="355967" cy="1378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1"/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Rectangle 420">
            <a:extLst>
              <a:ext uri="{FF2B5EF4-FFF2-40B4-BE49-F238E27FC236}">
                <a16:creationId xmlns:a16="http://schemas.microsoft.com/office/drawing/2014/main" id="{6F9BBD3C-52FC-4B09-8E9B-978330378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118" y="5247909"/>
            <a:ext cx="991388" cy="12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ko-KR" altLang="en-US" sz="800" i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운영중인 어플리케이션</a:t>
            </a:r>
          </a:p>
        </p:txBody>
      </p:sp>
      <p:sp>
        <p:nvSpPr>
          <p:cNvPr id="95" name="Rectangle 420">
            <a:extLst>
              <a:ext uri="{FF2B5EF4-FFF2-40B4-BE49-F238E27FC236}">
                <a16:creationId xmlns:a16="http://schemas.microsoft.com/office/drawing/2014/main" id="{836E0CD5-2024-4E44-AAB7-A42204141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118" y="5717904"/>
            <a:ext cx="119775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ko-KR" altLang="en-US" sz="800" i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보완이 필요한 어플리케이션</a:t>
            </a:r>
          </a:p>
        </p:txBody>
      </p:sp>
      <p:sp>
        <p:nvSpPr>
          <p:cNvPr id="96" name="Rectangle 1"/>
          <p:cNvSpPr/>
          <p:nvPr/>
        </p:nvSpPr>
        <p:spPr bwMode="ltGray">
          <a:xfrm>
            <a:off x="7071283" y="4918515"/>
            <a:ext cx="1300589" cy="141935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7" name="Rectangle 169">
            <a:extLst>
              <a:ext uri="{FF2B5EF4-FFF2-40B4-BE49-F238E27FC236}">
                <a16:creationId xmlns:a16="http://schemas.microsoft.com/office/drawing/2014/main" id="{866CC47A-611C-4C82-8127-57DF6DCF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118" y="5944526"/>
            <a:ext cx="355967" cy="1378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anchor="ctr" anchorCtr="1"/>
          <a:lstStyle/>
          <a:p>
            <a:pPr algn="ctr" latinLnBrk="1"/>
            <a:endParaRPr lang="en-US" altLang="ko-KR" sz="1000" b="1" spc="-70">
              <a:solidFill>
                <a:srgbClr val="274E22"/>
              </a:solidFill>
              <a:latin typeface="+mn-ea"/>
            </a:endParaRPr>
          </a:p>
        </p:txBody>
      </p:sp>
      <p:sp>
        <p:nvSpPr>
          <p:cNvPr id="98" name="Rectangle 420">
            <a:extLst>
              <a:ext uri="{FF2B5EF4-FFF2-40B4-BE49-F238E27FC236}">
                <a16:creationId xmlns:a16="http://schemas.microsoft.com/office/drawing/2014/main" id="{836E0CD5-2024-4E44-AAB7-A42204141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118" y="6185924"/>
            <a:ext cx="119775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ko-KR" altLang="en-US" sz="800" i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구축검토 필요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22028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기능 요구사항 정의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latin typeface="+mn-ea"/>
              </a:rPr>
              <a:t>    업무 프로세스 분석 과정에서 파악된 이해 당사자들의 요구사항을 분석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정리하고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ko-KR" altLang="en-US" sz="1400" dirty="0">
                <a:latin typeface="+mn-ea"/>
              </a:rPr>
              <a:t>업무 처리 화면</a:t>
            </a:r>
            <a:r>
              <a:rPr lang="en-US" altLang="ko-KR" sz="1400" dirty="0">
                <a:latin typeface="+mn-ea"/>
              </a:rPr>
              <a:t>(UI)</a:t>
            </a:r>
            <a:r>
              <a:rPr lang="ko-KR" altLang="en-US" sz="1400" dirty="0">
                <a:latin typeface="+mn-ea"/>
              </a:rPr>
              <a:t>에서 기능 구현이 가능한 지 검토 </a:t>
            </a:r>
            <a:endParaRPr lang="en-US" altLang="ko-KR" sz="1400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ko-KR" altLang="en-US" sz="1400" dirty="0">
                <a:latin typeface="+mn-ea"/>
              </a:rPr>
              <a:t>→  기능 요구사항 정의서 를 작성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프로세스 정의서의 요구사항과 연동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Application Architecture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aphicFrame>
        <p:nvGraphicFramePr>
          <p:cNvPr id="48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84664"/>
              </p:ext>
            </p:extLst>
          </p:nvPr>
        </p:nvGraphicFramePr>
        <p:xfrm>
          <a:off x="514419" y="2275634"/>
          <a:ext cx="8191460" cy="3553797"/>
        </p:xfrm>
        <a:graphic>
          <a:graphicData uri="http://schemas.openxmlformats.org/drawingml/2006/table">
            <a:tbl>
              <a:tblPr/>
              <a:tblGrid>
                <a:gridCol w="89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 의견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6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4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6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206375" indent="-50800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360363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5397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996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4541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911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368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6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47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Rectangle 54"/>
          <p:cNvSpPr txBox="1">
            <a:spLocks noChangeArrowheads="1"/>
          </p:cNvSpPr>
          <p:nvPr/>
        </p:nvSpPr>
        <p:spPr>
          <a:xfrm>
            <a:off x="1483928" y="2345731"/>
            <a:ext cx="3462291" cy="2480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0000CC"/>
                </a:solidFill>
              </a:rPr>
              <a:t>프로세스 명 </a:t>
            </a:r>
            <a:r>
              <a:rPr lang="en-US" altLang="ko-KR" sz="1000" b="1" dirty="0">
                <a:solidFill>
                  <a:srgbClr val="0000CC"/>
                </a:solidFill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</a:rPr>
              <a:t>프로세스 변호와 이름 </a:t>
            </a:r>
            <a:r>
              <a:rPr lang="en-US" altLang="ko-KR" sz="1000" b="1" dirty="0">
                <a:solidFill>
                  <a:srgbClr val="0000CC"/>
                </a:solidFill>
              </a:rPr>
              <a:t>(</a:t>
            </a:r>
            <a:r>
              <a:rPr lang="ko-KR" altLang="en-US" sz="1000" b="1" dirty="0">
                <a:solidFill>
                  <a:srgbClr val="0000CC"/>
                </a:solidFill>
              </a:rPr>
              <a:t>계층 구조에 따른 번호</a:t>
            </a:r>
            <a:r>
              <a:rPr lang="en-US" altLang="ko-KR" sz="1000" b="1" dirty="0">
                <a:solidFill>
                  <a:srgbClr val="0000CC"/>
                </a:solidFill>
              </a:rPr>
              <a:t>) </a:t>
            </a:r>
          </a:p>
        </p:txBody>
      </p:sp>
      <p:sp>
        <p:nvSpPr>
          <p:cNvPr id="56" name="Rectangle 54"/>
          <p:cNvSpPr txBox="1">
            <a:spLocks noChangeArrowheads="1"/>
          </p:cNvSpPr>
          <p:nvPr/>
        </p:nvSpPr>
        <p:spPr>
          <a:xfrm>
            <a:off x="1662889" y="3257554"/>
            <a:ext cx="5799172" cy="21716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</a:t>
            </a:r>
            <a:r>
              <a:rPr lang="ko-KR" altLang="en-US" sz="1000" b="1" dirty="0">
                <a:solidFill>
                  <a:srgbClr val="0000CC"/>
                </a:solidFill>
              </a:rPr>
              <a:t>구분 </a:t>
            </a:r>
            <a:r>
              <a:rPr lang="en-US" altLang="ko-KR" sz="1000" b="1" dirty="0">
                <a:solidFill>
                  <a:srgbClr val="0000CC"/>
                </a:solidFill>
              </a:rPr>
              <a:t>:  </a:t>
            </a:r>
            <a:r>
              <a:rPr lang="ko-KR" altLang="en-US" sz="1000" b="1" dirty="0">
                <a:solidFill>
                  <a:srgbClr val="0000CC"/>
                </a:solidFill>
              </a:rPr>
              <a:t>화면이 구현되는  </a:t>
            </a:r>
            <a:r>
              <a:rPr lang="en-US" altLang="ko-KR" sz="1000" b="1" dirty="0">
                <a:solidFill>
                  <a:srgbClr val="0000CC"/>
                </a:solidFill>
              </a:rPr>
              <a:t>Activity</a:t>
            </a:r>
            <a:r>
              <a:rPr lang="ko-KR" altLang="en-US" sz="1000" b="1" dirty="0">
                <a:solidFill>
                  <a:srgbClr val="0000CC"/>
                </a:solidFill>
              </a:rPr>
              <a:t> </a:t>
            </a:r>
            <a:endParaRPr lang="en-US" altLang="ko-KR" sz="1000" b="1" dirty="0">
              <a:solidFill>
                <a:srgbClr val="0000CC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</a:t>
            </a:r>
            <a:r>
              <a:rPr lang="ko-KR" altLang="en-US" sz="1000" b="1" dirty="0">
                <a:solidFill>
                  <a:srgbClr val="0000CC"/>
                </a:solidFill>
              </a:rPr>
              <a:t>항목 </a:t>
            </a:r>
            <a:r>
              <a:rPr lang="en-US" altLang="ko-KR" sz="1000" b="1" dirty="0">
                <a:solidFill>
                  <a:srgbClr val="0000CC"/>
                </a:solidFill>
              </a:rPr>
              <a:t>:  Activity </a:t>
            </a:r>
            <a:r>
              <a:rPr lang="ko-KR" altLang="en-US" sz="1000" b="1" dirty="0">
                <a:solidFill>
                  <a:srgbClr val="0000CC"/>
                </a:solidFill>
              </a:rPr>
              <a:t>또는 </a:t>
            </a:r>
            <a:r>
              <a:rPr lang="en-US" altLang="ko-KR" sz="1000" b="1" dirty="0">
                <a:solidFill>
                  <a:srgbClr val="0000CC"/>
                </a:solidFill>
              </a:rPr>
              <a:t>Activity </a:t>
            </a:r>
            <a:r>
              <a:rPr lang="ko-KR" altLang="en-US" sz="1000" b="1" dirty="0">
                <a:solidFill>
                  <a:srgbClr val="0000CC"/>
                </a:solidFill>
              </a:rPr>
              <a:t>내에서 이루어지는   세부 </a:t>
            </a:r>
            <a:r>
              <a:rPr lang="en-US" altLang="ko-KR" sz="1000" b="1" dirty="0">
                <a:solidFill>
                  <a:srgbClr val="0000CC"/>
                </a:solidFill>
              </a:rPr>
              <a:t>Task ( ex) </a:t>
            </a:r>
            <a:r>
              <a:rPr lang="ko-KR" altLang="en-US" sz="1000" b="1" dirty="0">
                <a:solidFill>
                  <a:srgbClr val="0000CC"/>
                </a:solidFill>
              </a:rPr>
              <a:t>입력</a:t>
            </a:r>
            <a:r>
              <a:rPr lang="en-US" altLang="ko-KR" sz="1000" b="1" dirty="0">
                <a:solidFill>
                  <a:srgbClr val="0000CC"/>
                </a:solidFill>
              </a:rPr>
              <a:t>, </a:t>
            </a:r>
            <a:r>
              <a:rPr lang="ko-KR" altLang="en-US" sz="1000" b="1" dirty="0">
                <a:solidFill>
                  <a:srgbClr val="0000CC"/>
                </a:solidFill>
              </a:rPr>
              <a:t>등록</a:t>
            </a:r>
            <a:r>
              <a:rPr lang="en-US" altLang="ko-KR" sz="1000" b="1" dirty="0">
                <a:solidFill>
                  <a:srgbClr val="0000CC"/>
                </a:solidFill>
              </a:rPr>
              <a:t>, </a:t>
            </a:r>
            <a:r>
              <a:rPr lang="ko-KR" altLang="en-US" sz="1000" b="1" dirty="0">
                <a:solidFill>
                  <a:srgbClr val="0000CC"/>
                </a:solidFill>
              </a:rPr>
              <a:t>전달</a:t>
            </a:r>
            <a:r>
              <a:rPr lang="en-US" altLang="ko-KR" sz="1000" b="1" dirty="0">
                <a:solidFill>
                  <a:srgbClr val="0000CC"/>
                </a:solidFill>
              </a:rPr>
              <a:t>, I/F, </a:t>
            </a:r>
            <a:r>
              <a:rPr lang="ko-KR" altLang="en-US" sz="1000" b="1" dirty="0">
                <a:solidFill>
                  <a:srgbClr val="0000CC"/>
                </a:solidFill>
              </a:rPr>
              <a:t>처리</a:t>
            </a:r>
            <a:r>
              <a:rPr lang="en-US" altLang="ko-KR" sz="1000" b="1" dirty="0">
                <a:solidFill>
                  <a:srgbClr val="0000CC"/>
                </a:solidFill>
              </a:rPr>
              <a:t>, </a:t>
            </a:r>
            <a:r>
              <a:rPr lang="ko-KR" altLang="en-US" sz="1000" b="1" dirty="0">
                <a:solidFill>
                  <a:srgbClr val="0000CC"/>
                </a:solidFill>
              </a:rPr>
              <a:t>통보 등</a:t>
            </a:r>
            <a:r>
              <a:rPr lang="en-US" altLang="ko-KR" sz="1000" b="1" dirty="0">
                <a:solidFill>
                  <a:srgbClr val="0000CC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</a:t>
            </a:r>
            <a:r>
              <a:rPr lang="ko-KR" altLang="en-US" sz="1000" b="1" dirty="0">
                <a:solidFill>
                  <a:srgbClr val="0000CC"/>
                </a:solidFill>
              </a:rPr>
              <a:t>상세 내용</a:t>
            </a:r>
            <a:r>
              <a:rPr lang="en-US" altLang="ko-KR" sz="1000" b="1" dirty="0">
                <a:solidFill>
                  <a:srgbClr val="0000CC"/>
                </a:solidFill>
              </a:rPr>
              <a:t>:  </a:t>
            </a:r>
            <a:r>
              <a:rPr lang="ko-KR" altLang="en-US" sz="1000" b="1" dirty="0">
                <a:solidFill>
                  <a:srgbClr val="0000CC"/>
                </a:solidFill>
              </a:rPr>
              <a:t>항목에 대해 </a:t>
            </a:r>
            <a:r>
              <a:rPr lang="en-US" altLang="ko-KR" sz="1000" b="1" dirty="0">
                <a:solidFill>
                  <a:srgbClr val="0000CC"/>
                </a:solidFill>
              </a:rPr>
              <a:t> </a:t>
            </a:r>
            <a:r>
              <a:rPr lang="ko-KR" altLang="en-US" sz="1000" b="1" dirty="0">
                <a:solidFill>
                  <a:srgbClr val="0000CC"/>
                </a:solidFill>
              </a:rPr>
              <a:t>요청하는 내용 또는 작업 편이를 위한 요청 사항 등을 기술</a:t>
            </a:r>
            <a:endParaRPr lang="en-US" altLang="ko-KR" sz="1000" b="1" dirty="0">
              <a:solidFill>
                <a:srgbClr val="0000CC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</a:t>
            </a:r>
            <a:r>
              <a:rPr lang="ko-KR" altLang="en-US" sz="1000" b="1" dirty="0">
                <a:solidFill>
                  <a:srgbClr val="0000CC"/>
                </a:solidFill>
              </a:rPr>
              <a:t>요구 부서 </a:t>
            </a:r>
            <a:r>
              <a:rPr lang="en-US" altLang="ko-KR" sz="1000" b="1" dirty="0">
                <a:solidFill>
                  <a:srgbClr val="0000CC"/>
                </a:solidFill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</a:rPr>
              <a:t>업무처리 화면을 사용 하는 부서  </a:t>
            </a:r>
            <a:r>
              <a:rPr lang="en-US" altLang="ko-KR" sz="1000" b="1" dirty="0">
                <a:solidFill>
                  <a:srgbClr val="0000CC"/>
                </a:solidFill>
              </a:rPr>
              <a:t>(</a:t>
            </a:r>
            <a:r>
              <a:rPr lang="ko-KR" altLang="en-US" sz="1000" b="1" dirty="0">
                <a:solidFill>
                  <a:srgbClr val="0000CC"/>
                </a:solidFill>
              </a:rPr>
              <a:t>업무 프로세스를 운영하는 기능부서</a:t>
            </a:r>
            <a:r>
              <a:rPr lang="en-US" altLang="ko-KR" sz="1000" b="1" dirty="0">
                <a:solidFill>
                  <a:srgbClr val="0000CC"/>
                </a:solidFill>
              </a:rPr>
              <a:t>) </a:t>
            </a:r>
            <a:r>
              <a:rPr lang="ko-KR" altLang="en-US" sz="1000" b="1" dirty="0">
                <a:solidFill>
                  <a:srgbClr val="0000CC"/>
                </a:solidFill>
              </a:rPr>
              <a:t> 또는</a:t>
            </a:r>
            <a:endParaRPr lang="en-US" altLang="ko-KR" sz="1000" b="1" dirty="0">
              <a:solidFill>
                <a:srgbClr val="0000CC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                     </a:t>
            </a:r>
            <a:r>
              <a:rPr lang="ko-KR" altLang="en-US" sz="1000" b="1" dirty="0">
                <a:solidFill>
                  <a:srgbClr val="0000CC"/>
                </a:solidFill>
              </a:rPr>
              <a:t>업무 프로세스 운영과 관련하여 시스템 기능을 요구 한 이해 당사자</a:t>
            </a:r>
            <a:endParaRPr lang="en-US" altLang="ko-KR" sz="1000" b="1" dirty="0">
              <a:solidFill>
                <a:srgbClr val="0000CC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</a:t>
            </a:r>
            <a:r>
              <a:rPr lang="ko-KR" altLang="en-US" sz="1000" b="1" dirty="0">
                <a:solidFill>
                  <a:srgbClr val="0000CC"/>
                </a:solidFill>
              </a:rPr>
              <a:t>중요도 </a:t>
            </a:r>
            <a:r>
              <a:rPr lang="en-US" altLang="ko-KR" sz="1000" b="1" dirty="0">
                <a:solidFill>
                  <a:srgbClr val="0000CC"/>
                </a:solidFill>
              </a:rPr>
              <a:t>:</a:t>
            </a:r>
            <a:r>
              <a:rPr lang="ko-KR" altLang="en-US" sz="1000" b="1" dirty="0">
                <a:solidFill>
                  <a:srgbClr val="0000CC"/>
                </a:solidFill>
              </a:rPr>
              <a:t> 요구사항에 대해 기능적으로 반드시 필요한 지</a:t>
            </a:r>
            <a:r>
              <a:rPr lang="en-US" altLang="ko-KR" sz="1000" b="1" dirty="0">
                <a:solidFill>
                  <a:srgbClr val="0000CC"/>
                </a:solidFill>
              </a:rPr>
              <a:t>, </a:t>
            </a:r>
            <a:r>
              <a:rPr lang="ko-KR" altLang="en-US" sz="1000" b="1" dirty="0">
                <a:solidFill>
                  <a:srgbClr val="0000CC"/>
                </a:solidFill>
              </a:rPr>
              <a:t>사용자 </a:t>
            </a:r>
            <a:r>
              <a:rPr lang="ko-KR" altLang="en-US" sz="1000" b="1" dirty="0" err="1">
                <a:solidFill>
                  <a:srgbClr val="0000CC"/>
                </a:solidFill>
              </a:rPr>
              <a:t>편이성</a:t>
            </a:r>
            <a:r>
              <a:rPr lang="en-US" altLang="ko-KR" sz="1000" b="1" dirty="0">
                <a:solidFill>
                  <a:srgbClr val="0000CC"/>
                </a:solidFill>
              </a:rPr>
              <a:t>, </a:t>
            </a:r>
            <a:r>
              <a:rPr lang="ko-KR" altLang="en-US" sz="1000" b="1" dirty="0">
                <a:solidFill>
                  <a:srgbClr val="0000CC"/>
                </a:solidFill>
              </a:rPr>
              <a:t>유용성 등을 고려하여</a:t>
            </a:r>
            <a:endParaRPr lang="en-US" altLang="ko-KR" sz="1000" b="1" dirty="0">
              <a:solidFill>
                <a:srgbClr val="0000CC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                        </a:t>
            </a:r>
            <a:r>
              <a:rPr lang="ko-KR" altLang="en-US" sz="1000" b="1" dirty="0">
                <a:solidFill>
                  <a:srgbClr val="0000CC"/>
                </a:solidFill>
              </a:rPr>
              <a:t>상</a:t>
            </a:r>
            <a:r>
              <a:rPr lang="en-US" altLang="ko-KR" sz="1000" b="1" dirty="0">
                <a:solidFill>
                  <a:srgbClr val="0000CC"/>
                </a:solidFill>
              </a:rPr>
              <a:t>/</a:t>
            </a:r>
            <a:r>
              <a:rPr lang="ko-KR" altLang="en-US" sz="1000" b="1" dirty="0">
                <a:solidFill>
                  <a:srgbClr val="0000CC"/>
                </a:solidFill>
              </a:rPr>
              <a:t>중</a:t>
            </a:r>
            <a:r>
              <a:rPr lang="en-US" altLang="ko-KR" sz="1000" b="1" dirty="0">
                <a:solidFill>
                  <a:srgbClr val="0000CC"/>
                </a:solidFill>
              </a:rPr>
              <a:t>/</a:t>
            </a:r>
            <a:r>
              <a:rPr lang="ko-KR" altLang="en-US" sz="1000" b="1" dirty="0">
                <a:solidFill>
                  <a:srgbClr val="0000CC"/>
                </a:solidFill>
              </a:rPr>
              <a:t>하</a:t>
            </a:r>
            <a:r>
              <a:rPr lang="en-US" altLang="ko-KR" sz="1000" b="1" dirty="0">
                <a:solidFill>
                  <a:srgbClr val="0000CC"/>
                </a:solidFill>
              </a:rPr>
              <a:t> Level</a:t>
            </a:r>
            <a:r>
              <a:rPr lang="ko-KR" altLang="en-US" sz="1000" b="1" dirty="0">
                <a:solidFill>
                  <a:srgbClr val="0000CC"/>
                </a:solidFill>
              </a:rPr>
              <a:t>로 구분</a:t>
            </a:r>
            <a:endParaRPr lang="en-US" altLang="ko-KR" sz="1000" b="1" dirty="0">
              <a:solidFill>
                <a:srgbClr val="0000CC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</a:t>
            </a:r>
            <a:r>
              <a:rPr lang="ko-KR" altLang="en-US" sz="1000" b="1" dirty="0">
                <a:solidFill>
                  <a:srgbClr val="0000CC"/>
                </a:solidFill>
              </a:rPr>
              <a:t>검토 의견 </a:t>
            </a:r>
            <a:r>
              <a:rPr lang="en-US" altLang="ko-KR" sz="1000" b="1" dirty="0">
                <a:solidFill>
                  <a:srgbClr val="0000CC"/>
                </a:solidFill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</a:rPr>
              <a:t>요구사항에 대해 설계에 반영 할  수 있는 지 여부를 판단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rgbClr val="0000CC"/>
                </a:solidFill>
              </a:rPr>
              <a:t>- </a:t>
            </a:r>
            <a:r>
              <a:rPr lang="ko-KR" altLang="en-US" sz="1000" b="1" dirty="0">
                <a:solidFill>
                  <a:srgbClr val="0000CC"/>
                </a:solidFill>
              </a:rPr>
              <a:t>수용 여부 </a:t>
            </a:r>
            <a:r>
              <a:rPr lang="en-US" altLang="ko-KR" sz="1000" b="1" dirty="0">
                <a:solidFill>
                  <a:srgbClr val="0000CC"/>
                </a:solidFill>
              </a:rPr>
              <a:t>: </a:t>
            </a:r>
            <a:r>
              <a:rPr lang="ko-KR" altLang="en-US" sz="1000" b="1" dirty="0">
                <a:solidFill>
                  <a:srgbClr val="0000CC"/>
                </a:solidFill>
              </a:rPr>
              <a:t>어플리케이션 설계에 반영 여부 판단 </a:t>
            </a:r>
            <a:r>
              <a:rPr lang="en-US" altLang="ko-KR" sz="1000" b="1" dirty="0">
                <a:solidFill>
                  <a:srgbClr val="0000CC"/>
                </a:solidFill>
              </a:rPr>
              <a:t>(</a:t>
            </a:r>
            <a:r>
              <a:rPr lang="ko-KR" altLang="en-US" sz="1000" b="1" dirty="0">
                <a:solidFill>
                  <a:srgbClr val="0000CC"/>
                </a:solidFill>
              </a:rPr>
              <a:t>수용</a:t>
            </a:r>
            <a:r>
              <a:rPr lang="en-US" altLang="ko-KR" sz="1000" b="1" dirty="0">
                <a:solidFill>
                  <a:srgbClr val="0000CC"/>
                </a:solidFill>
              </a:rPr>
              <a:t>/</a:t>
            </a:r>
            <a:r>
              <a:rPr lang="ko-KR" altLang="en-US" sz="1000" b="1" dirty="0">
                <a:solidFill>
                  <a:srgbClr val="0000CC"/>
                </a:solidFill>
              </a:rPr>
              <a:t>기각</a:t>
            </a:r>
            <a:r>
              <a:rPr lang="en-US" altLang="ko-KR" sz="1000" b="1" dirty="0">
                <a:solidFill>
                  <a:srgbClr val="0000CC"/>
                </a:solidFill>
              </a:rPr>
              <a:t>/</a:t>
            </a:r>
            <a:r>
              <a:rPr lang="ko-KR" altLang="en-US" sz="1000" b="1" dirty="0">
                <a:solidFill>
                  <a:srgbClr val="0000CC"/>
                </a:solidFill>
              </a:rPr>
              <a:t>제외 로 구분</a:t>
            </a:r>
            <a:r>
              <a:rPr lang="en-US" altLang="ko-KR" sz="1000" b="1" dirty="0">
                <a:solidFill>
                  <a:srgbClr val="0000CC"/>
                </a:solidFill>
              </a:rPr>
              <a:t>)</a:t>
            </a:r>
            <a:endParaRPr lang="ko-KR" altLang="en-US" sz="1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990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기능 요구사항 정의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latin typeface="+mn-ea"/>
              </a:rPr>
              <a:t>     </a:t>
            </a:r>
            <a:r>
              <a:rPr lang="ko-KR" altLang="en-US" sz="1400" dirty="0">
                <a:latin typeface="+mn-ea"/>
              </a:rPr>
              <a:t>→  기능 요구사항 정의서 작성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Application Architecture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aphicFrame>
        <p:nvGraphicFramePr>
          <p:cNvPr id="48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09274"/>
              </p:ext>
            </p:extLst>
          </p:nvPr>
        </p:nvGraphicFramePr>
        <p:xfrm>
          <a:off x="523944" y="1808909"/>
          <a:ext cx="8191460" cy="3439877"/>
        </p:xfrm>
        <a:graphic>
          <a:graphicData uri="http://schemas.openxmlformats.org/drawingml/2006/table">
            <a:tbl>
              <a:tblPr/>
              <a:tblGrid>
                <a:gridCol w="89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1.2.2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상세내용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요구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부서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중요도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검토 의견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수용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30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작업지시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작업지시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- ERP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에서 해당작업지시에 주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야 실적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불량정보를 인터페이스 받을 수 있어야 함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생산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부서</a:t>
                      </a: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작업자정보는 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ERP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에서 등록하고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u="none" strike="noStrike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실적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불량정보는 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MES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ERP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로 전송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수용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4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작업지시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작업지시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오더 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이 구분되면 </a:t>
                      </a:r>
                      <a:r>
                        <a:rPr lang="ko-KR" altLang="en-US" sz="1000" u="none" strike="noStrike" dirty="0" err="1">
                          <a:effectLst/>
                          <a:latin typeface="+mn-ea"/>
                          <a:ea typeface="+mn-ea"/>
                        </a:rPr>
                        <a:t>좋을것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 같다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생산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부서</a:t>
                      </a: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- ERP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도 구분이 필요함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수용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6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생산실행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 err="1">
                          <a:effectLst/>
                          <a:latin typeface="+mn-ea"/>
                          <a:ea typeface="+mn-ea"/>
                        </a:rPr>
                        <a:t>재작업</a:t>
                      </a:r>
                      <a:endParaRPr lang="en-US" altLang="ko-KR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공정 별 재 작업 카운트를 작업자가</a:t>
                      </a:r>
                      <a:endParaRPr lang="en-US" altLang="ko-KR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  단말기를 이용하여 입력하여</a:t>
                      </a:r>
                      <a:endParaRPr lang="en-US" altLang="ko-KR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 재 작업 카운트를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작업자가 재 작업 수량을 입력할 수</a:t>
                      </a:r>
                      <a:endParaRPr lang="en-US" altLang="ko-KR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 있는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수용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6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생산실행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실적처리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고온전지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CELL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별 실적 처리시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여러 건을</a:t>
                      </a:r>
                      <a:endParaRPr lang="en-US" altLang="ko-KR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  <a:latin typeface="+mn-ea"/>
                          <a:ea typeface="+mn-ea"/>
                        </a:rPr>
                        <a:t>스캔하여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 처리할 수 있도록 요청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여러 건을  동시에 스캔 하기엔 어려운 </a:t>
                      </a:r>
                      <a:endParaRPr lang="en-US" altLang="ko-KR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u="none" strike="noStrike" baseline="0" dirty="0">
                          <a:effectLst/>
                          <a:latin typeface="+mn-ea"/>
                          <a:ea typeface="+mn-ea"/>
                        </a:rPr>
                        <a:t>   상황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으로 별도 방법으로 처리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4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생산실행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생산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LOT ID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체계 및 </a:t>
                      </a:r>
                      <a:r>
                        <a:rPr lang="ko-KR" altLang="en-US" sz="1000" u="none" strike="noStrike" dirty="0" err="1">
                          <a:effectLst/>
                          <a:latin typeface="+mn-ea"/>
                          <a:ea typeface="+mn-ea"/>
                        </a:rPr>
                        <a:t>채번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 규칙 관리 필요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1588" algn="l" eaLnBrk="0" hangingPunct="0">
                        <a:spcBef>
                          <a:spcPct val="20000"/>
                        </a:spcBef>
                        <a:defRPr kumimoji="1" sz="13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55575" algn="l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87325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425450" algn="l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88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133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179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225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수용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9" marR="6479" marT="64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 Box 163"/>
          <p:cNvSpPr txBox="1">
            <a:spLocks noChangeArrowheads="1"/>
          </p:cNvSpPr>
          <p:nvPr/>
        </p:nvSpPr>
        <p:spPr bwMode="auto">
          <a:xfrm rot="20307544">
            <a:off x="5641088" y="5102469"/>
            <a:ext cx="15355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CC3300"/>
                </a:solidFill>
                <a:latin typeface="굴림" charset="-127"/>
                <a:ea typeface="굴림" charset="-127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7081793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Application Architecture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kumimoji="0" lang="ko-KR" altLang="en-US" sz="1600" b="1" dirty="0">
                <a:latin typeface="+mn-ea"/>
              </a:rPr>
              <a:t>어플리케이션</a:t>
            </a:r>
            <a:r>
              <a:rPr lang="ko-KR" altLang="en-US" sz="1600" b="1" dirty="0">
                <a:latin typeface="+mn-ea"/>
              </a:rPr>
              <a:t> 구조 및 화면 설계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화면 설계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(UI)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대상의 단위 업무를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Block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구조로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체계화 하고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각각의 화면을 설계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8" name="직사각형 19"/>
          <p:cNvSpPr>
            <a:spLocks noChangeArrowheads="1"/>
          </p:cNvSpPr>
          <p:nvPr/>
        </p:nvSpPr>
        <p:spPr bwMode="auto">
          <a:xfrm>
            <a:off x="723871" y="1975356"/>
            <a:ext cx="6181754" cy="3968244"/>
          </a:xfrm>
          <a:prstGeom prst="rect">
            <a:avLst/>
          </a:prstGeom>
          <a:solidFill>
            <a:srgbClr val="3570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</a:pPr>
            <a:endParaRPr lang="ko-KR" altLang="en-US" sz="10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9" name="직사각형 19"/>
          <p:cNvSpPr>
            <a:spLocks noChangeArrowheads="1"/>
          </p:cNvSpPr>
          <p:nvPr/>
        </p:nvSpPr>
        <p:spPr bwMode="auto">
          <a:xfrm>
            <a:off x="3865504" y="2127214"/>
            <a:ext cx="1404000" cy="253847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</a:pPr>
            <a:endParaRPr lang="ko-KR" altLang="en-US" sz="10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0" name="직사각형 19"/>
          <p:cNvSpPr>
            <a:spLocks noChangeArrowheads="1"/>
          </p:cNvSpPr>
          <p:nvPr/>
        </p:nvSpPr>
        <p:spPr bwMode="auto">
          <a:xfrm>
            <a:off x="5382489" y="2127214"/>
            <a:ext cx="1404000" cy="253847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</a:pPr>
            <a:endParaRPr lang="ko-KR" altLang="en-US" sz="10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1" name="직사각형 19"/>
          <p:cNvSpPr>
            <a:spLocks noChangeArrowheads="1"/>
          </p:cNvSpPr>
          <p:nvPr/>
        </p:nvSpPr>
        <p:spPr bwMode="auto">
          <a:xfrm>
            <a:off x="2339971" y="2127214"/>
            <a:ext cx="1404000" cy="253847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</a:pPr>
            <a:endParaRPr lang="ko-KR" altLang="en-US" sz="10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2" name="직사각형 19"/>
          <p:cNvSpPr>
            <a:spLocks noChangeArrowheads="1"/>
          </p:cNvSpPr>
          <p:nvPr/>
        </p:nvSpPr>
        <p:spPr bwMode="auto">
          <a:xfrm>
            <a:off x="818712" y="2127214"/>
            <a:ext cx="1404000" cy="253847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</a:pPr>
            <a:endParaRPr lang="ko-KR" altLang="en-US" sz="10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3" name="직사각형 19"/>
          <p:cNvSpPr>
            <a:spLocks noChangeArrowheads="1"/>
          </p:cNvSpPr>
          <p:nvPr/>
        </p:nvSpPr>
        <p:spPr bwMode="auto">
          <a:xfrm>
            <a:off x="3865503" y="4794992"/>
            <a:ext cx="2920985" cy="10628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</a:pPr>
            <a:endParaRPr lang="ko-KR" altLang="en-US" sz="10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6" name="Rectangle 378"/>
          <p:cNvSpPr>
            <a:spLocks noChangeArrowheads="1"/>
          </p:cNvSpPr>
          <p:nvPr/>
        </p:nvSpPr>
        <p:spPr bwMode="auto">
          <a:xfrm>
            <a:off x="1161144" y="2203414"/>
            <a:ext cx="7191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88" tIns="46790" rIns="53988" bIns="46790" anchor="ctr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ts val="1500"/>
              </a:lnSpc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제품품질</a:t>
            </a:r>
          </a:p>
        </p:txBody>
      </p:sp>
      <p:sp>
        <p:nvSpPr>
          <p:cNvPr id="17" name="Rectangle 378"/>
          <p:cNvSpPr>
            <a:spLocks noChangeArrowheads="1"/>
          </p:cNvSpPr>
          <p:nvPr/>
        </p:nvSpPr>
        <p:spPr bwMode="auto">
          <a:xfrm>
            <a:off x="2681609" y="2203414"/>
            <a:ext cx="720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88" tIns="46790" rIns="53988" bIns="46790" anchor="ctr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ts val="1500"/>
              </a:lnSpc>
              <a:defRPr/>
            </a:pPr>
            <a:r>
              <a:rPr lang="ko-KR" altLang="en-US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부품품질</a:t>
            </a:r>
          </a:p>
        </p:txBody>
      </p:sp>
      <p:sp>
        <p:nvSpPr>
          <p:cNvPr id="18" name="Rectangle 378"/>
          <p:cNvSpPr>
            <a:spLocks noChangeArrowheads="1"/>
          </p:cNvSpPr>
          <p:nvPr/>
        </p:nvSpPr>
        <p:spPr bwMode="auto">
          <a:xfrm>
            <a:off x="5724920" y="2203414"/>
            <a:ext cx="7191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88" tIns="46790" rIns="53988" bIns="46790" anchor="ctr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ts val="1500"/>
              </a:lnSpc>
              <a:defRPr/>
            </a:pPr>
            <a:r>
              <a:rPr lang="ko-KR" altLang="en-US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필드품질</a:t>
            </a:r>
          </a:p>
        </p:txBody>
      </p:sp>
      <p:sp>
        <p:nvSpPr>
          <p:cNvPr id="19" name="Rectangle 378"/>
          <p:cNvSpPr>
            <a:spLocks noChangeArrowheads="1"/>
          </p:cNvSpPr>
          <p:nvPr/>
        </p:nvSpPr>
        <p:spPr bwMode="auto">
          <a:xfrm>
            <a:off x="4207142" y="2203414"/>
            <a:ext cx="720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88" tIns="46790" rIns="53988" bIns="46790" anchor="ctr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ts val="1500"/>
              </a:lnSpc>
              <a:defRPr/>
            </a:pPr>
            <a:r>
              <a:rPr lang="ko-KR" altLang="en-US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공정품질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908712" y="2517146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과거품질문제 관리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908712" y="2919197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양산부품 승인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908712" y="3321248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양산제품 승인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908712" y="3723299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개발단계 승인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2429971" y="2517146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인수검사 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2429971" y="2919197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협력사 평가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2429971" y="3321248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협력사 </a:t>
            </a:r>
            <a:r>
              <a:rPr kumimoji="0" lang="en-US" altLang="ko-KR" sz="1000" kern="0">
                <a:latin typeface="맑은 고딕" pitchFamily="50" charset="-127"/>
                <a:ea typeface="맑은 고딕" pitchFamily="50" charset="-127"/>
              </a:rPr>
              <a:t>4M </a:t>
            </a: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2429971" y="3723299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협력사 </a:t>
            </a:r>
            <a:r>
              <a:rPr kumimoji="0" lang="en-US" altLang="ko-KR" sz="1000" kern="0">
                <a:latin typeface="맑은 고딕" pitchFamily="50" charset="-127"/>
                <a:ea typeface="맑은 고딕" pitchFamily="50" charset="-127"/>
              </a:rPr>
              <a:t>VOC</a:t>
            </a:r>
            <a:endParaRPr kumimoji="0" lang="ko-KR" altLang="en-US" sz="1000" ker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955504" y="2517146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공정검사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3955504" y="2919197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제품검사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3955504" y="3321248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완제품 </a:t>
            </a:r>
            <a:r>
              <a:rPr kumimoji="0" lang="en-US" altLang="ko-KR" sz="1000" kern="0">
                <a:latin typeface="맑은 고딕" pitchFamily="50" charset="-127"/>
                <a:ea typeface="맑은 고딕" pitchFamily="50" charset="-127"/>
              </a:rPr>
              <a:t>4M </a:t>
            </a: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3955504" y="3723299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측정기 관리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3955504" y="4125350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latin typeface="맑은 고딕" pitchFamily="50" charset="-127"/>
                <a:ea typeface="맑은 고딕" pitchFamily="50" charset="-127"/>
              </a:rPr>
              <a:t>SPC </a:t>
            </a: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5472489" y="2517146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클레임 지표관리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5472489" y="2919197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latin typeface="맑은 고딕" pitchFamily="50" charset="-127"/>
                <a:ea typeface="맑은 고딕" pitchFamily="50" charset="-127"/>
              </a:rPr>
              <a:t>A/S </a:t>
            </a: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이슈관리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5472489" y="3321248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err="1">
                <a:latin typeface="맑은 고딕" pitchFamily="50" charset="-127"/>
                <a:ea typeface="맑은 고딕" pitchFamily="50" charset="-127"/>
              </a:rPr>
              <a:t>회수품</a:t>
            </a: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 관리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5472489" y="3723299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필드 클레임 분석관리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5472489" y="4125350"/>
            <a:ext cx="1224000" cy="34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latin typeface="맑은 고딕" pitchFamily="50" charset="-127"/>
                <a:ea typeface="맑은 고딕" pitchFamily="50" charset="-127"/>
              </a:rPr>
              <a:t>VOC </a:t>
            </a: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개선관리</a:t>
            </a:r>
          </a:p>
        </p:txBody>
      </p:sp>
      <p:sp>
        <p:nvSpPr>
          <p:cNvPr id="41" name="직사각형 19"/>
          <p:cNvSpPr>
            <a:spLocks noChangeArrowheads="1"/>
          </p:cNvSpPr>
          <p:nvPr/>
        </p:nvSpPr>
        <p:spPr bwMode="auto">
          <a:xfrm>
            <a:off x="818712" y="4794993"/>
            <a:ext cx="2925260" cy="10628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</a:pPr>
            <a:endParaRPr lang="ko-KR" altLang="en-US" sz="10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467143" y="4894082"/>
            <a:ext cx="1044000" cy="396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품질</a:t>
            </a:r>
            <a:r>
              <a:rPr kumimoji="0" lang="en-US" altLang="ko-KR" sz="1000" kern="0">
                <a:latin typeface="맑은 고딕" pitchFamily="50" charset="-127"/>
                <a:ea typeface="맑은 고딕" pitchFamily="50" charset="-127"/>
              </a:rPr>
              <a:t>Home-page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latin typeface="맑은 고딕" pitchFamily="50" charset="-127"/>
                <a:ea typeface="맑은 고딕" pitchFamily="50" charset="-127"/>
              </a:rPr>
              <a:t>(My Job </a:t>
            </a: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포함</a:t>
            </a:r>
            <a:r>
              <a:rPr kumimoji="0" lang="en-US" altLang="ko-KR" sz="1000" ker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ker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609971" y="4894082"/>
            <a:ext cx="1044000" cy="396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latin typeface="맑은 고딕" pitchFamily="50" charset="-127"/>
                <a:ea typeface="맑은 고딕" pitchFamily="50" charset="-127"/>
              </a:rPr>
              <a:t>Work-Flow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결재관리</a:t>
            </a:r>
            <a:r>
              <a:rPr kumimoji="0" lang="en-US" altLang="ko-KR" sz="1000" ker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ker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467143" y="5374530"/>
            <a:ext cx="1044000" cy="396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기준정보</a:t>
            </a:r>
            <a:endParaRPr kumimoji="0" lang="en-US" altLang="ko-KR" sz="1000" kern="0"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2609971" y="5399528"/>
            <a:ext cx="1044000" cy="396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latin typeface="맑은 고딕" pitchFamily="50" charset="-127"/>
                <a:ea typeface="맑은 고딕" pitchFamily="50" charset="-127"/>
              </a:rPr>
              <a:t>Admin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kern="0">
                <a:latin typeface="맑은 고딕" pitchFamily="50" charset="-127"/>
                <a:ea typeface="맑은 고딕" pitchFamily="50" charset="-127"/>
              </a:rPr>
              <a:t>시스템 관리</a:t>
            </a:r>
            <a:r>
              <a:rPr kumimoji="0" lang="en-US" altLang="ko-KR" sz="1000" ker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ker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378"/>
          <p:cNvSpPr>
            <a:spLocks noChangeArrowheads="1"/>
          </p:cNvSpPr>
          <p:nvPr/>
        </p:nvSpPr>
        <p:spPr bwMode="auto">
          <a:xfrm>
            <a:off x="815903" y="4928191"/>
            <a:ext cx="590400" cy="4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88" tIns="46790" rIns="53988" bIns="46790" anchor="ctr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ts val="1500"/>
              </a:lnSpc>
              <a:defRPr/>
            </a:pPr>
            <a:r>
              <a:rPr lang="ko-KR" altLang="en-US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공통</a:t>
            </a:r>
            <a:endParaRPr lang="en-US" altLang="ko-KR" sz="10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>
              <a:lnSpc>
                <a:spcPts val="1500"/>
              </a:lnSpc>
              <a:defRPr/>
            </a:pPr>
            <a:r>
              <a:rPr lang="ko-KR" altLang="en-US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모듈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5472489" y="5092082"/>
            <a:ext cx="1223568" cy="68661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36000" tIns="0" rIns="0" bIns="0" anchor="ctr"/>
          <a:lstStyle/>
          <a:p>
            <a:pPr marL="93663" indent="-93663" eaLnBrk="1" fontAlgn="auto" hangingPunct="1">
              <a:lnSpc>
                <a:spcPts val="12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협력사</a:t>
            </a:r>
            <a:r>
              <a:rPr kumimoji="0" lang="ko-KR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4M</a:t>
            </a:r>
          </a:p>
          <a:p>
            <a:pPr marL="93663" indent="-93663" eaLnBrk="1" fontAlgn="auto" hangingPunct="1">
              <a:lnSpc>
                <a:spcPts val="12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협력사</a:t>
            </a:r>
            <a:r>
              <a:rPr kumimoji="0" lang="ko-KR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VOC</a:t>
            </a:r>
          </a:p>
        </p:txBody>
      </p:sp>
      <p:sp>
        <p:nvSpPr>
          <p:cNvPr id="61" name="Rectangle 378"/>
          <p:cNvSpPr>
            <a:spLocks noChangeArrowheads="1"/>
          </p:cNvSpPr>
          <p:nvPr/>
        </p:nvSpPr>
        <p:spPr bwMode="auto">
          <a:xfrm>
            <a:off x="4064830" y="4820241"/>
            <a:ext cx="7191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88" tIns="46790" rIns="53988" bIns="46790" anchor="ctr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lnSpc>
                <a:spcPts val="1500"/>
              </a:lnSpc>
              <a:defRPr/>
            </a:pPr>
            <a:r>
              <a:rPr lang="ko-KR" altLang="en-US" sz="10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협력사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Portal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955504" y="5115645"/>
            <a:ext cx="1223568" cy="67988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lIns="36000" tIns="0" rIns="0" bIns="0" anchor="ctr"/>
          <a:lstStyle/>
          <a:p>
            <a:pPr marL="93663" indent="-93663" eaLnBrk="1" fontAlgn="auto" hangingPunct="1">
              <a:lnSpc>
                <a:spcPts val="12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협력사</a:t>
            </a:r>
            <a:r>
              <a:rPr kumimoji="0" lang="ko-KR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귀책</a:t>
            </a:r>
            <a:b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품질문제 개선관리</a:t>
            </a:r>
            <a:endParaRPr kumimoji="0" lang="en-US" altLang="ko-KR" sz="10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93663" indent="-93663" eaLnBrk="1" fontAlgn="auto" hangingPunct="1">
              <a:lnSpc>
                <a:spcPts val="12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협력사</a:t>
            </a:r>
            <a:r>
              <a:rPr kumimoji="0" lang="ko-KR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평가</a:t>
            </a:r>
            <a:endParaRPr kumimoji="0" lang="en-US" altLang="ko-KR" sz="10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자유형: 도형 6">
            <a:extLst>
              <a:ext uri="{FF2B5EF4-FFF2-40B4-BE49-F238E27FC236}">
                <a16:creationId xmlns:a16="http://schemas.microsoft.com/office/drawing/2014/main" id="{E8A0E02E-4F49-4E65-8ACA-59DB1E5FE73A}"/>
              </a:ext>
            </a:extLst>
          </p:cNvPr>
          <p:cNvSpPr/>
          <p:nvPr/>
        </p:nvSpPr>
        <p:spPr>
          <a:xfrm rot="2865388">
            <a:off x="4922994" y="3042182"/>
            <a:ext cx="1131199" cy="487603"/>
          </a:xfrm>
          <a:custGeom>
            <a:avLst/>
            <a:gdLst>
              <a:gd name="connsiteX0" fmla="*/ 0 w 1828800"/>
              <a:gd name="connsiteY0" fmla="*/ 478185 h 478185"/>
              <a:gd name="connsiteX1" fmla="*/ 765717 w 1828800"/>
              <a:gd name="connsiteY1" fmla="*/ 61873 h 478185"/>
              <a:gd name="connsiteX2" fmla="*/ 1828800 w 1828800"/>
              <a:gd name="connsiteY2" fmla="*/ 9834 h 47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478185">
                <a:moveTo>
                  <a:pt x="0" y="478185"/>
                </a:moveTo>
                <a:cubicBezTo>
                  <a:pt x="230458" y="309058"/>
                  <a:pt x="460917" y="139931"/>
                  <a:pt x="765717" y="61873"/>
                </a:cubicBezTo>
                <a:cubicBezTo>
                  <a:pt x="1070517" y="-16185"/>
                  <a:pt x="1449658" y="-3176"/>
                  <a:pt x="1828800" y="9834"/>
                </a:cubicBezTo>
              </a:path>
            </a:pathLst>
          </a:custGeom>
          <a:noFill/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85" y="3580998"/>
            <a:ext cx="4245806" cy="266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544601" y="1687558"/>
            <a:ext cx="1233086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품질관리 시스템</a:t>
            </a: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00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 Box 163"/>
          <p:cNvSpPr txBox="1">
            <a:spLocks noChangeArrowheads="1"/>
          </p:cNvSpPr>
          <p:nvPr/>
        </p:nvSpPr>
        <p:spPr bwMode="auto">
          <a:xfrm rot="20307544">
            <a:off x="6968690" y="5843686"/>
            <a:ext cx="15355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CC3300"/>
                </a:solidFill>
                <a:latin typeface="굴림" charset="-127"/>
                <a:ea typeface="굴림" charset="-127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420557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Application Architecture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lang="ko-KR" altLang="en-US" sz="1600" b="1" dirty="0">
                <a:latin typeface="+mn-ea"/>
              </a:rPr>
              <a:t> 화면 기능 설명</a:t>
            </a:r>
            <a:endParaRPr lang="en-US" altLang="ko-KR" sz="1600" b="1" dirty="0">
              <a:latin typeface="+mn-ea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설계된 화면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(UI)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별로 처리하는 업무 기능을 설명하고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구성된 항목에 대한 작업 내용을 설명 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2005" y="1764874"/>
            <a:ext cx="1795061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자재</a:t>
            </a: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제품 설정 상세 팝업 </a:t>
            </a:r>
            <a:r>
              <a:rPr lang="en-US" altLang="ko-KR" sz="1000" kern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000" kern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76" y="2127589"/>
            <a:ext cx="4239159" cy="3359643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2056909" y="2786497"/>
            <a:ext cx="180000" cy="180000"/>
          </a:xfrm>
          <a:prstGeom prst="ellipse">
            <a:avLst/>
          </a:prstGeom>
          <a:solidFill>
            <a:srgbClr val="0050BE"/>
          </a:solidFill>
          <a:ln>
            <a:solidFill>
              <a:srgbClr val="005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03091" y="2786497"/>
            <a:ext cx="180000" cy="180000"/>
          </a:xfrm>
          <a:prstGeom prst="ellipse">
            <a:avLst/>
          </a:prstGeom>
          <a:solidFill>
            <a:srgbClr val="0050BE"/>
          </a:solidFill>
          <a:ln>
            <a:solidFill>
              <a:srgbClr val="005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595761" y="2786497"/>
            <a:ext cx="180000" cy="180000"/>
          </a:xfrm>
          <a:prstGeom prst="ellipse">
            <a:avLst/>
          </a:prstGeom>
          <a:solidFill>
            <a:srgbClr val="0050BE"/>
          </a:solidFill>
          <a:ln>
            <a:solidFill>
              <a:srgbClr val="005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050283" y="2786497"/>
            <a:ext cx="180000" cy="180000"/>
          </a:xfrm>
          <a:prstGeom prst="ellipse">
            <a:avLst/>
          </a:prstGeom>
          <a:solidFill>
            <a:srgbClr val="0050BE"/>
          </a:solidFill>
          <a:ln>
            <a:solidFill>
              <a:srgbClr val="005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말풍선: 모서리가 둥근 사각형 424"/>
          <p:cNvSpPr/>
          <p:nvPr/>
        </p:nvSpPr>
        <p:spPr>
          <a:xfrm>
            <a:off x="5419725" y="2219325"/>
            <a:ext cx="3000404" cy="3352800"/>
          </a:xfrm>
          <a:prstGeom prst="wedgeRoundRectCallout">
            <a:avLst>
              <a:gd name="adj1" fmla="val -103968"/>
              <a:gd name="adj2" fmla="val -4667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lnSpc>
                <a:spcPct val="120000"/>
              </a:lnSpc>
              <a:defRPr/>
            </a:pP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■ 기능 설명</a:t>
            </a:r>
            <a:endParaRPr lang="en-US" altLang="ko-KR" sz="1200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  1. 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자재</a:t>
            </a: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/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제품 상세 정보를 입력하는</a:t>
            </a:r>
            <a:endParaRPr lang="en-US" altLang="ko-KR" sz="1200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   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  팝업 화면으로 상세 정보</a:t>
            </a: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그룹</a:t>
            </a: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,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     CMF, </a:t>
            </a:r>
            <a:r>
              <a:rPr lang="ko-KR" altLang="en-US" sz="1200" dirty="0" err="1">
                <a:solidFill>
                  <a:srgbClr val="0000CC"/>
                </a:solidFill>
                <a:latin typeface="+mn-ea"/>
              </a:rPr>
              <a:t>플로우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 부여</a:t>
            </a: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0000CC"/>
                </a:solidFill>
                <a:latin typeface="+mn-ea"/>
              </a:rPr>
              <a:t>공급사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 부여</a:t>
            </a: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,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     </a:t>
            </a:r>
            <a:r>
              <a:rPr lang="ko-KR" altLang="en-US" sz="1200" dirty="0" err="1">
                <a:solidFill>
                  <a:srgbClr val="0000CC"/>
                </a:solidFill>
                <a:latin typeface="+mn-ea"/>
              </a:rPr>
              <a:t>고객사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 부여 탭으로 구성</a:t>
            </a:r>
            <a:endParaRPr lang="en-US" altLang="ko-KR" sz="1200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  2. 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제품의 상세 </a:t>
            </a: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SPEC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와 더불어 생산</a:t>
            </a:r>
            <a:endParaRPr lang="en-US" altLang="ko-KR" sz="1200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   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  </a:t>
            </a:r>
            <a:r>
              <a:rPr lang="ko-KR" altLang="en-US" sz="1200" dirty="0" err="1">
                <a:solidFill>
                  <a:srgbClr val="0000CC"/>
                </a:solidFill>
                <a:latin typeface="+mn-ea"/>
              </a:rPr>
              <a:t>플로우</a:t>
            </a: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0000CC"/>
                </a:solidFill>
                <a:latin typeface="+mn-ea"/>
              </a:rPr>
              <a:t>공급사</a:t>
            </a: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0000CC"/>
                </a:solidFill>
                <a:latin typeface="+mn-ea"/>
              </a:rPr>
              <a:t>고객사를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 설정</a:t>
            </a:r>
            <a:endParaRPr lang="en-US" altLang="ko-KR" sz="1200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■ 작업 순서</a:t>
            </a:r>
            <a:endParaRPr lang="en-US" altLang="ko-KR" sz="1200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→  표시된 번호 순으로 </a:t>
            </a:r>
            <a:endParaRPr lang="en-US" altLang="ko-KR" sz="1200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         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작업 내용 설명 </a:t>
            </a: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추가</a:t>
            </a: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  1.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  2.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  3.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  4.</a:t>
            </a:r>
          </a:p>
        </p:txBody>
      </p:sp>
      <p:sp>
        <p:nvSpPr>
          <p:cNvPr id="12" name="Text Box 163"/>
          <p:cNvSpPr txBox="1">
            <a:spLocks noChangeArrowheads="1"/>
          </p:cNvSpPr>
          <p:nvPr/>
        </p:nvSpPr>
        <p:spPr bwMode="auto">
          <a:xfrm rot="20307544">
            <a:off x="1147311" y="5176938"/>
            <a:ext cx="15355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CC3300"/>
                </a:solidFill>
                <a:latin typeface="굴림" charset="-127"/>
                <a:ea typeface="굴림" charset="-127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93781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0">
            <a:extLst>
              <a:ext uri="{FF2B5EF4-FFF2-40B4-BE49-F238E27FC236}">
                <a16:creationId xmlns:a16="http://schemas.microsoft.com/office/drawing/2014/main" id="{FD035D5F-404A-48ED-8FB0-9D300996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1965"/>
            <a:ext cx="91440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lIns="89064" tIns="44532" rIns="89064" bIns="44532"/>
          <a:lstStyle/>
          <a:p>
            <a:endParaRPr lang="ko-KR" altLang="en-US" sz="1267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6FCCB1-59C8-4A2A-A948-60E7264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7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  Data Architecture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48" name="TextBox 3"/>
          <p:cNvSpPr txBox="1">
            <a:spLocks noChangeArrowheads="1"/>
          </p:cNvSpPr>
          <p:nvPr/>
        </p:nvSpPr>
        <p:spPr bwMode="auto">
          <a:xfrm>
            <a:off x="428596" y="979562"/>
            <a:ext cx="8286808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buBlip>
                <a:blip r:embed="rId2"/>
              </a:buBlip>
              <a:defRPr/>
            </a:pPr>
            <a:r>
              <a:rPr kumimoji="0"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Data Architecture (DA)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업무의 기능 영역 별 데이터베이스의 개발과 적용을 위한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Application Architecture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를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지원하는데 있어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데이터의 분산과 관리 접근법을 포함하는 포괄적인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Framework</a:t>
            </a:r>
          </a:p>
          <a:p>
            <a:pPr lvl="0" algn="just" eaLnBrk="0" hangingPunct="0">
              <a:lnSpc>
                <a:spcPct val="120000"/>
              </a:lnSpc>
              <a:buClr>
                <a:srgbClr val="ED7D31">
                  <a:lumMod val="50000"/>
                </a:srgbClr>
              </a:buClr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→ 안정된 데이터 모델의 구축에 활용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맑은 고딕" panose="020B0503020000020004" pitchFamily="50" charset="-127"/>
              </a:rPr>
              <a:t>종합시스템 구현을 위한 구체적인 데이터 요건을 정의</a:t>
            </a:r>
            <a:endParaRPr lang="en-US" altLang="ko-KR" sz="1400" dirty="0">
              <a:solidFill>
                <a:prstClr val="black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676275" y="2667000"/>
            <a:ext cx="5248275" cy="2971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63500" dir="3187806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pPr algn="l"/>
            <a:r>
              <a:rPr lang="ko-KR" altLang="en-US" sz="1400" dirty="0">
                <a:latin typeface="+mn-ea"/>
              </a:rPr>
              <a:t>데이터 원칙</a:t>
            </a: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auto">
          <a:xfrm flipH="1">
            <a:off x="4876800" y="3429000"/>
            <a:ext cx="838200" cy="304800"/>
          </a:xfrm>
          <a:prstGeom prst="homePlate">
            <a:avLst>
              <a:gd name="adj" fmla="val 68750"/>
            </a:avLst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400">
                <a:latin typeface="+mn-ea"/>
              </a:rPr>
              <a:t>통합</a:t>
            </a:r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auto">
          <a:xfrm flipH="1">
            <a:off x="4876800" y="3968750"/>
            <a:ext cx="838200" cy="304800"/>
          </a:xfrm>
          <a:prstGeom prst="homePlate">
            <a:avLst>
              <a:gd name="adj" fmla="val 68750"/>
            </a:avLst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400">
                <a:latin typeface="+mn-ea"/>
              </a:rPr>
              <a:t>무결성</a:t>
            </a:r>
          </a:p>
        </p:txBody>
      </p:sp>
      <p:sp>
        <p:nvSpPr>
          <p:cNvPr id="96" name="AutoShape 7"/>
          <p:cNvSpPr>
            <a:spLocks noChangeArrowheads="1"/>
          </p:cNvSpPr>
          <p:nvPr/>
        </p:nvSpPr>
        <p:spPr bwMode="auto">
          <a:xfrm flipH="1">
            <a:off x="4876800" y="4508500"/>
            <a:ext cx="838200" cy="304800"/>
          </a:xfrm>
          <a:prstGeom prst="homePlate">
            <a:avLst>
              <a:gd name="adj" fmla="val 68750"/>
            </a:avLst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400">
                <a:latin typeface="+mn-ea"/>
              </a:rPr>
              <a:t>보안</a:t>
            </a:r>
          </a:p>
        </p:txBody>
      </p:sp>
      <p:sp>
        <p:nvSpPr>
          <p:cNvPr id="97" name="AutoShape 8"/>
          <p:cNvSpPr>
            <a:spLocks noChangeArrowheads="1"/>
          </p:cNvSpPr>
          <p:nvPr/>
        </p:nvSpPr>
        <p:spPr bwMode="auto">
          <a:xfrm flipH="1">
            <a:off x="4876800" y="5048250"/>
            <a:ext cx="838200" cy="304800"/>
          </a:xfrm>
          <a:prstGeom prst="homePlate">
            <a:avLst>
              <a:gd name="adj" fmla="val 68750"/>
            </a:avLst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400">
                <a:latin typeface="+mn-ea"/>
              </a:rPr>
              <a:t>즉시성</a:t>
            </a:r>
          </a:p>
        </p:txBody>
      </p:sp>
      <p:sp>
        <p:nvSpPr>
          <p:cNvPr id="98" name="AutoShape 10"/>
          <p:cNvSpPr>
            <a:spLocks noChangeArrowheads="1"/>
          </p:cNvSpPr>
          <p:nvPr/>
        </p:nvSpPr>
        <p:spPr bwMode="auto">
          <a:xfrm>
            <a:off x="828675" y="3124200"/>
            <a:ext cx="3810000" cy="2438400"/>
          </a:xfrm>
          <a:prstGeom prst="bevel">
            <a:avLst>
              <a:gd name="adj" fmla="val 5278"/>
            </a:avLst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1400" dirty="0" err="1">
                <a:solidFill>
                  <a:schemeClr val="bg1"/>
                </a:solidFill>
                <a:latin typeface="+mn-ea"/>
              </a:rPr>
              <a:t>아키텍쳐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9" name="Rectangle 11"/>
          <p:cNvSpPr>
            <a:spLocks noChangeArrowheads="1"/>
          </p:cNvSpPr>
          <p:nvPr/>
        </p:nvSpPr>
        <p:spPr bwMode="auto">
          <a:xfrm>
            <a:off x="1438275" y="3733800"/>
            <a:ext cx="12192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200" dirty="0">
                <a:latin typeface="+mn-ea"/>
              </a:rPr>
              <a:t>기능 영역 별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>
                <a:latin typeface="+mn-ea"/>
              </a:rPr>
              <a:t>DataBase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0" name="Rectangle 12"/>
          <p:cNvSpPr>
            <a:spLocks noChangeArrowheads="1"/>
          </p:cNvSpPr>
          <p:nvPr/>
        </p:nvSpPr>
        <p:spPr bwMode="auto">
          <a:xfrm>
            <a:off x="3038475" y="3733800"/>
            <a:ext cx="12192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200" dirty="0">
                <a:latin typeface="+mn-ea"/>
              </a:rPr>
              <a:t>데이터 </a:t>
            </a:r>
            <a:r>
              <a:rPr lang="ko-KR" altLang="en-US" sz="1200" dirty="0" err="1">
                <a:latin typeface="+mn-ea"/>
              </a:rPr>
              <a:t>아키텍쳐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요구사항</a:t>
            </a:r>
          </a:p>
        </p:txBody>
      </p:sp>
      <p:sp>
        <p:nvSpPr>
          <p:cNvPr id="101" name="Rectangle 13"/>
          <p:cNvSpPr>
            <a:spLocks noChangeArrowheads="1"/>
          </p:cNvSpPr>
          <p:nvPr/>
        </p:nvSpPr>
        <p:spPr bwMode="auto">
          <a:xfrm>
            <a:off x="2238375" y="4648200"/>
            <a:ext cx="12192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200" dirty="0">
                <a:latin typeface="+mn-ea"/>
              </a:rPr>
              <a:t>요건정의서 및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실행 방안 도출</a:t>
            </a:r>
          </a:p>
        </p:txBody>
      </p:sp>
      <p:sp>
        <p:nvSpPr>
          <p:cNvPr id="102" name="AutoShape 14"/>
          <p:cNvSpPr>
            <a:spLocks noChangeArrowheads="1"/>
          </p:cNvSpPr>
          <p:nvPr/>
        </p:nvSpPr>
        <p:spPr bwMode="auto">
          <a:xfrm rot="19877643">
            <a:off x="2200275" y="4267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>
            <a:noFill/>
          </a:ln>
          <a:effectLst>
            <a:outerShdw dist="17961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 wrap="none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103" name="AutoShape 15"/>
          <p:cNvSpPr>
            <a:spLocks noChangeArrowheads="1"/>
          </p:cNvSpPr>
          <p:nvPr/>
        </p:nvSpPr>
        <p:spPr bwMode="auto">
          <a:xfrm rot="1722357" flipH="1">
            <a:off x="3190875" y="4267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>
            <a:noFill/>
          </a:ln>
          <a:effectLst>
            <a:outerShdw dist="17961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 wrap="none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104" name="AutoShape 16"/>
          <p:cNvSpPr>
            <a:spLocks noChangeArrowheads="1"/>
          </p:cNvSpPr>
          <p:nvPr/>
        </p:nvSpPr>
        <p:spPr bwMode="auto">
          <a:xfrm>
            <a:off x="6115050" y="2667000"/>
            <a:ext cx="990600" cy="2895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CC"/>
          </a:solidFill>
          <a:ln>
            <a:noFill/>
          </a:ln>
          <a:effectLst>
            <a:outerShdw dist="127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400">
                <a:latin typeface="+mn-ea"/>
              </a:rPr>
              <a:t>전사</a:t>
            </a:r>
            <a:br>
              <a:rPr lang="ko-KR" altLang="en-US" sz="1400">
                <a:latin typeface="+mn-ea"/>
              </a:rPr>
            </a:br>
            <a:r>
              <a:rPr lang="ko-KR" altLang="en-US" sz="1400">
                <a:latin typeface="+mn-ea"/>
              </a:rPr>
              <a:t>데이터</a:t>
            </a:r>
            <a:br>
              <a:rPr lang="ko-KR" altLang="en-US" sz="1400">
                <a:latin typeface="+mn-ea"/>
              </a:rPr>
            </a:br>
            <a:r>
              <a:rPr lang="ko-KR" altLang="en-US" sz="1400">
                <a:latin typeface="+mn-ea"/>
              </a:rPr>
              <a:t>모델링</a:t>
            </a:r>
          </a:p>
        </p:txBody>
      </p:sp>
      <p:sp>
        <p:nvSpPr>
          <p:cNvPr id="105" name="Oval 17"/>
          <p:cNvSpPr>
            <a:spLocks noChangeArrowheads="1"/>
          </p:cNvSpPr>
          <p:nvPr/>
        </p:nvSpPr>
        <p:spPr bwMode="auto">
          <a:xfrm>
            <a:off x="7229475" y="2762250"/>
            <a:ext cx="1371600" cy="2667000"/>
          </a:xfrm>
          <a:prstGeom prst="ellipse">
            <a:avLst/>
          </a:prstGeom>
          <a:gradFill rotWithShape="0">
            <a:gsLst>
              <a:gs pos="0">
                <a:srgbClr val="FFCC00">
                  <a:gamma/>
                  <a:tint val="0"/>
                  <a:invGamma/>
                </a:srgbClr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>
                <a:latin typeface="+mn-ea"/>
              </a:rPr>
              <a:t>종합</a:t>
            </a:r>
            <a:br>
              <a:rPr lang="ko-KR" altLang="en-US" sz="1400">
                <a:latin typeface="+mn-ea"/>
              </a:rPr>
            </a:br>
            <a:r>
              <a:rPr lang="ko-KR" altLang="en-US" sz="1400">
                <a:latin typeface="+mn-ea"/>
              </a:rPr>
              <a:t>정보시스템</a:t>
            </a:r>
          </a:p>
        </p:txBody>
      </p:sp>
    </p:spTree>
    <p:extLst>
      <p:ext uri="{BB962C8B-B14F-4D97-AF65-F5344CB8AC3E}">
        <p14:creationId xmlns:p14="http://schemas.microsoft.com/office/powerpoint/2010/main" val="88939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4085</TotalTime>
  <Words>3084</Words>
  <Application>Microsoft Office PowerPoint</Application>
  <PresentationFormat>화면 슬라이드 쇼(4:3)</PresentationFormat>
  <Paragraphs>776</Paragraphs>
  <Slides>21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HY울릉도M</vt:lpstr>
      <vt:lpstr>HY헤드라인M</vt:lpstr>
      <vt:lpstr>굴림</vt:lpstr>
      <vt:lpstr>Malgun Gothic</vt:lpstr>
      <vt:lpstr>Malgun Gothic</vt:lpstr>
      <vt:lpstr>Arial</vt:lpstr>
      <vt:lpstr>Calibri</vt:lpstr>
      <vt:lpstr>Calibri Light</vt:lpstr>
      <vt:lpstr>Wingdings</vt:lpstr>
      <vt:lpstr>Office 테마</vt:lpstr>
      <vt:lpstr>ERD</vt:lpstr>
      <vt:lpstr>비트맵 이미지</vt:lpstr>
      <vt:lpstr>훈민정음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jkk0</dc:creator>
  <cp:lastModifiedBy>충호 이</cp:lastModifiedBy>
  <cp:revision>461</cp:revision>
  <cp:lastPrinted>2018-07-11T23:35:13Z</cp:lastPrinted>
  <dcterms:created xsi:type="dcterms:W3CDTF">2018-07-04T00:23:23Z</dcterms:created>
  <dcterms:modified xsi:type="dcterms:W3CDTF">2024-03-26T05:32:44Z</dcterms:modified>
</cp:coreProperties>
</file>