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355" r:id="rId6"/>
    <p:sldId id="2388" r:id="rId7"/>
    <p:sldId id="2358" r:id="rId8"/>
    <p:sldId id="2376" r:id="rId9"/>
    <p:sldId id="2212" r:id="rId10"/>
    <p:sldId id="2214" r:id="rId11"/>
    <p:sldId id="2215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49" autoAdjust="0"/>
    <p:restoredTop sz="94660"/>
  </p:normalViewPr>
  <p:slideViewPr>
    <p:cSldViewPr snapToGrid="0">
      <p:cViewPr>
        <p:scale>
          <a:sx n="140" d="100"/>
          <a:sy n="140" d="100"/>
        </p:scale>
        <p:origin x="-174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524"/>
    </p:cViewPr>
  </p:sorterViewPr>
  <p:notesViewPr>
    <p:cSldViewPr snapToGrid="0">
      <p:cViewPr varScale="1">
        <p:scale>
          <a:sx n="123" d="100"/>
          <a:sy n="123" d="100"/>
        </p:scale>
        <p:origin x="4982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1053E-39EA-459E-AF23-D383CC477FED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D7C87-7638-44B8-8B3F-A86835129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28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ginno.co.kr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E2C7624-517C-47A3-9759-7053DF13F3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그림 7">
            <a:hlinkClick r:id="rId3"/>
            <a:extLst>
              <a:ext uri="{FF2B5EF4-FFF2-40B4-BE49-F238E27FC236}">
                <a16:creationId xmlns:a16="http://schemas.microsoft.com/office/drawing/2014/main" id="{E7B14548-2F69-4A82-BA46-32EAB3D7454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32" y="5716921"/>
            <a:ext cx="3706363" cy="49373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C9CB2A1-111B-4B2B-A854-98ED828E0F4F}"/>
              </a:ext>
            </a:extLst>
          </p:cNvPr>
          <p:cNvSpPr/>
          <p:nvPr userDrawn="1"/>
        </p:nvSpPr>
        <p:spPr>
          <a:xfrm>
            <a:off x="3875714" y="2605636"/>
            <a:ext cx="81003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4000" b="1" dirty="0">
                <a:latin typeface="+mn-ea"/>
              </a:rPr>
              <a:t>BOM </a:t>
            </a:r>
            <a:r>
              <a:rPr lang="ko-KR" altLang="en-US" sz="4000" b="1" dirty="0">
                <a:latin typeface="+mn-ea"/>
              </a:rPr>
              <a:t>소개</a:t>
            </a:r>
            <a:endParaRPr lang="en-US" altLang="ko-KR" sz="4000" b="1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ADA4E0-555E-4F23-8FD5-18BD4856C63D}"/>
              </a:ext>
            </a:extLst>
          </p:cNvPr>
          <p:cNvSpPr/>
          <p:nvPr userDrawn="1"/>
        </p:nvSpPr>
        <p:spPr>
          <a:xfrm>
            <a:off x="9652000" y="3436633"/>
            <a:ext cx="21244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200" b="1" dirty="0">
                <a:latin typeface="+mn-ea"/>
              </a:rPr>
              <a:t>BOM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: Bill Of Material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DCD70A-69B9-4FBA-99E6-C0CC1D8C4BA5}"/>
              </a:ext>
            </a:extLst>
          </p:cNvPr>
          <p:cNvSpPr/>
          <p:nvPr userDrawn="1"/>
        </p:nvSpPr>
        <p:spPr>
          <a:xfrm>
            <a:off x="8840105" y="5794511"/>
            <a:ext cx="2377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WWW.DGINNO.CO.KR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166" y="167776"/>
            <a:ext cx="1080000" cy="288135"/>
          </a:xfrm>
          <a:prstGeom prst="rect">
            <a:avLst/>
          </a:prstGeom>
        </p:spPr>
      </p:pic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10188143" y="6649035"/>
            <a:ext cx="1667124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vl="0" algn="r" eaLnBrk="0" hangingPunct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© 2022 DGinno, Ltd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09377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란색이(가) 표시된 사진&#10;&#10;매우 높은 신뢰도로 생성된 설명">
            <a:extLst>
              <a:ext uri="{FF2B5EF4-FFF2-40B4-BE49-F238E27FC236}">
                <a16:creationId xmlns:a16="http://schemas.microsoft.com/office/drawing/2014/main" id="{E6B22080-A4A9-4CE6-B1B7-C29BC1BEE3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C164B72-0D5F-414E-ABEE-E94B2572E498}"/>
              </a:ext>
            </a:extLst>
          </p:cNvPr>
          <p:cNvSpPr/>
          <p:nvPr userDrawn="1"/>
        </p:nvSpPr>
        <p:spPr>
          <a:xfrm>
            <a:off x="3772170" y="613524"/>
            <a:ext cx="10370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+mj-ea"/>
                <a:ea typeface="+mj-ea"/>
              </a:rPr>
              <a:t>01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30785C-0BEC-4386-B883-6A1B1F421B2F}"/>
              </a:ext>
            </a:extLst>
          </p:cNvPr>
          <p:cNvSpPr/>
          <p:nvPr userDrawn="1"/>
        </p:nvSpPr>
        <p:spPr>
          <a:xfrm>
            <a:off x="2999334" y="3006502"/>
            <a:ext cx="10370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+mj-ea"/>
                <a:ea typeface="+mj-ea"/>
              </a:rPr>
              <a:t>0</a:t>
            </a:r>
            <a:r>
              <a:rPr lang="en-US" altLang="ko-KR" sz="4000" b="1" dirty="0">
                <a:latin typeface="+mj-ea"/>
                <a:ea typeface="+mj-ea"/>
              </a:rPr>
              <a:t>2</a:t>
            </a:r>
            <a:endParaRPr lang="ko-KR" altLang="en-US" sz="4000" b="1" dirty="0"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0A3172-7CB1-47A9-BFDA-E3C16AC948FE}"/>
              </a:ext>
            </a:extLst>
          </p:cNvPr>
          <p:cNvSpPr/>
          <p:nvPr userDrawn="1"/>
        </p:nvSpPr>
        <p:spPr>
          <a:xfrm>
            <a:off x="2109415" y="5441425"/>
            <a:ext cx="10370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+mj-ea"/>
                <a:ea typeface="+mj-ea"/>
              </a:rPr>
              <a:t>0</a:t>
            </a:r>
            <a:r>
              <a:rPr lang="en-US" altLang="ko-KR" sz="4000" b="1" dirty="0">
                <a:latin typeface="+mj-ea"/>
                <a:ea typeface="+mj-ea"/>
              </a:rPr>
              <a:t>3</a:t>
            </a:r>
            <a:endParaRPr lang="ko-KR" altLang="en-US" sz="4000" b="1" dirty="0"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C43CAB-B727-4166-9347-5653EFC980C3}"/>
              </a:ext>
            </a:extLst>
          </p:cNvPr>
          <p:cNvSpPr/>
          <p:nvPr userDrawn="1"/>
        </p:nvSpPr>
        <p:spPr>
          <a:xfrm>
            <a:off x="8513123" y="5820570"/>
            <a:ext cx="3392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400" b="1" dirty="0">
                <a:solidFill>
                  <a:srgbClr val="D7B014"/>
                </a:solidFill>
                <a:latin typeface="+mj-ea"/>
                <a:ea typeface="+mj-ea"/>
              </a:rPr>
              <a:t>INDEX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4789488" y="511175"/>
            <a:ext cx="2474912" cy="105727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5" name="텍스트 개체 틀 15"/>
          <p:cNvSpPr>
            <a:spLocks noGrp="1"/>
          </p:cNvSpPr>
          <p:nvPr>
            <p:ph type="body" sz="quarter" idx="11"/>
          </p:nvPr>
        </p:nvSpPr>
        <p:spPr>
          <a:xfrm>
            <a:off x="3951986" y="2903438"/>
            <a:ext cx="2474912" cy="105727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6" name="텍스트 개체 틀 15"/>
          <p:cNvSpPr>
            <a:spLocks noGrp="1"/>
          </p:cNvSpPr>
          <p:nvPr>
            <p:ph type="body" sz="quarter" idx="12"/>
          </p:nvPr>
        </p:nvSpPr>
        <p:spPr>
          <a:xfrm>
            <a:off x="3072539" y="5270534"/>
            <a:ext cx="2474912" cy="105727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7237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벽, 하얀색, 실내, 앉아있는이(가) 표시된 사진&#10;&#10;높은 신뢰도로 생성된 설명">
            <a:extLst>
              <a:ext uri="{FF2B5EF4-FFF2-40B4-BE49-F238E27FC236}">
                <a16:creationId xmlns:a16="http://schemas.microsoft.com/office/drawing/2014/main" id="{47E69DD3-B684-4844-905B-97D6DA13A1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5AD3C5A-D491-400C-98C1-1CF4864E5694}"/>
              </a:ext>
            </a:extLst>
          </p:cNvPr>
          <p:cNvSpPr/>
          <p:nvPr userDrawn="1"/>
        </p:nvSpPr>
        <p:spPr>
          <a:xfrm>
            <a:off x="2812031" y="3429000"/>
            <a:ext cx="53495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D7B014"/>
                </a:solidFill>
                <a:latin typeface="+mn-ea"/>
              </a:rPr>
              <a:t>Executive Summary</a:t>
            </a:r>
            <a:endParaRPr lang="ko-KR" altLang="en-US" sz="3200" b="1" dirty="0">
              <a:solidFill>
                <a:srgbClr val="D7B014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4A5C73-192A-422A-B4BC-2193F8937BF6}"/>
              </a:ext>
            </a:extLst>
          </p:cNvPr>
          <p:cNvSpPr/>
          <p:nvPr userDrawn="1"/>
        </p:nvSpPr>
        <p:spPr>
          <a:xfrm>
            <a:off x="2623137" y="5128761"/>
            <a:ext cx="167768" cy="123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45EBD7-88E7-4DFC-AF92-BF02CFB723E9}"/>
              </a:ext>
            </a:extLst>
          </p:cNvPr>
          <p:cNvSpPr/>
          <p:nvPr userDrawn="1"/>
        </p:nvSpPr>
        <p:spPr>
          <a:xfrm>
            <a:off x="2623137" y="5609525"/>
            <a:ext cx="167768" cy="123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87DD43-FA31-426D-9042-51D6E4352ADE}"/>
              </a:ext>
            </a:extLst>
          </p:cNvPr>
          <p:cNvSpPr/>
          <p:nvPr userDrawn="1"/>
        </p:nvSpPr>
        <p:spPr>
          <a:xfrm>
            <a:off x="2623137" y="6122987"/>
            <a:ext cx="167768" cy="123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37AD06F-BAFB-4751-BE3F-F17C73306BF8}"/>
              </a:ext>
            </a:extLst>
          </p:cNvPr>
          <p:cNvSpPr/>
          <p:nvPr userDrawn="1"/>
        </p:nvSpPr>
        <p:spPr>
          <a:xfrm>
            <a:off x="6922522" y="4863019"/>
            <a:ext cx="2238221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500" b="1" dirty="0"/>
              <a:t>01</a:t>
            </a:r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>
          <a:xfrm>
            <a:off x="3322638" y="1392238"/>
            <a:ext cx="5872162" cy="159385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32" name="텍스트 개체 틀 30"/>
          <p:cNvSpPr>
            <a:spLocks noGrp="1"/>
          </p:cNvSpPr>
          <p:nvPr>
            <p:ph type="body" sz="quarter" idx="11"/>
          </p:nvPr>
        </p:nvSpPr>
        <p:spPr>
          <a:xfrm>
            <a:off x="2894202" y="4957893"/>
            <a:ext cx="4580389" cy="1401411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33" name="TextBox 32"/>
          <p:cNvSpPr txBox="1"/>
          <p:nvPr userDrawn="1"/>
        </p:nvSpPr>
        <p:spPr>
          <a:xfrm>
            <a:off x="75501" y="6543413"/>
            <a:ext cx="872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84C3924-4FAA-46AF-805C-B8D90B484FF9}" type="slidenum"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‹#›</a:t>
            </a:fld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</a:p>
        </p:txBody>
      </p:sp>
    </p:spTree>
    <p:extLst>
      <p:ext uri="{BB962C8B-B14F-4D97-AF65-F5344CB8AC3E}">
        <p14:creationId xmlns:p14="http://schemas.microsoft.com/office/powerpoint/2010/main" val="284959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요약+컨텐츠(자유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58F1203-63BB-467C-9151-3055904F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2C439EA-FFB4-4FE4-948F-B5154E7B9FEB}"/>
              </a:ext>
            </a:extLst>
          </p:cNvPr>
          <p:cNvSpPr/>
          <p:nvPr userDrawn="1"/>
        </p:nvSpPr>
        <p:spPr>
          <a:xfrm>
            <a:off x="-1" y="800100"/>
            <a:ext cx="11819467" cy="6057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 dist="114300" dir="150000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1123950" y="125413"/>
            <a:ext cx="9940925" cy="595312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  <a:lvl2pPr marL="457200" indent="0">
              <a:buNone/>
              <a:defRPr sz="3200">
                <a:solidFill>
                  <a:schemeClr val="bg1"/>
                </a:solidFill>
              </a:defRPr>
            </a:lvl2pPr>
            <a:lvl3pPr marL="914400" indent="0">
              <a:buNone/>
              <a:defRPr sz="3200">
                <a:solidFill>
                  <a:schemeClr val="bg1"/>
                </a:solidFill>
              </a:defRPr>
            </a:lvl3pPr>
            <a:lvl4pPr marL="1371600" indent="0">
              <a:buNone/>
              <a:defRPr sz="3200">
                <a:solidFill>
                  <a:schemeClr val="bg1"/>
                </a:solidFill>
              </a:defRPr>
            </a:lvl4pPr>
            <a:lvl5pPr marL="1828800" indent="0">
              <a:buNone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34" name="텍스트 개체 틀 33"/>
          <p:cNvSpPr>
            <a:spLocks noGrp="1"/>
          </p:cNvSpPr>
          <p:nvPr>
            <p:ph type="body" sz="quarter" idx="11"/>
          </p:nvPr>
        </p:nvSpPr>
        <p:spPr>
          <a:xfrm>
            <a:off x="605123" y="1241426"/>
            <a:ext cx="10628312" cy="99843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75501" y="6543413"/>
            <a:ext cx="872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84C3924-4FAA-46AF-805C-B8D90B484FF9}" type="slidenum"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‹#›</a:t>
            </a:fld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</a:p>
        </p:txBody>
      </p:sp>
      <p:sp>
        <p:nvSpPr>
          <p:cNvPr id="36" name="Text Box 9"/>
          <p:cNvSpPr txBox="1">
            <a:spLocks noChangeArrowheads="1"/>
          </p:cNvSpPr>
          <p:nvPr userDrawn="1"/>
        </p:nvSpPr>
        <p:spPr bwMode="auto">
          <a:xfrm>
            <a:off x="10071407" y="6649035"/>
            <a:ext cx="1667124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vl="0" algn="r" eaLnBrk="0" hangingPunct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© 2022 DGinno, Ltd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1846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요약+컨텐츠(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58F1203-63BB-467C-9151-3055904F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2C439EA-FFB4-4FE4-948F-B5154E7B9FEB}"/>
              </a:ext>
            </a:extLst>
          </p:cNvPr>
          <p:cNvSpPr/>
          <p:nvPr userDrawn="1"/>
        </p:nvSpPr>
        <p:spPr>
          <a:xfrm>
            <a:off x="-1" y="800100"/>
            <a:ext cx="11819467" cy="6057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 dist="114300" dir="150000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1123950" y="125413"/>
            <a:ext cx="9940925" cy="595312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  <a:lvl2pPr marL="457200" indent="0">
              <a:buNone/>
              <a:defRPr sz="3200">
                <a:solidFill>
                  <a:schemeClr val="bg1"/>
                </a:solidFill>
              </a:defRPr>
            </a:lvl2pPr>
            <a:lvl3pPr marL="914400" indent="0">
              <a:buNone/>
              <a:defRPr sz="3200">
                <a:solidFill>
                  <a:schemeClr val="bg1"/>
                </a:solidFill>
              </a:defRPr>
            </a:lvl3pPr>
            <a:lvl4pPr marL="1371600" indent="0">
              <a:buNone/>
              <a:defRPr sz="3200">
                <a:solidFill>
                  <a:schemeClr val="bg1"/>
                </a:solidFill>
              </a:defRPr>
            </a:lvl4pPr>
            <a:lvl5pPr marL="1828800" indent="0">
              <a:buNone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34" name="텍스트 개체 틀 33"/>
          <p:cNvSpPr>
            <a:spLocks noGrp="1"/>
          </p:cNvSpPr>
          <p:nvPr>
            <p:ph type="body" sz="quarter" idx="11"/>
          </p:nvPr>
        </p:nvSpPr>
        <p:spPr>
          <a:xfrm>
            <a:off x="614851" y="1241426"/>
            <a:ext cx="10628312" cy="99843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75501" y="6543413"/>
            <a:ext cx="872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84C3924-4FAA-46AF-805C-B8D90B484FF9}" type="slidenum"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‹#›</a:t>
            </a:fld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sz="half" idx="1"/>
          </p:nvPr>
        </p:nvSpPr>
        <p:spPr>
          <a:xfrm>
            <a:off x="612681" y="2319237"/>
            <a:ext cx="5256000" cy="4109396"/>
          </a:xfrm>
          <a:ln>
            <a:solidFill>
              <a:srgbClr val="FFCC00"/>
            </a:solidFill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/>
            </a:lvl1pPr>
            <a:lvl2pPr marL="800100" indent="-342900">
              <a:buFont typeface="Wingdings" panose="05000000000000000000" pitchFamily="2" charset="2"/>
              <a:buChar char="§"/>
              <a:defRPr/>
            </a:lvl2pPr>
            <a:lvl3pPr marL="1257300" indent="-342900">
              <a:buFont typeface="Wingdings" panose="05000000000000000000" pitchFamily="2" charset="2"/>
              <a:buChar char="§"/>
              <a:defRPr/>
            </a:lvl3pPr>
            <a:lvl4pPr marL="1657350" indent="-285750">
              <a:buFont typeface="Wingdings" panose="05000000000000000000" pitchFamily="2" charset="2"/>
              <a:buChar char="§"/>
              <a:defRPr/>
            </a:lvl4pPr>
            <a:lvl5pPr marL="2114550" indent="-2857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9" name="내용 개체 틀 3"/>
          <p:cNvSpPr>
            <a:spLocks noGrp="1"/>
          </p:cNvSpPr>
          <p:nvPr>
            <p:ph sz="half" idx="2"/>
          </p:nvPr>
        </p:nvSpPr>
        <p:spPr>
          <a:xfrm>
            <a:off x="5981576" y="2319237"/>
            <a:ext cx="5256000" cy="4109396"/>
          </a:xfrm>
          <a:ln>
            <a:solidFill>
              <a:srgbClr val="FFCC00"/>
            </a:solidFill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/>
            </a:lvl1pPr>
            <a:lvl2pPr marL="800100" indent="-342900">
              <a:buFont typeface="Wingdings" panose="05000000000000000000" pitchFamily="2" charset="2"/>
              <a:buChar char="§"/>
              <a:defRPr/>
            </a:lvl2pPr>
            <a:lvl3pPr marL="1257300" indent="-342900">
              <a:buFont typeface="Wingdings" panose="05000000000000000000" pitchFamily="2" charset="2"/>
              <a:buChar char="§"/>
              <a:defRPr/>
            </a:lvl3pPr>
            <a:lvl4pPr marL="1657350" indent="-285750">
              <a:buFont typeface="Wingdings" panose="05000000000000000000" pitchFamily="2" charset="2"/>
              <a:buChar char="§"/>
              <a:defRPr/>
            </a:lvl4pPr>
            <a:lvl5pPr marL="2114550" indent="-2857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10071407" y="6649035"/>
            <a:ext cx="1667124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vl="0" algn="r" eaLnBrk="0" hangingPunct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© 2022 DGinno, Ltd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4678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0F29611-1A1E-4F84-A14A-A2F314F9E4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53B0D8D-6A7C-49B5-85B9-98617D88DF27}"/>
              </a:ext>
            </a:extLst>
          </p:cNvPr>
          <p:cNvSpPr/>
          <p:nvPr userDrawn="1"/>
        </p:nvSpPr>
        <p:spPr>
          <a:xfrm>
            <a:off x="3930065" y="3013502"/>
            <a:ext cx="4331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b="1" dirty="0">
                <a:solidFill>
                  <a:srgbClr val="D7B014"/>
                </a:solidFill>
              </a:rPr>
              <a:t>THANK YOU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A78E11-80B7-4F84-AC8E-1691324C1C28}"/>
              </a:ext>
            </a:extLst>
          </p:cNvPr>
          <p:cNvSpPr/>
          <p:nvPr userDrawn="1"/>
        </p:nvSpPr>
        <p:spPr>
          <a:xfrm>
            <a:off x="3048000" y="4304809"/>
            <a:ext cx="60960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 err="1">
                <a:solidFill>
                  <a:srgbClr val="1E1E1E"/>
                </a:solidFill>
              </a:rPr>
              <a:t>디지이노</a:t>
            </a:r>
            <a:endParaRPr lang="ko-KR" altLang="en-US" sz="1200" b="1" dirty="0">
              <a:solidFill>
                <a:srgbClr val="1E1E1E"/>
              </a:solidFill>
            </a:endParaRPr>
          </a:p>
          <a:p>
            <a:pPr algn="ctr"/>
            <a:endParaRPr lang="ko-KR" altLang="en-US" sz="1000" dirty="0">
              <a:solidFill>
                <a:srgbClr val="1E1E1E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경기 과천시 과천대로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길 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33,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디테크타워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동 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1504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호</a:t>
            </a:r>
          </a:p>
          <a:p>
            <a:pPr algn="ctr"/>
            <a:endParaRPr lang="ko-KR" altLang="en-US" sz="1000" dirty="0">
              <a:solidFill>
                <a:srgbClr val="1E1E1E"/>
              </a:solidFill>
            </a:endParaRPr>
          </a:p>
          <a:p>
            <a:pPr algn="ctr"/>
            <a:endParaRPr lang="en-US" altLang="ko-KR" sz="1000" dirty="0">
              <a:solidFill>
                <a:srgbClr val="1E1E1E"/>
              </a:solidFill>
            </a:endParaRPr>
          </a:p>
          <a:p>
            <a:pPr algn="ctr"/>
            <a:r>
              <a:rPr lang="ko-KR" altLang="en-US" sz="1000" dirty="0">
                <a:solidFill>
                  <a:srgbClr val="1E1E1E"/>
                </a:solidFill>
              </a:rPr>
              <a:t>www.</a:t>
            </a:r>
            <a:r>
              <a:rPr lang="en-US" altLang="ko-KR" sz="1000" dirty="0" err="1">
                <a:solidFill>
                  <a:srgbClr val="1E1E1E"/>
                </a:solidFill>
              </a:rPr>
              <a:t>dginno</a:t>
            </a:r>
            <a:r>
              <a:rPr lang="ko-KR" altLang="en-US" sz="1000" dirty="0">
                <a:solidFill>
                  <a:srgbClr val="1E1E1E"/>
                </a:solidFill>
              </a:rPr>
              <a:t>.</a:t>
            </a:r>
            <a:r>
              <a:rPr lang="ko-KR" altLang="en-US" sz="1000" dirty="0" err="1">
                <a:solidFill>
                  <a:srgbClr val="1E1E1E"/>
                </a:solidFill>
              </a:rPr>
              <a:t>co.kr</a:t>
            </a:r>
            <a:endParaRPr lang="ko-KR" altLang="en-US" sz="1000" dirty="0">
              <a:solidFill>
                <a:srgbClr val="1E1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76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추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58F1203-63BB-467C-9151-3055904F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C439EA-FFB4-4FE4-948F-B5154E7B9FEB}"/>
              </a:ext>
            </a:extLst>
          </p:cNvPr>
          <p:cNvSpPr/>
          <p:nvPr userDrawn="1"/>
        </p:nvSpPr>
        <p:spPr>
          <a:xfrm>
            <a:off x="-1" y="800100"/>
            <a:ext cx="11819467" cy="6057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 dist="114300" dir="150000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1123950" y="125413"/>
            <a:ext cx="9940925" cy="595312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  <a:lvl2pPr marL="457200" indent="0">
              <a:buNone/>
              <a:defRPr sz="3200">
                <a:solidFill>
                  <a:schemeClr val="bg1"/>
                </a:solidFill>
              </a:defRPr>
            </a:lvl2pPr>
            <a:lvl3pPr marL="914400" indent="0">
              <a:buNone/>
              <a:defRPr sz="3200">
                <a:solidFill>
                  <a:schemeClr val="bg1"/>
                </a:solidFill>
              </a:defRPr>
            </a:lvl3pPr>
            <a:lvl4pPr marL="1371600" indent="0">
              <a:buNone/>
              <a:defRPr sz="3200">
                <a:solidFill>
                  <a:schemeClr val="bg1"/>
                </a:solidFill>
              </a:defRPr>
            </a:lvl4pPr>
            <a:lvl5pPr marL="1828800" indent="0">
              <a:buNone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0307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+요약+컨텐츠(자유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58F1203-63BB-467C-9151-3055904F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2C439EA-FFB4-4FE4-948F-B5154E7B9FEB}"/>
              </a:ext>
            </a:extLst>
          </p:cNvPr>
          <p:cNvSpPr/>
          <p:nvPr userDrawn="1"/>
        </p:nvSpPr>
        <p:spPr>
          <a:xfrm>
            <a:off x="-1" y="800100"/>
            <a:ext cx="11819467" cy="6057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 dist="114300" dir="150000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1123950" y="125413"/>
            <a:ext cx="9940925" cy="595312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  <a:lvl2pPr marL="457200" indent="0">
              <a:buNone/>
              <a:defRPr sz="3200">
                <a:solidFill>
                  <a:schemeClr val="bg1"/>
                </a:solidFill>
              </a:defRPr>
            </a:lvl2pPr>
            <a:lvl3pPr marL="914400" indent="0">
              <a:buNone/>
              <a:defRPr sz="3200">
                <a:solidFill>
                  <a:schemeClr val="bg1"/>
                </a:solidFill>
              </a:defRPr>
            </a:lvl3pPr>
            <a:lvl4pPr marL="1371600" indent="0">
              <a:buNone/>
              <a:defRPr sz="3200">
                <a:solidFill>
                  <a:schemeClr val="bg1"/>
                </a:solidFill>
              </a:defRPr>
            </a:lvl4pPr>
            <a:lvl5pPr marL="1828800" indent="0">
              <a:buNone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6" name="Text Box 9"/>
          <p:cNvSpPr txBox="1">
            <a:spLocks noChangeArrowheads="1"/>
          </p:cNvSpPr>
          <p:nvPr userDrawn="1"/>
        </p:nvSpPr>
        <p:spPr bwMode="auto">
          <a:xfrm>
            <a:off x="10071407" y="6649035"/>
            <a:ext cx="1667124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vl="0" algn="r" eaLnBrk="0" hangingPunct="0"/>
            <a:r>
              <a:rPr lang="en-US" altLang="ko-KR" sz="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© 2022 DGinno, Ltd All rights reserved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C7059A-7417-6EB1-7CF1-57BA27C8FADD}"/>
              </a:ext>
            </a:extLst>
          </p:cNvPr>
          <p:cNvSpPr txBox="1"/>
          <p:nvPr userDrawn="1"/>
        </p:nvSpPr>
        <p:spPr>
          <a:xfrm>
            <a:off x="170751" y="6543413"/>
            <a:ext cx="872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84C3924-4FAA-46AF-805C-B8D90B484FF9}" type="slidenum"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‹#›</a:t>
            </a:fld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/35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39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3909B-8F0C-412E-8F09-B2D7EA3BBFCC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F2199-3397-459A-AFDF-52DF2801E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12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60" r:id="rId5"/>
    <p:sldLayoutId id="2147483652" r:id="rId6"/>
    <p:sldLayoutId id="2147483653" r:id="rId7"/>
    <p:sldLayoutId id="2147483661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16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 bwMode="gray">
          <a:xfrm>
            <a:off x="1123950" y="158436"/>
            <a:ext cx="9940925" cy="595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BOM (Bill of Material)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06D1484-0831-0A7B-5EBD-ABA0B7F2C8FE}"/>
              </a:ext>
            </a:extLst>
          </p:cNvPr>
          <p:cNvGrpSpPr/>
          <p:nvPr/>
        </p:nvGrpSpPr>
        <p:grpSpPr>
          <a:xfrm>
            <a:off x="1180693" y="1233470"/>
            <a:ext cx="9940924" cy="3116857"/>
            <a:chOff x="415925" y="945311"/>
            <a:chExt cx="9074150" cy="2639355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92735752-DF36-E11E-097A-2CFCECEC011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5925" y="1317216"/>
              <a:ext cx="9074150" cy="2267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FFFF">
                  <a:lumMod val="75000"/>
                </a:srgbClr>
              </a:solidFill>
              <a:miter lim="800000"/>
              <a:headEnd/>
              <a:tailEnd/>
            </a:ln>
          </p:spPr>
          <p:txBody>
            <a:bodyPr lIns="108000" tIns="36000" rIns="72000" bIns="35992" anchor="ctr"/>
            <a:lstStyle/>
            <a:p>
              <a:pPr marL="266700" lvl="1" indent="-177800" defTabSz="806708" eaLnBrk="0" latinLnBrk="0" hangingPunct="0">
                <a:lnSpc>
                  <a:spcPct val="110000"/>
                </a:lnSpc>
                <a:spcBef>
                  <a:spcPts val="300"/>
                </a:spcBef>
                <a:buFont typeface="Arial" pitchFamily="34" charset="0"/>
                <a:buChar char="•"/>
                <a:defRPr/>
              </a:pPr>
              <a:endParaRPr kumimoji="1" lang="ko-KR" altLang="en-US" sz="1400" kern="0" dirty="0">
                <a:latin typeface="맑은 고딕" panose="020B0503020000020004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5" name="Rectangle 19">
              <a:extLst>
                <a:ext uri="{FF2B5EF4-FFF2-40B4-BE49-F238E27FC236}">
                  <a16:creationId xmlns:a16="http://schemas.microsoft.com/office/drawing/2014/main" id="{B55C87BE-DAE4-5D4A-7B17-E07119931DC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5925" y="945311"/>
              <a:ext cx="4537075" cy="36581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lIns="108000" rIns="108000" rtlCol="0" anchor="ctr"/>
            <a:lstStyle/>
            <a:p>
              <a:pPr lvl="0" algn="ctr" defTabSz="106660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BOM</a:t>
              </a:r>
              <a:r>
                <a:rPr lang="ko-KR" altLang="en-US" sz="1600" b="1" dirty="0">
                  <a:solidFill>
                    <a:schemeClr val="bg1"/>
                  </a:solidFill>
                  <a:latin typeface="+mn-ea"/>
                </a:rPr>
                <a:t>의</a:t>
              </a:r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ko-KR" altLang="en-US" sz="1600" b="1" dirty="0">
                  <a:solidFill>
                    <a:schemeClr val="bg1"/>
                  </a:solidFill>
                  <a:latin typeface="+mn-ea"/>
                </a:rPr>
                <a:t>정의</a:t>
              </a:r>
              <a:endParaRPr kumimoji="1" lang="ko-KR" altLang="en-US" sz="1600" b="1" kern="0" dirty="0">
                <a:solidFill>
                  <a:srgbClr val="FFFFFF"/>
                </a:solidFill>
                <a:latin typeface="맑은 고딕" panose="020B0503020000020004" pitchFamily="50" charset="-127"/>
                <a:cs typeface="Calibri" panose="020F0502020204030204" pitchFamily="34" charset="0"/>
              </a:endParaRPr>
            </a:p>
          </p:txBody>
        </p:sp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320209FF-F309-1945-C085-2B7C0EDF8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0508" y="1759357"/>
            <a:ext cx="4892420" cy="2415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7">
            <a:extLst>
              <a:ext uri="{FF2B5EF4-FFF2-40B4-BE49-F238E27FC236}">
                <a16:creationId xmlns:a16="http://schemas.microsoft.com/office/drawing/2014/main" id="{9DEB1756-5121-B7F7-40FA-14C66351CAE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80719" y="4458400"/>
            <a:ext cx="9940924" cy="1814946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FFFFFF">
                <a:lumMod val="75000"/>
              </a:srgbClr>
            </a:solidFill>
            <a:miter lim="800000"/>
            <a:headEnd/>
            <a:tailEnd/>
          </a:ln>
        </p:spPr>
        <p:txBody>
          <a:bodyPr lIns="108000" tIns="36000" rIns="72000" bIns="35992" anchor="ctr"/>
          <a:lstStyle/>
          <a:p>
            <a:pPr marL="266700" lvl="1" indent="-177800" defTabSz="806708" eaLnBrk="0" latinLnBrk="0" hangingPunct="0">
              <a:lnSpc>
                <a:spcPct val="110000"/>
              </a:lnSpc>
              <a:spcBef>
                <a:spcPts val="300"/>
              </a:spcBef>
              <a:defRPr/>
            </a:pPr>
            <a:endParaRPr kumimoji="1" lang="en-US" altLang="ko-KR" sz="1400" kern="0" dirty="0">
              <a:latin typeface="+mn-ea"/>
              <a:cs typeface="Calibri" panose="020F0502020204030204" pitchFamily="34" charset="0"/>
            </a:endParaRPr>
          </a:p>
          <a:p>
            <a:pPr marL="266700" lvl="1" indent="-177800" defTabSz="806708" eaLnBrk="0" latinLnBrk="0" hangingPunct="0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kumimoji="1" lang="ko-KR" altLang="en-US" sz="1400" kern="0" dirty="0">
                <a:latin typeface="+mn-ea"/>
                <a:cs typeface="Calibri" panose="020F0502020204030204" pitchFamily="34" charset="0"/>
              </a:rPr>
              <a:t>모 품목 생산을 위해 각각 필요한 하위 품목의 수량을 제품구조</a:t>
            </a:r>
            <a:r>
              <a:rPr kumimoji="1" lang="en-US" altLang="ko-KR" sz="1400" kern="0" dirty="0">
                <a:latin typeface="+mn-ea"/>
                <a:cs typeface="Calibri" panose="020F0502020204030204" pitchFamily="34" charset="0"/>
              </a:rPr>
              <a:t>(Product Structure)</a:t>
            </a:r>
            <a:r>
              <a:rPr kumimoji="1" lang="ko-KR" altLang="en-US" sz="1400" kern="0" dirty="0">
                <a:latin typeface="+mn-ea"/>
                <a:cs typeface="Calibri" panose="020F0502020204030204" pitchFamily="34" charset="0"/>
              </a:rPr>
              <a:t>정보로 나타낸다</a:t>
            </a:r>
            <a:r>
              <a:rPr kumimoji="1" lang="en-US" altLang="ko-KR" sz="1400" kern="0" dirty="0">
                <a:latin typeface="+mn-ea"/>
                <a:cs typeface="Calibri" panose="020F0502020204030204" pitchFamily="34" charset="0"/>
              </a:rPr>
              <a:t>.</a:t>
            </a:r>
          </a:p>
          <a:p>
            <a:pPr marL="266700" lvl="1" indent="-177800" defTabSz="806708" eaLnBrk="0" latinLnBrk="0" hangingPunct="0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kumimoji="1" lang="en-US" altLang="ko-KR" sz="1400" kern="0" dirty="0">
                <a:latin typeface="+mn-ea"/>
                <a:cs typeface="Calibri" panose="020F0502020204030204" pitchFamily="34" charset="0"/>
              </a:rPr>
              <a:t>MPS</a:t>
            </a:r>
            <a:r>
              <a:rPr kumimoji="1" lang="ko-KR" altLang="en-US" sz="1400" kern="0" dirty="0">
                <a:latin typeface="+mn-ea"/>
                <a:cs typeface="Calibri" panose="020F0502020204030204" pitchFamily="34" charset="0"/>
              </a:rPr>
              <a:t>와 연계하여 구매요청 혹은 생산오더의 발행이 필요한 품목을 결정 하는데 사용되며 </a:t>
            </a:r>
            <a:r>
              <a:rPr kumimoji="1" lang="en-US" altLang="ko-KR" sz="1400" kern="0" dirty="0">
                <a:latin typeface="+mn-ea"/>
                <a:cs typeface="Calibri" panose="020F0502020204030204" pitchFamily="34" charset="0"/>
              </a:rPr>
              <a:t> </a:t>
            </a:r>
            <a:r>
              <a:rPr kumimoji="1" lang="ko-KR" altLang="en-US" sz="1400" kern="0" dirty="0">
                <a:latin typeface="+mn-ea"/>
                <a:cs typeface="Calibri" panose="020F0502020204030204" pitchFamily="34" charset="0"/>
              </a:rPr>
              <a:t> </a:t>
            </a:r>
            <a:r>
              <a:rPr kumimoji="1" lang="en-US" altLang="ko-KR" sz="1400" kern="0" dirty="0">
                <a:latin typeface="+mn-ea"/>
                <a:cs typeface="Calibri" panose="020F0502020204030204" pitchFamily="34" charset="0"/>
              </a:rPr>
              <a:t> </a:t>
            </a:r>
          </a:p>
          <a:p>
            <a:pPr marL="266700" lvl="1" indent="-177800" defTabSz="806708" eaLnBrk="0" latinLnBrk="0" hangingPunct="0">
              <a:lnSpc>
                <a:spcPct val="110000"/>
              </a:lnSpc>
              <a:spcBef>
                <a:spcPts val="300"/>
              </a:spcBef>
              <a:defRPr/>
            </a:pPr>
            <a:r>
              <a:rPr kumimoji="1" lang="en-US" altLang="ko-KR" sz="1400" kern="0" dirty="0">
                <a:latin typeface="+mn-ea"/>
                <a:cs typeface="Calibri" panose="020F0502020204030204" pitchFamily="34" charset="0"/>
              </a:rPr>
              <a:t>   </a:t>
            </a:r>
            <a:r>
              <a:rPr kumimoji="1" lang="ko-KR" altLang="en-US" sz="1400" kern="0" dirty="0">
                <a:latin typeface="+mn-ea"/>
                <a:cs typeface="Calibri" panose="020F0502020204030204" pitchFamily="34" charset="0"/>
              </a:rPr>
              <a:t>생산활동에 필요한 제품의 모든 정보를 체계화한 </a:t>
            </a:r>
            <a:r>
              <a:rPr kumimoji="1" lang="en-US" altLang="ko-KR" sz="1400" kern="0" dirty="0">
                <a:latin typeface="+mn-ea"/>
                <a:cs typeface="Calibri" panose="020F0502020204030204" pitchFamily="34" charset="0"/>
              </a:rPr>
              <a:t>Database</a:t>
            </a:r>
            <a:r>
              <a:rPr kumimoji="1" lang="ko-KR" altLang="en-US" sz="1400" kern="0" dirty="0">
                <a:latin typeface="+mn-ea"/>
                <a:cs typeface="Calibri" panose="020F0502020204030204" pitchFamily="34" charset="0"/>
              </a:rPr>
              <a:t>로 제품구조 이상의 의미를 지닌다</a:t>
            </a:r>
            <a:r>
              <a:rPr kumimoji="1" lang="en-US" altLang="ko-KR" sz="1400" kern="0" dirty="0">
                <a:latin typeface="+mn-ea"/>
                <a:cs typeface="Calibri" panose="020F0502020204030204" pitchFamily="34" charset="0"/>
              </a:rPr>
              <a:t>.</a:t>
            </a:r>
          </a:p>
          <a:p>
            <a:pPr marL="266700" lvl="1" indent="-177800" defTabSz="806708" eaLnBrk="0" latinLnBrk="0" hangingPunct="0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ko-KR" altLang="en-US" sz="1400" dirty="0">
                <a:latin typeface="+mn-ea"/>
              </a:rPr>
              <a:t>이산적</a:t>
            </a:r>
            <a:r>
              <a:rPr lang="en-US" altLang="ko-KR" sz="1400" dirty="0">
                <a:latin typeface="+mn-ea"/>
              </a:rPr>
              <a:t>(discrete) </a:t>
            </a:r>
            <a:r>
              <a:rPr lang="ko-KR" altLang="en-US" sz="1400" dirty="0">
                <a:latin typeface="+mn-ea"/>
              </a:rPr>
              <a:t>부품들로 구성된 제품의 구조를 나타내는 </a:t>
            </a:r>
            <a:r>
              <a:rPr lang="en-US" altLang="ko-KR" sz="1400" dirty="0">
                <a:latin typeface="+mn-ea"/>
              </a:rPr>
              <a:t>BOM</a:t>
            </a:r>
            <a:r>
              <a:rPr lang="ko-KR" altLang="en-US" sz="1400" dirty="0">
                <a:latin typeface="+mn-ea"/>
              </a:rPr>
              <a:t>은 </a:t>
            </a:r>
            <a:r>
              <a:rPr lang="en-US" altLang="ko-KR" sz="1400" dirty="0">
                <a:latin typeface="+mn-ea"/>
              </a:rPr>
              <a:t>Product Structure, Bill of Material, Part List </a:t>
            </a:r>
            <a:r>
              <a:rPr lang="ko-KR" altLang="en-US" sz="1400" dirty="0">
                <a:latin typeface="+mn-ea"/>
              </a:rPr>
              <a:t>등으로 불리며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정유나 </a:t>
            </a:r>
            <a:r>
              <a:rPr lang="ko-KR" altLang="en-US" sz="1400" dirty="0" err="1">
                <a:latin typeface="+mn-ea"/>
              </a:rPr>
              <a:t>화학업에서는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Recipe, Formulation </a:t>
            </a:r>
            <a:r>
              <a:rPr lang="ko-KR" altLang="en-US" sz="1400" dirty="0">
                <a:latin typeface="+mn-ea"/>
              </a:rPr>
              <a:t>등으로도 불린다</a:t>
            </a:r>
            <a:endParaRPr kumimoji="1" lang="en-US" altLang="ko-KR" sz="1400" kern="0" dirty="0">
              <a:latin typeface="+mn-ea"/>
              <a:cs typeface="Calibri" panose="020F0502020204030204" pitchFamily="34" charset="0"/>
            </a:endParaRPr>
          </a:p>
          <a:p>
            <a:pPr marL="266700" lvl="1" indent="-177800" defTabSz="806708" eaLnBrk="0" latinLnBrk="0" hangingPunct="0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  <a:defRPr/>
            </a:pPr>
            <a:endParaRPr kumimoji="1" lang="ko-KR" altLang="en-US" sz="1400" kern="0" dirty="0">
              <a:latin typeface="+mn-ea"/>
              <a:cs typeface="Calibri" panose="020F050202020403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FFEC53-5F71-F8E3-E5F9-66A1BA172F28}"/>
              </a:ext>
            </a:extLst>
          </p:cNvPr>
          <p:cNvSpPr/>
          <p:nvPr/>
        </p:nvSpPr>
        <p:spPr>
          <a:xfrm>
            <a:off x="6208158" y="1930205"/>
            <a:ext cx="4723333" cy="80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indent="-177800" defTabSz="806708" eaLnBrk="0" latinLnBrk="0" hangingPunct="0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kumimoji="1" lang="en-US" altLang="ko-KR" sz="1400" kern="0" dirty="0">
                <a:latin typeface="맑은 고딕" panose="020B0503020000020004" pitchFamily="50" charset="-127"/>
                <a:cs typeface="Calibri" panose="020F0502020204030204" pitchFamily="34" charset="0"/>
              </a:rPr>
              <a:t>BOM</a:t>
            </a:r>
            <a:r>
              <a:rPr kumimoji="1" lang="ko-KR" altLang="en-US" sz="1400" kern="0" dirty="0">
                <a:latin typeface="맑은 고딕" panose="020B0503020000020004" pitchFamily="50" charset="-127"/>
                <a:cs typeface="Calibri" panose="020F0502020204030204" pitchFamily="34" charset="0"/>
              </a:rPr>
              <a:t>은 조립품이나 제품 등 상위품목을 만드는데 필요한 모든 조립</a:t>
            </a:r>
            <a:r>
              <a:rPr kumimoji="1" lang="en-US" altLang="ko-KR" sz="1400" kern="0" dirty="0">
                <a:latin typeface="맑은 고딕" panose="020B0503020000020004" pitchFamily="50" charset="-127"/>
                <a:cs typeface="Calibri" panose="020F0502020204030204" pitchFamily="34" charset="0"/>
              </a:rPr>
              <a:t>/</a:t>
            </a:r>
            <a:r>
              <a:rPr kumimoji="1" lang="ko-KR" altLang="en-US" sz="1400" kern="0" dirty="0" err="1">
                <a:latin typeface="맑은 고딕" panose="020B0503020000020004" pitchFamily="50" charset="-127"/>
                <a:cs typeface="Calibri" panose="020F0502020204030204" pitchFamily="34" charset="0"/>
              </a:rPr>
              <a:t>반조립</a:t>
            </a:r>
            <a:r>
              <a:rPr kumimoji="1" lang="ko-KR" altLang="en-US" sz="1400" kern="0" dirty="0">
                <a:latin typeface="맑은 고딕" panose="020B0503020000020004" pitchFamily="50" charset="-127"/>
                <a:cs typeface="Calibri" panose="020F0502020204030204" pitchFamily="34" charset="0"/>
              </a:rPr>
              <a:t> 품</a:t>
            </a:r>
            <a:r>
              <a:rPr kumimoji="1" lang="en-US" altLang="ko-KR" sz="1400" kern="0" dirty="0">
                <a:latin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kumimoji="1" lang="ko-KR" altLang="en-US" sz="1400" kern="0" dirty="0">
                <a:latin typeface="맑은 고딕" panose="020B0503020000020004" pitchFamily="50" charset="-127"/>
                <a:cs typeface="Calibri" panose="020F0502020204030204" pitchFamily="34" charset="0"/>
              </a:rPr>
              <a:t>부분품</a:t>
            </a:r>
            <a:r>
              <a:rPr kumimoji="1" lang="en-US" altLang="ko-KR" sz="1400" kern="0" dirty="0">
                <a:latin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kumimoji="1" lang="ko-KR" altLang="en-US" sz="1400" kern="0" dirty="0">
                <a:latin typeface="맑은 고딕" panose="020B0503020000020004" pitchFamily="50" charset="-127"/>
                <a:cs typeface="Calibri" panose="020F0502020204030204" pitchFamily="34" charset="0"/>
              </a:rPr>
              <a:t>부품</a:t>
            </a:r>
            <a:r>
              <a:rPr kumimoji="1" lang="en-US" altLang="ko-KR" sz="1400" kern="0" dirty="0">
                <a:latin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kumimoji="1" lang="ko-KR" altLang="en-US" sz="1400" kern="0" dirty="0">
                <a:latin typeface="맑은 고딕" panose="020B0503020000020004" pitchFamily="50" charset="-127"/>
                <a:cs typeface="Calibri" panose="020F0502020204030204" pitchFamily="34" charset="0"/>
              </a:rPr>
              <a:t>원자재의 목록이다</a:t>
            </a:r>
            <a:r>
              <a:rPr kumimoji="1" lang="en-US" altLang="ko-KR" sz="1400" kern="0" dirty="0">
                <a:latin typeface="맑은 고딕" panose="020B0503020000020004" pitchFamily="50" charset="-127"/>
                <a:cs typeface="Calibri" panose="020F0502020204030204" pitchFamily="34" charset="0"/>
              </a:rPr>
              <a:t>.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56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3BFB8-50DF-F874-1184-16F48306A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416EB79-DFE6-5579-C046-0CDAD64150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1123950" y="158436"/>
            <a:ext cx="9940925" cy="595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BOM (Bill of Material)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7DF3169-3683-AB22-C49E-77C3078BE2C7}"/>
              </a:ext>
            </a:extLst>
          </p:cNvPr>
          <p:cNvGrpSpPr/>
          <p:nvPr/>
        </p:nvGrpSpPr>
        <p:grpSpPr>
          <a:xfrm>
            <a:off x="1164064" y="1216843"/>
            <a:ext cx="9940924" cy="3398102"/>
            <a:chOff x="415925" y="945311"/>
            <a:chExt cx="9074150" cy="2543156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754661D2-FAC6-5CF7-A503-3C5DEFF2374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5925" y="1317216"/>
              <a:ext cx="9074150" cy="217125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FFFF">
                  <a:lumMod val="75000"/>
                </a:srgbClr>
              </a:solidFill>
              <a:miter lim="800000"/>
              <a:headEnd/>
              <a:tailEnd/>
            </a:ln>
          </p:spPr>
          <p:txBody>
            <a:bodyPr lIns="108000" tIns="36000" rIns="72000" bIns="35992" anchor="ctr"/>
            <a:lstStyle/>
            <a:p>
              <a:pPr marL="266700" lvl="1" indent="-177800" defTabSz="806708" eaLnBrk="0" latinLnBrk="0" hangingPunct="0">
                <a:lnSpc>
                  <a:spcPct val="110000"/>
                </a:lnSpc>
                <a:spcBef>
                  <a:spcPts val="300"/>
                </a:spcBef>
                <a:buFont typeface="Arial" pitchFamily="34" charset="0"/>
                <a:buChar char="•"/>
                <a:defRPr/>
              </a:pPr>
              <a:endParaRPr kumimoji="1" lang="ko-KR" altLang="en-US" sz="1400" kern="0" dirty="0">
                <a:latin typeface="맑은 고딕" panose="020B0503020000020004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6" name="Rectangle 19">
              <a:extLst>
                <a:ext uri="{FF2B5EF4-FFF2-40B4-BE49-F238E27FC236}">
                  <a16:creationId xmlns:a16="http://schemas.microsoft.com/office/drawing/2014/main" id="{2C153570-0A35-9349-4289-BB02AEE6EA8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5925" y="945311"/>
              <a:ext cx="4537075" cy="36581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lIns="108000" rIns="108000" rtlCol="0" anchor="ctr"/>
            <a:lstStyle/>
            <a:p>
              <a:pPr lvl="0" algn="ctr" defTabSz="106660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BOM</a:t>
              </a:r>
              <a:r>
                <a:rPr lang="ko-KR" altLang="en-US" sz="1600" b="1" dirty="0">
                  <a:solidFill>
                    <a:schemeClr val="bg1"/>
                  </a:solidFill>
                  <a:latin typeface="+mn-ea"/>
                </a:rPr>
                <a:t>의 용도 </a:t>
              </a:r>
              <a:endParaRPr kumimoji="1" lang="ko-KR" altLang="en-US" sz="1600" b="1" kern="0" dirty="0">
                <a:solidFill>
                  <a:srgbClr val="FFFFFF"/>
                </a:solidFill>
                <a:latin typeface="맑은 고딕" panose="020B0503020000020004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7" name="Rectangle 7">
            <a:extLst>
              <a:ext uri="{FF2B5EF4-FFF2-40B4-BE49-F238E27FC236}">
                <a16:creationId xmlns:a16="http://schemas.microsoft.com/office/drawing/2014/main" id="{2D07E7AB-8C5B-D248-5897-83A10AF542B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64090" y="4718853"/>
            <a:ext cx="9940924" cy="175583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FFFFFF">
                <a:lumMod val="75000"/>
              </a:srgbClr>
            </a:solidFill>
            <a:miter lim="800000"/>
            <a:headEnd/>
            <a:tailEnd/>
          </a:ln>
        </p:spPr>
        <p:txBody>
          <a:bodyPr lIns="108000" tIns="36000" rIns="72000" bIns="35992" anchor="ctr"/>
          <a:lstStyle/>
          <a:p>
            <a:pPr marL="266700" lvl="1" indent="-177800" defTabSz="806708" eaLnBrk="0" latinLnBrk="0" hangingPunct="0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en-US" altLang="ko-KR" sz="1400" dirty="0">
                <a:latin typeface="+mn-ea"/>
              </a:rPr>
              <a:t>BOM</a:t>
            </a:r>
            <a:r>
              <a:rPr lang="ko-KR" altLang="en-US" sz="1400" dirty="0">
                <a:latin typeface="+mn-ea"/>
              </a:rPr>
              <a:t>의 제품 정보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물리적 특성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구조 정보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는 제품이 어떻게 설계되었는가를 보여주는데 고객의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요구 또는</a:t>
            </a:r>
            <a:endParaRPr lang="en-US" altLang="ko-KR" sz="1400" dirty="0">
              <a:latin typeface="+mn-ea"/>
            </a:endParaRPr>
          </a:p>
          <a:p>
            <a:pPr marL="266700" lvl="1" indent="-177800" defTabSz="806708" eaLnBrk="0" latinLnBrk="0" hangingPunct="0">
              <a:lnSpc>
                <a:spcPct val="110000"/>
              </a:lnSpc>
              <a:spcBef>
                <a:spcPts val="300"/>
              </a:spcBef>
              <a:defRPr/>
            </a:pPr>
            <a:r>
              <a:rPr lang="en-US" altLang="ko-KR" sz="1400" dirty="0">
                <a:latin typeface="+mn-ea"/>
              </a:rPr>
              <a:t>  </a:t>
            </a:r>
            <a:r>
              <a:rPr lang="ko-KR" altLang="en-US" sz="1400" dirty="0">
                <a:latin typeface="+mn-ea"/>
              </a:rPr>
              <a:t> 영업이 고객과 협의하여 결정한 사양을 </a:t>
            </a:r>
            <a:r>
              <a:rPr lang="en-US" altLang="ko-KR" sz="1400" dirty="0">
                <a:latin typeface="+mn-ea"/>
              </a:rPr>
              <a:t>BOM</a:t>
            </a:r>
            <a:r>
              <a:rPr lang="ko-KR" altLang="en-US" sz="1400" dirty="0">
                <a:latin typeface="+mn-ea"/>
              </a:rPr>
              <a:t>을 근거로 개발에 전달하면 제품 설계자는 기술적 배경 하에 </a:t>
            </a:r>
            <a:endParaRPr lang="en-US" altLang="ko-KR" sz="1400" dirty="0">
              <a:latin typeface="+mn-ea"/>
            </a:endParaRPr>
          </a:p>
          <a:p>
            <a:pPr marL="266700" lvl="1" indent="-177800" defTabSz="806708" eaLnBrk="0" latinLnBrk="0" hangingPunct="0">
              <a:lnSpc>
                <a:spcPct val="110000"/>
              </a:lnSpc>
              <a:spcBef>
                <a:spcPts val="300"/>
              </a:spcBef>
              <a:defRPr/>
            </a:pPr>
            <a:r>
              <a:rPr lang="en-US" altLang="ko-KR" sz="1400" dirty="0">
                <a:latin typeface="+mn-ea"/>
              </a:rPr>
              <a:t>   </a:t>
            </a:r>
            <a:r>
              <a:rPr lang="ko-KR" altLang="en-US" sz="1400" dirty="0">
                <a:latin typeface="+mn-ea"/>
              </a:rPr>
              <a:t>제품을 구체화시킨 후 생산에 전달한다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266700" lvl="1" indent="-177800" defTabSz="806708" eaLnBrk="0" latinLnBrk="0" hangingPunct="0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ko-KR" altLang="en-US" sz="1400" dirty="0">
                <a:latin typeface="+mn-ea"/>
              </a:rPr>
              <a:t>생산에서는 제품구조상 상호관계와 수량으로 특정품목을 만드는데 필요한 부품이 무엇인지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알 수 있고 </a:t>
            </a:r>
            <a:endParaRPr lang="en-US" altLang="ko-KR" sz="1400" dirty="0">
              <a:latin typeface="+mn-ea"/>
            </a:endParaRPr>
          </a:p>
          <a:p>
            <a:pPr marL="266700" lvl="1" indent="-177800" defTabSz="806708" eaLnBrk="0" latinLnBrk="0" hangingPunct="0">
              <a:lnSpc>
                <a:spcPct val="110000"/>
              </a:lnSpc>
              <a:spcBef>
                <a:spcPts val="300"/>
              </a:spcBef>
              <a:defRPr/>
            </a:pPr>
            <a:r>
              <a:rPr lang="en-US" altLang="ko-KR" sz="1400" dirty="0">
                <a:latin typeface="+mn-ea"/>
              </a:rPr>
              <a:t>   MRP</a:t>
            </a:r>
            <a:r>
              <a:rPr lang="ko-KR" altLang="en-US" sz="1400" dirty="0">
                <a:latin typeface="+mn-ea"/>
              </a:rPr>
              <a:t>를 수립하여 향후 생산 및 구매 일정에 관련된 모든 계획 및 실적의 추적에 활용한다</a:t>
            </a:r>
            <a:r>
              <a:rPr lang="en-US" altLang="ko-KR" sz="1400" dirty="0">
                <a:latin typeface="+mn-ea"/>
              </a:rPr>
              <a:t>.  </a:t>
            </a:r>
          </a:p>
          <a:p>
            <a:pPr marL="266700" lvl="1" indent="-177800" defTabSz="806708" eaLnBrk="0" latinLnBrk="0" hangingPunct="0">
              <a:lnSpc>
                <a:spcPct val="110000"/>
              </a:lnSpc>
              <a:spcBef>
                <a:spcPts val="300"/>
              </a:spcBef>
              <a:defRPr/>
            </a:pPr>
            <a:r>
              <a:rPr lang="en-US" altLang="ko-KR" sz="1400" dirty="0">
                <a:latin typeface="+mn-ea"/>
              </a:rPr>
              <a:t>   </a:t>
            </a:r>
            <a:r>
              <a:rPr lang="ko-KR" altLang="en-US" sz="1400" dirty="0">
                <a:latin typeface="+mn-ea"/>
              </a:rPr>
              <a:t>역으로 특정부품이 무엇을 만드는데 사용되는지도 알 수 있다</a:t>
            </a:r>
            <a:r>
              <a:rPr lang="en-US" altLang="ko-KR" sz="1400" dirty="0">
                <a:latin typeface="+mn-ea"/>
              </a:rPr>
              <a:t>. </a:t>
            </a:r>
            <a:endParaRPr kumimoji="1" lang="ko-KR" altLang="en-US" sz="1400" kern="0" dirty="0">
              <a:latin typeface="+mn-ea"/>
              <a:cs typeface="Calibri" panose="020F0502020204030204" pitchFamily="34" charset="0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13D853DA-43DD-BB60-59E8-D74A3BF3B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5504" y="1731227"/>
            <a:ext cx="4458378" cy="283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93F530-7949-945F-AE97-590C6ECFC893}"/>
              </a:ext>
            </a:extLst>
          </p:cNvPr>
          <p:cNvSpPr/>
          <p:nvPr/>
        </p:nvSpPr>
        <p:spPr>
          <a:xfrm>
            <a:off x="6115333" y="1913578"/>
            <a:ext cx="3949988" cy="1078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indent="-177800" defTabSz="806708" eaLnBrk="0" latinLnBrk="0" hangingPunct="0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en-US" altLang="ko-KR" sz="1400" dirty="0">
                <a:solidFill>
                  <a:prstClr val="black"/>
                </a:solidFill>
              </a:rPr>
              <a:t>BOM</a:t>
            </a:r>
            <a:r>
              <a:rPr lang="ko-KR" altLang="en-US" sz="1400" dirty="0">
                <a:solidFill>
                  <a:prstClr val="black"/>
                </a:solidFill>
              </a:rPr>
              <a:t>이 가진 부품기준 및 제품구조 정보는  판매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조달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생산 전 부문에서 활용된다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</a:p>
          <a:p>
            <a:pPr marL="266700" lvl="1" indent="-177800" defTabSz="806708" eaLnBrk="0" latinLnBrk="0" hangingPunct="0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</a:rPr>
              <a:t>고객 → 영업 → 개발 → 계획 → 구매 → 생산 → 결산  </a:t>
            </a:r>
            <a:r>
              <a:rPr lang="en-US" altLang="ko-KR" sz="1400" dirty="0">
                <a:solidFill>
                  <a:prstClr val="black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8754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 bwMode="gray">
          <a:xfrm>
            <a:off x="1123950" y="158436"/>
            <a:ext cx="9940925" cy="595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BOM (Bill of Material)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F3A7201-7802-C252-B54C-00BB0E9105D8}"/>
              </a:ext>
            </a:extLst>
          </p:cNvPr>
          <p:cNvGrpSpPr/>
          <p:nvPr/>
        </p:nvGrpSpPr>
        <p:grpSpPr>
          <a:xfrm>
            <a:off x="1180692" y="1183594"/>
            <a:ext cx="9924297" cy="4956736"/>
            <a:chOff x="415925" y="945311"/>
            <a:chExt cx="9074150" cy="4197365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FD897B07-B144-1BD4-BAF5-ADB1E18FE8E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5925" y="1317215"/>
              <a:ext cx="9074150" cy="38254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FFFF">
                  <a:lumMod val="75000"/>
                </a:srgbClr>
              </a:solidFill>
              <a:miter lim="800000"/>
              <a:headEnd/>
              <a:tailEnd/>
            </a:ln>
          </p:spPr>
          <p:txBody>
            <a:bodyPr lIns="108000" tIns="36000" rIns="72000" bIns="35992" anchor="ctr"/>
            <a:lstStyle/>
            <a:p>
              <a:pPr marL="266700" lvl="1" indent="-177800" defTabSz="806708" eaLnBrk="0" latinLnBrk="0" hangingPunct="0">
                <a:lnSpc>
                  <a:spcPct val="110000"/>
                </a:lnSpc>
                <a:spcBef>
                  <a:spcPts val="300"/>
                </a:spcBef>
                <a:buFont typeface="Arial" pitchFamily="34" charset="0"/>
                <a:buChar char="•"/>
                <a:defRPr/>
              </a:pPr>
              <a:endParaRPr kumimoji="1" lang="ko-KR" altLang="en-US" sz="1400" kern="0" dirty="0">
                <a:latin typeface="맑은 고딕" panose="020B0503020000020004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6" name="Rectangle 19">
              <a:extLst>
                <a:ext uri="{FF2B5EF4-FFF2-40B4-BE49-F238E27FC236}">
                  <a16:creationId xmlns:a16="http://schemas.microsoft.com/office/drawing/2014/main" id="{3B502291-3FE6-8E4B-2A5F-F4414D92971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5925" y="945311"/>
              <a:ext cx="4537075" cy="36581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lIns="108000" rIns="108000" rtlCol="0" anchor="ctr"/>
            <a:lstStyle/>
            <a:p>
              <a:pPr lvl="0" algn="ctr" defTabSz="106660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BOM Operation</a:t>
              </a:r>
              <a:endParaRPr kumimoji="1" lang="ko-KR" altLang="en-US" sz="1600" b="1" kern="0" dirty="0">
                <a:solidFill>
                  <a:srgbClr val="FFFFFF"/>
                </a:solidFill>
                <a:latin typeface="맑은 고딕" panose="020B0503020000020004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40943E-AF2F-717B-E52B-D5D1D712AE70}"/>
              </a:ext>
            </a:extLst>
          </p:cNvPr>
          <p:cNvSpPr/>
          <p:nvPr/>
        </p:nvSpPr>
        <p:spPr>
          <a:xfrm>
            <a:off x="6748465" y="1679446"/>
            <a:ext cx="3444318" cy="1155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indent="-177800" defTabSz="806708" eaLnBrk="0" latinLnBrk="0" hangingPunct="0">
              <a:lnSpc>
                <a:spcPct val="110000"/>
              </a:lnSpc>
              <a:spcBef>
                <a:spcPts val="300"/>
              </a:spcBef>
              <a:defRPr/>
            </a:pPr>
            <a:r>
              <a:rPr lang="en-US" altLang="ko-KR" sz="1400" dirty="0"/>
              <a:t>• </a:t>
            </a:r>
            <a:r>
              <a:rPr lang="ko-KR" altLang="en-US" sz="1400" dirty="0"/>
              <a:t>제품의 구성 및 구조 정보 </a:t>
            </a:r>
            <a:endParaRPr lang="en-US" altLang="ko-KR" sz="1400" dirty="0"/>
          </a:p>
          <a:p>
            <a:pPr marL="266700" lvl="1" indent="-177800" defTabSz="806708" eaLnBrk="0" latinLnBrk="0" hangingPunct="0">
              <a:lnSpc>
                <a:spcPct val="110000"/>
              </a:lnSpc>
              <a:spcBef>
                <a:spcPts val="300"/>
              </a:spcBef>
              <a:defRPr/>
            </a:pPr>
            <a:r>
              <a:rPr lang="en-US" altLang="ko-KR" sz="1400" dirty="0"/>
              <a:t>• Product </a:t>
            </a:r>
            <a:r>
              <a:rPr lang="ko-KR" altLang="en-US" sz="1400" dirty="0"/>
              <a:t>및 </a:t>
            </a:r>
            <a:r>
              <a:rPr lang="en-US" altLang="ko-KR" sz="1400" dirty="0"/>
              <a:t>Part </a:t>
            </a:r>
            <a:r>
              <a:rPr lang="ko-KR" altLang="en-US" sz="1400" dirty="0"/>
              <a:t>개발이력 </a:t>
            </a:r>
            <a:endParaRPr lang="en-US" altLang="ko-KR" sz="1400" dirty="0"/>
          </a:p>
          <a:p>
            <a:pPr marL="266700" lvl="1" indent="-177800" defTabSz="806708" eaLnBrk="0" latinLnBrk="0" hangingPunct="0">
              <a:lnSpc>
                <a:spcPct val="110000"/>
              </a:lnSpc>
              <a:spcBef>
                <a:spcPts val="300"/>
              </a:spcBef>
              <a:defRPr/>
            </a:pPr>
            <a:r>
              <a:rPr lang="en-US" altLang="ko-KR" sz="1400" dirty="0"/>
              <a:t>• </a:t>
            </a:r>
            <a:r>
              <a:rPr lang="ko-KR" altLang="en-US" sz="1400" dirty="0"/>
              <a:t>제품개발 의사소통단위 </a:t>
            </a:r>
            <a:endParaRPr lang="en-US" altLang="ko-KR" sz="1400" dirty="0"/>
          </a:p>
          <a:p>
            <a:pPr marL="266700" lvl="1" indent="-177800" defTabSz="806708" eaLnBrk="0" latinLnBrk="0" hangingPunct="0">
              <a:lnSpc>
                <a:spcPct val="110000"/>
              </a:lnSpc>
              <a:spcBef>
                <a:spcPts val="300"/>
              </a:spcBef>
              <a:defRPr/>
            </a:pPr>
            <a:r>
              <a:rPr lang="en-US" altLang="ko-KR" sz="1400" dirty="0"/>
              <a:t>• </a:t>
            </a:r>
            <a:r>
              <a:rPr lang="ko-KR" altLang="en-US" sz="1400" dirty="0"/>
              <a:t>통합 제품정보 관리기준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97EBEB-3B24-7418-8D15-4A3E896A1F53}"/>
              </a:ext>
            </a:extLst>
          </p:cNvPr>
          <p:cNvSpPr/>
          <p:nvPr/>
        </p:nvSpPr>
        <p:spPr>
          <a:xfrm>
            <a:off x="6836519" y="3018641"/>
            <a:ext cx="32523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• </a:t>
            </a:r>
            <a:r>
              <a:rPr lang="ko-KR" altLang="en-US" sz="1400" dirty="0"/>
              <a:t>생산계획의 기본단위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• </a:t>
            </a:r>
            <a:r>
              <a:rPr lang="ko-KR" altLang="en-US" sz="1400" dirty="0"/>
              <a:t>자재소요계획의 필수 입력요소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• </a:t>
            </a:r>
            <a:r>
              <a:rPr lang="ko-KR" altLang="en-US" sz="1400" dirty="0"/>
              <a:t>공정</a:t>
            </a:r>
            <a:r>
              <a:rPr lang="en-US" altLang="ko-KR" sz="1400" dirty="0"/>
              <a:t>/</a:t>
            </a:r>
            <a:r>
              <a:rPr lang="ko-KR" altLang="en-US" sz="1400" dirty="0"/>
              <a:t>공법설계 기준정보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• </a:t>
            </a:r>
            <a:r>
              <a:rPr lang="ko-KR" altLang="en-US" sz="1400" dirty="0"/>
              <a:t>자재발주</a:t>
            </a:r>
            <a:r>
              <a:rPr lang="en-US" altLang="ko-KR" sz="1400" dirty="0"/>
              <a:t>, </a:t>
            </a:r>
            <a:r>
              <a:rPr lang="ko-KR" altLang="en-US" sz="1400" dirty="0"/>
              <a:t>작업지시의 입력요소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• </a:t>
            </a:r>
            <a:r>
              <a:rPr lang="ko-KR" altLang="en-US" sz="1400" dirty="0"/>
              <a:t>제품의 서비스관리 대상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• </a:t>
            </a:r>
            <a:r>
              <a:rPr lang="ko-KR" altLang="en-US" sz="1400" dirty="0"/>
              <a:t>설계 및 제조원가 산정기준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8016833-2411-E27A-2F98-67D48092751B}"/>
              </a:ext>
            </a:extLst>
          </p:cNvPr>
          <p:cNvGrpSpPr/>
          <p:nvPr/>
        </p:nvGrpSpPr>
        <p:grpSpPr>
          <a:xfrm>
            <a:off x="1258336" y="1689126"/>
            <a:ext cx="5498173" cy="4381933"/>
            <a:chOff x="493568" y="1423121"/>
            <a:chExt cx="5498173" cy="4381933"/>
          </a:xfrm>
        </p:grpSpPr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81EC5C49-20B1-79B5-D210-9A9EA7C180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3568" y="1423121"/>
              <a:ext cx="5498173" cy="4381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D042D0-C687-65D5-9DCF-0E0E522F4495}"/>
                </a:ext>
              </a:extLst>
            </p:cNvPr>
            <p:cNvSpPr txBox="1"/>
            <p:nvPr/>
          </p:nvSpPr>
          <p:spPr bwMode="auto">
            <a:xfrm>
              <a:off x="1988132" y="2568254"/>
              <a:ext cx="1530927" cy="2177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0" tIns="72000" rIns="0" bIns="0" rtlCol="0" anchor="t">
              <a:spAutoFit/>
            </a:bodyPr>
            <a:lstStyle/>
            <a:p>
              <a:pPr marL="228600" indent="-228600" algn="ctr">
                <a:lnSpc>
                  <a:spcPts val="1000"/>
                </a:lnSpc>
                <a:spcAft>
                  <a:spcPts val="1200"/>
                </a:spcAft>
              </a:pPr>
              <a:r>
                <a:rPr lang="en-US" altLang="ko-KR" sz="1600" b="1" dirty="0">
                  <a:solidFill>
                    <a:schemeClr val="bg1"/>
                  </a:solidFill>
                  <a:latin typeface="Microsoft YaHei" panose="020B0503020204020204" pitchFamily="34" charset="-122"/>
                </a:rPr>
                <a:t>Transfer</a:t>
              </a:r>
              <a:endParaRPr lang="ko-KR" altLang="en-US" sz="1600" b="1" dirty="0">
                <a:solidFill>
                  <a:schemeClr val="bg1"/>
                </a:solidFill>
                <a:latin typeface="Microsoft YaHei" panose="020B0503020204020204" pitchFamily="34" charset="-122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A9FAB4-1BE3-54F3-4E01-2B4A3648AF3E}"/>
                </a:ext>
              </a:extLst>
            </p:cNvPr>
            <p:cNvSpPr txBox="1"/>
            <p:nvPr/>
          </p:nvSpPr>
          <p:spPr bwMode="auto">
            <a:xfrm>
              <a:off x="5188524" y="3990108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 rtlCol="0" anchor="b">
              <a:spAutoFit/>
            </a:bodyPr>
            <a:lstStyle/>
            <a:p>
              <a:pPr marL="228600" indent="-228600" algn="ctr">
                <a:lnSpc>
                  <a:spcPts val="1000"/>
                </a:lnSpc>
                <a:spcAft>
                  <a:spcPts val="1200"/>
                </a:spcAft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</a:rPr>
                <a:t>실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B0DC27-E154-C2B1-2D43-B4482B89A1E9}"/>
                </a:ext>
              </a:extLst>
            </p:cNvPr>
            <p:cNvSpPr txBox="1"/>
            <p:nvPr/>
          </p:nvSpPr>
          <p:spPr bwMode="auto">
            <a:xfrm>
              <a:off x="3034233" y="4538886"/>
              <a:ext cx="180000" cy="180000"/>
            </a:xfrm>
            <a:prstGeom prst="rect">
              <a:avLst/>
            </a:prstGeom>
            <a:solidFill>
              <a:srgbClr val="6666FF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 rtlCol="0" anchor="b">
              <a:spAutoFit/>
            </a:bodyPr>
            <a:lstStyle/>
            <a:p>
              <a:pPr marL="228600" indent="-228600" algn="ctr">
                <a:lnSpc>
                  <a:spcPts val="1000"/>
                </a:lnSpc>
                <a:spcAft>
                  <a:spcPts val="1200"/>
                </a:spcAft>
              </a:pPr>
              <a:r>
                <a:rPr lang="ko-KR" altLang="en-US" sz="1100" b="1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</a:rPr>
                <a:t>실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D6809F-A157-E7E5-D725-4359735C8348}"/>
                </a:ext>
              </a:extLst>
            </p:cNvPr>
            <p:cNvSpPr txBox="1"/>
            <p:nvPr/>
          </p:nvSpPr>
          <p:spPr bwMode="auto">
            <a:xfrm>
              <a:off x="1856649" y="4047075"/>
              <a:ext cx="180000" cy="180000"/>
            </a:xfrm>
            <a:prstGeom prst="rect">
              <a:avLst/>
            </a:prstGeom>
            <a:solidFill>
              <a:srgbClr val="6666FF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 rtlCol="0" anchor="b">
              <a:spAutoFit/>
            </a:bodyPr>
            <a:lstStyle/>
            <a:p>
              <a:pPr marL="228600" indent="-228600" algn="ctr">
                <a:lnSpc>
                  <a:spcPts val="1000"/>
                </a:lnSpc>
                <a:spcAft>
                  <a:spcPts val="1200"/>
                </a:spcAft>
              </a:pPr>
              <a:r>
                <a:rPr lang="ko-KR" altLang="en-US" sz="1100" b="1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</a:rPr>
                <a:t>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006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 bwMode="gray">
          <a:xfrm>
            <a:off x="1123950" y="158436"/>
            <a:ext cx="9940925" cy="595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BOM (Bill of Material)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1A2CE8C8-E6B7-99B5-B16B-6D41F1395634}"/>
              </a:ext>
            </a:extLst>
          </p:cNvPr>
          <p:cNvSpPr txBox="1">
            <a:spLocks/>
          </p:cNvSpPr>
          <p:nvPr/>
        </p:nvSpPr>
        <p:spPr>
          <a:xfrm>
            <a:off x="5611446" y="6838014"/>
            <a:ext cx="179387" cy="1936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C37368-3127-4B45-8E2C-861016755BDC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61965DF-B1D8-BDF1-A46A-10375C153405}"/>
              </a:ext>
            </a:extLst>
          </p:cNvPr>
          <p:cNvGrpSpPr/>
          <p:nvPr/>
        </p:nvGrpSpPr>
        <p:grpSpPr>
          <a:xfrm>
            <a:off x="1164063" y="1166967"/>
            <a:ext cx="9940923" cy="3619775"/>
            <a:chOff x="415925" y="945311"/>
            <a:chExt cx="9074150" cy="2883379"/>
          </a:xfrm>
        </p:grpSpPr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5250569F-9CF7-1C72-81B2-CB5749941F3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5925" y="1317216"/>
              <a:ext cx="9074150" cy="251147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FFFF">
                  <a:lumMod val="75000"/>
                </a:srgbClr>
              </a:solidFill>
              <a:miter lim="800000"/>
              <a:headEnd/>
              <a:tailEnd/>
            </a:ln>
          </p:spPr>
          <p:txBody>
            <a:bodyPr lIns="108000" tIns="36000" rIns="72000" bIns="35992" anchor="ctr"/>
            <a:lstStyle/>
            <a:p>
              <a:pPr marL="266700" lvl="1" indent="-177800" defTabSz="806708" eaLnBrk="0" latinLnBrk="0" hangingPunct="0">
                <a:lnSpc>
                  <a:spcPct val="110000"/>
                </a:lnSpc>
                <a:spcBef>
                  <a:spcPts val="300"/>
                </a:spcBef>
                <a:buFont typeface="Arial" pitchFamily="34" charset="0"/>
                <a:buChar char="•"/>
                <a:defRPr/>
              </a:pPr>
              <a:endParaRPr kumimoji="1" lang="ko-KR" altLang="en-US" sz="1400" kern="0" dirty="0">
                <a:latin typeface="맑은 고딕" panose="020B0503020000020004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3" name="Rectangle 19">
              <a:extLst>
                <a:ext uri="{FF2B5EF4-FFF2-40B4-BE49-F238E27FC236}">
                  <a16:creationId xmlns:a16="http://schemas.microsoft.com/office/drawing/2014/main" id="{A325C50F-30E6-204F-9E7A-47F2E5AF85A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5925" y="945311"/>
              <a:ext cx="4537075" cy="36581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lIns="108000" rIns="108000" rtlCol="0" anchor="ctr"/>
            <a:lstStyle/>
            <a:p>
              <a:pPr lvl="0" algn="ctr" defTabSz="106660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BOM</a:t>
              </a:r>
              <a:r>
                <a:rPr lang="ko-KR" altLang="en-US" sz="1600" b="1" dirty="0">
                  <a:solidFill>
                    <a:schemeClr val="bg1"/>
                  </a:solidFill>
                  <a:latin typeface="+mn-ea"/>
                </a:rPr>
                <a:t>의 구조</a:t>
              </a:r>
              <a:endParaRPr kumimoji="1" lang="ko-KR" altLang="en-US" sz="1600" b="1" kern="0" dirty="0">
                <a:solidFill>
                  <a:srgbClr val="FFFFFF"/>
                </a:solidFill>
                <a:latin typeface="맑은 고딕" panose="020B0503020000020004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14" name="Rectangle 7">
            <a:extLst>
              <a:ext uri="{FF2B5EF4-FFF2-40B4-BE49-F238E27FC236}">
                <a16:creationId xmlns:a16="http://schemas.microsoft.com/office/drawing/2014/main" id="{A363F192-2D10-9DAA-B2A2-80CAE80F83A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64089" y="4897568"/>
            <a:ext cx="9940923" cy="153094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FFFFFF">
                <a:lumMod val="75000"/>
              </a:srgbClr>
            </a:solidFill>
            <a:miter lim="800000"/>
            <a:headEnd/>
            <a:tailEnd/>
          </a:ln>
        </p:spPr>
        <p:txBody>
          <a:bodyPr lIns="108000" tIns="36000" rIns="72000" bIns="35992" anchor="ctr"/>
          <a:lstStyle/>
          <a:p>
            <a:pPr marL="266700" lvl="1" indent="-177800" defTabSz="806708" eaLnBrk="0" latinLnBrk="0" hangingPunct="0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ko-KR" altLang="en-US" sz="1400" dirty="0">
                <a:latin typeface="+mn-ea"/>
              </a:rPr>
              <a:t>생산된 제품을 기준으로 </a:t>
            </a:r>
            <a:r>
              <a:rPr lang="ko-KR" altLang="en-US" sz="1400" dirty="0" err="1">
                <a:latin typeface="+mn-ea"/>
              </a:rPr>
              <a:t>조립품과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반조립품을</a:t>
            </a:r>
            <a:r>
              <a:rPr lang="ko-KR" altLang="en-US" sz="1400" dirty="0">
                <a:latin typeface="+mn-ea"/>
              </a:rPr>
              <a:t> 분해한 형상을 보여준다</a:t>
            </a:r>
            <a:r>
              <a:rPr lang="en-US" altLang="ko-KR" sz="1400" dirty="0">
                <a:latin typeface="+mn-ea"/>
              </a:rPr>
              <a:t>.  </a:t>
            </a:r>
            <a:r>
              <a:rPr lang="ko-KR" altLang="en-US" sz="1400" dirty="0">
                <a:latin typeface="+mn-ea"/>
              </a:rPr>
              <a:t>최종제품을 최상위에 두고 이에 직접 사용되는 품목을 바로 아래에 두는 식으로 한 단계씩 전개한 형태를 </a:t>
            </a:r>
            <a:r>
              <a:rPr lang="en-US" altLang="ko-KR" sz="1400" dirty="0">
                <a:latin typeface="+mn-ea"/>
              </a:rPr>
              <a:t>BOM Tree</a:t>
            </a:r>
            <a:r>
              <a:rPr lang="ko-KR" altLang="en-US" sz="1400" dirty="0">
                <a:latin typeface="+mn-ea"/>
              </a:rPr>
              <a:t>구조라 한다</a:t>
            </a:r>
            <a:r>
              <a:rPr lang="en-US" altLang="ko-KR" sz="1400" dirty="0">
                <a:latin typeface="+mn-ea"/>
              </a:rPr>
              <a:t>.  </a:t>
            </a:r>
          </a:p>
          <a:p>
            <a:pPr marL="266700" lvl="1" indent="-177800" defTabSz="806708" eaLnBrk="0" latinLnBrk="0" hangingPunct="0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en-US" altLang="ko-KR" sz="1400" dirty="0">
                <a:latin typeface="+mn-ea"/>
              </a:rPr>
              <a:t>Tree</a:t>
            </a:r>
            <a:r>
              <a:rPr lang="ko-KR" altLang="en-US" sz="1400" dirty="0">
                <a:latin typeface="+mn-ea"/>
              </a:rPr>
              <a:t>구조상 최상위 품목인 </a:t>
            </a:r>
            <a:r>
              <a:rPr lang="en-US" altLang="ko-KR" sz="1400" dirty="0">
                <a:latin typeface="+mn-ea"/>
              </a:rPr>
              <a:t>"Product X", "Product Y"</a:t>
            </a:r>
            <a:r>
              <a:rPr lang="ko-KR" altLang="en-US" sz="1400" dirty="0">
                <a:latin typeface="+mn-ea"/>
              </a:rPr>
              <a:t>를 </a:t>
            </a:r>
            <a:r>
              <a:rPr lang="ko-KR" altLang="en-US" sz="1400" dirty="0" err="1">
                <a:latin typeface="+mn-ea"/>
              </a:rPr>
              <a:t>주생산</a:t>
            </a:r>
            <a:r>
              <a:rPr lang="ko-KR" altLang="en-US" sz="1400" dirty="0">
                <a:latin typeface="+mn-ea"/>
              </a:rPr>
              <a:t> 일정</a:t>
            </a:r>
            <a:r>
              <a:rPr lang="en-US" altLang="ko-KR" sz="1400" dirty="0">
                <a:latin typeface="+mn-ea"/>
              </a:rPr>
              <a:t>(MPS) </a:t>
            </a:r>
            <a:r>
              <a:rPr lang="ko-KR" altLang="en-US" sz="1400" dirty="0">
                <a:latin typeface="+mn-ea"/>
              </a:rPr>
              <a:t>대상 제품이라 하며 대부분의 경우 이것이 실제 최종제품이 된다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바로 아래 계층은 </a:t>
            </a:r>
            <a:r>
              <a:rPr lang="en-US" altLang="ko-KR" sz="1400" dirty="0">
                <a:latin typeface="+mn-ea"/>
              </a:rPr>
              <a:t>"Product X", "Product Y"</a:t>
            </a:r>
            <a:r>
              <a:rPr lang="ko-KR" altLang="en-US" sz="1400" dirty="0">
                <a:latin typeface="+mn-ea"/>
              </a:rPr>
              <a:t>를 만드는데 직접적으로 사용되는 </a:t>
            </a:r>
            <a:r>
              <a:rPr lang="ko-KR" altLang="en-US" sz="1400" dirty="0" err="1">
                <a:latin typeface="+mn-ea"/>
              </a:rPr>
              <a:t>조립품</a:t>
            </a:r>
            <a:r>
              <a:rPr lang="ko-KR" altLang="en-US" sz="1400" dirty="0">
                <a:latin typeface="+mn-ea"/>
              </a:rPr>
              <a:t> 및 </a:t>
            </a:r>
            <a:r>
              <a:rPr lang="ko-KR" altLang="en-US" sz="1400" dirty="0" err="1">
                <a:latin typeface="+mn-ea"/>
              </a:rPr>
              <a:t>구성품이다</a:t>
            </a:r>
            <a:r>
              <a:rPr lang="en-US" altLang="ko-KR" sz="1400" dirty="0">
                <a:latin typeface="+mn-ea"/>
              </a:rPr>
              <a:t>.  </a:t>
            </a:r>
            <a:r>
              <a:rPr lang="ko-KR" altLang="en-US" sz="1400" dirty="0">
                <a:latin typeface="+mn-ea"/>
              </a:rPr>
              <a:t>한 계단씩 아래 계층으로 내려오면서 </a:t>
            </a:r>
            <a:r>
              <a:rPr lang="ko-KR" altLang="en-US" sz="1400" dirty="0" err="1">
                <a:latin typeface="+mn-ea"/>
              </a:rPr>
              <a:t>조립품은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반조립품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구성품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원자재로 세분화된다</a:t>
            </a:r>
            <a:endParaRPr kumimoji="1" lang="ko-KR" altLang="en-US" sz="1400" kern="0" dirty="0">
              <a:latin typeface="+mn-ea"/>
              <a:cs typeface="Calibri" panose="020F050202020403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754DFA-1381-49E7-7776-170EB55B4643}"/>
              </a:ext>
            </a:extLst>
          </p:cNvPr>
          <p:cNvSpPr/>
          <p:nvPr/>
        </p:nvSpPr>
        <p:spPr>
          <a:xfrm>
            <a:off x="6018355" y="1898337"/>
            <a:ext cx="4714300" cy="309252"/>
          </a:xfrm>
          <a:prstGeom prst="rect">
            <a:avLst/>
          </a:prstGeom>
        </p:spPr>
        <p:txBody>
          <a:bodyPr wrap="square" rIns="36000">
            <a:spAutoFit/>
          </a:bodyPr>
          <a:lstStyle/>
          <a:p>
            <a:pPr marL="266700" lvl="1" indent="-177800" defTabSz="806708" eaLnBrk="0" latinLnBrk="0" hangingPunct="0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en-US" altLang="ko-KR" sz="1400" dirty="0"/>
              <a:t>BOM</a:t>
            </a:r>
            <a:r>
              <a:rPr lang="ko-KR" altLang="en-US" sz="1400" dirty="0"/>
              <a:t>의 구조는 자재목록 이상의 내용을 담고 있다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F956DBFF-C5F3-C434-B811-E06C6EA80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2927" y="1654314"/>
            <a:ext cx="4545387" cy="309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5367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0757CEB5-4D6B-376E-6086-4F87C35F2D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1123950" y="158436"/>
            <a:ext cx="9940925" cy="595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BOM (Bill of Material)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11E6B43-B65B-9FD1-876B-2D7AE849A929}"/>
              </a:ext>
            </a:extLst>
          </p:cNvPr>
          <p:cNvGrpSpPr/>
          <p:nvPr/>
        </p:nvGrpSpPr>
        <p:grpSpPr>
          <a:xfrm>
            <a:off x="1180692" y="1100466"/>
            <a:ext cx="9924297" cy="3405029"/>
            <a:chOff x="415925" y="945311"/>
            <a:chExt cx="9074150" cy="2883379"/>
          </a:xfrm>
        </p:grpSpPr>
        <p:sp>
          <p:nvSpPr>
            <p:cNvPr id="3" name="Rectangle 7">
              <a:extLst>
                <a:ext uri="{FF2B5EF4-FFF2-40B4-BE49-F238E27FC236}">
                  <a16:creationId xmlns:a16="http://schemas.microsoft.com/office/drawing/2014/main" id="{04A772DD-5CF0-D10D-DA10-57BFA288624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5925" y="1317216"/>
              <a:ext cx="9074150" cy="251147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FFFF">
                  <a:lumMod val="75000"/>
                </a:srgbClr>
              </a:solidFill>
              <a:miter lim="800000"/>
              <a:headEnd/>
              <a:tailEnd/>
            </a:ln>
          </p:spPr>
          <p:txBody>
            <a:bodyPr lIns="108000" tIns="36000" rIns="72000" bIns="35992" anchor="ctr"/>
            <a:lstStyle/>
            <a:p>
              <a:pPr marL="266700" lvl="1" indent="-177800" defTabSz="806708" eaLnBrk="0" latinLnBrk="0" hangingPunct="0">
                <a:lnSpc>
                  <a:spcPct val="110000"/>
                </a:lnSpc>
                <a:spcBef>
                  <a:spcPts val="300"/>
                </a:spcBef>
                <a:buFont typeface="Arial" pitchFamily="34" charset="0"/>
                <a:buChar char="•"/>
                <a:defRPr/>
              </a:pPr>
              <a:endParaRPr kumimoji="1" lang="ko-KR" altLang="en-US" sz="1400" kern="0" dirty="0">
                <a:latin typeface="맑은 고딕" panose="020B0503020000020004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4" name="Rectangle 19">
              <a:extLst>
                <a:ext uri="{FF2B5EF4-FFF2-40B4-BE49-F238E27FC236}">
                  <a16:creationId xmlns:a16="http://schemas.microsoft.com/office/drawing/2014/main" id="{197F65D6-12D1-CFA9-FC74-67A0DB9AD38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5925" y="945311"/>
              <a:ext cx="4537075" cy="36581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lIns="108000" rIns="108000" rtlCol="0" anchor="ctr"/>
            <a:lstStyle/>
            <a:p>
              <a:pPr lvl="0" algn="ctr" defTabSz="106660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BOM</a:t>
              </a:r>
              <a:r>
                <a:rPr lang="ko-KR" altLang="en-US" sz="1600" b="1" dirty="0">
                  <a:solidFill>
                    <a:schemeClr val="bg1"/>
                  </a:solidFill>
                  <a:latin typeface="+mn-ea"/>
                </a:rPr>
                <a:t>의 전개 </a:t>
              </a:r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(Explosion)</a:t>
              </a:r>
              <a:endParaRPr kumimoji="1" lang="ko-KR" altLang="en-US" sz="1600" b="1" kern="0" dirty="0">
                <a:solidFill>
                  <a:srgbClr val="FFFFFF"/>
                </a:solidFill>
                <a:latin typeface="맑은 고딕" panose="020B0503020000020004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7" name="Rectangle 7">
            <a:extLst>
              <a:ext uri="{FF2B5EF4-FFF2-40B4-BE49-F238E27FC236}">
                <a16:creationId xmlns:a16="http://schemas.microsoft.com/office/drawing/2014/main" id="{23CBB9A4-463F-03B4-9CEC-8EFBD6FA6C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80718" y="4551678"/>
            <a:ext cx="9924297" cy="205584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FFFFFF">
                <a:lumMod val="75000"/>
              </a:srgbClr>
            </a:solidFill>
            <a:miter lim="800000"/>
            <a:headEnd/>
            <a:tailEnd/>
          </a:ln>
        </p:spPr>
        <p:txBody>
          <a:bodyPr lIns="108000" tIns="36000" rIns="72000" bIns="35992" anchor="ctr"/>
          <a:lstStyle/>
          <a:p>
            <a:pPr marL="266700" lvl="1" indent="-177800" defTabSz="806708" eaLnBrk="0" latinLnBrk="0" hangingPunct="0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en-US" altLang="ko-KR" sz="1400" dirty="0">
                <a:latin typeface="+mn-ea"/>
              </a:rPr>
              <a:t>Single Level BOM</a:t>
            </a:r>
            <a:r>
              <a:rPr lang="ko-KR" altLang="en-US" sz="1400" dirty="0">
                <a:latin typeface="+mn-ea"/>
              </a:rPr>
              <a:t>은 모품목에 대한 </a:t>
            </a:r>
            <a:r>
              <a:rPr lang="ko-KR" altLang="en-US" sz="1400" dirty="0" err="1">
                <a:latin typeface="+mn-ea"/>
              </a:rPr>
              <a:t>자품목의</a:t>
            </a:r>
            <a:r>
              <a:rPr lang="ko-KR" altLang="en-US" sz="1400" dirty="0">
                <a:latin typeface="+mn-ea"/>
              </a:rPr>
              <a:t> 리스트로 </a:t>
            </a:r>
            <a:r>
              <a:rPr lang="en-US" altLang="ko-KR" sz="1400" dirty="0">
                <a:latin typeface="+mn-ea"/>
              </a:rPr>
              <a:t>MRP</a:t>
            </a:r>
            <a:r>
              <a:rPr lang="ko-KR" altLang="en-US" sz="1400" dirty="0">
                <a:latin typeface="+mn-ea"/>
              </a:rPr>
              <a:t>에 사용하기 위한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형태이다</a:t>
            </a:r>
            <a:r>
              <a:rPr lang="en-US" altLang="ko-KR" sz="1400" dirty="0">
                <a:latin typeface="+mn-ea"/>
              </a:rPr>
              <a:t>.  </a:t>
            </a:r>
            <a:r>
              <a:rPr lang="ko-KR" altLang="en-US" sz="1400" dirty="0" err="1">
                <a:latin typeface="+mn-ea"/>
              </a:rPr>
              <a:t>자품목을</a:t>
            </a:r>
            <a:r>
              <a:rPr lang="ko-KR" altLang="en-US" sz="1400" dirty="0">
                <a:latin typeface="+mn-ea"/>
              </a:rPr>
              <a:t> 가진 모든 </a:t>
            </a:r>
            <a:r>
              <a:rPr lang="ko-KR" altLang="en-US" sz="1400" dirty="0" err="1">
                <a:latin typeface="+mn-ea"/>
              </a:rPr>
              <a:t>조립품과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구성품에</a:t>
            </a:r>
            <a:r>
              <a:rPr lang="ko-KR" altLang="en-US" sz="1400" dirty="0">
                <a:latin typeface="+mn-ea"/>
              </a:rPr>
              <a:t> 대해 </a:t>
            </a:r>
            <a:r>
              <a:rPr lang="ko-KR" altLang="en-US" sz="1400" dirty="0" err="1">
                <a:latin typeface="+mn-ea"/>
              </a:rPr>
              <a:t>자품목을</a:t>
            </a:r>
            <a:r>
              <a:rPr lang="ko-KR" altLang="en-US" sz="1400" dirty="0">
                <a:latin typeface="+mn-ea"/>
              </a:rPr>
              <a:t> 가장 간단하게 표현해 주므로 </a:t>
            </a:r>
            <a:r>
              <a:rPr lang="en-US" altLang="ko-KR" sz="1400" dirty="0">
                <a:latin typeface="+mn-ea"/>
              </a:rPr>
              <a:t>BOM</a:t>
            </a:r>
            <a:r>
              <a:rPr lang="ko-KR" altLang="en-US" sz="1400" dirty="0">
                <a:latin typeface="+mn-ea"/>
              </a:rPr>
              <a:t>의 유지관리가 용이하다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266700" lvl="1" indent="-177800" defTabSz="806708" eaLnBrk="0" latinLnBrk="0" hangingPunct="0">
              <a:lnSpc>
                <a:spcPct val="110000"/>
              </a:lnSpc>
              <a:spcBef>
                <a:spcPts val="300"/>
              </a:spcBef>
              <a:defRPr/>
            </a:pPr>
            <a:r>
              <a:rPr lang="en-US" altLang="ko-KR" sz="1400" dirty="0">
                <a:latin typeface="+mn-ea"/>
              </a:rPr>
              <a:t>   Common Item</a:t>
            </a:r>
            <a:r>
              <a:rPr lang="ko-KR" altLang="en-US" sz="1400" dirty="0">
                <a:latin typeface="+mn-ea"/>
              </a:rPr>
              <a:t>은 자품목으로 여러 상위품목에 표현되어 있으나 공용품목 자체는 하나의 표현만 존재</a:t>
            </a:r>
            <a:r>
              <a:rPr lang="en-US" altLang="ko-KR" sz="1400" dirty="0">
                <a:latin typeface="+mn-ea"/>
              </a:rPr>
              <a:t>  </a:t>
            </a:r>
          </a:p>
          <a:p>
            <a:pPr marL="266700" lvl="1" indent="-177800" defTabSz="806708" eaLnBrk="0" latinLnBrk="0" hangingPunct="0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en-US" altLang="ko-KR" sz="1400" dirty="0">
                <a:latin typeface="+mn-ea"/>
              </a:rPr>
              <a:t>Indented BOM</a:t>
            </a:r>
            <a:r>
              <a:rPr lang="ko-KR" altLang="en-US" sz="1400" dirty="0">
                <a:latin typeface="+mn-ea"/>
              </a:rPr>
              <a:t>은 나무구조를 화면으로 보여 주거나 프린터로 출력할 때 많이 사용하는 표현 방식으로 각 품목 앞에 붙은 점</a:t>
            </a:r>
            <a:r>
              <a:rPr lang="en-US" altLang="ko-KR" sz="1400" dirty="0">
                <a:latin typeface="+mn-ea"/>
              </a:rPr>
              <a:t>(.)</a:t>
            </a:r>
            <a:r>
              <a:rPr lang="ko-KR" altLang="en-US" sz="1400" dirty="0">
                <a:latin typeface="+mn-ea"/>
              </a:rPr>
              <a:t>의 수가 계층을 나타내며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이를 통해 제품의 구조를 쉽게 알 수 있다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266700" lvl="1" indent="-177800" defTabSz="806708" eaLnBrk="0" latinLnBrk="0" hangingPunct="0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kumimoji="1" lang="en-US" altLang="ko-KR" sz="1400" kern="0" dirty="0">
                <a:latin typeface="+mn-ea"/>
                <a:cs typeface="Calibri" panose="020F0502020204030204" pitchFamily="34" charset="0"/>
              </a:rPr>
              <a:t>Summarized BOM</a:t>
            </a:r>
            <a:r>
              <a:rPr kumimoji="1" lang="ko-KR" altLang="en-US" sz="1400" kern="0" dirty="0">
                <a:latin typeface="+mn-ea"/>
                <a:cs typeface="Calibri" panose="020F0502020204030204" pitchFamily="34" charset="0"/>
              </a:rPr>
              <a:t>은 제품구조를 보여주지는 않지만</a:t>
            </a:r>
            <a:r>
              <a:rPr kumimoji="1" lang="en-US" altLang="ko-KR" sz="1400" kern="0" dirty="0">
                <a:latin typeface="+mn-ea"/>
                <a:cs typeface="Calibri" panose="020F0502020204030204" pitchFamily="34" charset="0"/>
              </a:rPr>
              <a:t>, </a:t>
            </a:r>
            <a:r>
              <a:rPr kumimoji="1" lang="ko-KR" altLang="en-US" sz="1400" kern="0" dirty="0">
                <a:latin typeface="+mn-ea"/>
                <a:cs typeface="Calibri" panose="020F0502020204030204" pitchFamily="34" charset="0"/>
              </a:rPr>
              <a:t>특정 제품에 소요되는 총수량을 집계하여 보여준다</a:t>
            </a:r>
            <a:r>
              <a:rPr kumimoji="1" lang="en-US" altLang="ko-KR" sz="1400" kern="0" dirty="0">
                <a:latin typeface="+mn-ea"/>
                <a:cs typeface="Calibri" panose="020F0502020204030204" pitchFamily="34" charset="0"/>
              </a:rPr>
              <a:t>.  </a:t>
            </a:r>
            <a:r>
              <a:rPr kumimoji="1" lang="ko-KR" altLang="en-US" sz="1400" kern="0" dirty="0">
                <a:latin typeface="+mn-ea"/>
                <a:cs typeface="Calibri" panose="020F0502020204030204" pitchFamily="34" charset="0"/>
              </a:rPr>
              <a:t> </a:t>
            </a:r>
            <a:endParaRPr kumimoji="1" lang="en-US" altLang="ko-KR" sz="1400" kern="0" dirty="0">
              <a:latin typeface="+mn-ea"/>
              <a:cs typeface="Calibri" panose="020F0502020204030204" pitchFamily="34" charset="0"/>
            </a:endParaRPr>
          </a:p>
          <a:p>
            <a:pPr marL="88900" lvl="1" defTabSz="806708" eaLnBrk="0" latinLnBrk="0" hangingPunct="0">
              <a:spcBef>
                <a:spcPts val="300"/>
              </a:spcBef>
              <a:defRPr/>
            </a:pPr>
            <a:r>
              <a:rPr kumimoji="1" lang="en-US" altLang="ko-KR" sz="1400" kern="0" dirty="0">
                <a:latin typeface="+mn-ea"/>
                <a:cs typeface="Calibri" panose="020F0502020204030204" pitchFamily="34" charset="0"/>
              </a:rPr>
              <a:t>   </a:t>
            </a:r>
            <a:r>
              <a:rPr kumimoji="1" lang="ko-KR" altLang="en-US" sz="1400" kern="0" dirty="0">
                <a:latin typeface="+mn-ea"/>
                <a:cs typeface="Calibri" panose="020F0502020204030204" pitchFamily="34" charset="0"/>
              </a:rPr>
              <a:t>제품의 원가 집계</a:t>
            </a:r>
            <a:r>
              <a:rPr kumimoji="1" lang="en-US" altLang="ko-KR" sz="1400" kern="0" dirty="0">
                <a:latin typeface="+mn-ea"/>
                <a:cs typeface="Calibri" panose="020F0502020204030204" pitchFamily="34" charset="0"/>
              </a:rPr>
              <a:t>, </a:t>
            </a:r>
            <a:r>
              <a:rPr kumimoji="1" lang="ko-KR" altLang="en-US" sz="1400" kern="0" dirty="0">
                <a:latin typeface="+mn-ea"/>
                <a:cs typeface="Calibri" panose="020F0502020204030204" pitchFamily="34" charset="0"/>
              </a:rPr>
              <a:t>신 제품의 가격 산정</a:t>
            </a:r>
            <a:r>
              <a:rPr kumimoji="1" lang="en-US" altLang="ko-KR" sz="1400" kern="0" dirty="0">
                <a:latin typeface="+mn-ea"/>
                <a:cs typeface="Calibri" panose="020F0502020204030204" pitchFamily="34" charset="0"/>
              </a:rPr>
              <a:t>, </a:t>
            </a:r>
            <a:r>
              <a:rPr kumimoji="1" lang="ko-KR" altLang="en-US" sz="1400" kern="0" dirty="0">
                <a:latin typeface="+mn-ea"/>
                <a:cs typeface="Calibri" panose="020F0502020204030204" pitchFamily="34" charset="0"/>
              </a:rPr>
              <a:t>고객 서비스 체제 운영</a:t>
            </a:r>
            <a:r>
              <a:rPr kumimoji="1" lang="en-US" altLang="ko-KR" sz="1400" kern="0" dirty="0">
                <a:latin typeface="+mn-ea"/>
                <a:cs typeface="Calibri" panose="020F0502020204030204" pitchFamily="34" charset="0"/>
              </a:rPr>
              <a:t>, </a:t>
            </a:r>
            <a:r>
              <a:rPr kumimoji="1" lang="ko-KR" altLang="en-US" sz="1400" kern="0" dirty="0">
                <a:latin typeface="+mn-ea"/>
                <a:cs typeface="Calibri" panose="020F0502020204030204" pitchFamily="34" charset="0"/>
              </a:rPr>
              <a:t>제품에 필요한 </a:t>
            </a:r>
            <a:r>
              <a:rPr kumimoji="1" lang="ko-KR" altLang="en-US" sz="1400" kern="0" dirty="0">
                <a:solidFill>
                  <a:srgbClr val="0000FF"/>
                </a:solidFill>
                <a:latin typeface="+mn-ea"/>
                <a:cs typeface="Calibri" panose="020F0502020204030204" pitchFamily="34" charset="0"/>
              </a:rPr>
              <a:t>자재의 일괄 구매 </a:t>
            </a:r>
            <a:r>
              <a:rPr kumimoji="1" lang="ko-KR" altLang="en-US" sz="1400" kern="0" dirty="0">
                <a:latin typeface="+mn-ea"/>
                <a:cs typeface="Calibri" panose="020F0502020204030204" pitchFamily="34" charset="0"/>
              </a:rPr>
              <a:t>등</a:t>
            </a:r>
            <a:r>
              <a:rPr kumimoji="1" lang="en-US" altLang="ko-KR" sz="1400" kern="0" dirty="0">
                <a:latin typeface="+mn-ea"/>
                <a:cs typeface="Calibri" panose="020F0502020204030204" pitchFamily="34" charset="0"/>
              </a:rPr>
              <a:t> </a:t>
            </a:r>
            <a:r>
              <a:rPr kumimoji="1" lang="ko-KR" altLang="en-US" sz="1400" kern="0" dirty="0">
                <a:latin typeface="+mn-ea"/>
                <a:cs typeface="Calibri" panose="020F0502020204030204" pitchFamily="34" charset="0"/>
              </a:rPr>
              <a:t>제품의 구조를 </a:t>
            </a:r>
            <a:endParaRPr kumimoji="1" lang="en-US" altLang="ko-KR" sz="1400" kern="0" dirty="0">
              <a:latin typeface="+mn-ea"/>
              <a:cs typeface="Calibri" panose="020F0502020204030204" pitchFamily="34" charset="0"/>
            </a:endParaRPr>
          </a:p>
          <a:p>
            <a:pPr marL="88900" lvl="1" defTabSz="806708" eaLnBrk="0" latinLnBrk="0" hangingPunct="0">
              <a:spcBef>
                <a:spcPts val="300"/>
              </a:spcBef>
              <a:defRPr/>
            </a:pPr>
            <a:r>
              <a:rPr kumimoji="1" lang="en-US" altLang="ko-KR" sz="1400" kern="0" dirty="0">
                <a:latin typeface="+mn-ea"/>
                <a:cs typeface="Calibri" panose="020F0502020204030204" pitchFamily="34" charset="0"/>
              </a:rPr>
              <a:t>   </a:t>
            </a:r>
            <a:r>
              <a:rPr kumimoji="1" lang="ko-KR" altLang="en-US" sz="1400" kern="0" dirty="0">
                <a:latin typeface="+mn-ea"/>
                <a:cs typeface="Calibri" panose="020F0502020204030204" pitchFamily="34" charset="0"/>
              </a:rPr>
              <a:t>알 필요는 없고 단지 제품에 소요되는 자재들의 수량만이 필요할 경우에 활용한다</a:t>
            </a:r>
            <a:r>
              <a:rPr kumimoji="1" lang="en-US" altLang="ko-KR" sz="1400" kern="0" dirty="0">
                <a:latin typeface="+mn-ea"/>
                <a:cs typeface="Calibri" panose="020F0502020204030204" pitchFamily="34" charset="0"/>
              </a:rPr>
              <a:t>.</a:t>
            </a:r>
            <a:endParaRPr kumimoji="1" lang="ko-KR" altLang="en-US" sz="1400" kern="0" dirty="0">
              <a:latin typeface="+mn-ea"/>
              <a:cs typeface="Calibri" panose="020F050202020403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7B7D87-BDB6-6384-CFDF-62A6A363C412}"/>
              </a:ext>
            </a:extLst>
          </p:cNvPr>
          <p:cNvSpPr/>
          <p:nvPr/>
        </p:nvSpPr>
        <p:spPr>
          <a:xfrm>
            <a:off x="5992647" y="1831836"/>
            <a:ext cx="4712297" cy="584712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marL="266700" lvl="1" indent="-177800" defTabSz="806708" eaLnBrk="0" latinLnBrk="0" hangingPunct="0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en-US" altLang="ko-KR" sz="1400" dirty="0">
                <a:latin typeface="+mn-ea"/>
              </a:rPr>
              <a:t>BOM</a:t>
            </a:r>
            <a:r>
              <a:rPr lang="ko-KR" altLang="en-US" sz="1400" dirty="0">
                <a:latin typeface="+mn-ea"/>
              </a:rPr>
              <a:t>의 구조는 전개</a:t>
            </a:r>
            <a:r>
              <a:rPr lang="en-US" altLang="ko-KR" sz="1400" dirty="0">
                <a:latin typeface="+mn-ea"/>
              </a:rPr>
              <a:t>(Explosion)</a:t>
            </a:r>
            <a:r>
              <a:rPr lang="ko-KR" altLang="en-US" sz="1400" dirty="0">
                <a:latin typeface="+mn-ea"/>
              </a:rPr>
              <a:t>된 형태로 표현</a:t>
            </a:r>
            <a:endParaRPr lang="en-US" altLang="ko-KR" sz="1400" dirty="0">
              <a:latin typeface="+mn-ea"/>
            </a:endParaRPr>
          </a:p>
          <a:p>
            <a:pPr marL="266700" lvl="1" indent="-177800" defTabSz="806708" eaLnBrk="0" latinLnBrk="0" hangingPunct="0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en-US" altLang="ko-KR" sz="1400" dirty="0">
                <a:latin typeface="+mn-ea"/>
              </a:rPr>
              <a:t>Single Level BOM, Indented BOM, Summarized BOM</a:t>
            </a:r>
            <a:r>
              <a:rPr lang="ko-KR" altLang="en-US" sz="1400" dirty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06A460A-3EFB-144E-CA63-C6FE29239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7513" y="1594744"/>
            <a:ext cx="4475255" cy="2834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6998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87B36ED-D2CC-05BB-ED50-DD5D427294F2}"/>
              </a:ext>
            </a:extLst>
          </p:cNvPr>
          <p:cNvGrpSpPr/>
          <p:nvPr/>
        </p:nvGrpSpPr>
        <p:grpSpPr>
          <a:xfrm>
            <a:off x="1164066" y="1117091"/>
            <a:ext cx="9940924" cy="3944436"/>
            <a:chOff x="415925" y="945311"/>
            <a:chExt cx="9074150" cy="284847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221977-F22B-357E-A838-B5BBB5F0FC2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5925" y="1282314"/>
              <a:ext cx="9074150" cy="251147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FFFF">
                  <a:lumMod val="75000"/>
                </a:srgbClr>
              </a:solidFill>
              <a:miter lim="800000"/>
              <a:headEnd/>
              <a:tailEnd/>
            </a:ln>
          </p:spPr>
          <p:txBody>
            <a:bodyPr lIns="108000" tIns="36000" rIns="72000" bIns="35992" anchor="ctr"/>
            <a:lstStyle/>
            <a:p>
              <a:pPr marL="266700" lvl="1" indent="-177800" defTabSz="806708" eaLnBrk="0" latinLnBrk="0" hangingPunct="0">
                <a:lnSpc>
                  <a:spcPct val="110000"/>
                </a:lnSpc>
                <a:spcBef>
                  <a:spcPts val="300"/>
                </a:spcBef>
                <a:buFont typeface="Arial" pitchFamily="34" charset="0"/>
                <a:buChar char="•"/>
                <a:defRPr/>
              </a:pPr>
              <a:endParaRPr kumimoji="1" lang="ko-KR" altLang="en-US" sz="1400" kern="0" dirty="0">
                <a:latin typeface="맑은 고딕" panose="020B0503020000020004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9" name="Rectangle 19">
              <a:extLst>
                <a:ext uri="{FF2B5EF4-FFF2-40B4-BE49-F238E27FC236}">
                  <a16:creationId xmlns:a16="http://schemas.microsoft.com/office/drawing/2014/main" id="{CD3F021E-DC46-8C1A-F39E-FFBFC7C2EEA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5925" y="945311"/>
              <a:ext cx="4537075" cy="32649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lIns="108000" rIns="108000" rtlCol="0" anchor="ctr"/>
            <a:lstStyle/>
            <a:p>
              <a:pPr lvl="0" algn="ctr" defTabSz="106660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BOM</a:t>
              </a:r>
              <a:r>
                <a:rPr lang="ko-KR" altLang="en-US" sz="1600" b="1" dirty="0">
                  <a:solidFill>
                    <a:schemeClr val="bg1"/>
                  </a:solidFill>
                  <a:latin typeface="+mn-ea"/>
                </a:rPr>
                <a:t>의 종류 </a:t>
              </a:r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: E-BOM</a:t>
              </a:r>
              <a:r>
                <a:rPr lang="ko-KR" altLang="en-US" sz="1600" b="1" dirty="0">
                  <a:solidFill>
                    <a:schemeClr val="bg1"/>
                  </a:solidFill>
                  <a:latin typeface="+mn-ea"/>
                </a:rPr>
                <a:t>과</a:t>
              </a:r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 M-BOM</a:t>
              </a:r>
              <a:endParaRPr kumimoji="1" lang="ko-KR" altLang="en-US" sz="1600" b="1" kern="0" dirty="0">
                <a:solidFill>
                  <a:srgbClr val="FFFFFF"/>
                </a:solidFill>
                <a:latin typeface="맑은 고딕" panose="020B0503020000020004" pitchFamily="50" charset="-127"/>
                <a:cs typeface="Calibri" panose="020F0502020204030204" pitchFamily="34" charset="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C51BA20-32EF-5EFD-C9FB-26E2FF23C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0" y="2233895"/>
            <a:ext cx="1769009" cy="28241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1A08F73-0B7F-3415-C69A-9AD6CDE2C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479" y="2220005"/>
            <a:ext cx="2659258" cy="2841521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ED0CA18-4A0F-8E24-4FBF-3BC58553E3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BOM (Bill of Material)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26CC1666-E589-F86F-DB87-22C3E94D1B74}"/>
              </a:ext>
            </a:extLst>
          </p:cNvPr>
          <p:cNvSpPr txBox="1">
            <a:spLocks/>
          </p:cNvSpPr>
          <p:nvPr/>
        </p:nvSpPr>
        <p:spPr>
          <a:xfrm>
            <a:off x="5611448" y="6788138"/>
            <a:ext cx="179387" cy="1936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C37368-3127-4B45-8E2C-861016755BDC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AC0749DC-FFD8-9E52-6A37-DDC5F6B09C1D}"/>
              </a:ext>
            </a:extLst>
          </p:cNvPr>
          <p:cNvSpPr txBox="1">
            <a:spLocks/>
          </p:cNvSpPr>
          <p:nvPr/>
        </p:nvSpPr>
        <p:spPr bwMode="auto">
          <a:xfrm>
            <a:off x="5611448" y="6788138"/>
            <a:ext cx="179387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58421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C37368-3127-4B45-8E2C-861016755BDC}" type="slidenum">
              <a:rPr kumimoji="0" lang="en-US" altLang="ko-KR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Apple SD 산돌고딕 Neo 옅은체" charset="-127"/>
              </a:rPr>
              <a:pPr marL="0" marR="0" lvl="0" indent="0" algn="ctr" defTabSz="58421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맑은 고딕" panose="020B0503020000020004" pitchFamily="50" charset="-127"/>
              <a:cs typeface="Arial" panose="020B0604020202020204" pitchFamily="34" charset="0"/>
              <a:sym typeface="Apple SD 산돌고딕 Neo 옅은체" charset="-127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A5F9A1CF-C046-849F-D5F5-F4234DF6F69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64092" y="5147700"/>
            <a:ext cx="9940924" cy="13547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FFFFFF">
                <a:lumMod val="75000"/>
              </a:srgbClr>
            </a:solidFill>
            <a:miter lim="800000"/>
            <a:headEnd/>
            <a:tailEnd/>
          </a:ln>
        </p:spPr>
        <p:txBody>
          <a:bodyPr lIns="108000" tIns="36000" rIns="72000" bIns="35992" anchor="ctr"/>
          <a:lstStyle/>
          <a:p>
            <a:pPr marL="266700" lvl="1" indent="-177800" defTabSz="806708" eaLnBrk="0" latinLnBrk="0" hangingPunct="0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en-US" altLang="ko-KR" sz="1400" dirty="0">
                <a:latin typeface="+mn-ea"/>
              </a:rPr>
              <a:t>E-BOM</a:t>
            </a:r>
            <a:r>
              <a:rPr lang="ko-KR" altLang="en-US" sz="1400" dirty="0">
                <a:latin typeface="+mn-ea"/>
              </a:rPr>
              <a:t>은 설계의 편의성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설계자의 전문분야에 의해 부품이 분류되는 특성이 있어 항공기의 경우 전문 분야에 따라 항공기 기체구조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엔진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 err="1">
                <a:latin typeface="+mn-ea"/>
              </a:rPr>
              <a:t>공유압</a:t>
            </a:r>
            <a:r>
              <a:rPr lang="ko-KR" altLang="en-US" sz="1400" dirty="0">
                <a:latin typeface="+mn-ea"/>
              </a:rPr>
              <a:t> 장치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전자장비 등으로 나누어 설계를 하고 </a:t>
            </a:r>
            <a:r>
              <a:rPr lang="en-US" altLang="ko-KR" sz="1400" dirty="0">
                <a:latin typeface="+mn-ea"/>
              </a:rPr>
              <a:t>BOM</a:t>
            </a:r>
            <a:r>
              <a:rPr lang="ko-KR" altLang="en-US" sz="1400" dirty="0">
                <a:latin typeface="+mn-ea"/>
              </a:rPr>
              <a:t>을 생성하며 전체를 종합하여 관리한다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266700" lvl="1" indent="-177800" defTabSz="806708" eaLnBrk="0" latinLnBrk="0" hangingPunct="0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en-US" altLang="ko-KR" sz="1400" dirty="0">
                <a:latin typeface="+mn-ea"/>
              </a:rPr>
              <a:t>M-BOM</a:t>
            </a:r>
            <a:r>
              <a:rPr lang="ko-KR" altLang="en-US" sz="1400" dirty="0">
                <a:latin typeface="+mn-ea"/>
              </a:rPr>
              <a:t>은 </a:t>
            </a:r>
            <a:r>
              <a:rPr lang="en-US" altLang="ko-KR" sz="1400" dirty="0">
                <a:latin typeface="+mn-ea"/>
              </a:rPr>
              <a:t>BOM </a:t>
            </a:r>
            <a:r>
              <a:rPr lang="ko-KR" altLang="en-US" sz="1400" dirty="0">
                <a:latin typeface="+mn-ea"/>
              </a:rPr>
              <a:t>구조에 생산 순서를 담고 있어서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항공기의 경우 전방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중앙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후방 동체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날개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꼬리날개가 분류 기준</a:t>
            </a:r>
            <a:endParaRPr lang="en-US" altLang="ko-KR" sz="1400" dirty="0">
              <a:latin typeface="+mn-ea"/>
            </a:endParaRPr>
          </a:p>
          <a:p>
            <a:pPr marL="266700" lvl="1" indent="-177800" defTabSz="806708" eaLnBrk="0" latinLnBrk="0" hangingPunct="0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en-US" altLang="ko-KR" sz="1400" dirty="0">
                <a:latin typeface="+mn-ea"/>
              </a:rPr>
              <a:t>E-BOM</a:t>
            </a:r>
            <a:r>
              <a:rPr lang="ko-KR" altLang="en-US" sz="1400" dirty="0">
                <a:latin typeface="+mn-ea"/>
              </a:rPr>
              <a:t>과 </a:t>
            </a:r>
            <a:r>
              <a:rPr lang="en-US" altLang="ko-KR" sz="1400" dirty="0">
                <a:latin typeface="+mn-ea"/>
              </a:rPr>
              <a:t>M-BOM</a:t>
            </a:r>
            <a:r>
              <a:rPr lang="ko-KR" altLang="en-US" sz="1400" dirty="0">
                <a:latin typeface="+mn-ea"/>
              </a:rPr>
              <a:t>의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일치는 매우 중요하여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단일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D/B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에서 관리하여 정합성을 보증</a:t>
            </a:r>
            <a:r>
              <a:rPr lang="ko-KR" altLang="en-US" sz="1400" dirty="0">
                <a:latin typeface="+mn-ea"/>
              </a:rPr>
              <a:t>한다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하나의 제품구조 내에서 </a:t>
            </a:r>
            <a:r>
              <a:rPr lang="en-US" altLang="ko-KR" sz="1400" dirty="0">
                <a:latin typeface="+mn-ea"/>
              </a:rPr>
              <a:t>M-BOM</a:t>
            </a:r>
            <a:r>
              <a:rPr lang="ko-KR" altLang="en-US" sz="1400" dirty="0">
                <a:latin typeface="+mn-ea"/>
              </a:rPr>
              <a:t>용인지</a:t>
            </a:r>
            <a:r>
              <a:rPr lang="en-US" altLang="ko-KR" sz="1400" dirty="0">
                <a:latin typeface="+mn-ea"/>
              </a:rPr>
              <a:t>, E-BOM</a:t>
            </a:r>
            <a:r>
              <a:rPr lang="ko-KR" altLang="en-US" sz="1400" dirty="0">
                <a:latin typeface="+mn-ea"/>
              </a:rPr>
              <a:t>용인지 상태</a:t>
            </a:r>
            <a:r>
              <a:rPr lang="en-US" altLang="ko-KR" sz="1400" dirty="0">
                <a:latin typeface="+mn-ea"/>
              </a:rPr>
              <a:t>(Status) </a:t>
            </a:r>
            <a:r>
              <a:rPr lang="ko-KR" altLang="en-US" sz="1400" dirty="0">
                <a:latin typeface="+mn-ea"/>
              </a:rPr>
              <a:t>표시를 통해 용도에 따라 사용한다</a:t>
            </a:r>
            <a:r>
              <a:rPr lang="en-US" altLang="ko-KR" sz="1400" dirty="0">
                <a:latin typeface="+mn-ea"/>
              </a:rPr>
              <a:t>. </a:t>
            </a:r>
            <a:endParaRPr kumimoji="1" lang="ko-KR" altLang="en-US" sz="1400" kern="0" dirty="0">
              <a:latin typeface="+mn-ea"/>
              <a:cs typeface="Calibri" panose="020F0502020204030204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DEE43FC-9FD6-4E44-BC0C-F5346C3E5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16190" y="1610934"/>
            <a:ext cx="4014792" cy="2879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3F29E3-9FC7-6802-E4D0-CC09F2B2F745}"/>
              </a:ext>
            </a:extLst>
          </p:cNvPr>
          <p:cNvSpPr/>
          <p:nvPr/>
        </p:nvSpPr>
        <p:spPr>
          <a:xfrm>
            <a:off x="5724669" y="1635744"/>
            <a:ext cx="4219859" cy="604781"/>
          </a:xfrm>
          <a:prstGeom prst="rect">
            <a:avLst/>
          </a:prstGeom>
        </p:spPr>
        <p:txBody>
          <a:bodyPr wrap="square" rIns="36000">
            <a:spAutoFit/>
          </a:bodyPr>
          <a:lstStyle/>
          <a:p>
            <a:pPr marL="266700" lvl="1" indent="-177800" defTabSz="806708" eaLnBrk="0" latinLnBrk="0" hangingPunct="0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ko-KR" altLang="en-US" sz="1400" dirty="0"/>
              <a:t>설계 </a:t>
            </a:r>
            <a:r>
              <a:rPr lang="en-US" altLang="ko-KR" sz="1400" dirty="0"/>
              <a:t>BOM</a:t>
            </a:r>
            <a:r>
              <a:rPr lang="ko-KR" altLang="en-US" sz="1400" dirty="0"/>
              <a:t>은 설계자의 시각에서 본 제품의 형상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266700" lvl="1" indent="-177800" defTabSz="806708" eaLnBrk="0" latinLnBrk="0" hangingPunct="0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ko-KR" altLang="en-US" sz="1400" dirty="0"/>
              <a:t>제조 </a:t>
            </a:r>
            <a:r>
              <a:rPr lang="en-US" altLang="ko-KR" sz="1400" dirty="0"/>
              <a:t>BOM</a:t>
            </a:r>
            <a:r>
              <a:rPr lang="ko-KR" altLang="en-US" sz="1400" dirty="0"/>
              <a:t>은 생산의 편의성 위주로 만들어진다</a:t>
            </a:r>
            <a:r>
              <a:rPr lang="en-US" altLang="ko-KR" sz="1400" dirty="0"/>
              <a:t>. 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15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2B12F134-CA41-D091-B99F-16D5B5E70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031" y="1731431"/>
            <a:ext cx="5851672" cy="2260010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30000"/>
              </a:spcBef>
            </a:pPr>
            <a:endParaRPr lang="ko-KR" altLang="en-US" sz="1400" b="1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2DD8F1-ED6D-CEC5-F1F4-B8A65E66EB20}"/>
              </a:ext>
            </a:extLst>
          </p:cNvPr>
          <p:cNvGrpSpPr/>
          <p:nvPr/>
        </p:nvGrpSpPr>
        <p:grpSpPr>
          <a:xfrm>
            <a:off x="1210402" y="1232379"/>
            <a:ext cx="9888250" cy="3884565"/>
            <a:chOff x="415925" y="945311"/>
            <a:chExt cx="9074150" cy="3594634"/>
          </a:xfrm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D0B3C7D6-CD71-FF5C-ED9C-10A303C0055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5925" y="1317216"/>
              <a:ext cx="9074150" cy="3222729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FFFF">
                  <a:lumMod val="75000"/>
                </a:srgbClr>
              </a:solidFill>
              <a:miter lim="800000"/>
              <a:headEnd/>
              <a:tailEnd/>
            </a:ln>
          </p:spPr>
          <p:txBody>
            <a:bodyPr lIns="108000" tIns="36000" rIns="72000" bIns="35992" anchor="ctr"/>
            <a:lstStyle/>
            <a:p>
              <a:pPr marL="266700" lvl="1" indent="-177800" defTabSz="806708" eaLnBrk="0" latinLnBrk="0" hangingPunct="0">
                <a:lnSpc>
                  <a:spcPct val="110000"/>
                </a:lnSpc>
                <a:spcBef>
                  <a:spcPts val="300"/>
                </a:spcBef>
                <a:buFont typeface="Arial" pitchFamily="34" charset="0"/>
                <a:buChar char="•"/>
                <a:defRPr/>
              </a:pPr>
              <a:endParaRPr kumimoji="1" lang="ko-KR" altLang="en-US" sz="1400" kern="0" dirty="0">
                <a:latin typeface="맑은 고딕" panose="020B0503020000020004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" name="Rectangle 19">
              <a:extLst>
                <a:ext uri="{FF2B5EF4-FFF2-40B4-BE49-F238E27FC236}">
                  <a16:creationId xmlns:a16="http://schemas.microsoft.com/office/drawing/2014/main" id="{FBBC0163-3268-4683-1282-A30C682BA4D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5925" y="945311"/>
              <a:ext cx="4537075" cy="36581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lIns="108000" rIns="108000" rtlCol="0" anchor="ctr"/>
            <a:lstStyle/>
            <a:p>
              <a:pPr lvl="0" algn="ctr" defTabSz="106660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BOM</a:t>
              </a:r>
              <a:r>
                <a:rPr lang="ko-KR" altLang="en-US" sz="1600" b="1" dirty="0">
                  <a:solidFill>
                    <a:schemeClr val="bg1"/>
                  </a:solidFill>
                  <a:latin typeface="+mn-ea"/>
                </a:rPr>
                <a:t>의 종류 </a:t>
              </a:r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: </a:t>
              </a:r>
              <a:r>
                <a:rPr lang="ko-KR" altLang="en-US" sz="1600" b="1" dirty="0">
                  <a:solidFill>
                    <a:schemeClr val="bg1"/>
                  </a:solidFill>
                  <a:latin typeface="+mn-ea"/>
                </a:rPr>
                <a:t>목적</a:t>
              </a:r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ko-KR" altLang="en-US" sz="1600" b="1" dirty="0">
                  <a:solidFill>
                    <a:schemeClr val="bg1"/>
                  </a:solidFill>
                  <a:latin typeface="+mn-ea"/>
                </a:rPr>
                <a:t>별</a:t>
              </a:r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 BOM</a:t>
              </a:r>
              <a:endParaRPr kumimoji="1" lang="ko-KR" altLang="en-US" sz="1600" b="1" kern="0" dirty="0">
                <a:solidFill>
                  <a:srgbClr val="FFFFFF"/>
                </a:solidFill>
                <a:latin typeface="맑은 고딕" panose="020B0503020000020004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ED0CA18-4A0F-8E24-4FBF-3BC58553E3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BOM (Bill of Material)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ECD4B2FE-080D-7A42-D266-B09944E451CE}"/>
              </a:ext>
            </a:extLst>
          </p:cNvPr>
          <p:cNvSpPr txBox="1">
            <a:spLocks/>
          </p:cNvSpPr>
          <p:nvPr/>
        </p:nvSpPr>
        <p:spPr>
          <a:xfrm>
            <a:off x="5657784" y="6903426"/>
            <a:ext cx="179387" cy="1936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C37368-3127-4B45-8E2C-861016755BDC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3B463078-65A8-8946-458F-9BDAC0632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88" y="3822561"/>
            <a:ext cx="2895600" cy="1146175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30000"/>
              </a:spcBef>
            </a:pPr>
            <a:endParaRPr lang="ko-KR" altLang="en-US"/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40EFD0C5-21A2-8B8A-FBC0-3DE620F8F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805" y="1802869"/>
            <a:ext cx="1143000" cy="215900"/>
          </a:xfrm>
          <a:prstGeom prst="rect">
            <a:avLst/>
          </a:prstGeom>
          <a:solidFill>
            <a:srgbClr val="333399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</a:pPr>
            <a:r>
              <a:rPr kumimoji="1" lang="ko-KR" altLang="en-US" sz="1200">
                <a:solidFill>
                  <a:schemeClr val="bg1"/>
                </a:solidFill>
                <a:ea typeface="돋움" pitchFamily="50" charset="-127"/>
              </a:rPr>
              <a:t>경영계획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8B0F788E-893A-BC68-416E-BD5E9A7EC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930" y="1802869"/>
            <a:ext cx="1143000" cy="215900"/>
          </a:xfrm>
          <a:prstGeom prst="rect">
            <a:avLst/>
          </a:prstGeom>
          <a:solidFill>
            <a:srgbClr val="333399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</a:pPr>
            <a:r>
              <a:rPr kumimoji="1" lang="ko-KR" altLang="en-US" sz="1200">
                <a:solidFill>
                  <a:schemeClr val="bg1"/>
                </a:solidFill>
                <a:ea typeface="돋움" pitchFamily="50" charset="-127"/>
              </a:rPr>
              <a:t>개발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D960A79E-3008-B91E-0C72-27B4E0016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30" y="1802869"/>
            <a:ext cx="1143000" cy="215900"/>
          </a:xfrm>
          <a:prstGeom prst="rect">
            <a:avLst/>
          </a:prstGeom>
          <a:solidFill>
            <a:srgbClr val="333399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</a:pPr>
            <a:r>
              <a:rPr kumimoji="1" lang="ko-KR" altLang="en-US" sz="1200">
                <a:solidFill>
                  <a:schemeClr val="bg1"/>
                </a:solidFill>
                <a:ea typeface="돋움" pitchFamily="50" charset="-127"/>
              </a:rPr>
              <a:t>제조</a:t>
            </a:r>
            <a:r>
              <a:rPr kumimoji="1" lang="en-US" altLang="ko-KR" sz="1200">
                <a:solidFill>
                  <a:schemeClr val="bg1"/>
                </a:solidFill>
                <a:ea typeface="돋움" pitchFamily="50" charset="-127"/>
              </a:rPr>
              <a:t>/</a:t>
            </a:r>
            <a:r>
              <a:rPr kumimoji="1" lang="ko-KR" altLang="en-US" sz="1200">
                <a:solidFill>
                  <a:schemeClr val="bg1"/>
                </a:solidFill>
                <a:ea typeface="돋움" pitchFamily="50" charset="-127"/>
              </a:rPr>
              <a:t>물류</a:t>
            </a:r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5F9065D9-DD87-258D-685F-14835B3D9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330" y="1802869"/>
            <a:ext cx="1044000" cy="215900"/>
          </a:xfrm>
          <a:prstGeom prst="rect">
            <a:avLst/>
          </a:prstGeom>
          <a:solidFill>
            <a:srgbClr val="333399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</a:pPr>
            <a:r>
              <a:rPr kumimoji="1" lang="ko-KR" altLang="en-US" sz="1200">
                <a:solidFill>
                  <a:schemeClr val="bg1"/>
                </a:solidFill>
                <a:ea typeface="돋움" pitchFamily="50" charset="-127"/>
              </a:rPr>
              <a:t>사후관리</a:t>
            </a: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8E5ADFE4-0685-3711-DD7D-290BBAD7B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805" y="2161644"/>
            <a:ext cx="1143000" cy="214312"/>
          </a:xfrm>
          <a:prstGeom prst="rect">
            <a:avLst/>
          </a:prstGeom>
          <a:solidFill>
            <a:srgbClr val="4D4D4D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200">
                <a:solidFill>
                  <a:schemeClr val="bg1"/>
                </a:solidFill>
                <a:ea typeface="돋움" pitchFamily="50" charset="-127"/>
              </a:rPr>
              <a:t>Planning-BOM</a:t>
            </a: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6E9722D-D533-3FC9-E3B4-CA0FCD877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430" y="2161644"/>
            <a:ext cx="762000" cy="214312"/>
          </a:xfrm>
          <a:prstGeom prst="rect">
            <a:avLst/>
          </a:prstGeom>
          <a:solidFill>
            <a:srgbClr val="4D4D4D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200">
                <a:solidFill>
                  <a:schemeClr val="bg1"/>
                </a:solidFill>
                <a:ea typeface="돋움" pitchFamily="50" charset="-127"/>
              </a:rPr>
              <a:t>E-BOM</a:t>
            </a: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2A916230-A3F5-BEE5-A198-CE89700FD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630" y="2161644"/>
            <a:ext cx="762000" cy="214312"/>
          </a:xfrm>
          <a:prstGeom prst="rect">
            <a:avLst/>
          </a:prstGeom>
          <a:solidFill>
            <a:srgbClr val="4D4D4D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200">
                <a:solidFill>
                  <a:schemeClr val="bg1"/>
                </a:solidFill>
                <a:ea typeface="돋움" pitchFamily="50" charset="-127"/>
              </a:rPr>
              <a:t>M-BOM</a:t>
            </a:r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54CF66CF-D14C-4DCE-7FF6-C97945BFE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830" y="2161644"/>
            <a:ext cx="762000" cy="214312"/>
          </a:xfrm>
          <a:prstGeom prst="rect">
            <a:avLst/>
          </a:prstGeom>
          <a:solidFill>
            <a:srgbClr val="B2B2B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200" b="1">
                <a:solidFill>
                  <a:schemeClr val="bg1"/>
                </a:solidFill>
                <a:ea typeface="돋움" pitchFamily="50" charset="-127"/>
              </a:rPr>
              <a:t>SVC-BOM</a:t>
            </a: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07495D1E-8A63-DFAD-F95A-C9CD2F0AE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7330" y="2944281"/>
            <a:ext cx="762000" cy="215900"/>
          </a:xfrm>
          <a:prstGeom prst="rect">
            <a:avLst/>
          </a:prstGeom>
          <a:solidFill>
            <a:srgbClr val="96969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</a:pPr>
            <a:endParaRPr kumimoji="1" lang="en-US" altLang="ko-KR" sz="1200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3B4A2F3D-E0EE-0935-B748-82843CD2C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580" y="2914119"/>
            <a:ext cx="762000" cy="215900"/>
          </a:xfrm>
          <a:prstGeom prst="rect">
            <a:avLst/>
          </a:prstGeom>
          <a:solidFill>
            <a:srgbClr val="96969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</a:pPr>
            <a:endParaRPr kumimoji="1" lang="en-US" altLang="ko-KR" sz="1200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E598A367-6D28-E74D-AAA9-4557258D7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430" y="2861731"/>
            <a:ext cx="762000" cy="214313"/>
          </a:xfrm>
          <a:prstGeom prst="rect">
            <a:avLst/>
          </a:prstGeom>
          <a:solidFill>
            <a:srgbClr val="96969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</a:pPr>
            <a:endParaRPr kumimoji="1" lang="en-US" altLang="ko-KR" sz="1200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25" name="Rectangle 26">
            <a:extLst>
              <a:ext uri="{FF2B5EF4-FFF2-40B4-BE49-F238E27FC236}">
                <a16:creationId xmlns:a16="http://schemas.microsoft.com/office/drawing/2014/main" id="{7065E283-B52F-1AF7-185E-7705D8E40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980" y="2818869"/>
            <a:ext cx="762000" cy="215900"/>
          </a:xfrm>
          <a:prstGeom prst="rect">
            <a:avLst/>
          </a:prstGeom>
          <a:solidFill>
            <a:srgbClr val="96969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200" b="1" dirty="0">
                <a:solidFill>
                  <a:schemeClr val="bg1"/>
                </a:solidFill>
                <a:ea typeface="돋움" pitchFamily="50" charset="-127"/>
              </a:rPr>
              <a:t>SPL-BOM</a:t>
            </a:r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307A2063-5615-BD2E-B264-110EE3313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330" y="2788706"/>
            <a:ext cx="762000" cy="214313"/>
          </a:xfrm>
          <a:prstGeom prst="rect">
            <a:avLst/>
          </a:prstGeom>
          <a:solidFill>
            <a:srgbClr val="96969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</a:pPr>
            <a:endParaRPr kumimoji="1" lang="en-US" altLang="ko-KR" sz="1200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27" name="Rectangle 28">
            <a:extLst>
              <a:ext uri="{FF2B5EF4-FFF2-40B4-BE49-F238E27FC236}">
                <a16:creationId xmlns:a16="http://schemas.microsoft.com/office/drawing/2014/main" id="{CC3591E8-7766-E98B-A6F4-CFB1A8C3E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580" y="2758544"/>
            <a:ext cx="762000" cy="214312"/>
          </a:xfrm>
          <a:prstGeom prst="rect">
            <a:avLst/>
          </a:prstGeom>
          <a:solidFill>
            <a:srgbClr val="96969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</a:pPr>
            <a:endParaRPr kumimoji="1" lang="en-US" altLang="ko-KR" sz="1200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F44DC707-4483-2B02-3B41-CC688729A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2430" y="2704569"/>
            <a:ext cx="762000" cy="215900"/>
          </a:xfrm>
          <a:prstGeom prst="rect">
            <a:avLst/>
          </a:prstGeom>
          <a:solidFill>
            <a:srgbClr val="96969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</a:pPr>
            <a:endParaRPr kumimoji="1" lang="en-US" altLang="ko-KR" sz="1200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29" name="Rectangle 30">
            <a:extLst>
              <a:ext uri="{FF2B5EF4-FFF2-40B4-BE49-F238E27FC236}">
                <a16:creationId xmlns:a16="http://schemas.microsoft.com/office/drawing/2014/main" id="{E2C12408-5520-1A7E-745B-D967C897A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980" y="2663294"/>
            <a:ext cx="762000" cy="214312"/>
          </a:xfrm>
          <a:prstGeom prst="rect">
            <a:avLst/>
          </a:prstGeom>
          <a:solidFill>
            <a:srgbClr val="96969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</a:pPr>
            <a:r>
              <a:rPr kumimoji="1" lang="ko-KR" altLang="en-US" sz="1200" b="1">
                <a:solidFill>
                  <a:schemeClr val="bg1"/>
                </a:solidFill>
                <a:ea typeface="돋움" pitchFamily="50" charset="-127"/>
              </a:rPr>
              <a:t>구매</a:t>
            </a:r>
            <a:r>
              <a:rPr kumimoji="1" lang="en-US" altLang="ko-KR" sz="1200" b="1">
                <a:solidFill>
                  <a:schemeClr val="bg1"/>
                </a:solidFill>
                <a:ea typeface="돋움" pitchFamily="50" charset="-127"/>
              </a:rPr>
              <a:t>-BOM</a:t>
            </a:r>
          </a:p>
        </p:txBody>
      </p:sp>
      <p:sp>
        <p:nvSpPr>
          <p:cNvPr id="30" name="Rectangle 31">
            <a:extLst>
              <a:ext uri="{FF2B5EF4-FFF2-40B4-BE49-F238E27FC236}">
                <a16:creationId xmlns:a16="http://schemas.microsoft.com/office/drawing/2014/main" id="{4B2495D1-1B09-14AE-EDC2-A97F7047E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7330" y="3423706"/>
            <a:ext cx="762000" cy="214313"/>
          </a:xfrm>
          <a:prstGeom prst="rect">
            <a:avLst/>
          </a:prstGeom>
          <a:solidFill>
            <a:srgbClr val="96969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</a:pPr>
            <a:endParaRPr kumimoji="1" lang="en-US" altLang="ko-KR" sz="1200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31" name="Rectangle 32">
            <a:extLst>
              <a:ext uri="{FF2B5EF4-FFF2-40B4-BE49-F238E27FC236}">
                <a16:creationId xmlns:a16="http://schemas.microsoft.com/office/drawing/2014/main" id="{5ECE4726-E8CD-F12D-345B-969DECECA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580" y="3393544"/>
            <a:ext cx="762000" cy="214312"/>
          </a:xfrm>
          <a:prstGeom prst="rect">
            <a:avLst/>
          </a:prstGeom>
          <a:solidFill>
            <a:srgbClr val="96969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</a:pPr>
            <a:endParaRPr kumimoji="1" lang="en-US" altLang="ko-KR" sz="1200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32" name="Rectangle 33">
            <a:extLst>
              <a:ext uri="{FF2B5EF4-FFF2-40B4-BE49-F238E27FC236}">
                <a16:creationId xmlns:a16="http://schemas.microsoft.com/office/drawing/2014/main" id="{88039868-E394-5136-56B2-B5CD00563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430" y="3339569"/>
            <a:ext cx="762000" cy="215900"/>
          </a:xfrm>
          <a:prstGeom prst="rect">
            <a:avLst/>
          </a:prstGeom>
          <a:solidFill>
            <a:srgbClr val="96969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</a:pPr>
            <a:endParaRPr kumimoji="1" lang="en-US" altLang="ko-KR" sz="1200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33" name="Rectangle 34">
            <a:extLst>
              <a:ext uri="{FF2B5EF4-FFF2-40B4-BE49-F238E27FC236}">
                <a16:creationId xmlns:a16="http://schemas.microsoft.com/office/drawing/2014/main" id="{54FE392A-0EB3-0242-03AA-34DE693AC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980" y="3298294"/>
            <a:ext cx="762000" cy="214312"/>
          </a:xfrm>
          <a:prstGeom prst="rect">
            <a:avLst/>
          </a:prstGeom>
          <a:solidFill>
            <a:srgbClr val="96969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</a:pPr>
            <a:r>
              <a:rPr kumimoji="1" lang="ko-KR" altLang="en-US" sz="1200" b="1" dirty="0">
                <a:solidFill>
                  <a:schemeClr val="bg1"/>
                </a:solidFill>
                <a:ea typeface="돋움" pitchFamily="50" charset="-127"/>
              </a:rPr>
              <a:t>수배</a:t>
            </a:r>
            <a:r>
              <a:rPr kumimoji="1" lang="en-US" altLang="ko-KR" sz="1200" b="1" dirty="0">
                <a:solidFill>
                  <a:schemeClr val="bg1"/>
                </a:solidFill>
                <a:ea typeface="돋움" pitchFamily="50" charset="-127"/>
              </a:rPr>
              <a:t>-BOM</a:t>
            </a:r>
          </a:p>
        </p:txBody>
      </p:sp>
      <p:cxnSp>
        <p:nvCxnSpPr>
          <p:cNvPr id="34" name="AutoShape 35">
            <a:extLst>
              <a:ext uri="{FF2B5EF4-FFF2-40B4-BE49-F238E27FC236}">
                <a16:creationId xmlns:a16="http://schemas.microsoft.com/office/drawing/2014/main" id="{409A8114-905B-E836-8384-2B843CB417FE}"/>
              </a:ext>
            </a:extLst>
          </p:cNvPr>
          <p:cNvCxnSpPr>
            <a:cxnSpLocks noChangeShapeType="1"/>
            <a:stCxn id="18" idx="3"/>
            <a:endCxn id="19" idx="1"/>
          </p:cNvCxnSpPr>
          <p:nvPr/>
        </p:nvCxnSpPr>
        <p:spPr bwMode="auto">
          <a:xfrm>
            <a:off x="2562805" y="2268800"/>
            <a:ext cx="1190625" cy="1588"/>
          </a:xfrm>
          <a:prstGeom prst="straightConnector1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36">
            <a:extLst>
              <a:ext uri="{FF2B5EF4-FFF2-40B4-BE49-F238E27FC236}">
                <a16:creationId xmlns:a16="http://schemas.microsoft.com/office/drawing/2014/main" id="{E4B5CF39-F51E-056F-EF63-56702989B389}"/>
              </a:ext>
            </a:extLst>
          </p:cNvPr>
          <p:cNvCxnSpPr>
            <a:cxnSpLocks noChangeShapeType="1"/>
            <a:stCxn id="19" idx="3"/>
            <a:endCxn id="20" idx="1"/>
          </p:cNvCxnSpPr>
          <p:nvPr/>
        </p:nvCxnSpPr>
        <p:spPr bwMode="auto">
          <a:xfrm>
            <a:off x="4515430" y="2269594"/>
            <a:ext cx="457200" cy="0"/>
          </a:xfrm>
          <a:prstGeom prst="straightConnector1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AutoShape 37">
            <a:extLst>
              <a:ext uri="{FF2B5EF4-FFF2-40B4-BE49-F238E27FC236}">
                <a16:creationId xmlns:a16="http://schemas.microsoft.com/office/drawing/2014/main" id="{345A4138-AA84-AD7E-DD1E-F5CB922A725F}"/>
              </a:ext>
            </a:extLst>
          </p:cNvPr>
          <p:cNvCxnSpPr>
            <a:cxnSpLocks noChangeShapeType="1"/>
            <a:stCxn id="20" idx="3"/>
            <a:endCxn id="21" idx="1"/>
          </p:cNvCxnSpPr>
          <p:nvPr/>
        </p:nvCxnSpPr>
        <p:spPr bwMode="auto">
          <a:xfrm>
            <a:off x="5734630" y="2269594"/>
            <a:ext cx="457200" cy="0"/>
          </a:xfrm>
          <a:prstGeom prst="straightConnector1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38">
            <a:extLst>
              <a:ext uri="{FF2B5EF4-FFF2-40B4-BE49-F238E27FC236}">
                <a16:creationId xmlns:a16="http://schemas.microsoft.com/office/drawing/2014/main" id="{F8559018-0B28-71F8-02E5-5EC1C4AABDED}"/>
              </a:ext>
            </a:extLst>
          </p:cNvPr>
          <p:cNvCxnSpPr>
            <a:cxnSpLocks noChangeShapeType="1"/>
            <a:stCxn id="19" idx="2"/>
            <a:endCxn id="25" idx="1"/>
          </p:cNvCxnSpPr>
          <p:nvPr/>
        </p:nvCxnSpPr>
        <p:spPr bwMode="auto">
          <a:xfrm rot="16200000" flipH="1">
            <a:off x="3963774" y="2546612"/>
            <a:ext cx="550863" cy="209550"/>
          </a:xfrm>
          <a:prstGeom prst="bentConnector2">
            <a:avLst/>
          </a:prstGeom>
          <a:noFill/>
          <a:ln w="9525">
            <a:solidFill>
              <a:schemeClr val="folHlink"/>
            </a:solidFill>
            <a:prstDash val="dash"/>
            <a:miter lim="800000"/>
            <a:headEnd/>
            <a:tailEnd type="triangle" w="med" len="med"/>
          </a:ln>
          <a:effectLst/>
        </p:spPr>
      </p:cxnSp>
      <p:cxnSp>
        <p:nvCxnSpPr>
          <p:cNvPr id="38" name="AutoShape 39">
            <a:extLst>
              <a:ext uri="{FF2B5EF4-FFF2-40B4-BE49-F238E27FC236}">
                <a16:creationId xmlns:a16="http://schemas.microsoft.com/office/drawing/2014/main" id="{076BA930-F9AE-52E5-2021-8C32EC1584B8}"/>
              </a:ext>
            </a:extLst>
          </p:cNvPr>
          <p:cNvCxnSpPr>
            <a:cxnSpLocks noChangeShapeType="1"/>
            <a:stCxn id="19" idx="2"/>
            <a:endCxn id="33" idx="1"/>
          </p:cNvCxnSpPr>
          <p:nvPr/>
        </p:nvCxnSpPr>
        <p:spPr bwMode="auto">
          <a:xfrm rot="16200000" flipH="1">
            <a:off x="3724458" y="2785928"/>
            <a:ext cx="1029494" cy="209550"/>
          </a:xfrm>
          <a:prstGeom prst="bentConnector2">
            <a:avLst/>
          </a:prstGeom>
          <a:noFill/>
          <a:ln w="9525">
            <a:solidFill>
              <a:schemeClr val="folHlink"/>
            </a:solidFill>
            <a:prstDash val="dash"/>
            <a:miter lim="800000"/>
            <a:headEnd/>
            <a:tailEnd type="triangle" w="med" len="med"/>
          </a:ln>
          <a:effectLst/>
        </p:spPr>
      </p:cxnSp>
      <p:cxnSp>
        <p:nvCxnSpPr>
          <p:cNvPr id="39" name="AutoShape 40">
            <a:extLst>
              <a:ext uri="{FF2B5EF4-FFF2-40B4-BE49-F238E27FC236}">
                <a16:creationId xmlns:a16="http://schemas.microsoft.com/office/drawing/2014/main" id="{45C30617-9702-C643-5703-5CB017BB909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535399" y="2457712"/>
            <a:ext cx="395288" cy="231775"/>
          </a:xfrm>
          <a:prstGeom prst="bentConnector2">
            <a:avLst/>
          </a:prstGeom>
          <a:noFill/>
          <a:ln w="9525">
            <a:solidFill>
              <a:schemeClr val="folHlink"/>
            </a:solidFill>
            <a:prstDash val="dash"/>
            <a:miter lim="800000"/>
            <a:headEnd/>
            <a:tailEnd type="triangle" w="med" len="med"/>
          </a:ln>
          <a:effectLst/>
        </p:spPr>
      </p:cxnSp>
      <p:sp>
        <p:nvSpPr>
          <p:cNvPr id="40" name="Rectangle 41">
            <a:extLst>
              <a:ext uri="{FF2B5EF4-FFF2-40B4-BE49-F238E27FC236}">
                <a16:creationId xmlns:a16="http://schemas.microsoft.com/office/drawing/2014/main" id="{815BE3D8-225B-EF17-6AE8-B3DF9E50F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642" y="3303056"/>
            <a:ext cx="630967" cy="207962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200">
                <a:solidFill>
                  <a:schemeClr val="tx1"/>
                </a:solidFill>
                <a:ea typeface="돋움" pitchFamily="50" charset="-127"/>
              </a:rPr>
              <a:t>CAD</a:t>
            </a:r>
          </a:p>
        </p:txBody>
      </p:sp>
      <p:sp>
        <p:nvSpPr>
          <p:cNvPr id="41" name="AutoShape 42">
            <a:extLst>
              <a:ext uri="{FF2B5EF4-FFF2-40B4-BE49-F238E27FC236}">
                <a16:creationId xmlns:a16="http://schemas.microsoft.com/office/drawing/2014/main" id="{62E02E02-66E1-B993-07A4-AF4AC33B3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993" y="3177644"/>
            <a:ext cx="457200" cy="358775"/>
          </a:xfrm>
          <a:prstGeom prst="can">
            <a:avLst>
              <a:gd name="adj" fmla="val 25000"/>
            </a:avLst>
          </a:prstGeom>
          <a:solidFill>
            <a:srgbClr val="FFE4BD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200">
                <a:solidFill>
                  <a:schemeClr val="tx1"/>
                </a:solidFill>
                <a:ea typeface="돋움" pitchFamily="50" charset="-127"/>
              </a:rPr>
              <a:t>TCE</a:t>
            </a:r>
          </a:p>
        </p:txBody>
      </p:sp>
      <p:sp>
        <p:nvSpPr>
          <p:cNvPr id="42" name="Line 43">
            <a:extLst>
              <a:ext uri="{FF2B5EF4-FFF2-40B4-BE49-F238E27FC236}">
                <a16:creationId xmlns:a16="http://schemas.microsoft.com/office/drawing/2014/main" id="{8190F186-C921-A093-9B87-60AA8DE37A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4705" y="2375956"/>
            <a:ext cx="0" cy="792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43" name="AutoShape 44">
            <a:extLst>
              <a:ext uri="{FF2B5EF4-FFF2-40B4-BE49-F238E27FC236}">
                <a16:creationId xmlns:a16="http://schemas.microsoft.com/office/drawing/2014/main" id="{3C952A11-3510-442B-F838-48CE691CB408}"/>
              </a:ext>
            </a:extLst>
          </p:cNvPr>
          <p:cNvCxnSpPr>
            <a:cxnSpLocks noChangeShapeType="1"/>
            <a:stCxn id="40" idx="3"/>
            <a:endCxn id="41" idx="2"/>
          </p:cNvCxnSpPr>
          <p:nvPr/>
        </p:nvCxnSpPr>
        <p:spPr bwMode="auto">
          <a:xfrm flipV="1">
            <a:off x="3093609" y="3357032"/>
            <a:ext cx="461384" cy="5000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4" name="Oval 45">
            <a:extLst>
              <a:ext uri="{FF2B5EF4-FFF2-40B4-BE49-F238E27FC236}">
                <a16:creationId xmlns:a16="http://schemas.microsoft.com/office/drawing/2014/main" id="{D03733D5-50B4-5DB4-3E41-F08A17F1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8505" y="2853794"/>
            <a:ext cx="152400" cy="144462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30000"/>
              </a:spcBef>
            </a:pPr>
            <a:endParaRPr lang="ko-KR" altLang="en-US"/>
          </a:p>
        </p:txBody>
      </p:sp>
      <p:sp>
        <p:nvSpPr>
          <p:cNvPr id="45" name="Text Box 46">
            <a:extLst>
              <a:ext uri="{FF2B5EF4-FFF2-40B4-BE49-F238E27FC236}">
                <a16:creationId xmlns:a16="http://schemas.microsoft.com/office/drawing/2014/main" id="{AC052009-9FC0-40F3-2886-1E481E5F2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59" y="2689653"/>
            <a:ext cx="508743" cy="468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 algn="ctr" eaLnBrk="1" latinLnBrk="1" hangingPunct="1">
              <a:lnSpc>
                <a:spcPts val="1300"/>
              </a:lnSpc>
              <a:spcBef>
                <a:spcPct val="20000"/>
              </a:spcBef>
            </a:pPr>
            <a:r>
              <a:rPr kumimoji="1" lang="ko-KR" altLang="en-US" sz="1400" b="1" dirty="0">
                <a:solidFill>
                  <a:srgbClr val="0000FF"/>
                </a:solidFill>
                <a:ea typeface="돋움" pitchFamily="50" charset="-127"/>
              </a:rPr>
              <a:t>설계 </a:t>
            </a:r>
            <a:endParaRPr kumimoji="1" lang="en-US" altLang="ko-KR" sz="1400" b="1" dirty="0">
              <a:solidFill>
                <a:srgbClr val="0000FF"/>
              </a:solidFill>
              <a:ea typeface="돋움" pitchFamily="50" charset="-127"/>
            </a:endParaRPr>
          </a:p>
          <a:p>
            <a:pPr algn="ctr" eaLnBrk="1" latinLnBrk="1" hangingPunct="1">
              <a:lnSpc>
                <a:spcPts val="1300"/>
              </a:lnSpc>
              <a:spcBef>
                <a:spcPct val="20000"/>
              </a:spcBef>
            </a:pPr>
            <a:r>
              <a:rPr kumimoji="1" lang="ko-KR" altLang="en-US" sz="1400" b="1" dirty="0">
                <a:solidFill>
                  <a:srgbClr val="0000FF"/>
                </a:solidFill>
                <a:ea typeface="돋움" pitchFamily="50" charset="-127"/>
              </a:rPr>
              <a:t>검증</a:t>
            </a:r>
          </a:p>
        </p:txBody>
      </p:sp>
      <p:sp>
        <p:nvSpPr>
          <p:cNvPr id="46" name="AutoShape 47">
            <a:extLst>
              <a:ext uri="{FF2B5EF4-FFF2-40B4-BE49-F238E27FC236}">
                <a16:creationId xmlns:a16="http://schemas.microsoft.com/office/drawing/2014/main" id="{E2EE49C6-5D86-ACE3-21BD-F40C84929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530" y="3164944"/>
            <a:ext cx="457200" cy="358775"/>
          </a:xfrm>
          <a:prstGeom prst="can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200">
                <a:solidFill>
                  <a:schemeClr val="tx1"/>
                </a:solidFill>
                <a:ea typeface="돋움" pitchFamily="50" charset="-127"/>
              </a:rPr>
              <a:t>SAP</a:t>
            </a:r>
          </a:p>
        </p:txBody>
      </p:sp>
      <p:sp>
        <p:nvSpPr>
          <p:cNvPr id="47" name="Oval 48">
            <a:extLst>
              <a:ext uri="{FF2B5EF4-FFF2-40B4-BE49-F238E27FC236}">
                <a16:creationId xmlns:a16="http://schemas.microsoft.com/office/drawing/2014/main" id="{04F7C857-4B04-6C35-F68F-70C1B3F55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730" y="2191806"/>
            <a:ext cx="152400" cy="142875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30000"/>
              </a:spcBef>
            </a:pPr>
            <a:endParaRPr lang="ko-KR" altLang="en-US"/>
          </a:p>
        </p:txBody>
      </p:sp>
      <p:sp>
        <p:nvSpPr>
          <p:cNvPr id="48" name="Text Box 49">
            <a:extLst>
              <a:ext uri="{FF2B5EF4-FFF2-40B4-BE49-F238E27FC236}">
                <a16:creationId xmlns:a16="http://schemas.microsoft.com/office/drawing/2014/main" id="{68AE0084-113F-CB90-9D62-C7F87E0BD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0505" y="2345794"/>
            <a:ext cx="537327" cy="451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latinLnBrk="1" hangingPunct="1">
              <a:lnSpc>
                <a:spcPts val="1400"/>
              </a:lnSpc>
              <a:spcBef>
                <a:spcPct val="20000"/>
              </a:spcBef>
            </a:pPr>
            <a:r>
              <a:rPr kumimoji="1" lang="ko-KR" altLang="en-US" sz="1400" b="1" dirty="0">
                <a:solidFill>
                  <a:srgbClr val="0000FF"/>
                </a:solidFill>
                <a:ea typeface="돋움" pitchFamily="50" charset="-127"/>
              </a:rPr>
              <a:t>이관</a:t>
            </a:r>
            <a:br>
              <a:rPr kumimoji="1" lang="ko-KR" altLang="en-US" sz="1400" b="1" dirty="0">
                <a:solidFill>
                  <a:srgbClr val="0000FF"/>
                </a:solidFill>
                <a:ea typeface="돋움" pitchFamily="50" charset="-127"/>
              </a:rPr>
            </a:br>
            <a:r>
              <a:rPr kumimoji="1" lang="ko-KR" altLang="en-US" sz="1400" b="1" dirty="0">
                <a:solidFill>
                  <a:srgbClr val="0000FF"/>
                </a:solidFill>
                <a:ea typeface="돋움" pitchFamily="50" charset="-127"/>
              </a:rPr>
              <a:t>검증</a:t>
            </a:r>
          </a:p>
        </p:txBody>
      </p:sp>
      <p:cxnSp>
        <p:nvCxnSpPr>
          <p:cNvPr id="49" name="AutoShape 50">
            <a:extLst>
              <a:ext uri="{FF2B5EF4-FFF2-40B4-BE49-F238E27FC236}">
                <a16:creationId xmlns:a16="http://schemas.microsoft.com/office/drawing/2014/main" id="{196F5353-D07E-72AE-A966-BD30C4B6E976}"/>
              </a:ext>
            </a:extLst>
          </p:cNvPr>
          <p:cNvCxnSpPr>
            <a:cxnSpLocks noChangeShapeType="1"/>
            <a:stCxn id="20" idx="2"/>
            <a:endCxn id="46" idx="2"/>
          </p:cNvCxnSpPr>
          <p:nvPr/>
        </p:nvCxnSpPr>
        <p:spPr bwMode="auto">
          <a:xfrm rot="16200000" flipH="1">
            <a:off x="5040892" y="2688694"/>
            <a:ext cx="968375" cy="342900"/>
          </a:xfrm>
          <a:prstGeom prst="bentConnector2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0" name="Oval 51">
            <a:extLst>
              <a:ext uri="{FF2B5EF4-FFF2-40B4-BE49-F238E27FC236}">
                <a16:creationId xmlns:a16="http://schemas.microsoft.com/office/drawing/2014/main" id="{D93CB887-FBA5-8335-7B5A-60156982C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730" y="3268131"/>
            <a:ext cx="152400" cy="142875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30000"/>
              </a:spcBef>
            </a:pPr>
            <a:endParaRPr lang="ko-KR" altLang="en-US"/>
          </a:p>
        </p:txBody>
      </p:sp>
      <p:sp>
        <p:nvSpPr>
          <p:cNvPr id="51" name="Text Box 52">
            <a:extLst>
              <a:ext uri="{FF2B5EF4-FFF2-40B4-BE49-F238E27FC236}">
                <a16:creationId xmlns:a16="http://schemas.microsoft.com/office/drawing/2014/main" id="{E85545DA-A238-98A1-0AAA-F1357BAA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2505" y="3426881"/>
            <a:ext cx="537327" cy="49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latinLnBrk="1" hangingPunct="1">
              <a:lnSpc>
                <a:spcPts val="1400"/>
              </a:lnSpc>
              <a:spcBef>
                <a:spcPct val="20000"/>
              </a:spcBef>
            </a:pPr>
            <a:r>
              <a:rPr kumimoji="1" lang="ko-KR" altLang="en-US" sz="1400" b="1" dirty="0">
                <a:solidFill>
                  <a:srgbClr val="0000FF"/>
                </a:solidFill>
                <a:ea typeface="돋움" pitchFamily="50" charset="-127"/>
              </a:rPr>
              <a:t>양산</a:t>
            </a:r>
            <a:endParaRPr kumimoji="1" lang="en-US" altLang="ko-KR" sz="1400" b="1" dirty="0">
              <a:solidFill>
                <a:srgbClr val="0000FF"/>
              </a:solidFill>
              <a:ea typeface="돋움" pitchFamily="50" charset="-127"/>
            </a:endParaRPr>
          </a:p>
          <a:p>
            <a:pPr algn="ctr" eaLnBrk="1" latinLnBrk="1" hangingPunct="1">
              <a:lnSpc>
                <a:spcPts val="1400"/>
              </a:lnSpc>
              <a:spcBef>
                <a:spcPct val="20000"/>
              </a:spcBef>
            </a:pPr>
            <a:r>
              <a:rPr kumimoji="1" lang="ko-KR" altLang="en-US" sz="1400" b="1" dirty="0">
                <a:solidFill>
                  <a:srgbClr val="0000FF"/>
                </a:solidFill>
                <a:ea typeface="돋움" pitchFamily="50" charset="-127"/>
              </a:rPr>
              <a:t>검증</a:t>
            </a:r>
          </a:p>
        </p:txBody>
      </p:sp>
      <p:sp>
        <p:nvSpPr>
          <p:cNvPr id="52" name="Rectangle 54">
            <a:extLst>
              <a:ext uri="{FF2B5EF4-FFF2-40B4-BE49-F238E27FC236}">
                <a16:creationId xmlns:a16="http://schemas.microsoft.com/office/drawing/2014/main" id="{CCCF9AA4-470E-304F-281D-C0060C856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758" y="3909459"/>
            <a:ext cx="381000" cy="142875"/>
          </a:xfrm>
          <a:prstGeom prst="rect">
            <a:avLst/>
          </a:prstGeom>
          <a:solidFill>
            <a:srgbClr val="808080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30000"/>
              </a:spcBef>
            </a:pPr>
            <a:endParaRPr lang="ko-KR" altLang="en-US"/>
          </a:p>
        </p:txBody>
      </p:sp>
      <p:sp>
        <p:nvSpPr>
          <p:cNvPr id="53" name="Rectangle 55">
            <a:extLst>
              <a:ext uri="{FF2B5EF4-FFF2-40B4-BE49-F238E27FC236}">
                <a16:creationId xmlns:a16="http://schemas.microsoft.com/office/drawing/2014/main" id="{DFE87B38-C5F7-A2A8-20A9-DB75AE6B2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758" y="4195209"/>
            <a:ext cx="304800" cy="144462"/>
          </a:xfrm>
          <a:prstGeom prst="rect">
            <a:avLst/>
          </a:prstGeom>
          <a:solidFill>
            <a:srgbClr val="808080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30000"/>
              </a:spcBef>
            </a:pPr>
            <a:endParaRPr lang="ko-KR" altLang="en-US"/>
          </a:p>
        </p:txBody>
      </p:sp>
      <p:sp>
        <p:nvSpPr>
          <p:cNvPr id="54" name="Rectangle 56">
            <a:extLst>
              <a:ext uri="{FF2B5EF4-FFF2-40B4-BE49-F238E27FC236}">
                <a16:creationId xmlns:a16="http://schemas.microsoft.com/office/drawing/2014/main" id="{4AC04661-45C8-3D3D-51E9-56D45251F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1958" y="4195209"/>
            <a:ext cx="304800" cy="144462"/>
          </a:xfrm>
          <a:prstGeom prst="rect">
            <a:avLst/>
          </a:prstGeom>
          <a:solidFill>
            <a:srgbClr val="808080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30000"/>
              </a:spcBef>
            </a:pPr>
            <a:endParaRPr lang="ko-KR" altLang="en-US"/>
          </a:p>
        </p:txBody>
      </p:sp>
      <p:sp>
        <p:nvSpPr>
          <p:cNvPr id="55" name="Rectangle 57">
            <a:extLst>
              <a:ext uri="{FF2B5EF4-FFF2-40B4-BE49-F238E27FC236}">
                <a16:creationId xmlns:a16="http://schemas.microsoft.com/office/drawing/2014/main" id="{B23A6F91-4497-5D89-3644-3D12731BB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958" y="4482546"/>
            <a:ext cx="152400" cy="142875"/>
          </a:xfrm>
          <a:prstGeom prst="rect">
            <a:avLst/>
          </a:prstGeom>
          <a:solidFill>
            <a:srgbClr val="808080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30000"/>
              </a:spcBef>
            </a:pPr>
            <a:endParaRPr lang="ko-KR" altLang="en-US"/>
          </a:p>
        </p:txBody>
      </p:sp>
      <p:sp>
        <p:nvSpPr>
          <p:cNvPr id="56" name="Rectangle 58">
            <a:extLst>
              <a:ext uri="{FF2B5EF4-FFF2-40B4-BE49-F238E27FC236}">
                <a16:creationId xmlns:a16="http://schemas.microsoft.com/office/drawing/2014/main" id="{85A90A67-552C-2768-78D0-5F95CB722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358" y="4482546"/>
            <a:ext cx="152400" cy="142875"/>
          </a:xfrm>
          <a:prstGeom prst="rect">
            <a:avLst/>
          </a:prstGeom>
          <a:solidFill>
            <a:srgbClr val="808080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30000"/>
              </a:spcBef>
            </a:pPr>
            <a:endParaRPr lang="ko-KR" altLang="en-US"/>
          </a:p>
        </p:txBody>
      </p:sp>
      <p:sp>
        <p:nvSpPr>
          <p:cNvPr id="57" name="Rectangle 59">
            <a:extLst>
              <a:ext uri="{FF2B5EF4-FFF2-40B4-BE49-F238E27FC236}">
                <a16:creationId xmlns:a16="http://schemas.microsoft.com/office/drawing/2014/main" id="{E972A4EA-E5B1-7F57-30BB-7AEE60FF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558" y="4482546"/>
            <a:ext cx="152400" cy="142875"/>
          </a:xfrm>
          <a:prstGeom prst="rect">
            <a:avLst/>
          </a:prstGeom>
          <a:solidFill>
            <a:srgbClr val="0000CC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30000"/>
              </a:spcBef>
            </a:pPr>
            <a:endParaRPr lang="ko-KR" altLang="en-US"/>
          </a:p>
        </p:txBody>
      </p:sp>
      <p:sp>
        <p:nvSpPr>
          <p:cNvPr id="58" name="Rectangle 60">
            <a:extLst>
              <a:ext uri="{FF2B5EF4-FFF2-40B4-BE49-F238E27FC236}">
                <a16:creationId xmlns:a16="http://schemas.microsoft.com/office/drawing/2014/main" id="{8C01A87A-6BFA-998C-5CC5-A149176AF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158" y="4482546"/>
            <a:ext cx="152400" cy="142875"/>
          </a:xfrm>
          <a:prstGeom prst="rect">
            <a:avLst/>
          </a:prstGeom>
          <a:solidFill>
            <a:srgbClr val="808080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30000"/>
              </a:spcBef>
            </a:pPr>
            <a:endParaRPr lang="ko-KR" altLang="en-US"/>
          </a:p>
        </p:txBody>
      </p:sp>
      <p:sp>
        <p:nvSpPr>
          <p:cNvPr id="59" name="Rectangle 61">
            <a:extLst>
              <a:ext uri="{FF2B5EF4-FFF2-40B4-BE49-F238E27FC236}">
                <a16:creationId xmlns:a16="http://schemas.microsoft.com/office/drawing/2014/main" id="{33A33D9D-3069-FCA2-C397-3C63E835C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558" y="4482546"/>
            <a:ext cx="152400" cy="142875"/>
          </a:xfrm>
          <a:prstGeom prst="rect">
            <a:avLst/>
          </a:prstGeom>
          <a:solidFill>
            <a:srgbClr val="808080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30000"/>
              </a:spcBef>
            </a:pPr>
            <a:endParaRPr lang="ko-KR" altLang="en-US"/>
          </a:p>
        </p:txBody>
      </p:sp>
      <p:sp>
        <p:nvSpPr>
          <p:cNvPr id="60" name="Rectangle 62">
            <a:extLst>
              <a:ext uri="{FF2B5EF4-FFF2-40B4-BE49-F238E27FC236}">
                <a16:creationId xmlns:a16="http://schemas.microsoft.com/office/drawing/2014/main" id="{719E2D6A-149A-2789-C2D3-4B2C7D85B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6758" y="4482546"/>
            <a:ext cx="152400" cy="142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30000"/>
              </a:spcBef>
            </a:pPr>
            <a:endParaRPr lang="ko-KR" altLang="en-US"/>
          </a:p>
        </p:txBody>
      </p:sp>
      <p:cxnSp>
        <p:nvCxnSpPr>
          <p:cNvPr id="61" name="AutoShape 63">
            <a:extLst>
              <a:ext uri="{FF2B5EF4-FFF2-40B4-BE49-F238E27FC236}">
                <a16:creationId xmlns:a16="http://schemas.microsoft.com/office/drawing/2014/main" id="{42C6649A-5C4B-D05C-F2CF-164B18A1C266}"/>
              </a:ext>
            </a:extLst>
          </p:cNvPr>
          <p:cNvCxnSpPr>
            <a:cxnSpLocks noChangeShapeType="1"/>
            <a:stCxn id="52" idx="2"/>
            <a:endCxn id="53" idx="0"/>
          </p:cNvCxnSpPr>
          <p:nvPr/>
        </p:nvCxnSpPr>
        <p:spPr bwMode="auto">
          <a:xfrm rot="5400000">
            <a:off x="2044270" y="3914222"/>
            <a:ext cx="142875" cy="419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</p:cxnSp>
      <p:cxnSp>
        <p:nvCxnSpPr>
          <p:cNvPr id="62" name="AutoShape 64">
            <a:extLst>
              <a:ext uri="{FF2B5EF4-FFF2-40B4-BE49-F238E27FC236}">
                <a16:creationId xmlns:a16="http://schemas.microsoft.com/office/drawing/2014/main" id="{3D59A872-45FD-BCFC-8B4F-2275ECD7D9C0}"/>
              </a:ext>
            </a:extLst>
          </p:cNvPr>
          <p:cNvCxnSpPr>
            <a:cxnSpLocks noChangeShapeType="1"/>
            <a:stCxn id="52" idx="2"/>
            <a:endCxn id="54" idx="0"/>
          </p:cNvCxnSpPr>
          <p:nvPr/>
        </p:nvCxnSpPr>
        <p:spPr bwMode="auto">
          <a:xfrm rot="16200000" flipH="1">
            <a:off x="2463370" y="3914222"/>
            <a:ext cx="142875" cy="419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</p:cxnSp>
      <p:cxnSp>
        <p:nvCxnSpPr>
          <p:cNvPr id="63" name="AutoShape 65">
            <a:extLst>
              <a:ext uri="{FF2B5EF4-FFF2-40B4-BE49-F238E27FC236}">
                <a16:creationId xmlns:a16="http://schemas.microsoft.com/office/drawing/2014/main" id="{DF9ED7E9-6D61-1D29-DE0E-1E40A8375B52}"/>
              </a:ext>
            </a:extLst>
          </p:cNvPr>
          <p:cNvCxnSpPr>
            <a:cxnSpLocks noChangeShapeType="1"/>
            <a:stCxn id="53" idx="2"/>
            <a:endCxn id="56" idx="0"/>
          </p:cNvCxnSpPr>
          <p:nvPr/>
        </p:nvCxnSpPr>
        <p:spPr bwMode="auto">
          <a:xfrm rot="5400000">
            <a:off x="1720420" y="4296809"/>
            <a:ext cx="142875" cy="228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</p:cxnSp>
      <p:cxnSp>
        <p:nvCxnSpPr>
          <p:cNvPr id="64" name="AutoShape 66">
            <a:extLst>
              <a:ext uri="{FF2B5EF4-FFF2-40B4-BE49-F238E27FC236}">
                <a16:creationId xmlns:a16="http://schemas.microsoft.com/office/drawing/2014/main" id="{81641303-279D-2C8C-5AA8-F0614E259591}"/>
              </a:ext>
            </a:extLst>
          </p:cNvPr>
          <p:cNvCxnSpPr>
            <a:cxnSpLocks noChangeShapeType="1"/>
            <a:stCxn id="53" idx="2"/>
            <a:endCxn id="55" idx="0"/>
          </p:cNvCxnSpPr>
          <p:nvPr/>
        </p:nvCxnSpPr>
        <p:spPr bwMode="auto">
          <a:xfrm rot="5400000">
            <a:off x="1834720" y="4411109"/>
            <a:ext cx="142875" cy="0"/>
          </a:xfrm>
          <a:prstGeom prst="straightConnector1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</p:cxnSp>
      <p:cxnSp>
        <p:nvCxnSpPr>
          <p:cNvPr id="65" name="AutoShape 67">
            <a:extLst>
              <a:ext uri="{FF2B5EF4-FFF2-40B4-BE49-F238E27FC236}">
                <a16:creationId xmlns:a16="http://schemas.microsoft.com/office/drawing/2014/main" id="{F75A7983-C6FB-FDAB-30E1-F3E3A0A1DA82}"/>
              </a:ext>
            </a:extLst>
          </p:cNvPr>
          <p:cNvCxnSpPr>
            <a:cxnSpLocks noChangeShapeType="1"/>
            <a:stCxn id="53" idx="2"/>
            <a:endCxn id="57" idx="0"/>
          </p:cNvCxnSpPr>
          <p:nvPr/>
        </p:nvCxnSpPr>
        <p:spPr bwMode="auto">
          <a:xfrm rot="16200000" flipH="1">
            <a:off x="1949020" y="4296809"/>
            <a:ext cx="142875" cy="228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</p:cxnSp>
      <p:cxnSp>
        <p:nvCxnSpPr>
          <p:cNvPr id="66" name="AutoShape 68">
            <a:extLst>
              <a:ext uri="{FF2B5EF4-FFF2-40B4-BE49-F238E27FC236}">
                <a16:creationId xmlns:a16="http://schemas.microsoft.com/office/drawing/2014/main" id="{B3B63A23-4039-F33C-9628-212293F0813F}"/>
              </a:ext>
            </a:extLst>
          </p:cNvPr>
          <p:cNvCxnSpPr>
            <a:cxnSpLocks noChangeShapeType="1"/>
            <a:stCxn id="54" idx="2"/>
            <a:endCxn id="59" idx="0"/>
          </p:cNvCxnSpPr>
          <p:nvPr/>
        </p:nvCxnSpPr>
        <p:spPr bwMode="auto">
          <a:xfrm rot="5400000">
            <a:off x="2558620" y="4296809"/>
            <a:ext cx="142875" cy="228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</p:cxnSp>
      <p:cxnSp>
        <p:nvCxnSpPr>
          <p:cNvPr id="67" name="AutoShape 69">
            <a:extLst>
              <a:ext uri="{FF2B5EF4-FFF2-40B4-BE49-F238E27FC236}">
                <a16:creationId xmlns:a16="http://schemas.microsoft.com/office/drawing/2014/main" id="{08313840-6D2E-485F-6C04-89077621D1AA}"/>
              </a:ext>
            </a:extLst>
          </p:cNvPr>
          <p:cNvCxnSpPr>
            <a:cxnSpLocks noChangeShapeType="1"/>
            <a:stCxn id="54" idx="2"/>
            <a:endCxn id="58" idx="0"/>
          </p:cNvCxnSpPr>
          <p:nvPr/>
        </p:nvCxnSpPr>
        <p:spPr bwMode="auto">
          <a:xfrm rot="5400000">
            <a:off x="2672920" y="4411109"/>
            <a:ext cx="142875" cy="0"/>
          </a:xfrm>
          <a:prstGeom prst="straightConnector1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</p:cxnSp>
      <p:cxnSp>
        <p:nvCxnSpPr>
          <p:cNvPr id="68" name="AutoShape 70">
            <a:extLst>
              <a:ext uri="{FF2B5EF4-FFF2-40B4-BE49-F238E27FC236}">
                <a16:creationId xmlns:a16="http://schemas.microsoft.com/office/drawing/2014/main" id="{9CAED896-819C-5623-502C-C231BC850934}"/>
              </a:ext>
            </a:extLst>
          </p:cNvPr>
          <p:cNvCxnSpPr>
            <a:cxnSpLocks noChangeShapeType="1"/>
            <a:stCxn id="54" idx="2"/>
            <a:endCxn id="60" idx="0"/>
          </p:cNvCxnSpPr>
          <p:nvPr/>
        </p:nvCxnSpPr>
        <p:spPr bwMode="auto">
          <a:xfrm rot="16200000" flipH="1">
            <a:off x="2787220" y="4296809"/>
            <a:ext cx="142875" cy="228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</p:cxnSp>
      <p:sp>
        <p:nvSpPr>
          <p:cNvPr id="69" name="Rectangle 71">
            <a:extLst>
              <a:ext uri="{FF2B5EF4-FFF2-40B4-BE49-F238E27FC236}">
                <a16:creationId xmlns:a16="http://schemas.microsoft.com/office/drawing/2014/main" id="{82892A32-9760-12EC-395D-2C45692A8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408" y="4768296"/>
            <a:ext cx="152400" cy="144463"/>
          </a:xfrm>
          <a:prstGeom prst="rect">
            <a:avLst/>
          </a:prstGeom>
          <a:solidFill>
            <a:srgbClr val="808080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30000"/>
              </a:spcBef>
            </a:pPr>
            <a:endParaRPr lang="ko-KR" altLang="en-US"/>
          </a:p>
        </p:txBody>
      </p:sp>
      <p:sp>
        <p:nvSpPr>
          <p:cNvPr id="70" name="Rectangle 72">
            <a:extLst>
              <a:ext uri="{FF2B5EF4-FFF2-40B4-BE49-F238E27FC236}">
                <a16:creationId xmlns:a16="http://schemas.microsoft.com/office/drawing/2014/main" id="{2DEB7517-B2C9-B292-C553-137097365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008" y="4768296"/>
            <a:ext cx="152400" cy="144463"/>
          </a:xfrm>
          <a:prstGeom prst="rect">
            <a:avLst/>
          </a:prstGeom>
          <a:solidFill>
            <a:srgbClr val="808080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30000"/>
              </a:spcBef>
            </a:pPr>
            <a:endParaRPr lang="ko-KR" altLang="en-US"/>
          </a:p>
        </p:txBody>
      </p:sp>
      <p:sp>
        <p:nvSpPr>
          <p:cNvPr id="71" name="Rectangle 73">
            <a:extLst>
              <a:ext uri="{FF2B5EF4-FFF2-40B4-BE49-F238E27FC236}">
                <a16:creationId xmlns:a16="http://schemas.microsoft.com/office/drawing/2014/main" id="{6B7263CB-C5C1-4798-D670-C507EA134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021" y="4768296"/>
            <a:ext cx="152400" cy="144463"/>
          </a:xfrm>
          <a:prstGeom prst="rect">
            <a:avLst/>
          </a:prstGeom>
          <a:solidFill>
            <a:srgbClr val="0000CC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30000"/>
              </a:spcBef>
            </a:pPr>
            <a:endParaRPr lang="ko-KR" altLang="en-US"/>
          </a:p>
        </p:txBody>
      </p:sp>
      <p:sp>
        <p:nvSpPr>
          <p:cNvPr id="72" name="Rectangle 74">
            <a:extLst>
              <a:ext uri="{FF2B5EF4-FFF2-40B4-BE49-F238E27FC236}">
                <a16:creationId xmlns:a16="http://schemas.microsoft.com/office/drawing/2014/main" id="{252E21FC-D551-6EAB-DDA7-0770D5D7F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621" y="4768296"/>
            <a:ext cx="152400" cy="144463"/>
          </a:xfrm>
          <a:prstGeom prst="rect">
            <a:avLst/>
          </a:prstGeom>
          <a:solidFill>
            <a:srgbClr val="0000CC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30000"/>
              </a:spcBef>
            </a:pPr>
            <a:endParaRPr lang="ko-KR" altLang="en-US"/>
          </a:p>
        </p:txBody>
      </p:sp>
      <p:sp>
        <p:nvSpPr>
          <p:cNvPr id="73" name="Rectangle 75">
            <a:extLst>
              <a:ext uri="{FF2B5EF4-FFF2-40B4-BE49-F238E27FC236}">
                <a16:creationId xmlns:a16="http://schemas.microsoft.com/office/drawing/2014/main" id="{9BF15BEC-1E66-2CFF-5B8C-50F406A5E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333" y="4768296"/>
            <a:ext cx="152400" cy="144463"/>
          </a:xfrm>
          <a:prstGeom prst="rect">
            <a:avLst/>
          </a:prstGeom>
          <a:solidFill>
            <a:srgbClr val="FFFF00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30000"/>
              </a:spcBef>
            </a:pPr>
            <a:endParaRPr lang="ko-KR" altLang="en-US"/>
          </a:p>
        </p:txBody>
      </p:sp>
      <p:sp>
        <p:nvSpPr>
          <p:cNvPr id="74" name="Rectangle 76">
            <a:extLst>
              <a:ext uri="{FF2B5EF4-FFF2-40B4-BE49-F238E27FC236}">
                <a16:creationId xmlns:a16="http://schemas.microsoft.com/office/drawing/2014/main" id="{D1B5C41C-DADC-1FAF-D965-14C3C5F51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6933" y="4768296"/>
            <a:ext cx="152400" cy="144463"/>
          </a:xfrm>
          <a:prstGeom prst="rect">
            <a:avLst/>
          </a:prstGeom>
          <a:solidFill>
            <a:srgbClr val="FFFF00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30000"/>
              </a:spcBef>
            </a:pPr>
            <a:endParaRPr lang="ko-KR" altLang="en-US"/>
          </a:p>
        </p:txBody>
      </p:sp>
      <p:cxnSp>
        <p:nvCxnSpPr>
          <p:cNvPr id="75" name="AutoShape 77">
            <a:extLst>
              <a:ext uri="{FF2B5EF4-FFF2-40B4-BE49-F238E27FC236}">
                <a16:creationId xmlns:a16="http://schemas.microsoft.com/office/drawing/2014/main" id="{2390CD32-BE3D-BC65-3F14-61F9C571AD8A}"/>
              </a:ext>
            </a:extLst>
          </p:cNvPr>
          <p:cNvCxnSpPr>
            <a:cxnSpLocks noChangeShapeType="1"/>
            <a:stCxn id="56" idx="2"/>
            <a:endCxn id="69" idx="0"/>
          </p:cNvCxnSpPr>
          <p:nvPr/>
        </p:nvCxnSpPr>
        <p:spPr bwMode="auto">
          <a:xfrm rot="5400000">
            <a:off x="1552145" y="4642884"/>
            <a:ext cx="142875" cy="1079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</p:cxnSp>
      <p:cxnSp>
        <p:nvCxnSpPr>
          <p:cNvPr id="76" name="AutoShape 78">
            <a:extLst>
              <a:ext uri="{FF2B5EF4-FFF2-40B4-BE49-F238E27FC236}">
                <a16:creationId xmlns:a16="http://schemas.microsoft.com/office/drawing/2014/main" id="{96D5F095-B0CF-7353-9185-17ACFD6F8939}"/>
              </a:ext>
            </a:extLst>
          </p:cNvPr>
          <p:cNvCxnSpPr>
            <a:cxnSpLocks noChangeShapeType="1"/>
            <a:stCxn id="56" idx="2"/>
            <a:endCxn id="70" idx="0"/>
          </p:cNvCxnSpPr>
          <p:nvPr/>
        </p:nvCxnSpPr>
        <p:spPr bwMode="auto">
          <a:xfrm rot="16200000" flipH="1">
            <a:off x="1666445" y="4636534"/>
            <a:ext cx="142875" cy="1206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</p:cxnSp>
      <p:cxnSp>
        <p:nvCxnSpPr>
          <p:cNvPr id="77" name="AutoShape 79">
            <a:extLst>
              <a:ext uri="{FF2B5EF4-FFF2-40B4-BE49-F238E27FC236}">
                <a16:creationId xmlns:a16="http://schemas.microsoft.com/office/drawing/2014/main" id="{F7D5444A-5332-C8CD-7254-9842436EA883}"/>
              </a:ext>
            </a:extLst>
          </p:cNvPr>
          <p:cNvCxnSpPr>
            <a:cxnSpLocks noChangeShapeType="1"/>
            <a:stCxn id="57" idx="2"/>
            <a:endCxn id="71" idx="0"/>
          </p:cNvCxnSpPr>
          <p:nvPr/>
        </p:nvCxnSpPr>
        <p:spPr bwMode="auto">
          <a:xfrm rot="5400000">
            <a:off x="2008552" y="4642090"/>
            <a:ext cx="142875" cy="1095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</p:cxnSp>
      <p:cxnSp>
        <p:nvCxnSpPr>
          <p:cNvPr id="78" name="AutoShape 80">
            <a:extLst>
              <a:ext uri="{FF2B5EF4-FFF2-40B4-BE49-F238E27FC236}">
                <a16:creationId xmlns:a16="http://schemas.microsoft.com/office/drawing/2014/main" id="{F1E6CAA1-F79F-CF66-CC4F-2340A4CB3032}"/>
              </a:ext>
            </a:extLst>
          </p:cNvPr>
          <p:cNvCxnSpPr>
            <a:cxnSpLocks noChangeShapeType="1"/>
            <a:stCxn id="57" idx="2"/>
            <a:endCxn id="72" idx="0"/>
          </p:cNvCxnSpPr>
          <p:nvPr/>
        </p:nvCxnSpPr>
        <p:spPr bwMode="auto">
          <a:xfrm rot="16200000" flipH="1">
            <a:off x="2122852" y="4637327"/>
            <a:ext cx="142875" cy="1190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</p:cxnSp>
      <p:cxnSp>
        <p:nvCxnSpPr>
          <p:cNvPr id="79" name="AutoShape 81">
            <a:extLst>
              <a:ext uri="{FF2B5EF4-FFF2-40B4-BE49-F238E27FC236}">
                <a16:creationId xmlns:a16="http://schemas.microsoft.com/office/drawing/2014/main" id="{5613D2D3-4D3E-603C-5489-2B2AB9324A96}"/>
              </a:ext>
            </a:extLst>
          </p:cNvPr>
          <p:cNvCxnSpPr>
            <a:cxnSpLocks noChangeShapeType="1"/>
            <a:stCxn id="60" idx="2"/>
            <a:endCxn id="73" idx="0"/>
          </p:cNvCxnSpPr>
          <p:nvPr/>
        </p:nvCxnSpPr>
        <p:spPr bwMode="auto">
          <a:xfrm rot="5400000">
            <a:off x="2852308" y="4647646"/>
            <a:ext cx="142875" cy="984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</p:cxnSp>
      <p:cxnSp>
        <p:nvCxnSpPr>
          <p:cNvPr id="80" name="AutoShape 82">
            <a:extLst>
              <a:ext uri="{FF2B5EF4-FFF2-40B4-BE49-F238E27FC236}">
                <a16:creationId xmlns:a16="http://schemas.microsoft.com/office/drawing/2014/main" id="{86EB831C-CB79-B422-6A47-B8A89C02D732}"/>
              </a:ext>
            </a:extLst>
          </p:cNvPr>
          <p:cNvCxnSpPr>
            <a:cxnSpLocks noChangeShapeType="1"/>
            <a:stCxn id="60" idx="2"/>
            <a:endCxn id="74" idx="0"/>
          </p:cNvCxnSpPr>
          <p:nvPr/>
        </p:nvCxnSpPr>
        <p:spPr bwMode="auto">
          <a:xfrm rot="16200000" flipH="1">
            <a:off x="2966608" y="4631771"/>
            <a:ext cx="142875" cy="130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</p:cxnSp>
      <p:sp>
        <p:nvSpPr>
          <p:cNvPr id="81" name="Rectangle 83">
            <a:extLst>
              <a:ext uri="{FF2B5EF4-FFF2-40B4-BE49-F238E27FC236}">
                <a16:creationId xmlns:a16="http://schemas.microsoft.com/office/drawing/2014/main" id="{07B38F0B-67C8-777E-B6EA-DD2BD9519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558" y="3930096"/>
            <a:ext cx="152400" cy="142875"/>
          </a:xfrm>
          <a:prstGeom prst="rect">
            <a:avLst/>
          </a:prstGeom>
          <a:solidFill>
            <a:srgbClr val="808080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30000"/>
              </a:spcBef>
            </a:pPr>
            <a:endParaRPr lang="ko-KR" altLang="en-US" sz="1200"/>
          </a:p>
        </p:txBody>
      </p:sp>
      <p:sp>
        <p:nvSpPr>
          <p:cNvPr id="82" name="Rectangle 84">
            <a:extLst>
              <a:ext uri="{FF2B5EF4-FFF2-40B4-BE49-F238E27FC236}">
                <a16:creationId xmlns:a16="http://schemas.microsoft.com/office/drawing/2014/main" id="{F75A9F54-255F-E088-F7EF-5C101CC56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558" y="4144409"/>
            <a:ext cx="152400" cy="144462"/>
          </a:xfrm>
          <a:prstGeom prst="rect">
            <a:avLst/>
          </a:prstGeom>
          <a:solidFill>
            <a:srgbClr val="0000CC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30000"/>
              </a:spcBef>
            </a:pPr>
            <a:endParaRPr lang="ko-KR" altLang="en-US" sz="1200"/>
          </a:p>
        </p:txBody>
      </p:sp>
      <p:sp>
        <p:nvSpPr>
          <p:cNvPr id="83" name="Rectangle 85">
            <a:extLst>
              <a:ext uri="{FF2B5EF4-FFF2-40B4-BE49-F238E27FC236}">
                <a16:creationId xmlns:a16="http://schemas.microsoft.com/office/drawing/2014/main" id="{ED04F10D-5EC4-7AB6-10CC-DDCCA939B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558" y="4360309"/>
            <a:ext cx="152400" cy="142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30000"/>
              </a:spcBef>
            </a:pPr>
            <a:endParaRPr lang="ko-KR" altLang="en-US" sz="1200"/>
          </a:p>
        </p:txBody>
      </p:sp>
      <p:sp>
        <p:nvSpPr>
          <p:cNvPr id="84" name="Text Box 86">
            <a:extLst>
              <a:ext uri="{FF2B5EF4-FFF2-40B4-BE49-F238E27FC236}">
                <a16:creationId xmlns:a16="http://schemas.microsoft.com/office/drawing/2014/main" id="{08CD2F50-4B65-BF96-C5F8-0C99B14A3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958" y="3858659"/>
            <a:ext cx="8336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kumimoji="1" lang="ko-KR" altLang="en-US" sz="1200">
                <a:solidFill>
                  <a:schemeClr val="tx1"/>
                </a:solidFill>
                <a:ea typeface="돋움" pitchFamily="50" charset="-127"/>
              </a:rPr>
              <a:t>기본 </a:t>
            </a:r>
            <a:r>
              <a:rPr kumimoji="1" lang="en-US" altLang="ko-KR" sz="1200">
                <a:solidFill>
                  <a:schemeClr val="tx1"/>
                </a:solidFill>
                <a:ea typeface="돋움" pitchFamily="50" charset="-127"/>
              </a:rPr>
              <a:t>SPEC</a:t>
            </a:r>
          </a:p>
        </p:txBody>
      </p:sp>
      <p:sp>
        <p:nvSpPr>
          <p:cNvPr id="85" name="Text Box 87">
            <a:extLst>
              <a:ext uri="{FF2B5EF4-FFF2-40B4-BE49-F238E27FC236}">
                <a16:creationId xmlns:a16="http://schemas.microsoft.com/office/drawing/2014/main" id="{D95D96C9-9AE7-6B7A-4F43-315466EDE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958" y="4093609"/>
            <a:ext cx="95821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kumimoji="1" lang="ko-KR" altLang="en-US" sz="1200" dirty="0">
                <a:solidFill>
                  <a:schemeClr val="tx1"/>
                </a:solidFill>
                <a:ea typeface="돋움" pitchFamily="50" charset="-127"/>
              </a:rPr>
              <a:t>기능 </a:t>
            </a:r>
            <a:r>
              <a:rPr kumimoji="1" lang="en-US" altLang="ko-KR" sz="1200" dirty="0">
                <a:solidFill>
                  <a:schemeClr val="tx1"/>
                </a:solidFill>
                <a:ea typeface="돋움" pitchFamily="50" charset="-127"/>
              </a:rPr>
              <a:t>Option</a:t>
            </a:r>
          </a:p>
        </p:txBody>
      </p:sp>
      <p:sp>
        <p:nvSpPr>
          <p:cNvPr id="86" name="Text Box 88">
            <a:extLst>
              <a:ext uri="{FF2B5EF4-FFF2-40B4-BE49-F238E27FC236}">
                <a16:creationId xmlns:a16="http://schemas.microsoft.com/office/drawing/2014/main" id="{BA63FEA2-F000-66A5-8961-4629B6B2B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958" y="4309509"/>
            <a:ext cx="95821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kumimoji="1" lang="ko-KR" altLang="en-US" sz="1200" dirty="0">
                <a:solidFill>
                  <a:schemeClr val="tx1"/>
                </a:solidFill>
                <a:ea typeface="돋움" pitchFamily="50" charset="-127"/>
              </a:rPr>
              <a:t>고객 </a:t>
            </a:r>
            <a:r>
              <a:rPr kumimoji="1" lang="en-US" altLang="ko-KR" sz="1200" dirty="0">
                <a:solidFill>
                  <a:schemeClr val="tx1"/>
                </a:solidFill>
                <a:ea typeface="돋움" pitchFamily="50" charset="-127"/>
              </a:rPr>
              <a:t>Option</a:t>
            </a:r>
          </a:p>
        </p:txBody>
      </p:sp>
      <p:sp>
        <p:nvSpPr>
          <p:cNvPr id="87" name="Rectangle 16">
            <a:extLst>
              <a:ext uri="{FF2B5EF4-FFF2-40B4-BE49-F238E27FC236}">
                <a16:creationId xmlns:a16="http://schemas.microsoft.com/office/drawing/2014/main" id="{8D018FE1-DC35-270A-453E-42209357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0905" y="1793344"/>
            <a:ext cx="936000" cy="215900"/>
          </a:xfrm>
          <a:prstGeom prst="rect">
            <a:avLst/>
          </a:prstGeom>
          <a:solidFill>
            <a:srgbClr val="333399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</a:pPr>
            <a:r>
              <a:rPr kumimoji="1" lang="ko-KR" altLang="en-US" sz="1200" dirty="0">
                <a:solidFill>
                  <a:schemeClr val="bg1"/>
                </a:solidFill>
                <a:ea typeface="돋움" pitchFamily="50" charset="-127"/>
              </a:rPr>
              <a:t>영업</a:t>
            </a:r>
          </a:p>
        </p:txBody>
      </p:sp>
      <p:sp>
        <p:nvSpPr>
          <p:cNvPr id="88" name="Rectangle 26">
            <a:extLst>
              <a:ext uri="{FF2B5EF4-FFF2-40B4-BE49-F238E27FC236}">
                <a16:creationId xmlns:a16="http://schemas.microsoft.com/office/drawing/2014/main" id="{70F2C4CA-F30E-216C-5739-8CD18179D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5205" y="2428344"/>
            <a:ext cx="762000" cy="215900"/>
          </a:xfrm>
          <a:prstGeom prst="rect">
            <a:avLst/>
          </a:prstGeom>
          <a:solidFill>
            <a:srgbClr val="96969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</a:pPr>
            <a:r>
              <a:rPr kumimoji="1" lang="ko-KR" altLang="en-US" sz="1200" b="1" dirty="0">
                <a:solidFill>
                  <a:schemeClr val="bg1"/>
                </a:solidFill>
                <a:ea typeface="돋움" pitchFamily="50" charset="-127"/>
              </a:rPr>
              <a:t>견적 </a:t>
            </a:r>
            <a:r>
              <a:rPr kumimoji="1" lang="en-US" altLang="ko-KR" sz="1200" b="1" dirty="0">
                <a:solidFill>
                  <a:schemeClr val="bg1"/>
                </a:solidFill>
                <a:ea typeface="돋움" pitchFamily="50" charset="-127"/>
              </a:rPr>
              <a:t>BOM</a:t>
            </a:r>
          </a:p>
        </p:txBody>
      </p:sp>
      <p:cxnSp>
        <p:nvCxnSpPr>
          <p:cNvPr id="89" name="AutoShape 39">
            <a:extLst>
              <a:ext uri="{FF2B5EF4-FFF2-40B4-BE49-F238E27FC236}">
                <a16:creationId xmlns:a16="http://schemas.microsoft.com/office/drawing/2014/main" id="{F21A5C0F-1F30-C935-0C4E-0F6BCF5145A9}"/>
              </a:ext>
            </a:extLst>
          </p:cNvPr>
          <p:cNvCxnSpPr>
            <a:cxnSpLocks noChangeShapeType="1"/>
            <a:stCxn id="19" idx="2"/>
            <a:endCxn id="88" idx="3"/>
          </p:cNvCxnSpPr>
          <p:nvPr/>
        </p:nvCxnSpPr>
        <p:spPr bwMode="auto">
          <a:xfrm rot="5400000">
            <a:off x="3725649" y="2127513"/>
            <a:ext cx="160338" cy="657225"/>
          </a:xfrm>
          <a:prstGeom prst="bentConnector2">
            <a:avLst/>
          </a:prstGeom>
          <a:noFill/>
          <a:ln w="9525">
            <a:solidFill>
              <a:schemeClr val="folHlink"/>
            </a:solidFill>
            <a:prstDash val="dash"/>
            <a:miter lim="800000"/>
            <a:headEnd/>
            <a:tailEnd type="triangle" w="med" len="med"/>
          </a:ln>
          <a:effectLst/>
        </p:spPr>
      </p:cxnSp>
      <p:sp>
        <p:nvSpPr>
          <p:cNvPr id="90" name="Rectangle 7">
            <a:extLst>
              <a:ext uri="{FF2B5EF4-FFF2-40B4-BE49-F238E27FC236}">
                <a16:creationId xmlns:a16="http://schemas.microsoft.com/office/drawing/2014/main" id="{0F1BEF22-29C8-4350-E278-FDC5D08762C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10428" y="5213354"/>
            <a:ext cx="9888250" cy="137967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FFFFFF">
                <a:lumMod val="75000"/>
              </a:srgbClr>
            </a:solidFill>
            <a:miter lim="800000"/>
            <a:headEnd/>
            <a:tailEnd/>
          </a:ln>
        </p:spPr>
        <p:txBody>
          <a:bodyPr lIns="108000" tIns="36000" rIns="72000" bIns="35992" anchor="ctr"/>
          <a:lstStyle/>
          <a:p>
            <a:pPr marL="266700" lvl="1" indent="-177800" defTabSz="806708" eaLnBrk="0" latinLnBrk="0" hangingPunct="0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ko-KR" altLang="en-US" sz="1400" dirty="0">
                <a:latin typeface="+mn-ea"/>
              </a:rPr>
              <a:t>견적 </a:t>
            </a:r>
            <a:r>
              <a:rPr lang="en-US" altLang="ko-KR" sz="1400" dirty="0">
                <a:latin typeface="+mn-ea"/>
              </a:rPr>
              <a:t>BOM : </a:t>
            </a:r>
            <a:r>
              <a:rPr lang="ko-KR" altLang="en-US" sz="1400" dirty="0">
                <a:latin typeface="+mn-ea"/>
              </a:rPr>
              <a:t>영업에서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사용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 수주 과제 제안 및 고객 </a:t>
            </a:r>
            <a:r>
              <a:rPr lang="en-US" altLang="ko-KR" sz="1400" dirty="0">
                <a:latin typeface="+mn-ea"/>
              </a:rPr>
              <a:t>Proposal </a:t>
            </a:r>
            <a:r>
              <a:rPr lang="ko-KR" altLang="en-US" sz="1400" dirty="0">
                <a:latin typeface="+mn-ea"/>
              </a:rPr>
              <a:t>시 판가 추정 목적   </a:t>
            </a:r>
            <a:r>
              <a:rPr lang="en-US" altLang="ko-KR" sz="1400" dirty="0">
                <a:latin typeface="+mn-ea"/>
              </a:rPr>
              <a:t> </a:t>
            </a:r>
          </a:p>
          <a:p>
            <a:pPr marL="266700" lvl="1" indent="-177800" defTabSz="806708" eaLnBrk="0" latinLnBrk="0" hangingPunct="0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수배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BOM :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개발에서 사용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개발용 </a:t>
            </a:r>
            <a:r>
              <a:rPr lang="ko-KR" altLang="en-US" sz="1400" dirty="0" err="1">
                <a:solidFill>
                  <a:prstClr val="black"/>
                </a:solidFill>
                <a:latin typeface="+mn-ea"/>
              </a:rPr>
              <a:t>장납기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 자재를 수배하기 위한 목적 </a:t>
            </a:r>
            <a:endParaRPr lang="en-US" altLang="ko-KR" sz="1400" dirty="0">
              <a:solidFill>
                <a:prstClr val="black"/>
              </a:solidFill>
              <a:latin typeface="+mn-ea"/>
            </a:endParaRPr>
          </a:p>
          <a:p>
            <a:pPr marL="266700" lvl="1" indent="-177800" defTabSz="806708" eaLnBrk="0" latinLnBrk="0" hangingPunct="0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샘플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BOM :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개발에서 사용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개발 중인 제품의 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Pilot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를 위해 제조 지시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P/O)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목적  </a:t>
            </a:r>
            <a:endParaRPr lang="en-US" altLang="ko-KR" sz="1400" dirty="0">
              <a:solidFill>
                <a:prstClr val="black"/>
              </a:solidFill>
              <a:latin typeface="+mn-ea"/>
            </a:endParaRPr>
          </a:p>
          <a:p>
            <a:pPr marL="266700" lvl="1" indent="-177800" defTabSz="806708" eaLnBrk="0" latinLnBrk="0" hangingPunct="0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구매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 BOM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: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구매에서 사용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양산용 자재 발주 목적 </a:t>
            </a:r>
            <a:endParaRPr lang="en-US" altLang="ko-KR" sz="1400" dirty="0">
              <a:solidFill>
                <a:prstClr val="black"/>
              </a:solidFill>
              <a:latin typeface="+mn-ea"/>
            </a:endParaRPr>
          </a:p>
          <a:p>
            <a:pPr marL="266700" lvl="1" indent="-177800" defTabSz="806708" eaLnBrk="0" latinLnBrk="0" hangingPunct="0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SVC BOM :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서비스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부서에서 사용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, A/S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용 자재의 발주를 위한 목적</a:t>
            </a:r>
            <a:endParaRPr lang="en-US" altLang="ko-KR" sz="1400" dirty="0">
              <a:latin typeface="+mn-ea"/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8995E7A1-1E24-978F-DED7-37E36DD0A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568948"/>
              </p:ext>
            </p:extLst>
          </p:nvPr>
        </p:nvGraphicFramePr>
        <p:xfrm>
          <a:off x="8035479" y="932873"/>
          <a:ext cx="3513017" cy="57169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0529">
                  <a:extLst>
                    <a:ext uri="{9D8B030D-6E8A-4147-A177-3AD203B41FA5}">
                      <a16:colId xmlns:a16="http://schemas.microsoft.com/office/drawing/2014/main" val="430623868"/>
                    </a:ext>
                  </a:extLst>
                </a:gridCol>
                <a:gridCol w="722028">
                  <a:extLst>
                    <a:ext uri="{9D8B030D-6E8A-4147-A177-3AD203B41FA5}">
                      <a16:colId xmlns:a16="http://schemas.microsoft.com/office/drawing/2014/main" val="1467891783"/>
                    </a:ext>
                  </a:extLst>
                </a:gridCol>
                <a:gridCol w="1062182">
                  <a:extLst>
                    <a:ext uri="{9D8B030D-6E8A-4147-A177-3AD203B41FA5}">
                      <a16:colId xmlns:a16="http://schemas.microsoft.com/office/drawing/2014/main" val="3924537111"/>
                    </a:ext>
                  </a:extLst>
                </a:gridCol>
                <a:gridCol w="572655">
                  <a:extLst>
                    <a:ext uri="{9D8B030D-6E8A-4147-A177-3AD203B41FA5}">
                      <a16:colId xmlns:a16="http://schemas.microsoft.com/office/drawing/2014/main" val="3327788495"/>
                    </a:ext>
                  </a:extLst>
                </a:gridCol>
                <a:gridCol w="455623">
                  <a:extLst>
                    <a:ext uri="{9D8B030D-6E8A-4147-A177-3AD203B41FA5}">
                      <a16:colId xmlns:a16="http://schemas.microsoft.com/office/drawing/2014/main" val="1970459235"/>
                    </a:ext>
                  </a:extLst>
                </a:gridCol>
              </a:tblGrid>
              <a:tr h="249428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구메</a:t>
                      </a:r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BOM Sample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042" marR="6042" marT="6042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868246"/>
                  </a:ext>
                </a:extLst>
              </a:tr>
              <a:tr h="2585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Level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자재 </a:t>
                      </a:r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No.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r>
                        <a:rPr lang="en-US" altLang="ko-KR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자재명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소요량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단위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632924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자전거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1</a:t>
                      </a:r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3350508140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1568461304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1124511328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273650844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756800780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3953734490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3433905047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508935635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2974927158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3632587364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4085282963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625395907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3201944963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3876351958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690749586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2441449855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1436916508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3356627838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3647982627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73507177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2835544297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3853200600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886075459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1094940007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1005043924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2828175124"/>
                  </a:ext>
                </a:extLst>
              </a:tr>
              <a:tr h="187732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4092974796"/>
                  </a:ext>
                </a:extLst>
              </a:tr>
              <a:tr h="196265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2" marR="6042" marT="6042" marB="0" anchor="ctr"/>
                </a:tc>
                <a:extLst>
                  <a:ext uri="{0D108BD9-81ED-4DB2-BD59-A6C34878D82A}">
                    <a16:rowId xmlns:a16="http://schemas.microsoft.com/office/drawing/2014/main" val="834837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90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540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05A61A6D4D52A4B81DBE23CAC753C7F" ma:contentTypeVersion="18" ma:contentTypeDescription="새 문서를 만듭니다." ma:contentTypeScope="" ma:versionID="32d1afb9a9d261d6668d355788ca3ce1">
  <xsd:schema xmlns:xsd="http://www.w3.org/2001/XMLSchema" xmlns:xs="http://www.w3.org/2001/XMLSchema" xmlns:p="http://schemas.microsoft.com/office/2006/metadata/properties" xmlns:ns3="32f7d3b7-0a47-411a-9853-4a92ea8afe61" xmlns:ns4="0c1970ab-9e08-4531-a69a-988fd4752eb2" targetNamespace="http://schemas.microsoft.com/office/2006/metadata/properties" ma:root="true" ma:fieldsID="4f9194aea662a7264b4b5015ac79042e" ns3:_="" ns4:_="">
    <xsd:import namespace="32f7d3b7-0a47-411a-9853-4a92ea8afe61"/>
    <xsd:import namespace="0c1970ab-9e08-4531-a69a-988fd4752eb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f7d3b7-0a47-411a-9853-4a92ea8afe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1970ab-9e08-4531-a69a-988fd4752eb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2f7d3b7-0a47-411a-9853-4a92ea8afe61" xsi:nil="true"/>
  </documentManagement>
</p:properties>
</file>

<file path=customXml/itemProps1.xml><?xml version="1.0" encoding="utf-8"?>
<ds:datastoreItem xmlns:ds="http://schemas.openxmlformats.org/officeDocument/2006/customXml" ds:itemID="{3260BAB4-2A9D-4B4B-96D7-3316F39402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F8609F-C11E-400B-AD63-C8B92D1588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f7d3b7-0a47-411a-9853-4a92ea8afe61"/>
    <ds:schemaRef ds:uri="0c1970ab-9e08-4531-a69a-988fd4752e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E72FBB-0665-4AEF-8F03-172B210DF656}">
  <ds:schemaRefs>
    <ds:schemaRef ds:uri="32f7d3b7-0a47-411a-9853-4a92ea8afe61"/>
    <ds:schemaRef ds:uri="http://purl.org/dc/terms/"/>
    <ds:schemaRef ds:uri="0c1970ab-9e08-4531-a69a-988fd4752eb2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3326</TotalTime>
  <Words>797</Words>
  <Application>Microsoft Office PowerPoint</Application>
  <PresentationFormat>와이드스크린</PresentationFormat>
  <Paragraphs>102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1" baseType="lpstr">
      <vt:lpstr>Apple SD 산돌고딕 Neo 옅은체</vt:lpstr>
      <vt:lpstr>Microsoft YaHei</vt:lpstr>
      <vt:lpstr>나눔고딕</vt:lpstr>
      <vt:lpstr>돋움</vt:lpstr>
      <vt:lpstr>Malgun Gothic</vt:lpstr>
      <vt:lpstr>Malgun Gothic</vt:lpstr>
      <vt:lpstr>Arial</vt:lpstr>
      <vt:lpstr>Calibri</vt:lpstr>
      <vt:lpstr>Century Gothic</vt:lpstr>
      <vt:lpstr>Segoe UI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GOOJUNG</dc:creator>
  <cp:lastModifiedBy>mit-305</cp:lastModifiedBy>
  <cp:revision>164</cp:revision>
  <dcterms:created xsi:type="dcterms:W3CDTF">2022-03-02T01:29:02Z</dcterms:created>
  <dcterms:modified xsi:type="dcterms:W3CDTF">2024-11-01T06:49:32Z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0x010100605A61A6D4D52A4B81DBE23CAC753C7F</vt:lpwstr>
  </property>
</Properties>
</file>