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68" r:id="rId2"/>
    <p:sldId id="408" r:id="rId3"/>
    <p:sldId id="429" r:id="rId4"/>
    <p:sldId id="409" r:id="rId5"/>
    <p:sldId id="419" r:id="rId6"/>
    <p:sldId id="411" r:id="rId7"/>
    <p:sldId id="410" r:id="rId8"/>
    <p:sldId id="415" r:id="rId9"/>
    <p:sldId id="418" r:id="rId10"/>
    <p:sldId id="417" r:id="rId11"/>
    <p:sldId id="420" r:id="rId12"/>
    <p:sldId id="422" r:id="rId13"/>
    <p:sldId id="416" r:id="rId14"/>
    <p:sldId id="423" r:id="rId15"/>
    <p:sldId id="424" r:id="rId16"/>
    <p:sldId id="426" r:id="rId17"/>
    <p:sldId id="427" r:id="rId1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F0875-10F6-44C0-9D90-0677A9084E8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E5C4-DC5C-475E-8552-602CCB6C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9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3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18" Type="http://schemas.openxmlformats.org/officeDocument/2006/relationships/image" Target="../media/image33.png"/><Relationship Id="rId26" Type="http://schemas.openxmlformats.org/officeDocument/2006/relationships/image" Target="../media/image39.jpeg"/><Relationship Id="rId3" Type="http://schemas.openxmlformats.org/officeDocument/2006/relationships/image" Target="../media/image18.png"/><Relationship Id="rId21" Type="http://schemas.openxmlformats.org/officeDocument/2006/relationships/image" Target="../media/image36.wmf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17" Type="http://schemas.openxmlformats.org/officeDocument/2006/relationships/image" Target="../media/image32.jpeg"/><Relationship Id="rId25" Type="http://schemas.openxmlformats.org/officeDocument/2006/relationships/image" Target="../media/image38.jpe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24" Type="http://schemas.openxmlformats.org/officeDocument/2006/relationships/oleObject" Target="../embeddings/oleObject5.bin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23" Type="http://schemas.openxmlformats.org/officeDocument/2006/relationships/image" Target="../media/image37.wmf"/><Relationship Id="rId10" Type="http://schemas.openxmlformats.org/officeDocument/2006/relationships/image" Target="../media/image25.jpeg"/><Relationship Id="rId19" Type="http://schemas.openxmlformats.org/officeDocument/2006/relationships/image" Target="../media/image34.wmf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9.png"/><Relationship Id="rId22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B8B02453-F35C-45E5-B3F3-3765CC33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8524"/>
            <a:ext cx="9144000" cy="14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BPM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Symbol" panose="05050102010706020507" pitchFamily="18" charset="2"/>
              </a:rPr>
              <a:t>[Business Process Management]</a:t>
            </a:r>
            <a:endParaRPr lang="en-US" altLang="ko-KR" sz="28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461" y="2943996"/>
            <a:ext cx="7187078" cy="10144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461" y="1286646"/>
            <a:ext cx="7187078" cy="10144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프로세스 관리 체계 정립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프로세스의 체계적인 분석 및 설계를 위하여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Hierarchical Layer (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계층구조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사용하여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프로세스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Inventory(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과  단위 프로세스 별로 모델링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프로세스 체계를 표준화하여 기업 경영 프로세스에 대한 통일된 관점을 유지하며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프로세스 중심의 일하는 방식 및 지속적 개선 활동의 선 순환 체계 운영함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57893" y="4864530"/>
            <a:ext cx="1862592" cy="103127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706637" y="4967775"/>
            <a:ext cx="1764000" cy="28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>
                <a:latin typeface="맑은 고딕" pitchFamily="50" charset="-127"/>
                <a:ea typeface="맑은 고딕" pitchFamily="50" charset="-127"/>
              </a:rPr>
              <a:t>프로세스 세분화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448" y="3632173"/>
            <a:ext cx="18000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latin typeface="맑은 고딕" pitchFamily="50" charset="-127"/>
                <a:ea typeface="맑은 고딕" pitchFamily="50" charset="-127"/>
              </a:rPr>
              <a:t>프로세스 표준화</a:t>
            </a:r>
            <a:endParaRPr kumimoji="0"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6637" y="5341177"/>
            <a:ext cx="1764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 err="1">
                <a:latin typeface="맑은 고딕" pitchFamily="50" charset="-127"/>
                <a:ea typeface="맑은 고딕" pitchFamily="50" charset="-127"/>
              </a:rPr>
              <a:t>ㆍ경영프로세스</a:t>
            </a:r>
            <a:r>
              <a:rPr kumimoji="0" lang="ko-KR" altLang="en-US" sz="1200" kern="0" dirty="0">
                <a:latin typeface="맑은 고딕" pitchFamily="50" charset="-127"/>
                <a:ea typeface="맑은 고딕" pitchFamily="50" charset="-127"/>
              </a:rPr>
              <a:t> 전체</a:t>
            </a: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kern="0" dirty="0">
                <a:latin typeface="맑은 고딕" pitchFamily="50" charset="-127"/>
                <a:ea typeface="맑은 고딕" pitchFamily="50" charset="-127"/>
              </a:rPr>
              <a:t>Level </a:t>
            </a:r>
            <a:r>
              <a:rPr kumimoji="0" lang="ko-KR" altLang="en-US" sz="1200" kern="0" dirty="0">
                <a:latin typeface="맑은 고딕" pitchFamily="50" charset="-127"/>
                <a:ea typeface="맑은 고딕" pitchFamily="50" charset="-127"/>
              </a:rPr>
              <a:t>상세화</a:t>
            </a:r>
            <a:endParaRPr kumimoji="0"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72293" y="4864530"/>
            <a:ext cx="1862592" cy="1042715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025631" y="4939752"/>
            <a:ext cx="1764000" cy="28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>
                <a:latin typeface="맑은 고딕" pitchFamily="50" charset="-127"/>
                <a:ea typeface="맑은 고딕" pitchFamily="50" charset="-127"/>
              </a:rPr>
              <a:t>ERP</a:t>
            </a:r>
            <a:r>
              <a:rPr kumimoji="0" lang="ko-KR" altLang="en-US" sz="1200" b="1" ker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kern="0">
                <a:latin typeface="맑은 고딕" pitchFamily="50" charset="-127"/>
                <a:ea typeface="맑은 고딕" pitchFamily="50" charset="-127"/>
              </a:rPr>
              <a:t>BP </a:t>
            </a:r>
            <a:r>
              <a:rPr kumimoji="0" lang="ko-KR" altLang="en-US" sz="1200" b="1" kern="0">
                <a:latin typeface="맑은 고딕" pitchFamily="50" charset="-127"/>
                <a:ea typeface="맑은 고딕" pitchFamily="50" charset="-127"/>
              </a:rPr>
              <a:t>프로세스</a:t>
            </a:r>
            <a:endParaRPr kumimoji="0" lang="en-US" altLang="ko-KR" sz="1200" b="1" ker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덧셈 기호 11"/>
          <p:cNvSpPr/>
          <p:nvPr/>
        </p:nvSpPr>
        <p:spPr>
          <a:xfrm>
            <a:off x="5526597" y="5269810"/>
            <a:ext cx="468000" cy="386516"/>
          </a:xfrm>
          <a:prstGeom prst="math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6018095" y="5265132"/>
            <a:ext cx="1764000" cy="281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 err="1">
                <a:latin typeface="맑은 고딕" pitchFamily="50" charset="-127"/>
                <a:ea typeface="맑은 고딕" pitchFamily="50" charset="-127"/>
              </a:rPr>
              <a:t>ㆍ표준</a:t>
            </a:r>
            <a:r>
              <a:rPr kumimoji="0" lang="ko-KR" altLang="en-US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kern="0" dirty="0">
                <a:latin typeface="맑은 고딕" pitchFamily="50" charset="-127"/>
                <a:ea typeface="맑은 고딕" pitchFamily="50" charset="-127"/>
              </a:rPr>
              <a:t>Template</a:t>
            </a:r>
          </a:p>
        </p:txBody>
      </p:sp>
      <p:cxnSp>
        <p:nvCxnSpPr>
          <p:cNvPr id="15" name="꺾인 연결선 14"/>
          <p:cNvCxnSpPr>
            <a:stCxn id="5" idx="0"/>
            <a:endCxn id="8" idx="2"/>
          </p:cNvCxnSpPr>
          <p:nvPr/>
        </p:nvCxnSpPr>
        <p:spPr>
          <a:xfrm rot="5400000" flipH="1" flipV="1">
            <a:off x="4700639" y="3797722"/>
            <a:ext cx="955358" cy="1178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0"/>
            <a:endCxn id="8" idx="2"/>
          </p:cNvCxnSpPr>
          <p:nvPr/>
        </p:nvCxnSpPr>
        <p:spPr>
          <a:xfrm rot="16200000" flipV="1">
            <a:off x="5857840" y="3818780"/>
            <a:ext cx="955358" cy="11361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39"/>
          <p:cNvGrpSpPr/>
          <p:nvPr/>
        </p:nvGrpSpPr>
        <p:grpSpPr>
          <a:xfrm>
            <a:off x="1319777" y="2670530"/>
            <a:ext cx="1647339" cy="2158488"/>
            <a:chOff x="5525988" y="3349385"/>
            <a:chExt cx="3170337" cy="2813290"/>
          </a:xfrm>
        </p:grpSpPr>
        <p:sp>
          <p:nvSpPr>
            <p:cNvPr id="18" name="자유형 17"/>
            <p:cNvSpPr/>
            <p:nvPr/>
          </p:nvSpPr>
          <p:spPr>
            <a:xfrm>
              <a:off x="7105212" y="3349778"/>
              <a:ext cx="1591113" cy="2812897"/>
            </a:xfrm>
            <a:custGeom>
              <a:avLst/>
              <a:gdLst>
                <a:gd name="connsiteX0" fmla="*/ 0 w 1938528"/>
                <a:gd name="connsiteY0" fmla="*/ 0 h 3174797"/>
                <a:gd name="connsiteX1" fmla="*/ 1850745 w 1938528"/>
                <a:gd name="connsiteY1" fmla="*/ 3174797 h 3174797"/>
                <a:gd name="connsiteX2" fmla="*/ 1938528 w 1938528"/>
                <a:gd name="connsiteY2" fmla="*/ 2384755 h 3174797"/>
                <a:gd name="connsiteX3" fmla="*/ 0 w 1938528"/>
                <a:gd name="connsiteY3" fmla="*/ 0 h 3174797"/>
                <a:gd name="connsiteX0" fmla="*/ 0 w 1850745"/>
                <a:gd name="connsiteY0" fmla="*/ 0 h 3174797"/>
                <a:gd name="connsiteX1" fmla="*/ 1850745 w 1850745"/>
                <a:gd name="connsiteY1" fmla="*/ 3174797 h 3174797"/>
                <a:gd name="connsiteX2" fmla="*/ 1626179 w 1850745"/>
                <a:gd name="connsiteY2" fmla="*/ 2231805 h 3174797"/>
                <a:gd name="connsiteX3" fmla="*/ 0 w 1850745"/>
                <a:gd name="connsiteY3" fmla="*/ 0 h 3174797"/>
                <a:gd name="connsiteX0" fmla="*/ 0 w 1850745"/>
                <a:gd name="connsiteY0" fmla="*/ 0 h 3174797"/>
                <a:gd name="connsiteX1" fmla="*/ 1850745 w 1850745"/>
                <a:gd name="connsiteY1" fmla="*/ 3174797 h 3174797"/>
                <a:gd name="connsiteX2" fmla="*/ 1554172 w 1850745"/>
                <a:gd name="connsiteY2" fmla="*/ 2087789 h 3174797"/>
                <a:gd name="connsiteX3" fmla="*/ 0 w 1850745"/>
                <a:gd name="connsiteY3" fmla="*/ 0 h 3174797"/>
                <a:gd name="connsiteX0" fmla="*/ 0 w 1850745"/>
                <a:gd name="connsiteY0" fmla="*/ 0 h 3174797"/>
                <a:gd name="connsiteX1" fmla="*/ 1850745 w 1850745"/>
                <a:gd name="connsiteY1" fmla="*/ 3174797 h 3174797"/>
                <a:gd name="connsiteX2" fmla="*/ 1664612 w 1850745"/>
                <a:gd name="connsiteY2" fmla="*/ 2519837 h 3174797"/>
                <a:gd name="connsiteX3" fmla="*/ 0 w 1850745"/>
                <a:gd name="connsiteY3" fmla="*/ 0 h 317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5" h="3174797">
                  <a:moveTo>
                    <a:pt x="0" y="0"/>
                  </a:moveTo>
                  <a:lnTo>
                    <a:pt x="1850745" y="3174797"/>
                  </a:lnTo>
                  <a:lnTo>
                    <a:pt x="1664612" y="2519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5525988" y="3349778"/>
              <a:ext cx="1591113" cy="2812897"/>
            </a:xfrm>
            <a:custGeom>
              <a:avLst/>
              <a:gdLst>
                <a:gd name="connsiteX0" fmla="*/ 0 w 1938528"/>
                <a:gd name="connsiteY0" fmla="*/ 0 h 3174797"/>
                <a:gd name="connsiteX1" fmla="*/ 1850745 w 1938528"/>
                <a:gd name="connsiteY1" fmla="*/ 3174797 h 3174797"/>
                <a:gd name="connsiteX2" fmla="*/ 1938528 w 1938528"/>
                <a:gd name="connsiteY2" fmla="*/ 2384755 h 3174797"/>
                <a:gd name="connsiteX3" fmla="*/ 0 w 1938528"/>
                <a:gd name="connsiteY3" fmla="*/ 0 h 3174797"/>
                <a:gd name="connsiteX0" fmla="*/ 0 w 1850745"/>
                <a:gd name="connsiteY0" fmla="*/ 0 h 3174797"/>
                <a:gd name="connsiteX1" fmla="*/ 1850745 w 1850745"/>
                <a:gd name="connsiteY1" fmla="*/ 3174797 h 3174797"/>
                <a:gd name="connsiteX2" fmla="*/ 1626179 w 1850745"/>
                <a:gd name="connsiteY2" fmla="*/ 2231805 h 3174797"/>
                <a:gd name="connsiteX3" fmla="*/ 0 w 1850745"/>
                <a:gd name="connsiteY3" fmla="*/ 0 h 3174797"/>
                <a:gd name="connsiteX0" fmla="*/ 0 w 1850745"/>
                <a:gd name="connsiteY0" fmla="*/ 0 h 3174797"/>
                <a:gd name="connsiteX1" fmla="*/ 1850745 w 1850745"/>
                <a:gd name="connsiteY1" fmla="*/ 3174797 h 3174797"/>
                <a:gd name="connsiteX2" fmla="*/ 1554172 w 1850745"/>
                <a:gd name="connsiteY2" fmla="*/ 2087789 h 3174797"/>
                <a:gd name="connsiteX3" fmla="*/ 0 w 1850745"/>
                <a:gd name="connsiteY3" fmla="*/ 0 h 3174797"/>
                <a:gd name="connsiteX0" fmla="*/ 0 w 1850745"/>
                <a:gd name="connsiteY0" fmla="*/ 0 h 3174797"/>
                <a:gd name="connsiteX1" fmla="*/ 1850745 w 1850745"/>
                <a:gd name="connsiteY1" fmla="*/ 3174797 h 3174797"/>
                <a:gd name="connsiteX2" fmla="*/ 1661586 w 1850745"/>
                <a:gd name="connsiteY2" fmla="*/ 2447829 h 3174797"/>
                <a:gd name="connsiteX3" fmla="*/ 0 w 1850745"/>
                <a:gd name="connsiteY3" fmla="*/ 0 h 3174797"/>
                <a:gd name="connsiteX0" fmla="*/ 0 w 1850745"/>
                <a:gd name="connsiteY0" fmla="*/ 0 h 3174797"/>
                <a:gd name="connsiteX1" fmla="*/ 1850745 w 1850745"/>
                <a:gd name="connsiteY1" fmla="*/ 3174797 h 3174797"/>
                <a:gd name="connsiteX2" fmla="*/ 1661586 w 1850745"/>
                <a:gd name="connsiteY2" fmla="*/ 2519837 h 3174797"/>
                <a:gd name="connsiteX3" fmla="*/ 0 w 1850745"/>
                <a:gd name="connsiteY3" fmla="*/ 0 h 317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5" h="3174797">
                  <a:moveTo>
                    <a:pt x="0" y="0"/>
                  </a:moveTo>
                  <a:lnTo>
                    <a:pt x="1850745" y="3174797"/>
                  </a:lnTo>
                  <a:lnTo>
                    <a:pt x="1661586" y="25198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5531758" y="3349385"/>
              <a:ext cx="3157225" cy="280718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Freeform 1026"/>
            <p:cNvSpPr>
              <a:spLocks/>
            </p:cNvSpPr>
            <p:nvPr/>
          </p:nvSpPr>
          <p:spPr bwMode="blackWhite">
            <a:xfrm>
              <a:off x="5624935" y="5570221"/>
              <a:ext cx="2970425" cy="518056"/>
            </a:xfrm>
            <a:custGeom>
              <a:avLst/>
              <a:gdLst>
                <a:gd name="T0" fmla="*/ 271 w 2676"/>
                <a:gd name="T1" fmla="*/ 0 h 484"/>
                <a:gd name="T2" fmla="*/ 0 w 2676"/>
                <a:gd name="T3" fmla="*/ 483 h 484"/>
                <a:gd name="T4" fmla="*/ 2675 w 2676"/>
                <a:gd name="T5" fmla="*/ 483 h 484"/>
                <a:gd name="T6" fmla="*/ 2404 w 2676"/>
                <a:gd name="T7" fmla="*/ 0 h 484"/>
                <a:gd name="T8" fmla="*/ 271 w 2676"/>
                <a:gd name="T9" fmla="*/ 0 h 4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484"/>
                <a:gd name="T17" fmla="*/ 2676 w 2676"/>
                <a:gd name="T18" fmla="*/ 484 h 4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484">
                  <a:moveTo>
                    <a:pt x="271" y="0"/>
                  </a:moveTo>
                  <a:lnTo>
                    <a:pt x="0" y="483"/>
                  </a:lnTo>
                  <a:lnTo>
                    <a:pt x="2675" y="483"/>
                  </a:lnTo>
                  <a:lnTo>
                    <a:pt x="2404" y="0"/>
                  </a:lnTo>
                  <a:lnTo>
                    <a:pt x="271" y="0"/>
                  </a:lnTo>
                </a:path>
              </a:pathLst>
            </a:custGeom>
            <a:solidFill>
              <a:srgbClr val="317F9B"/>
            </a:solidFill>
            <a:ln w="9525" cap="rnd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2" name="그룹 116"/>
            <p:cNvGrpSpPr/>
            <p:nvPr/>
          </p:nvGrpSpPr>
          <p:grpSpPr>
            <a:xfrm>
              <a:off x="5893510" y="3476986"/>
              <a:ext cx="2433721" cy="2152293"/>
              <a:chOff x="5641848" y="3476984"/>
              <a:chExt cx="2937045" cy="2625875"/>
            </a:xfrm>
          </p:grpSpPr>
          <p:sp>
            <p:nvSpPr>
              <p:cNvPr id="42" name="Freeform 1026"/>
              <p:cNvSpPr>
                <a:spLocks/>
              </p:cNvSpPr>
              <p:nvPr/>
            </p:nvSpPr>
            <p:spPr bwMode="blackWhite">
              <a:xfrm>
                <a:off x="5641848" y="5570883"/>
                <a:ext cx="2937045" cy="531976"/>
              </a:xfrm>
              <a:custGeom>
                <a:avLst/>
                <a:gdLst>
                  <a:gd name="T0" fmla="*/ 271 w 2676"/>
                  <a:gd name="T1" fmla="*/ 0 h 484"/>
                  <a:gd name="T2" fmla="*/ 0 w 2676"/>
                  <a:gd name="T3" fmla="*/ 483 h 484"/>
                  <a:gd name="T4" fmla="*/ 2675 w 2676"/>
                  <a:gd name="T5" fmla="*/ 483 h 484"/>
                  <a:gd name="T6" fmla="*/ 2404 w 2676"/>
                  <a:gd name="T7" fmla="*/ 0 h 484"/>
                  <a:gd name="T8" fmla="*/ 271 w 2676"/>
                  <a:gd name="T9" fmla="*/ 0 h 4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6"/>
                  <a:gd name="T16" fmla="*/ 0 h 484"/>
                  <a:gd name="T17" fmla="*/ 2676 w 2676"/>
                  <a:gd name="T18" fmla="*/ 484 h 4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6" h="484">
                    <a:moveTo>
                      <a:pt x="271" y="0"/>
                    </a:moveTo>
                    <a:lnTo>
                      <a:pt x="0" y="483"/>
                    </a:lnTo>
                    <a:lnTo>
                      <a:pt x="2675" y="483"/>
                    </a:lnTo>
                    <a:lnTo>
                      <a:pt x="2404" y="0"/>
                    </a:lnTo>
                    <a:lnTo>
                      <a:pt x="271" y="0"/>
                    </a:lnTo>
                  </a:path>
                </a:pathLst>
              </a:custGeom>
              <a:solidFill>
                <a:srgbClr val="4AA6C6"/>
              </a:solidFill>
              <a:ln w="952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endParaRPr lang="ko-KR" altLang="en-US" sz="1100" b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Freeform 1027"/>
              <p:cNvSpPr>
                <a:spLocks/>
              </p:cNvSpPr>
              <p:nvPr/>
            </p:nvSpPr>
            <p:spPr bwMode="blackWhite">
              <a:xfrm>
                <a:off x="6594694" y="3476984"/>
                <a:ext cx="1031353" cy="922233"/>
              </a:xfrm>
              <a:custGeom>
                <a:avLst/>
                <a:gdLst>
                  <a:gd name="T0" fmla="*/ 0 w 939"/>
                  <a:gd name="T1" fmla="*/ 838 h 839"/>
                  <a:gd name="T2" fmla="*/ 938 w 939"/>
                  <a:gd name="T3" fmla="*/ 838 h 839"/>
                  <a:gd name="T4" fmla="*/ 469 w 939"/>
                  <a:gd name="T5" fmla="*/ 0 h 839"/>
                  <a:gd name="T6" fmla="*/ 0 w 939"/>
                  <a:gd name="T7" fmla="*/ 838 h 8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9"/>
                  <a:gd name="T13" fmla="*/ 0 h 839"/>
                  <a:gd name="T14" fmla="*/ 939 w 939"/>
                  <a:gd name="T15" fmla="*/ 839 h 8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9" h="839">
                    <a:moveTo>
                      <a:pt x="0" y="838"/>
                    </a:moveTo>
                    <a:lnTo>
                      <a:pt x="938" y="838"/>
                    </a:lnTo>
                    <a:lnTo>
                      <a:pt x="469" y="0"/>
                    </a:lnTo>
                    <a:lnTo>
                      <a:pt x="0" y="838"/>
                    </a:lnTo>
                  </a:path>
                </a:pathLst>
              </a:custGeom>
              <a:solidFill>
                <a:srgbClr val="CAE5EE"/>
              </a:solidFill>
              <a:ln w="952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0"/>
                <a:endParaRPr lang="ko-KR" altLang="en-US" sz="1100" b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Freeform 1028"/>
              <p:cNvSpPr>
                <a:spLocks/>
              </p:cNvSpPr>
              <p:nvPr/>
            </p:nvSpPr>
            <p:spPr bwMode="blackWhite">
              <a:xfrm>
                <a:off x="6267842" y="4398160"/>
                <a:ext cx="1685055" cy="585914"/>
              </a:xfrm>
              <a:custGeom>
                <a:avLst/>
                <a:gdLst>
                  <a:gd name="T0" fmla="*/ 0 w 1536"/>
                  <a:gd name="T1" fmla="*/ 532 h 533"/>
                  <a:gd name="T2" fmla="*/ 1535 w 1536"/>
                  <a:gd name="T3" fmla="*/ 532 h 533"/>
                  <a:gd name="T4" fmla="*/ 1237 w 1536"/>
                  <a:gd name="T5" fmla="*/ 0 h 533"/>
                  <a:gd name="T6" fmla="*/ 299 w 1536"/>
                  <a:gd name="T7" fmla="*/ 0 h 533"/>
                  <a:gd name="T8" fmla="*/ 0 w 1536"/>
                  <a:gd name="T9" fmla="*/ 532 h 5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6"/>
                  <a:gd name="T16" fmla="*/ 0 h 533"/>
                  <a:gd name="T17" fmla="*/ 1536 w 1536"/>
                  <a:gd name="T18" fmla="*/ 533 h 5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6" h="533">
                    <a:moveTo>
                      <a:pt x="0" y="532"/>
                    </a:moveTo>
                    <a:lnTo>
                      <a:pt x="1535" y="532"/>
                    </a:lnTo>
                    <a:lnTo>
                      <a:pt x="1237" y="0"/>
                    </a:lnTo>
                    <a:lnTo>
                      <a:pt x="299" y="0"/>
                    </a:lnTo>
                    <a:lnTo>
                      <a:pt x="0" y="532"/>
                    </a:lnTo>
                  </a:path>
                </a:pathLst>
              </a:custGeom>
              <a:solidFill>
                <a:srgbClr val="AAD5E4"/>
              </a:solidFill>
              <a:ln w="952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endParaRPr lang="ko-KR" altLang="en-US" sz="1100" b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Freeform 1029"/>
              <p:cNvSpPr>
                <a:spLocks/>
              </p:cNvSpPr>
              <p:nvPr/>
            </p:nvSpPr>
            <p:spPr bwMode="blackWhite">
              <a:xfrm>
                <a:off x="5939452" y="4983017"/>
                <a:ext cx="2341836" cy="588030"/>
              </a:xfrm>
              <a:custGeom>
                <a:avLst/>
                <a:gdLst>
                  <a:gd name="T0" fmla="*/ 299 w 2134"/>
                  <a:gd name="T1" fmla="*/ 0 h 535"/>
                  <a:gd name="T2" fmla="*/ 0 w 2134"/>
                  <a:gd name="T3" fmla="*/ 534 h 535"/>
                  <a:gd name="T4" fmla="*/ 2133 w 2134"/>
                  <a:gd name="T5" fmla="*/ 534 h 535"/>
                  <a:gd name="T6" fmla="*/ 1834 w 2134"/>
                  <a:gd name="T7" fmla="*/ 0 h 535"/>
                  <a:gd name="T8" fmla="*/ 299 w 2134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34"/>
                  <a:gd name="T16" fmla="*/ 0 h 535"/>
                  <a:gd name="T17" fmla="*/ 2134 w 2134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34" h="535">
                    <a:moveTo>
                      <a:pt x="299" y="0"/>
                    </a:moveTo>
                    <a:lnTo>
                      <a:pt x="0" y="534"/>
                    </a:lnTo>
                    <a:lnTo>
                      <a:pt x="2133" y="534"/>
                    </a:lnTo>
                    <a:lnTo>
                      <a:pt x="1834" y="0"/>
                    </a:lnTo>
                    <a:lnTo>
                      <a:pt x="299" y="0"/>
                    </a:lnTo>
                  </a:path>
                </a:pathLst>
              </a:custGeom>
              <a:solidFill>
                <a:srgbClr val="7CBED6"/>
              </a:solidFill>
              <a:ln w="952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endParaRPr lang="ko-KR" altLang="en-US" sz="1100" b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4" name="Text Box 200"/>
            <p:cNvSpPr txBox="1">
              <a:spLocks noChangeArrowheads="1"/>
            </p:cNvSpPr>
            <p:nvPr/>
          </p:nvSpPr>
          <p:spPr bwMode="auto">
            <a:xfrm>
              <a:off x="6685486" y="3612473"/>
              <a:ext cx="977949" cy="485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Major</a:t>
              </a:r>
              <a:b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Process</a:t>
              </a:r>
            </a:p>
          </p:txBody>
        </p:sp>
        <p:sp>
          <p:nvSpPr>
            <p:cNvPr id="25" name="Text Box 201"/>
            <p:cNvSpPr txBox="1">
              <a:spLocks noChangeArrowheads="1"/>
            </p:cNvSpPr>
            <p:nvPr/>
          </p:nvSpPr>
          <p:spPr bwMode="auto">
            <a:xfrm>
              <a:off x="6411872" y="5328306"/>
              <a:ext cx="1564100" cy="24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Sub Process</a:t>
              </a:r>
            </a:p>
          </p:txBody>
        </p:sp>
        <p:sp>
          <p:nvSpPr>
            <p:cNvPr id="26" name="Text Box 202"/>
            <p:cNvSpPr txBox="1">
              <a:spLocks noChangeArrowheads="1"/>
            </p:cNvSpPr>
            <p:nvPr/>
          </p:nvSpPr>
          <p:spPr bwMode="auto">
            <a:xfrm>
              <a:off x="6358476" y="4343644"/>
              <a:ext cx="1724522" cy="24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Main Process</a:t>
              </a:r>
            </a:p>
          </p:txBody>
        </p:sp>
        <p:sp>
          <p:nvSpPr>
            <p:cNvPr id="27" name="Text Box 202"/>
            <p:cNvSpPr txBox="1">
              <a:spLocks noChangeArrowheads="1"/>
            </p:cNvSpPr>
            <p:nvPr/>
          </p:nvSpPr>
          <p:spPr bwMode="auto">
            <a:xfrm>
              <a:off x="6634402" y="4844412"/>
              <a:ext cx="1073584" cy="24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Process </a:t>
              </a:r>
            </a:p>
          </p:txBody>
        </p:sp>
        <p:sp>
          <p:nvSpPr>
            <p:cNvPr id="28" name="Text Box 201"/>
            <p:cNvSpPr txBox="1">
              <a:spLocks noChangeArrowheads="1"/>
            </p:cNvSpPr>
            <p:nvPr/>
          </p:nvSpPr>
          <p:spPr bwMode="auto">
            <a:xfrm>
              <a:off x="6198263" y="5629279"/>
              <a:ext cx="1866432" cy="24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Activity / Task</a:t>
              </a:r>
            </a:p>
          </p:txBody>
        </p:sp>
        <p:grpSp>
          <p:nvGrpSpPr>
            <p:cNvPr id="29" name="그룹 138"/>
            <p:cNvGrpSpPr/>
            <p:nvPr/>
          </p:nvGrpSpPr>
          <p:grpSpPr>
            <a:xfrm>
              <a:off x="6145480" y="5877272"/>
              <a:ext cx="1831856" cy="178376"/>
              <a:chOff x="5821680" y="5877272"/>
              <a:chExt cx="1831856" cy="178376"/>
            </a:xfrm>
            <a:solidFill>
              <a:srgbClr val="AAD5E4"/>
            </a:solidFill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6177136" y="5877272"/>
                <a:ext cx="238904" cy="663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6177136" y="5989320"/>
                <a:ext cx="238904" cy="663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592064" y="5919252"/>
                <a:ext cx="238904" cy="663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7018352" y="5919252"/>
                <a:ext cx="238904" cy="663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5821680" y="5890260"/>
                <a:ext cx="238120" cy="1561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5" name="직선 화살표 연결선 34"/>
              <p:cNvCxnSpPr/>
              <p:nvPr/>
            </p:nvCxnSpPr>
            <p:spPr>
              <a:xfrm>
                <a:off x="6799252" y="5951220"/>
                <a:ext cx="221372" cy="0"/>
              </a:xfrm>
              <a:prstGeom prst="straightConnector1">
                <a:avLst/>
              </a:prstGeom>
              <a:grpFill/>
              <a:ln>
                <a:solidFill>
                  <a:srgbClr val="AAD5E4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>
                <a:off x="5944696" y="5915060"/>
                <a:ext cx="221372" cy="0"/>
              </a:xfrm>
              <a:prstGeom prst="straightConnector1">
                <a:avLst/>
              </a:prstGeom>
              <a:grpFill/>
              <a:ln>
                <a:solidFill>
                  <a:srgbClr val="AAD5E4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5944696" y="6000820"/>
                <a:ext cx="221372" cy="0"/>
              </a:xfrm>
              <a:prstGeom prst="straightConnector1">
                <a:avLst/>
              </a:prstGeom>
              <a:grpFill/>
              <a:ln>
                <a:solidFill>
                  <a:srgbClr val="AAD5E4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130"/>
              <p:cNvCxnSpPr>
                <a:stCxn id="30" idx="3"/>
                <a:endCxn id="32" idx="1"/>
              </p:cNvCxnSpPr>
              <p:nvPr/>
            </p:nvCxnSpPr>
            <p:spPr>
              <a:xfrm>
                <a:off x="6416040" y="5910436"/>
                <a:ext cx="176024" cy="41980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solidFill>
                  <a:srgbClr val="AAD5E4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130"/>
              <p:cNvCxnSpPr>
                <a:stCxn id="31" idx="3"/>
                <a:endCxn id="32" idx="1"/>
              </p:cNvCxnSpPr>
              <p:nvPr/>
            </p:nvCxnSpPr>
            <p:spPr>
              <a:xfrm flipV="1">
                <a:off x="6416040" y="5952416"/>
                <a:ext cx="176024" cy="70068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solidFill>
                  <a:srgbClr val="AAD5E4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모서리가 둥근 직사각형 39"/>
              <p:cNvSpPr/>
              <p:nvPr/>
            </p:nvSpPr>
            <p:spPr>
              <a:xfrm>
                <a:off x="7415416" y="5909240"/>
                <a:ext cx="238120" cy="877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>
              <a:xfrm>
                <a:off x="7183328" y="5951220"/>
                <a:ext cx="221372" cy="0"/>
              </a:xfrm>
              <a:prstGeom prst="straightConnector1">
                <a:avLst/>
              </a:prstGeom>
              <a:grpFill/>
              <a:ln>
                <a:solidFill>
                  <a:srgbClr val="AAD5E4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직사각형 45"/>
          <p:cNvSpPr/>
          <p:nvPr/>
        </p:nvSpPr>
        <p:spPr>
          <a:xfrm>
            <a:off x="4501052" y="3964787"/>
            <a:ext cx="1266396" cy="4308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업무 절차와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일하는 방법 명확화 </a:t>
            </a:r>
            <a:endParaRPr lang="ko-KR" altLang="en-US" sz="1400" dirty="0"/>
          </a:p>
        </p:txBody>
      </p:sp>
      <p:sp>
        <p:nvSpPr>
          <p:cNvPr id="47" name="위로 구부러진 화살표 46"/>
          <p:cNvSpPr/>
          <p:nvPr/>
        </p:nvSpPr>
        <p:spPr bwMode="auto">
          <a:xfrm rot="4519292" flipH="1" flipV="1">
            <a:off x="2813761" y="4392373"/>
            <a:ext cx="666606" cy="315658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rtlCol="0" anchor="ctr"/>
          <a:lstStyle/>
          <a:p>
            <a:pPr algn="ctr" defTabSz="968375" eaLnBrk="1" hangingPunct="1">
              <a:lnSpc>
                <a:spcPct val="90000"/>
              </a:lnSpc>
            </a:pPr>
            <a:endParaRPr lang="ko-KR" altLang="en-US" sz="1000" b="1">
              <a:solidFill>
                <a:srgbClr val="3C3C3C"/>
              </a:solidFill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8411" y="5582308"/>
            <a:ext cx="17640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>
                <a:latin typeface="맑은 고딕" pitchFamily="50" charset="-127"/>
                <a:ea typeface="맑은 고딕" pitchFamily="50" charset="-127"/>
              </a:rPr>
              <a:t>기간 시스템 </a:t>
            </a:r>
            <a:r>
              <a:rPr kumimoji="0" lang="en-US" altLang="ko-KR" sz="1200" b="1" kern="0">
                <a:latin typeface="맑은 고딕" pitchFamily="50" charset="-127"/>
                <a:ea typeface="맑은 고딕" pitchFamily="50" charset="-127"/>
              </a:rPr>
              <a:t>BP</a:t>
            </a:r>
          </a:p>
        </p:txBody>
      </p:sp>
      <p:sp>
        <p:nvSpPr>
          <p:cNvPr id="49" name="오른쪽 화살표 48"/>
          <p:cNvSpPr/>
          <p:nvPr/>
        </p:nvSpPr>
        <p:spPr>
          <a:xfrm>
            <a:off x="3215630" y="5341248"/>
            <a:ext cx="357190" cy="294999"/>
          </a:xfrm>
          <a:prstGeom prst="rightArrow">
            <a:avLst/>
          </a:prstGeom>
          <a:solidFill>
            <a:srgbClr val="33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직사각형 49"/>
          <p:cNvSpPr/>
          <p:nvPr/>
        </p:nvSpPr>
        <p:spPr>
          <a:xfrm>
            <a:off x="1195415" y="4878384"/>
            <a:ext cx="1862592" cy="103127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1244159" y="4981629"/>
            <a:ext cx="1764000" cy="28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latin typeface="맑은 고딕" pitchFamily="50" charset="-127"/>
                <a:ea typeface="맑은 고딕" pitchFamily="50" charset="-127"/>
              </a:rPr>
              <a:t>프로세스 관리체계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44159" y="5355031"/>
            <a:ext cx="1764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 err="1">
                <a:latin typeface="맑은 고딕" pitchFamily="50" charset="-127"/>
                <a:ea typeface="맑은 고딕" pitchFamily="50" charset="-127"/>
              </a:rPr>
              <a:t>ㆍ프로세스</a:t>
            </a:r>
            <a:r>
              <a:rPr kumimoji="0" lang="ko-KR" altLang="en-US" sz="1200" kern="0" dirty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>
                <a:latin typeface="맑은 고딕" pitchFamily="50" charset="-127"/>
                <a:ea typeface="맑은 고딕" pitchFamily="50" charset="-127"/>
              </a:rPr>
              <a:t>구조</a:t>
            </a:r>
            <a:endParaRPr kumimoji="0" lang="en-US" altLang="ko-KR" sz="12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(L1 ~ L5)</a:t>
            </a:r>
            <a:endParaRPr kumimoji="0"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47294"/>
              </p:ext>
            </p:extLst>
          </p:nvPr>
        </p:nvGraphicFramePr>
        <p:xfrm>
          <a:off x="6987816" y="3019306"/>
          <a:ext cx="1428760" cy="1534593"/>
        </p:xfrm>
        <a:graphic>
          <a:graphicData uri="http://schemas.openxmlformats.org/drawingml/2006/table">
            <a:tbl>
              <a:tblPr/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6">
                <a:tc gridSpan="2"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0" marR="0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1~L3</a:t>
                      </a:r>
                    </a:p>
                  </a:txBody>
                  <a:tcPr marL="0" marR="0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L4~L5</a:t>
                      </a:r>
                    </a:p>
                  </a:txBody>
                  <a:tcPr marL="0" marR="0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처리담당자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Rule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시작요인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완료기준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021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책임조직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출력정보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관련조직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프로세스정의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표준소요시간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주요활동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시스템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03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관리지표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처리방법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" name="Text Box 92"/>
          <p:cNvSpPr txBox="1">
            <a:spLocks noChangeArrowheads="1"/>
          </p:cNvSpPr>
          <p:nvPr/>
        </p:nvSpPr>
        <p:spPr bwMode="auto">
          <a:xfrm>
            <a:off x="6978652" y="2706316"/>
            <a:ext cx="1423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latinLnBrk="1"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sp>
        <p:nvSpPr>
          <p:cNvPr id="55" name="위로 구부러진 화살표 54"/>
          <p:cNvSpPr/>
          <p:nvPr/>
        </p:nvSpPr>
        <p:spPr bwMode="auto">
          <a:xfrm rot="8208435" flipH="1">
            <a:off x="6201868" y="3121412"/>
            <a:ext cx="666606" cy="280802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rtlCol="0" anchor="ctr"/>
          <a:lstStyle/>
          <a:p>
            <a:pPr algn="ctr" defTabSz="968375" eaLnBrk="1" hangingPunct="1">
              <a:lnSpc>
                <a:spcPct val="90000"/>
              </a:lnSpc>
            </a:pPr>
            <a:endParaRPr lang="ko-KR" altLang="en-US" sz="1000" b="1">
              <a:solidFill>
                <a:srgbClr val="3C3C3C"/>
              </a:solidFill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A92DF6-FD86-4984-A95F-D9B849943D4E}"/>
              </a:ext>
            </a:extLst>
          </p:cNvPr>
          <p:cNvSpPr txBox="1"/>
          <p:nvPr/>
        </p:nvSpPr>
        <p:spPr>
          <a:xfrm>
            <a:off x="2501274" y="2724072"/>
            <a:ext cx="826759" cy="50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Process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Naming </a:t>
            </a:r>
          </a:p>
        </p:txBody>
      </p:sp>
      <p:sp>
        <p:nvSpPr>
          <p:cNvPr id="57" name="AutoShape 4"/>
          <p:cNvSpPr>
            <a:spLocks noChangeArrowheads="1"/>
          </p:cNvSpPr>
          <p:nvPr/>
        </p:nvSpPr>
        <p:spPr bwMode="gray">
          <a:xfrm>
            <a:off x="1003854" y="2863005"/>
            <a:ext cx="320207" cy="17091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Clr>
                <a:srgbClr val="D0A660"/>
              </a:buCl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L1</a:t>
            </a: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gray">
          <a:xfrm>
            <a:off x="1003852" y="3685678"/>
            <a:ext cx="320207" cy="169991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Clr>
                <a:srgbClr val="D0A660"/>
              </a:buCl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L3</a:t>
            </a: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1003854" y="4424883"/>
            <a:ext cx="320207" cy="169991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Clr>
                <a:srgbClr val="D0A660"/>
              </a:buCl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L5</a:t>
            </a:r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gray">
          <a:xfrm>
            <a:off x="1003853" y="3289006"/>
            <a:ext cx="320207" cy="169992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Clr>
                <a:srgbClr val="D0A660"/>
              </a:buCl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L2</a:t>
            </a:r>
          </a:p>
        </p:txBody>
      </p:sp>
      <p:sp>
        <p:nvSpPr>
          <p:cNvPr id="61" name="AutoShape 29"/>
          <p:cNvSpPr>
            <a:spLocks noChangeArrowheads="1"/>
          </p:cNvSpPr>
          <p:nvPr/>
        </p:nvSpPr>
        <p:spPr bwMode="gray">
          <a:xfrm>
            <a:off x="1003854" y="4064975"/>
            <a:ext cx="320207" cy="17091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Clr>
                <a:srgbClr val="D0A660"/>
              </a:buCl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74189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프로세스 계층 구조 설계</a:t>
            </a:r>
            <a:r>
              <a:rPr lang="en-US" altLang="ko-KR" sz="1600" b="1" dirty="0">
                <a:latin typeface="+mn-ea"/>
              </a:rPr>
              <a:t>(1)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기업 경영 프로세스를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Level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분류 체계에 따라 다이어그램 형태로 구조화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</a:t>
            </a:r>
          </a:p>
        </p:txBody>
      </p:sp>
      <p:pic>
        <p:nvPicPr>
          <p:cNvPr id="63" name="Picture 9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582741" y="1854771"/>
            <a:ext cx="5445198" cy="2888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8FF5A7E-D7FB-4F63-AEF6-2EF2169B2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030" y="3622830"/>
            <a:ext cx="4764841" cy="2715827"/>
          </a:xfrm>
          <a:prstGeom prst="rect">
            <a:avLst/>
          </a:prstGeom>
        </p:spPr>
      </p:pic>
      <p:sp>
        <p:nvSpPr>
          <p:cNvPr id="65" name="화살표: 아래로 구부러짐 7">
            <a:extLst>
              <a:ext uri="{FF2B5EF4-FFF2-40B4-BE49-F238E27FC236}">
                <a16:creationId xmlns:a16="http://schemas.microsoft.com/office/drawing/2014/main" id="{75450175-50D7-4792-B9BE-295908841552}"/>
              </a:ext>
            </a:extLst>
          </p:cNvPr>
          <p:cNvSpPr/>
          <p:nvPr/>
        </p:nvSpPr>
        <p:spPr>
          <a:xfrm rot="2739314">
            <a:off x="6004611" y="3073365"/>
            <a:ext cx="721680" cy="238538"/>
          </a:xfrm>
          <a:prstGeom prst="curvedDownArrow">
            <a:avLst>
              <a:gd name="adj1" fmla="val 58698"/>
              <a:gd name="adj2" fmla="val 87336"/>
              <a:gd name="adj3" fmla="val 3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607" y="4796076"/>
            <a:ext cx="792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defRPr/>
            </a:pPr>
            <a:r>
              <a:rPr lang="en-US" altLang="ko-KR" sz="1100" b="1" i="1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(L1 ~ L3)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982116" y="3774926"/>
            <a:ext cx="792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defRPr/>
            </a:pPr>
            <a:r>
              <a:rPr lang="en-US" altLang="ko-KR" sz="1100" b="1" i="1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(L3 ~ L5)</a:t>
            </a:r>
          </a:p>
        </p:txBody>
      </p:sp>
    </p:spTree>
    <p:extLst>
      <p:ext uri="{BB962C8B-B14F-4D97-AF65-F5344CB8AC3E}">
        <p14:creationId xmlns:p14="http://schemas.microsoft.com/office/powerpoint/2010/main" val="92415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5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프로세스 계층 구조 설계 </a:t>
            </a:r>
            <a:r>
              <a:rPr lang="en-US" altLang="ko-KR" sz="1600" b="1" dirty="0">
                <a:latin typeface="+mn-ea"/>
              </a:rPr>
              <a:t>(2)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하위 </a:t>
            </a:r>
            <a:r>
              <a:rPr lang="en-US" altLang="ko-KR" sz="1400" dirty="0">
                <a:latin typeface="+mn-ea"/>
              </a:rPr>
              <a:t>Level </a:t>
            </a:r>
            <a:r>
              <a:rPr lang="ko-KR" altLang="en-US" sz="1400" dirty="0">
                <a:latin typeface="+mn-ea"/>
              </a:rPr>
              <a:t>프로세스에서 </a:t>
            </a:r>
            <a:r>
              <a:rPr lang="en-US" altLang="ko-KR" sz="1400" dirty="0">
                <a:latin typeface="+mn-ea"/>
              </a:rPr>
              <a:t>Process Mapping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06" y="1674219"/>
            <a:ext cx="4054599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[ 1.2.4.4.2 : </a:t>
            </a:r>
            <a:r>
              <a:rPr lang="ko-KR" altLang="en-US" sz="11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분기</a:t>
            </a:r>
            <a:r>
              <a:rPr lang="en-US" altLang="ko-KR" sz="11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월 별 마케팅프로그램 실행 계획 승인 및 확정 </a:t>
            </a:r>
            <a:r>
              <a:rPr lang="en-US" altLang="ko-KR" sz="11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1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2B29E0-F710-431F-A67C-C596DFE597D0}"/>
              </a:ext>
            </a:extLst>
          </p:cNvPr>
          <p:cNvGrpSpPr/>
          <p:nvPr/>
        </p:nvGrpSpPr>
        <p:grpSpPr>
          <a:xfrm>
            <a:off x="506028" y="1974661"/>
            <a:ext cx="2331674" cy="3671539"/>
            <a:chOff x="5790417" y="1211225"/>
            <a:chExt cx="2122152" cy="434356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3CE538-A21F-4C93-9942-55D64C985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642" y="2281436"/>
              <a:ext cx="1708927" cy="32733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0CFDCE5-DDCC-42F2-A19C-7507E346C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8144" y="1741706"/>
              <a:ext cx="720080" cy="54171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614D6DA-0212-4992-A0E0-03413CC79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0417" y="1211225"/>
              <a:ext cx="876850" cy="56615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38EA5E-2A74-4C02-80C4-20C54D4323A9}"/>
              </a:ext>
            </a:extLst>
          </p:cNvPr>
          <p:cNvGrpSpPr/>
          <p:nvPr/>
        </p:nvGrpSpPr>
        <p:grpSpPr>
          <a:xfrm>
            <a:off x="3021202" y="2453222"/>
            <a:ext cx="5454827" cy="3562760"/>
            <a:chOff x="3027225" y="1338136"/>
            <a:chExt cx="6283346" cy="392402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AE6E5B2-6A60-43B0-B186-351DF9F1E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7226" y="1400131"/>
              <a:ext cx="6281654" cy="38620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D4432-CC12-43A3-A84D-B94A9C27DA6B}"/>
                </a:ext>
              </a:extLst>
            </p:cNvPr>
            <p:cNvSpPr txBox="1"/>
            <p:nvPr/>
          </p:nvSpPr>
          <p:spPr>
            <a:xfrm>
              <a:off x="3092570" y="1377590"/>
              <a:ext cx="1218180" cy="246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1000" b="1" dirty="0"/>
                <a:t>마케팅</a:t>
              </a:r>
              <a:r>
                <a:rPr lang="en-US" altLang="ko-KR" sz="1000" b="1" dirty="0"/>
                <a:t>Fund </a:t>
              </a:r>
              <a:r>
                <a:rPr lang="ko-KR" altLang="en-US" sz="1000" b="1" dirty="0"/>
                <a:t>담당</a:t>
              </a:r>
              <a:r>
                <a:rPr lang="en-US" altLang="ko-KR" sz="1000" b="1" dirty="0"/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DC64D2-B52F-4901-BD43-BE4B9C3B9303}"/>
                </a:ext>
              </a:extLst>
            </p:cNvPr>
            <p:cNvSpPr txBox="1"/>
            <p:nvPr/>
          </p:nvSpPr>
          <p:spPr>
            <a:xfrm>
              <a:off x="8094328" y="4485303"/>
              <a:ext cx="1216243" cy="27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(Marketer)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0C7612-1D0E-45DD-A08F-B8832C055B7D}"/>
                </a:ext>
              </a:extLst>
            </p:cNvPr>
            <p:cNvSpPr txBox="1"/>
            <p:nvPr/>
          </p:nvSpPr>
          <p:spPr>
            <a:xfrm>
              <a:off x="5190990" y="1338136"/>
              <a:ext cx="1290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마케팅 담당</a:t>
              </a:r>
              <a:endParaRPr lang="en-US" altLang="ko-KR" sz="10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B55F5-CCF3-47AA-97C2-75F3D507DCB3}"/>
                </a:ext>
              </a:extLst>
            </p:cNvPr>
            <p:cNvSpPr txBox="1"/>
            <p:nvPr/>
          </p:nvSpPr>
          <p:spPr>
            <a:xfrm>
              <a:off x="7848151" y="1356974"/>
              <a:ext cx="1440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마케팅</a:t>
              </a:r>
              <a:r>
                <a:rPr lang="en-US" altLang="ko-KR" sz="1000" b="1" dirty="0"/>
                <a:t>Fund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Owner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4ADF1C-A23D-4A8F-B477-8630427ACB53}"/>
                </a:ext>
              </a:extLst>
            </p:cNvPr>
            <p:cNvSpPr txBox="1"/>
            <p:nvPr/>
          </p:nvSpPr>
          <p:spPr>
            <a:xfrm>
              <a:off x="3027225" y="3184642"/>
              <a:ext cx="1283524" cy="27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(M Fund Owner)</a:t>
              </a:r>
            </a:p>
          </p:txBody>
        </p:sp>
      </p:grpSp>
      <p:sp>
        <p:nvSpPr>
          <p:cNvPr id="22" name="화살표: 아래로 구부러짐 7">
            <a:extLst>
              <a:ext uri="{FF2B5EF4-FFF2-40B4-BE49-F238E27FC236}">
                <a16:creationId xmlns:a16="http://schemas.microsoft.com/office/drawing/2014/main" id="{75450175-50D7-4792-B9BE-295908841552}"/>
              </a:ext>
            </a:extLst>
          </p:cNvPr>
          <p:cNvSpPr/>
          <p:nvPr/>
        </p:nvSpPr>
        <p:spPr>
          <a:xfrm rot="19913473">
            <a:off x="2173008" y="2540676"/>
            <a:ext cx="877765" cy="288195"/>
          </a:xfrm>
          <a:prstGeom prst="curvedDownArrow">
            <a:avLst>
              <a:gd name="adj1" fmla="val 48297"/>
              <a:gd name="adj2" fmla="val 82050"/>
              <a:gd name="adj3" fmla="val 46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72A16C-2BA9-480B-B5F9-F397A28DFFF9}"/>
              </a:ext>
            </a:extLst>
          </p:cNvPr>
          <p:cNvSpPr txBox="1"/>
          <p:nvPr/>
        </p:nvSpPr>
        <p:spPr>
          <a:xfrm>
            <a:off x="3045337" y="2113550"/>
            <a:ext cx="305333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1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Cross</a:t>
            </a:r>
            <a:r>
              <a:rPr lang="ko-KR" altLang="en-US" sz="11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Functional</a:t>
            </a:r>
            <a:r>
              <a:rPr lang="ko-KR" altLang="en-US" sz="11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r>
              <a:rPr lang="ko-KR" altLang="en-US" sz="11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172735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Application Architecture (AA)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Application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Process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에 종속되어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일체화 관리가 필수적이며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프로세스가 변경되면 그에 따라 업무처리 화면도 동시에 변경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.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→ 운영 시스템에서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Process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Application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은 한 몸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(Activity/Task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업무처리화면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= 1 : 1&lt;n)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시스템이 많고 복잡할수록 변경 관리 곤란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영향 받는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Field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색출 및 영향도 파악 시간 지연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38EA5E-2A74-4C02-80C4-20C54D4323A9}"/>
              </a:ext>
            </a:extLst>
          </p:cNvPr>
          <p:cNvGrpSpPr/>
          <p:nvPr/>
        </p:nvGrpSpPr>
        <p:grpSpPr>
          <a:xfrm>
            <a:off x="654752" y="2636003"/>
            <a:ext cx="4796142" cy="3489590"/>
            <a:chOff x="2961881" y="1250074"/>
            <a:chExt cx="6348690" cy="401208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AE6E5B2-6A60-43B0-B186-351DF9F1E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7226" y="1500701"/>
              <a:ext cx="6281654" cy="376146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BD4432-CC12-43A3-A84D-B94A9C27DA6B}"/>
                </a:ext>
              </a:extLst>
            </p:cNvPr>
            <p:cNvSpPr txBox="1"/>
            <p:nvPr/>
          </p:nvSpPr>
          <p:spPr>
            <a:xfrm>
              <a:off x="3027225" y="1270692"/>
              <a:ext cx="1218180" cy="4600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000" b="1" dirty="0"/>
                <a:t>마케팅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Fund </a:t>
              </a:r>
              <a:r>
                <a:rPr lang="ko-KR" altLang="en-US" sz="1000" b="1" dirty="0"/>
                <a:t>담당</a:t>
              </a:r>
              <a:r>
                <a:rPr lang="en-US" altLang="ko-KR" sz="1000" b="1" dirty="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C64D2-B52F-4901-BD43-BE4B9C3B9303}"/>
                </a:ext>
              </a:extLst>
            </p:cNvPr>
            <p:cNvSpPr txBox="1"/>
            <p:nvPr/>
          </p:nvSpPr>
          <p:spPr>
            <a:xfrm>
              <a:off x="8094329" y="4485301"/>
              <a:ext cx="1216242" cy="27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(Marketer)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0C7612-1D0E-45DD-A08F-B8832C055B7D}"/>
                </a:ext>
              </a:extLst>
            </p:cNvPr>
            <p:cNvSpPr txBox="1"/>
            <p:nvPr/>
          </p:nvSpPr>
          <p:spPr>
            <a:xfrm>
              <a:off x="5190990" y="1250074"/>
              <a:ext cx="1290189" cy="46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마케팅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담당</a:t>
              </a:r>
              <a:endParaRPr lang="en-US" altLang="ko-KR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8B55F5-CCF3-47AA-97C2-75F3D507DCB3}"/>
                </a:ext>
              </a:extLst>
            </p:cNvPr>
            <p:cNvSpPr txBox="1"/>
            <p:nvPr/>
          </p:nvSpPr>
          <p:spPr>
            <a:xfrm>
              <a:off x="7848151" y="1270692"/>
              <a:ext cx="1440159" cy="46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마케팅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Fund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Owner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4ADF1C-A23D-4A8F-B477-8630427ACB53}"/>
                </a:ext>
              </a:extLst>
            </p:cNvPr>
            <p:cNvSpPr txBox="1"/>
            <p:nvPr/>
          </p:nvSpPr>
          <p:spPr>
            <a:xfrm>
              <a:off x="2961881" y="3245838"/>
              <a:ext cx="1283524" cy="27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(M Fund Owner)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CAD04-9DE4-471F-8375-9FDE61E5A627}"/>
              </a:ext>
            </a:extLst>
          </p:cNvPr>
          <p:cNvSpPr/>
          <p:nvPr/>
        </p:nvSpPr>
        <p:spPr>
          <a:xfrm>
            <a:off x="6034304" y="2700103"/>
            <a:ext cx="181525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업무 처리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화면 </a:t>
            </a:r>
            <a:endParaRPr lang="ko-KR" altLang="en-US" sz="1000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521C01-705E-4064-98BC-A8C3850A6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870" y="2955295"/>
            <a:ext cx="2664123" cy="1794257"/>
          </a:xfrm>
          <a:prstGeom prst="rect">
            <a:avLst/>
          </a:prstGeom>
        </p:spPr>
      </p:pic>
      <p:sp>
        <p:nvSpPr>
          <p:cNvPr id="34" name="자유형: 도형 6">
            <a:extLst>
              <a:ext uri="{FF2B5EF4-FFF2-40B4-BE49-F238E27FC236}">
                <a16:creationId xmlns:a16="http://schemas.microsoft.com/office/drawing/2014/main" id="{E8A0E02E-4F49-4E65-8ACA-59DB1E5FE73A}"/>
              </a:ext>
            </a:extLst>
          </p:cNvPr>
          <p:cNvSpPr/>
          <p:nvPr/>
        </p:nvSpPr>
        <p:spPr>
          <a:xfrm rot="20442964">
            <a:off x="3120508" y="3418276"/>
            <a:ext cx="2578658" cy="496707"/>
          </a:xfrm>
          <a:custGeom>
            <a:avLst/>
            <a:gdLst>
              <a:gd name="connsiteX0" fmla="*/ 0 w 1828800"/>
              <a:gd name="connsiteY0" fmla="*/ 478185 h 478185"/>
              <a:gd name="connsiteX1" fmla="*/ 765717 w 1828800"/>
              <a:gd name="connsiteY1" fmla="*/ 61873 h 478185"/>
              <a:gd name="connsiteX2" fmla="*/ 1828800 w 1828800"/>
              <a:gd name="connsiteY2" fmla="*/ 9834 h 47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478185">
                <a:moveTo>
                  <a:pt x="0" y="478185"/>
                </a:moveTo>
                <a:cubicBezTo>
                  <a:pt x="230458" y="309058"/>
                  <a:pt x="460917" y="139931"/>
                  <a:pt x="765717" y="61873"/>
                </a:cubicBezTo>
                <a:cubicBezTo>
                  <a:pt x="1070517" y="-16185"/>
                  <a:pt x="1449658" y="-3176"/>
                  <a:pt x="1828800" y="9834"/>
                </a:cubicBez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8" name="Group 125">
            <a:extLst>
              <a:ext uri="{FF2B5EF4-FFF2-40B4-BE49-F238E27FC236}">
                <a16:creationId xmlns:a16="http://schemas.microsoft.com/office/drawing/2014/main" id="{9F8D8637-3050-499A-A7BE-9634423D8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80698"/>
              </p:ext>
            </p:extLst>
          </p:nvPr>
        </p:nvGraphicFramePr>
        <p:xfrm>
          <a:off x="4208053" y="3712620"/>
          <a:ext cx="1226024" cy="659236"/>
        </p:xfrm>
        <a:graphic>
          <a:graphicData uri="http://schemas.openxmlformats.org/drawingml/2006/table">
            <a:tbl>
              <a:tblPr/>
              <a:tblGrid>
                <a:gridCol w="58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849">
                  <a:extLst>
                    <a:ext uri="{9D8B030D-6E8A-4147-A177-3AD203B41FA5}">
                      <a16:colId xmlns:a16="http://schemas.microsoft.com/office/drawing/2014/main" val="4045902603"/>
                    </a:ext>
                  </a:extLst>
                </a:gridCol>
              </a:tblGrid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처리담당자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프로세스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Rule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시작요인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완료기준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출력정보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빈도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시스템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처리방법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35413F5-4864-45F2-9AC0-6B56947A7411}"/>
              </a:ext>
            </a:extLst>
          </p:cNvPr>
          <p:cNvSpPr txBox="1"/>
          <p:nvPr/>
        </p:nvSpPr>
        <p:spPr>
          <a:xfrm>
            <a:off x="4344927" y="3435797"/>
            <a:ext cx="95227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기술서</a:t>
            </a:r>
          </a:p>
        </p:txBody>
      </p:sp>
    </p:spTree>
    <p:extLst>
      <p:ext uri="{BB962C8B-B14F-4D97-AF65-F5344CB8AC3E}">
        <p14:creationId xmlns:p14="http://schemas.microsoft.com/office/powerpoint/2010/main" val="102321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시스템의 종류 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운영계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(Operational)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업무 처리를 위한 시스템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(Transactional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이라고도 함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ㆍ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ERP, CRM, SRM, PLM, …   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분석계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(Analytical) : DB, DW, DL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등에 수집된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분석하는 시스템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ㆍ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Standalone : Minitab, OLAP : 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Spotfire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Server : SAS,…  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SaaS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: 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Alteryx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Heart count, …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-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기능계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(Functional)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타 시스템과 연계 없이 단위 기능 수행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SaaS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9BC8F-E051-460F-A09F-88D4319A47A6}"/>
              </a:ext>
            </a:extLst>
          </p:cNvPr>
          <p:cNvSpPr/>
          <p:nvPr/>
        </p:nvSpPr>
        <p:spPr>
          <a:xfrm>
            <a:off x="2227311" y="3926504"/>
            <a:ext cx="3923335" cy="122135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62"/>
          <p:cNvSpPr/>
          <p:nvPr/>
        </p:nvSpPr>
        <p:spPr>
          <a:xfrm>
            <a:off x="2225291" y="3434305"/>
            <a:ext cx="3924762" cy="4468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ko-KR" altLang="en-US" sz="800">
              <a:latin typeface="+mn-ea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3401709" y="3514090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수지분석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29" name="Rectangle 169"/>
          <p:cNvSpPr>
            <a:spLocks noChangeArrowheads="1"/>
          </p:cNvSpPr>
          <p:nvPr/>
        </p:nvSpPr>
        <p:spPr bwMode="auto">
          <a:xfrm>
            <a:off x="2408000" y="3520743"/>
            <a:ext cx="716316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1000" b="1" spc="-70">
                <a:solidFill>
                  <a:srgbClr val="274E22"/>
                </a:solidFill>
                <a:latin typeface="+mn-ea"/>
              </a:rPr>
              <a:t>EIS</a:t>
            </a:r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 </a:t>
            </a:r>
          </a:p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(</a:t>
            </a:r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경영정보시스템</a:t>
            </a:r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)</a:t>
            </a:r>
          </a:p>
        </p:txBody>
      </p:sp>
      <p:sp>
        <p:nvSpPr>
          <p:cNvPr id="30" name="모서리가 둥근 직사각형 67"/>
          <p:cNvSpPr/>
          <p:nvPr/>
        </p:nvSpPr>
        <p:spPr>
          <a:xfrm>
            <a:off x="2225337" y="5891028"/>
            <a:ext cx="3927317" cy="4468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800">
              <a:latin typeface="+mn-ea"/>
            </a:endParaRPr>
          </a:p>
        </p:txBody>
      </p:sp>
      <p:sp>
        <p:nvSpPr>
          <p:cNvPr id="31" name="모서리가 둥근 직사각형 82"/>
          <p:cNvSpPr/>
          <p:nvPr/>
        </p:nvSpPr>
        <p:spPr>
          <a:xfrm>
            <a:off x="6474801" y="2908878"/>
            <a:ext cx="514969" cy="34289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/>
          <a:lstStyle/>
          <a:p>
            <a:pPr algn="ctr" latinLnBrk="1"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</a:t>
            </a:r>
            <a:endParaRPr lang="en-US" altLang="ko-KR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latinLnBrk="1"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</a:t>
            </a:r>
          </a:p>
        </p:txBody>
      </p:sp>
      <p:sp>
        <p:nvSpPr>
          <p:cNvPr id="35" name="Rectangle 420"/>
          <p:cNvSpPr>
            <a:spLocks noChangeArrowheads="1"/>
          </p:cNvSpPr>
          <p:nvPr/>
        </p:nvSpPr>
        <p:spPr bwMode="auto">
          <a:xfrm>
            <a:off x="6547873" y="5448522"/>
            <a:ext cx="4326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국세청</a:t>
            </a:r>
          </a:p>
        </p:txBody>
      </p:sp>
      <p:sp>
        <p:nvSpPr>
          <p:cNvPr id="36" name="Rectangle 420"/>
          <p:cNvSpPr>
            <a:spLocks noChangeArrowheads="1"/>
          </p:cNvSpPr>
          <p:nvPr/>
        </p:nvSpPr>
        <p:spPr bwMode="auto">
          <a:xfrm>
            <a:off x="6566831" y="3700833"/>
            <a:ext cx="3734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직원</a:t>
            </a:r>
          </a:p>
        </p:txBody>
      </p:sp>
      <p:sp>
        <p:nvSpPr>
          <p:cNvPr id="37" name="모서리가 둥근 직사각형 90"/>
          <p:cNvSpPr/>
          <p:nvPr/>
        </p:nvSpPr>
        <p:spPr>
          <a:xfrm>
            <a:off x="2225291" y="2925822"/>
            <a:ext cx="3924762" cy="4468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800">
              <a:latin typeface="+mn-ea"/>
            </a:endParaRPr>
          </a:p>
        </p:txBody>
      </p:sp>
      <p:sp>
        <p:nvSpPr>
          <p:cNvPr id="39" name="Rectangle 169"/>
          <p:cNvSpPr>
            <a:spLocks noChangeArrowheads="1"/>
          </p:cNvSpPr>
          <p:nvPr/>
        </p:nvSpPr>
        <p:spPr bwMode="auto">
          <a:xfrm>
            <a:off x="2411697" y="3000911"/>
            <a:ext cx="708508" cy="2978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홈페이지</a:t>
            </a:r>
          </a:p>
        </p:txBody>
      </p:sp>
      <p:sp>
        <p:nvSpPr>
          <p:cNvPr id="40" name="Rectangle 420"/>
          <p:cNvSpPr>
            <a:spLocks noChangeArrowheads="1"/>
          </p:cNvSpPr>
          <p:nvPr/>
        </p:nvSpPr>
        <p:spPr bwMode="auto">
          <a:xfrm>
            <a:off x="1187515" y="3100207"/>
            <a:ext cx="4076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 dirty="0">
                <a:solidFill>
                  <a:srgbClr val="082A4D"/>
                </a:solidFill>
                <a:latin typeface="+mn-ea"/>
              </a:rPr>
              <a:t>포탈</a:t>
            </a:r>
          </a:p>
        </p:txBody>
      </p:sp>
      <p:sp>
        <p:nvSpPr>
          <p:cNvPr id="41" name="Rectangle 169"/>
          <p:cNvSpPr>
            <a:spLocks noChangeArrowheads="1"/>
          </p:cNvSpPr>
          <p:nvPr/>
        </p:nvSpPr>
        <p:spPr bwMode="auto">
          <a:xfrm>
            <a:off x="3846957" y="4781315"/>
            <a:ext cx="631567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고유회계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72" y="4997308"/>
            <a:ext cx="384803" cy="499348"/>
          </a:xfrm>
          <a:prstGeom prst="rect">
            <a:avLst/>
          </a:prstGeom>
        </p:spPr>
      </p:pic>
      <p:pic>
        <p:nvPicPr>
          <p:cNvPr id="43" name="그림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23" y="4183079"/>
            <a:ext cx="212540" cy="330488"/>
          </a:xfrm>
          <a:prstGeom prst="rect">
            <a:avLst/>
          </a:prstGeom>
        </p:spPr>
      </p:pic>
      <p:sp>
        <p:nvSpPr>
          <p:cNvPr id="44" name="Rectangle 420"/>
          <p:cNvSpPr>
            <a:spLocks noChangeArrowheads="1"/>
          </p:cNvSpPr>
          <p:nvPr/>
        </p:nvSpPr>
        <p:spPr bwMode="auto">
          <a:xfrm>
            <a:off x="6557130" y="4530721"/>
            <a:ext cx="4326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정보조회</a:t>
            </a:r>
          </a:p>
        </p:txBody>
      </p:sp>
      <p:sp>
        <p:nvSpPr>
          <p:cNvPr id="45" name="Rectangle 169"/>
          <p:cNvSpPr>
            <a:spLocks noChangeArrowheads="1"/>
          </p:cNvSpPr>
          <p:nvPr/>
        </p:nvSpPr>
        <p:spPr bwMode="auto">
          <a:xfrm>
            <a:off x="4367051" y="3514090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통계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46" name="Rectangle 169"/>
          <p:cNvSpPr>
            <a:spLocks noChangeArrowheads="1"/>
          </p:cNvSpPr>
          <p:nvPr/>
        </p:nvSpPr>
        <p:spPr bwMode="auto">
          <a:xfrm>
            <a:off x="4375364" y="3000911"/>
            <a:ext cx="647579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Mobile </a:t>
            </a:r>
          </a:p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정보제공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47" name="Rectangle 169">
            <a:extLst>
              <a:ext uri="{FF2B5EF4-FFF2-40B4-BE49-F238E27FC236}">
                <a16:creationId xmlns:a16="http://schemas.microsoft.com/office/drawing/2014/main" id="{F3BCF8E2-7D6C-4F6C-A045-BE0A0F49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69" y="3000911"/>
            <a:ext cx="747791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B2C </a:t>
            </a:r>
          </a:p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계약자 정보 제공</a:t>
            </a:r>
          </a:p>
        </p:txBody>
      </p:sp>
      <p:sp>
        <p:nvSpPr>
          <p:cNvPr id="48" name="Rectangle 420">
            <a:extLst>
              <a:ext uri="{FF2B5EF4-FFF2-40B4-BE49-F238E27FC236}">
                <a16:creationId xmlns:a16="http://schemas.microsoft.com/office/drawing/2014/main" id="{F3CAF520-99C7-44C6-AD59-52E71884D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95" y="6025319"/>
            <a:ext cx="48331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운영</a:t>
            </a:r>
            <a:r>
              <a:rPr lang="en-US" altLang="ko-KR" sz="900" b="1" i="1" spc="-100">
                <a:solidFill>
                  <a:srgbClr val="082A4D"/>
                </a:solidFill>
                <a:latin typeface="+mn-ea"/>
              </a:rPr>
              <a:t>/</a:t>
            </a: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관리</a:t>
            </a:r>
          </a:p>
        </p:txBody>
      </p:sp>
      <p:sp>
        <p:nvSpPr>
          <p:cNvPr id="49" name="Rectangle 420">
            <a:extLst>
              <a:ext uri="{FF2B5EF4-FFF2-40B4-BE49-F238E27FC236}">
                <a16:creationId xmlns:a16="http://schemas.microsoft.com/office/drawing/2014/main" id="{02E2BF52-C6B1-44A5-8532-C5C41E78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15" y="3614309"/>
            <a:ext cx="4076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경영정보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AEF09417-9420-4298-8662-12F242F718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40574" y="5437672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900" spc="-70">
                <a:solidFill>
                  <a:srgbClr val="274E22"/>
                </a:solidFill>
                <a:latin typeface="+mn-ea"/>
              </a:rPr>
              <a:t>법무</a:t>
            </a:r>
            <a:endParaRPr lang="en-US" altLang="ko-KR" sz="9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67151E6D-551E-405A-9198-BC0FCBA348E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20206" y="5437671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감사</a:t>
            </a:r>
          </a:p>
        </p:txBody>
      </p:sp>
      <p:sp>
        <p:nvSpPr>
          <p:cNvPr id="52" name="AutoShape 17">
            <a:extLst>
              <a:ext uri="{FF2B5EF4-FFF2-40B4-BE49-F238E27FC236}">
                <a16:creationId xmlns:a16="http://schemas.microsoft.com/office/drawing/2014/main" id="{40D1C367-D52D-42EF-B81B-9C406A0B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458" y="5444627"/>
            <a:ext cx="611593" cy="29789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1000" b="1" spc="-70">
                <a:solidFill>
                  <a:srgbClr val="274E22"/>
                </a:solidFill>
                <a:latin typeface="+mn-ea"/>
              </a:rPr>
              <a:t>CRM</a:t>
            </a:r>
          </a:p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(</a:t>
            </a:r>
            <a:r>
              <a:rPr lang="ko-KR" altLang="en-US" sz="800" spc="-70" err="1">
                <a:solidFill>
                  <a:srgbClr val="274E22"/>
                </a:solidFill>
                <a:latin typeface="+mn-ea"/>
              </a:rPr>
              <a:t>정보계</a:t>
            </a:r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)</a:t>
            </a:r>
            <a:endParaRPr lang="ko-KR" altLang="en-US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53" name="Rectangle 420">
            <a:extLst>
              <a:ext uri="{FF2B5EF4-FFF2-40B4-BE49-F238E27FC236}">
                <a16:creationId xmlns:a16="http://schemas.microsoft.com/office/drawing/2014/main" id="{18EA972A-1B84-478C-B631-B03A435A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15" y="4343600"/>
            <a:ext cx="4076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900" b="1" i="1" spc="-100" dirty="0">
                <a:solidFill>
                  <a:srgbClr val="082A4D"/>
                </a:solidFill>
                <a:latin typeface="+mn-ea"/>
              </a:rPr>
              <a:t>ERP</a:t>
            </a:r>
            <a:endParaRPr lang="ko-KR" altLang="en-US" sz="900" b="1" i="1" spc="-100" dirty="0">
              <a:solidFill>
                <a:srgbClr val="082A4D"/>
              </a:solidFill>
              <a:latin typeface="+mn-ea"/>
            </a:endParaRPr>
          </a:p>
        </p:txBody>
      </p:sp>
      <p:sp>
        <p:nvSpPr>
          <p:cNvPr id="54" name="Rectangle 420">
            <a:extLst>
              <a:ext uri="{FF2B5EF4-FFF2-40B4-BE49-F238E27FC236}">
                <a16:creationId xmlns:a16="http://schemas.microsoft.com/office/drawing/2014/main" id="{A0EABA68-FD74-4A27-BD8F-85307B3B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87" y="5497225"/>
            <a:ext cx="51633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지원시스템</a:t>
            </a:r>
          </a:p>
        </p:txBody>
      </p:sp>
      <p:sp>
        <p:nvSpPr>
          <p:cNvPr id="55" name="직사각형 63">
            <a:extLst>
              <a:ext uri="{FF2B5EF4-FFF2-40B4-BE49-F238E27FC236}">
                <a16:creationId xmlns:a16="http://schemas.microsoft.com/office/drawing/2014/main" id="{B0044DAC-99AF-4419-AE3E-646B11BCE4B2}"/>
              </a:ext>
            </a:extLst>
          </p:cNvPr>
          <p:cNvSpPr/>
          <p:nvPr/>
        </p:nvSpPr>
        <p:spPr>
          <a:xfrm>
            <a:off x="1709749" y="2931294"/>
            <a:ext cx="290524" cy="340657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900" b="1">
                <a:solidFill>
                  <a:schemeClr val="tx1"/>
                </a:solidFill>
                <a:latin typeface="+mn-ea"/>
              </a:rPr>
              <a:t>그룹웨어</a:t>
            </a:r>
          </a:p>
        </p:txBody>
      </p:sp>
      <p:sp>
        <p:nvSpPr>
          <p:cNvPr id="56" name="Rectangle 169">
            <a:extLst>
              <a:ext uri="{FF2B5EF4-FFF2-40B4-BE49-F238E27FC236}">
                <a16:creationId xmlns:a16="http://schemas.microsoft.com/office/drawing/2014/main" id="{135AFE18-A64D-40FD-AD92-8FF18E3C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884" y="4402549"/>
            <a:ext cx="702926" cy="2519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영업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 활동관리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96">
            <a:extLst>
              <a:ext uri="{FF2B5EF4-FFF2-40B4-BE49-F238E27FC236}">
                <a16:creationId xmlns:a16="http://schemas.microsoft.com/office/drawing/2014/main" id="{20786ABE-8AAE-4FE1-9F27-0FB49726F235}"/>
              </a:ext>
            </a:extLst>
          </p:cNvPr>
          <p:cNvCxnSpPr>
            <a:cxnSpLocks/>
          </p:cNvCxnSpPr>
          <p:nvPr/>
        </p:nvCxnSpPr>
        <p:spPr>
          <a:xfrm flipH="1">
            <a:off x="2000273" y="4445428"/>
            <a:ext cx="2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420">
            <a:extLst>
              <a:ext uri="{FF2B5EF4-FFF2-40B4-BE49-F238E27FC236}">
                <a16:creationId xmlns:a16="http://schemas.microsoft.com/office/drawing/2014/main" id="{82F91F50-C48C-4178-9AB7-CB48A127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293" y="3894324"/>
            <a:ext cx="177259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00B0F0"/>
                </a:solidFill>
                <a:latin typeface="+mn-ea"/>
              </a:rPr>
              <a:t>직원</a:t>
            </a:r>
            <a:endParaRPr lang="en-US" altLang="ko-KR" sz="800" spc="-100">
              <a:solidFill>
                <a:srgbClr val="00B0F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00B0F0"/>
                </a:solidFill>
                <a:latin typeface="+mn-ea"/>
              </a:rPr>
              <a:t>정보</a:t>
            </a:r>
            <a:endParaRPr lang="en-US" altLang="ko-KR" sz="800" spc="-100">
              <a:solidFill>
                <a:srgbClr val="00B0F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800" spc="-100">
                <a:solidFill>
                  <a:srgbClr val="00B0F0"/>
                </a:solidFill>
                <a:latin typeface="+mn-ea"/>
              </a:rPr>
              <a:t>, </a:t>
            </a:r>
          </a:p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00B0F0"/>
                </a:solidFill>
                <a:latin typeface="+mn-ea"/>
              </a:rPr>
              <a:t>신탁계약정보</a:t>
            </a:r>
          </a:p>
        </p:txBody>
      </p:sp>
      <p:cxnSp>
        <p:nvCxnSpPr>
          <p:cNvPr id="59" name="연결선: 꺾임 106">
            <a:extLst>
              <a:ext uri="{FF2B5EF4-FFF2-40B4-BE49-F238E27FC236}">
                <a16:creationId xmlns:a16="http://schemas.microsoft.com/office/drawing/2014/main" id="{E8B58D5C-375C-4856-9EE3-8ADAD15C82F8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279678" y="3973150"/>
            <a:ext cx="155856" cy="2389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Rectangle 420">
            <a:extLst>
              <a:ext uri="{FF2B5EF4-FFF2-40B4-BE49-F238E27FC236}">
                <a16:creationId xmlns:a16="http://schemas.microsoft.com/office/drawing/2014/main" id="{2D3E9D91-78AD-4F45-9F86-84C3BBCB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439" y="3260236"/>
            <a:ext cx="2386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0000"/>
                </a:solidFill>
                <a:latin typeface="+mn-ea"/>
              </a:rPr>
              <a:t>일부</a:t>
            </a:r>
            <a:endParaRPr lang="en-US" altLang="ko-KR" sz="800" spc="-100">
              <a:solidFill>
                <a:srgbClr val="FF000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0000"/>
                </a:solidFill>
                <a:latin typeface="+mn-ea"/>
              </a:rPr>
              <a:t>조회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5B98F73B-A5E8-4035-B298-E0CCAEC8C2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2394" y="3514090"/>
            <a:ext cx="611593" cy="2978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정보분석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  <a:p>
            <a:pPr algn="ctr" latinLnBrk="1"/>
            <a:r>
              <a:rPr lang="en-US" altLang="ko-KR" sz="1000" b="1" spc="-70">
                <a:solidFill>
                  <a:srgbClr val="274E22"/>
                </a:solidFill>
                <a:latin typeface="+mn-ea"/>
              </a:rPr>
              <a:t>(BI)</a:t>
            </a:r>
          </a:p>
        </p:txBody>
      </p:sp>
      <p:sp>
        <p:nvSpPr>
          <p:cNvPr id="62" name="모서리가 둥근 직사각형 67">
            <a:extLst>
              <a:ext uri="{FF2B5EF4-FFF2-40B4-BE49-F238E27FC236}">
                <a16:creationId xmlns:a16="http://schemas.microsoft.com/office/drawing/2014/main" id="{7CD7FCBA-0FF5-46AA-BD7E-1ABA11C834A8}"/>
              </a:ext>
            </a:extLst>
          </p:cNvPr>
          <p:cNvSpPr/>
          <p:nvPr/>
        </p:nvSpPr>
        <p:spPr>
          <a:xfrm>
            <a:off x="2224932" y="5348312"/>
            <a:ext cx="3927317" cy="4468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800">
              <a:latin typeface="+mn-ea"/>
            </a:endParaRPr>
          </a:p>
        </p:txBody>
      </p:sp>
      <p:sp>
        <p:nvSpPr>
          <p:cNvPr id="63" name="Rectangle 420">
            <a:extLst>
              <a:ext uri="{FF2B5EF4-FFF2-40B4-BE49-F238E27FC236}">
                <a16:creationId xmlns:a16="http://schemas.microsoft.com/office/drawing/2014/main" id="{BC6BE1DC-2E18-445A-8F51-A4362B2B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184" y="5160253"/>
            <a:ext cx="4608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8D6D"/>
                </a:solidFill>
                <a:latin typeface="+mn-ea"/>
              </a:rPr>
              <a:t>세무신고</a:t>
            </a:r>
          </a:p>
        </p:txBody>
      </p:sp>
      <p:sp>
        <p:nvSpPr>
          <p:cNvPr id="64" name="Rectangle 169"/>
          <p:cNvSpPr>
            <a:spLocks noChangeArrowheads="1"/>
          </p:cNvSpPr>
          <p:nvPr/>
        </p:nvSpPr>
        <p:spPr bwMode="auto">
          <a:xfrm>
            <a:off x="5343609" y="4022105"/>
            <a:ext cx="736035" cy="28456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영업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포상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Rectangle 169">
            <a:extLst>
              <a:ext uri="{FF2B5EF4-FFF2-40B4-BE49-F238E27FC236}">
                <a16:creationId xmlns:a16="http://schemas.microsoft.com/office/drawing/2014/main" id="{27DF8912-A94F-4152-A4C4-18B68FC8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328" y="4798172"/>
            <a:ext cx="720080" cy="25240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사업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자산관리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Rectangle 169"/>
          <p:cNvSpPr>
            <a:spLocks noChangeArrowheads="1"/>
          </p:cNvSpPr>
          <p:nvPr/>
        </p:nvSpPr>
        <p:spPr bwMode="auto">
          <a:xfrm>
            <a:off x="5341314" y="2994871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B2B</a:t>
            </a:r>
          </a:p>
        </p:txBody>
      </p:sp>
      <p:sp>
        <p:nvSpPr>
          <p:cNvPr id="67" name="Rectangle 169"/>
          <p:cNvSpPr>
            <a:spLocks noChangeArrowheads="1"/>
          </p:cNvSpPr>
          <p:nvPr/>
        </p:nvSpPr>
        <p:spPr bwMode="auto">
          <a:xfrm>
            <a:off x="3036938" y="4011222"/>
            <a:ext cx="622247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인사관리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Rectangle 169"/>
          <p:cNvSpPr>
            <a:spLocks noChangeArrowheads="1"/>
          </p:cNvSpPr>
          <p:nvPr/>
        </p:nvSpPr>
        <p:spPr bwMode="auto">
          <a:xfrm>
            <a:off x="2289762" y="4388561"/>
            <a:ext cx="664056" cy="28954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급여관리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Rectangle 169">
            <a:extLst>
              <a:ext uri="{FF2B5EF4-FFF2-40B4-BE49-F238E27FC236}">
                <a16:creationId xmlns:a16="http://schemas.microsoft.com/office/drawing/2014/main" id="{C585F779-FD88-4412-8F8E-71E9E345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791" y="4771747"/>
            <a:ext cx="630490" cy="308773"/>
          </a:xfrm>
          <a:prstGeom prst="round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0"/>
          <a:lstStyle/>
          <a:p>
            <a:pPr algn="ctr" latinLnBrk="1"/>
            <a:r>
              <a:rPr lang="ko-KR" altLang="en-US" sz="800" spc="-150">
                <a:solidFill>
                  <a:srgbClr val="274E22"/>
                </a:solidFill>
                <a:latin typeface="+mn-ea"/>
              </a:rPr>
              <a:t>신용평가</a:t>
            </a:r>
            <a:r>
              <a:rPr lang="en-US" altLang="ko-KR" sz="800" spc="-150">
                <a:solidFill>
                  <a:srgbClr val="274E22"/>
                </a:solidFill>
                <a:latin typeface="+mn-ea"/>
              </a:rPr>
              <a:t> </a:t>
            </a:r>
          </a:p>
          <a:p>
            <a:pPr algn="ctr" latinLnBrk="1"/>
            <a:r>
              <a:rPr lang="ko-KR" altLang="en-US" sz="800" spc="-150">
                <a:solidFill>
                  <a:srgbClr val="274E22"/>
                </a:solidFill>
                <a:latin typeface="+mn-ea"/>
              </a:rPr>
              <a:t>및  조사 </a:t>
            </a:r>
            <a:endParaRPr lang="en-US" altLang="ko-KR" sz="800" spc="-15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70" name="Rectangle 218">
            <a:extLst>
              <a:ext uri="{FF2B5EF4-FFF2-40B4-BE49-F238E27FC236}">
                <a16:creationId xmlns:a16="http://schemas.microsoft.com/office/drawing/2014/main" id="{481FDF95-18A7-4448-9577-15DC56C8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498" y="5965740"/>
            <a:ext cx="629243" cy="297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문서 공유 </a:t>
            </a:r>
            <a:endParaRPr lang="en-US" altLang="ko-KR" sz="900" spc="-70">
              <a:solidFill>
                <a:schemeClr val="bg1"/>
              </a:solidFill>
              <a:latin typeface="+mn-ea"/>
            </a:endParaRPr>
          </a:p>
          <a:p>
            <a:pPr algn="ctr" latinLnBrk="1"/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및 보안</a:t>
            </a:r>
          </a:p>
        </p:txBody>
      </p:sp>
      <p:pic>
        <p:nvPicPr>
          <p:cNvPr id="71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740" y="3332149"/>
            <a:ext cx="264258" cy="31336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270280" y="39166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</a:rPr>
              <a:t>ERP</a:t>
            </a:r>
            <a:endParaRPr lang="ko-KR" altLang="en-US" b="1">
              <a:latin typeface="+mn-ea"/>
            </a:endParaRPr>
          </a:p>
        </p:txBody>
      </p:sp>
      <p:sp>
        <p:nvSpPr>
          <p:cNvPr id="73" name="Rectangle 420">
            <a:extLst>
              <a:ext uri="{FF2B5EF4-FFF2-40B4-BE49-F238E27FC236}">
                <a16:creationId xmlns:a16="http://schemas.microsoft.com/office/drawing/2014/main" id="{2D3E9D91-78AD-4F45-9F86-84C3BBCB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73" y="4390456"/>
            <a:ext cx="2386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0000"/>
                </a:solidFill>
                <a:latin typeface="+mn-ea"/>
              </a:rPr>
              <a:t>조회</a:t>
            </a:r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3850084" y="4025842"/>
            <a:ext cx="629008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사업관리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Rectangle 169"/>
          <p:cNvSpPr>
            <a:spLocks noChangeArrowheads="1"/>
          </p:cNvSpPr>
          <p:nvPr/>
        </p:nvSpPr>
        <p:spPr bwMode="auto">
          <a:xfrm>
            <a:off x="3038720" y="4389704"/>
            <a:ext cx="620400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준법감시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Rectangle 169"/>
          <p:cNvSpPr>
            <a:spLocks noChangeArrowheads="1"/>
          </p:cNvSpPr>
          <p:nvPr/>
        </p:nvSpPr>
        <p:spPr bwMode="auto">
          <a:xfrm>
            <a:off x="3837661" y="4386752"/>
            <a:ext cx="641203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분양임대관리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269300" y="4265766"/>
            <a:ext cx="205501" cy="31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6293279" y="4285940"/>
            <a:ext cx="185238" cy="29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69"/>
          <p:cNvSpPr>
            <a:spLocks noChangeArrowheads="1"/>
          </p:cNvSpPr>
          <p:nvPr/>
        </p:nvSpPr>
        <p:spPr bwMode="auto">
          <a:xfrm>
            <a:off x="3046980" y="4770297"/>
            <a:ext cx="649562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사내복지 기금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Rectangle 169"/>
          <p:cNvSpPr>
            <a:spLocks noChangeArrowheads="1"/>
          </p:cNvSpPr>
          <p:nvPr/>
        </p:nvSpPr>
        <p:spPr bwMode="auto">
          <a:xfrm>
            <a:off x="2289858" y="4781315"/>
            <a:ext cx="662667" cy="28954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신탁회계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Rectangle 420"/>
          <p:cNvSpPr>
            <a:spLocks noChangeArrowheads="1"/>
          </p:cNvSpPr>
          <p:nvPr/>
        </p:nvSpPr>
        <p:spPr bwMode="auto">
          <a:xfrm>
            <a:off x="6547873" y="6082684"/>
            <a:ext cx="4326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은행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854" y="5686787"/>
            <a:ext cx="392205" cy="305791"/>
          </a:xfrm>
          <a:prstGeom prst="rect">
            <a:avLst/>
          </a:prstGeom>
        </p:spPr>
      </p:pic>
      <p:sp>
        <p:nvSpPr>
          <p:cNvPr id="83" name="자유형 82"/>
          <p:cNvSpPr/>
          <p:nvPr/>
        </p:nvSpPr>
        <p:spPr>
          <a:xfrm>
            <a:off x="2541351" y="5075467"/>
            <a:ext cx="4046561" cy="927068"/>
          </a:xfrm>
          <a:custGeom>
            <a:avLst/>
            <a:gdLst>
              <a:gd name="connsiteX0" fmla="*/ 0 w 4046561"/>
              <a:gd name="connsiteY0" fmla="*/ 0 h 934872"/>
              <a:gd name="connsiteX1" fmla="*/ 0 w 4046561"/>
              <a:gd name="connsiteY1" fmla="*/ 225188 h 934872"/>
              <a:gd name="connsiteX2" fmla="*/ 3787254 w 4046561"/>
              <a:gd name="connsiteY2" fmla="*/ 225188 h 934872"/>
              <a:gd name="connsiteX3" fmla="*/ 3787254 w 4046561"/>
              <a:gd name="connsiteY3" fmla="*/ 934872 h 934872"/>
              <a:gd name="connsiteX4" fmla="*/ 4039737 w 4046561"/>
              <a:gd name="connsiteY4" fmla="*/ 934872 h 934872"/>
              <a:gd name="connsiteX5" fmla="*/ 4046561 w 4046561"/>
              <a:gd name="connsiteY5" fmla="*/ 934872 h 93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6561" h="934872">
                <a:moveTo>
                  <a:pt x="0" y="0"/>
                </a:moveTo>
                <a:lnTo>
                  <a:pt x="0" y="225188"/>
                </a:lnTo>
                <a:lnTo>
                  <a:pt x="3787254" y="225188"/>
                </a:lnTo>
                <a:lnTo>
                  <a:pt x="3787254" y="934872"/>
                </a:lnTo>
                <a:lnTo>
                  <a:pt x="4039737" y="934872"/>
                </a:lnTo>
                <a:lnTo>
                  <a:pt x="4046561" y="934872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Rectangle 420">
            <a:extLst>
              <a:ext uri="{FF2B5EF4-FFF2-40B4-BE49-F238E27FC236}">
                <a16:creationId xmlns:a16="http://schemas.microsoft.com/office/drawing/2014/main" id="{BC6BE1DC-2E18-445A-8F51-A4362B2B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408" y="5901749"/>
            <a:ext cx="4608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800" spc="-100">
                <a:solidFill>
                  <a:srgbClr val="FF8D6D"/>
                </a:solidFill>
                <a:latin typeface="+mn-ea"/>
              </a:rPr>
              <a:t>Firm</a:t>
            </a:r>
          </a:p>
          <a:p>
            <a:pPr algn="ctr" eaLnBrk="1" latinLnBrk="1" hangingPunct="1">
              <a:defRPr/>
            </a:pPr>
            <a:r>
              <a:rPr lang="en-US" altLang="ko-KR" sz="800" spc="-100">
                <a:solidFill>
                  <a:srgbClr val="FF8D6D"/>
                </a:solidFill>
                <a:latin typeface="+mn-ea"/>
              </a:rPr>
              <a:t> Banking</a:t>
            </a:r>
            <a:endParaRPr lang="ko-KR" altLang="en-US" sz="800" spc="-100">
              <a:solidFill>
                <a:srgbClr val="FF8D6D"/>
              </a:solidFill>
              <a:latin typeface="+mn-ea"/>
            </a:endParaRPr>
          </a:p>
        </p:txBody>
      </p:sp>
      <p:sp>
        <p:nvSpPr>
          <p:cNvPr id="85" name="Rectangle 169"/>
          <p:cNvSpPr>
            <a:spLocks noChangeArrowheads="1"/>
          </p:cNvSpPr>
          <p:nvPr/>
        </p:nvSpPr>
        <p:spPr bwMode="auto">
          <a:xfrm>
            <a:off x="4614221" y="4025842"/>
            <a:ext cx="629008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근태관리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Rectangle 169"/>
          <p:cNvSpPr>
            <a:spLocks noChangeArrowheads="1"/>
          </p:cNvSpPr>
          <p:nvPr/>
        </p:nvSpPr>
        <p:spPr bwMode="auto">
          <a:xfrm>
            <a:off x="4614221" y="4401283"/>
            <a:ext cx="629008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경비관리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Rectangle 218">
            <a:extLst>
              <a:ext uri="{FF2B5EF4-FFF2-40B4-BE49-F238E27FC236}">
                <a16:creationId xmlns:a16="http://schemas.microsoft.com/office/drawing/2014/main" id="{481FDF95-18A7-4448-9577-15DC56C8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638" y="5965740"/>
            <a:ext cx="629243" cy="297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900" spc="-70">
                <a:solidFill>
                  <a:schemeClr val="bg1"/>
                </a:solidFill>
                <a:latin typeface="+mn-ea"/>
              </a:rPr>
              <a:t>SSO</a:t>
            </a:r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관리 </a:t>
            </a:r>
          </a:p>
        </p:txBody>
      </p:sp>
      <p:sp>
        <p:nvSpPr>
          <p:cNvPr id="88" name="Rectangle 218">
            <a:extLst>
              <a:ext uri="{FF2B5EF4-FFF2-40B4-BE49-F238E27FC236}">
                <a16:creationId xmlns:a16="http://schemas.microsoft.com/office/drawing/2014/main" id="{481FDF95-18A7-4448-9577-15DC56C8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915" y="5972665"/>
            <a:ext cx="629243" cy="297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개발테스트</a:t>
            </a:r>
          </a:p>
        </p:txBody>
      </p:sp>
      <p:sp>
        <p:nvSpPr>
          <p:cNvPr id="89" name="AutoShape 17">
            <a:extLst>
              <a:ext uri="{FF2B5EF4-FFF2-40B4-BE49-F238E27FC236}">
                <a16:creationId xmlns:a16="http://schemas.microsoft.com/office/drawing/2014/main" id="{40D1C367-D52D-42EF-B81B-9C406A0B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556" y="5444627"/>
            <a:ext cx="611593" cy="29789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기업자산</a:t>
            </a:r>
          </a:p>
        </p:txBody>
      </p:sp>
      <p:sp>
        <p:nvSpPr>
          <p:cNvPr id="90" name="자유형 89"/>
          <p:cNvSpPr/>
          <p:nvPr/>
        </p:nvSpPr>
        <p:spPr>
          <a:xfrm>
            <a:off x="6161974" y="3521217"/>
            <a:ext cx="437661" cy="781539"/>
          </a:xfrm>
          <a:custGeom>
            <a:avLst/>
            <a:gdLst>
              <a:gd name="connsiteX0" fmla="*/ 437661 w 437661"/>
              <a:gd name="connsiteY0" fmla="*/ 0 h 781539"/>
              <a:gd name="connsiteX1" fmla="*/ 171938 w 437661"/>
              <a:gd name="connsiteY1" fmla="*/ 0 h 781539"/>
              <a:gd name="connsiteX2" fmla="*/ 171938 w 437661"/>
              <a:gd name="connsiteY2" fmla="*/ 781539 h 781539"/>
              <a:gd name="connsiteX3" fmla="*/ 0 w 437661"/>
              <a:gd name="connsiteY3" fmla="*/ 781539 h 7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61" h="781539">
                <a:moveTo>
                  <a:pt x="437661" y="0"/>
                </a:moveTo>
                <a:lnTo>
                  <a:pt x="171938" y="0"/>
                </a:lnTo>
                <a:lnTo>
                  <a:pt x="171938" y="781539"/>
                </a:lnTo>
                <a:lnTo>
                  <a:pt x="0" y="781539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510" y="2682962"/>
            <a:ext cx="2160291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금융업의 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Application Architecture]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169">
            <a:extLst>
              <a:ext uri="{FF2B5EF4-FFF2-40B4-BE49-F238E27FC236}">
                <a16:creationId xmlns:a16="http://schemas.microsoft.com/office/drawing/2014/main" id="{866CC47A-611C-4C82-8127-57DF6DCF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476508"/>
            <a:ext cx="355967" cy="13788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endParaRPr lang="en-US" altLang="ko-KR" sz="1000" b="1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93" name="Rectangle 169">
            <a:extLst>
              <a:ext uri="{FF2B5EF4-FFF2-40B4-BE49-F238E27FC236}">
                <a16:creationId xmlns:a16="http://schemas.microsoft.com/office/drawing/2014/main" id="{39D807EF-339C-4DA7-B443-7B9DABEA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006513"/>
            <a:ext cx="355967" cy="137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Rectangle 420">
            <a:extLst>
              <a:ext uri="{FF2B5EF4-FFF2-40B4-BE49-F238E27FC236}">
                <a16:creationId xmlns:a16="http://schemas.microsoft.com/office/drawing/2014/main" id="{6F9BBD3C-52FC-4B09-8E9B-97833037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247909"/>
            <a:ext cx="991388" cy="12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i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운영중인 어플리케이션</a:t>
            </a:r>
          </a:p>
        </p:txBody>
      </p:sp>
      <p:sp>
        <p:nvSpPr>
          <p:cNvPr id="95" name="Rectangle 420">
            <a:extLst>
              <a:ext uri="{FF2B5EF4-FFF2-40B4-BE49-F238E27FC236}">
                <a16:creationId xmlns:a16="http://schemas.microsoft.com/office/drawing/2014/main" id="{836E0CD5-2024-4E44-AAB7-A4220414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717904"/>
            <a:ext cx="119775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i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보완이 필요한 어플리케이션</a:t>
            </a:r>
          </a:p>
        </p:txBody>
      </p:sp>
      <p:sp>
        <p:nvSpPr>
          <p:cNvPr id="96" name="Rectangle 1"/>
          <p:cNvSpPr/>
          <p:nvPr/>
        </p:nvSpPr>
        <p:spPr bwMode="ltGray">
          <a:xfrm>
            <a:off x="7071283" y="4918515"/>
            <a:ext cx="1300589" cy="141935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Rectangle 169">
            <a:extLst>
              <a:ext uri="{FF2B5EF4-FFF2-40B4-BE49-F238E27FC236}">
                <a16:creationId xmlns:a16="http://schemas.microsoft.com/office/drawing/2014/main" id="{866CC47A-611C-4C82-8127-57DF6DCF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944526"/>
            <a:ext cx="355967" cy="137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endParaRPr lang="en-US" altLang="ko-KR" sz="1000" b="1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98" name="Rectangle 420">
            <a:extLst>
              <a:ext uri="{FF2B5EF4-FFF2-40B4-BE49-F238E27FC236}">
                <a16:creationId xmlns:a16="http://schemas.microsoft.com/office/drawing/2014/main" id="{836E0CD5-2024-4E44-AAB7-A4220414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6185924"/>
            <a:ext cx="119775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i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구축검토 필요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421907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</a:t>
            </a:r>
            <a:r>
              <a:rPr lang="ko-KR" altLang="en-US" sz="1600" b="1" dirty="0">
                <a:latin typeface="+mn-ea"/>
              </a:rPr>
              <a:t>의 특성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Transaction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의 결과로 수집된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의 가치는 낮다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업무 수행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(Transaction)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의 결과로 발생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어떤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가 필요한지 미리 정해두지 않으면 활용도 저하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☞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Top down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으로 필요한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정하는 방법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: E2E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최적화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Approach 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99" name="Group 22">
            <a:extLst>
              <a:ext uri="{FF2B5EF4-FFF2-40B4-BE49-F238E27FC236}">
                <a16:creationId xmlns:a16="http://schemas.microsoft.com/office/drawing/2014/main" id="{BED320A2-AA08-43E0-8758-CF62C4DC5193}"/>
              </a:ext>
            </a:extLst>
          </p:cNvPr>
          <p:cNvGrpSpPr>
            <a:grpSpLocks/>
          </p:cNvGrpSpPr>
          <p:nvPr/>
        </p:nvGrpSpPr>
        <p:grpSpPr bwMode="auto">
          <a:xfrm>
            <a:off x="5968936" y="2610351"/>
            <a:ext cx="2326260" cy="1335051"/>
            <a:chOff x="1485" y="1575"/>
            <a:chExt cx="893" cy="985"/>
          </a:xfrm>
        </p:grpSpPr>
        <p:sp>
          <p:nvSpPr>
            <p:cNvPr id="100" name="Oval 159">
              <a:extLst>
                <a:ext uri="{FF2B5EF4-FFF2-40B4-BE49-F238E27FC236}">
                  <a16:creationId xmlns:a16="http://schemas.microsoft.com/office/drawing/2014/main" id="{6B3BF461-510C-4B22-89E7-3A5544975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575"/>
              <a:ext cx="893" cy="985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rgbClr val="C0504D"/>
              </a:solidFill>
              <a:round/>
              <a:headEnd/>
              <a:tailEnd/>
            </a:ln>
          </p:spPr>
          <p:txBody>
            <a:bodyPr wrap="none" tIns="0"/>
            <a:lstStyle/>
            <a:p>
              <a:pPr marL="0" marR="0" lvl="0" indent="0" defTabSz="914400" eaLnBrk="1" fontAlgn="auto" latinLnBrk="0" hangingPunct="1">
                <a:lnSpc>
                  <a:spcPct val="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     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       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화면</a:t>
              </a:r>
            </a:p>
          </p:txBody>
        </p:sp>
        <p:sp>
          <p:nvSpPr>
            <p:cNvPr id="101" name="Oval 160">
              <a:extLst>
                <a:ext uri="{FF2B5EF4-FFF2-40B4-BE49-F238E27FC236}">
                  <a16:creationId xmlns:a16="http://schemas.microsoft.com/office/drawing/2014/main" id="{A6BABB8A-F50F-47FC-AAEB-E0764851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1800"/>
              <a:ext cx="641" cy="73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rgbClr val="C0504D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프로세스</a:t>
              </a:r>
            </a:p>
          </p:txBody>
        </p:sp>
        <p:sp>
          <p:nvSpPr>
            <p:cNvPr id="102" name="Oval 161">
              <a:extLst>
                <a:ext uri="{FF2B5EF4-FFF2-40B4-BE49-F238E27FC236}">
                  <a16:creationId xmlns:a16="http://schemas.microsoft.com/office/drawing/2014/main" id="{8E674913-D6E9-4618-887B-00D40319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069"/>
              <a:ext cx="412" cy="447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rgbClr val="C050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데이터</a:t>
              </a:r>
            </a:p>
          </p:txBody>
        </p:sp>
        <p:sp>
          <p:nvSpPr>
            <p:cNvPr id="103" name="Line 162">
              <a:extLst>
                <a:ext uri="{FF2B5EF4-FFF2-40B4-BE49-F238E27FC236}">
                  <a16:creationId xmlns:a16="http://schemas.microsoft.com/office/drawing/2014/main" id="{5EDB7FE1-31B7-4E93-8F5C-FB6C675B2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9" y="1624"/>
              <a:ext cx="46" cy="1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Line 163">
              <a:extLst>
                <a:ext uri="{FF2B5EF4-FFF2-40B4-BE49-F238E27FC236}">
                  <a16:creationId xmlns:a16="http://schemas.microsoft.com/office/drawing/2014/main" id="{07FAF724-7698-4BB7-984F-A80863F54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660"/>
              <a:ext cx="120" cy="4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Line 164">
              <a:extLst>
                <a:ext uri="{FF2B5EF4-FFF2-40B4-BE49-F238E27FC236}">
                  <a16:creationId xmlns:a16="http://schemas.microsoft.com/office/drawing/2014/main" id="{C223D5C9-B88F-4B41-A97F-3C426BCD3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3" y="1722"/>
              <a:ext cx="160" cy="5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말풍선: 모서리가 둥근 사각형 1">
            <a:extLst>
              <a:ext uri="{FF2B5EF4-FFF2-40B4-BE49-F238E27FC236}">
                <a16:creationId xmlns:a16="http://schemas.microsoft.com/office/drawing/2014/main" id="{4BDAC309-67ED-41B8-A04F-6E097AC46BE0}"/>
              </a:ext>
            </a:extLst>
          </p:cNvPr>
          <p:cNvSpPr/>
          <p:nvPr/>
        </p:nvSpPr>
        <p:spPr>
          <a:xfrm>
            <a:off x="4798861" y="3793397"/>
            <a:ext cx="2203473" cy="304010"/>
          </a:xfrm>
          <a:prstGeom prst="wedgeRoundRectCallout">
            <a:avLst>
              <a:gd name="adj1" fmla="val 59144"/>
              <a:gd name="adj2" fmla="val -3864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defTabSz="914400">
              <a:spcBef>
                <a:spcPct val="0"/>
              </a:spcBef>
              <a:defRPr/>
            </a:pPr>
            <a:r>
              <a:rPr lang="ko-KR" altLang="en-US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변경곤란 </a:t>
            </a:r>
            <a:r>
              <a:rPr lang="en-US" altLang="ko-KR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:</a:t>
            </a:r>
            <a:r>
              <a:rPr lang="ko-KR" altLang="en-US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연관되는 항목이 많을수록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7" name="말풍선: 모서리가 둥근 사각형 20">
            <a:extLst>
              <a:ext uri="{FF2B5EF4-FFF2-40B4-BE49-F238E27FC236}">
                <a16:creationId xmlns:a16="http://schemas.microsoft.com/office/drawing/2014/main" id="{981835A1-DBDF-4E7E-AC37-7A1BA7EF7295}"/>
              </a:ext>
            </a:extLst>
          </p:cNvPr>
          <p:cNvSpPr/>
          <p:nvPr/>
        </p:nvSpPr>
        <p:spPr>
          <a:xfrm>
            <a:off x="5548229" y="2441356"/>
            <a:ext cx="959098" cy="294201"/>
          </a:xfrm>
          <a:prstGeom prst="wedgeRoundRectCallout">
            <a:avLst>
              <a:gd name="adj1" fmla="val 75259"/>
              <a:gd name="adj2" fmla="val 4263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수시로 변경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8" name="말풍선: 모서리가 둥근 사각형 21">
            <a:extLst>
              <a:ext uri="{FF2B5EF4-FFF2-40B4-BE49-F238E27FC236}">
                <a16:creationId xmlns:a16="http://schemas.microsoft.com/office/drawing/2014/main" id="{29A69674-34E1-4919-A0C6-18BE28CE10F0}"/>
              </a:ext>
            </a:extLst>
          </p:cNvPr>
          <p:cNvSpPr/>
          <p:nvPr/>
        </p:nvSpPr>
        <p:spPr>
          <a:xfrm>
            <a:off x="5239420" y="3063169"/>
            <a:ext cx="1086400" cy="293277"/>
          </a:xfrm>
          <a:prstGeom prst="wedgeRoundRectCallout">
            <a:avLst>
              <a:gd name="adj1" fmla="val 76986"/>
              <a:gd name="adj2" fmla="val -490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가끔 </a:t>
            </a:r>
            <a:r>
              <a:rPr kumimoji="0" lang="ko-KR" altLang="en-US" sz="1000" i="0" u="none" strike="noStrike" kern="0" cap="none" spc="0" normalizeH="0" baseline="0" noProof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변경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9" name="TextBox 3"/>
          <p:cNvSpPr txBox="1">
            <a:spLocks noChangeArrowheads="1"/>
          </p:cNvSpPr>
          <p:nvPr/>
        </p:nvSpPr>
        <p:spPr bwMode="auto">
          <a:xfrm>
            <a:off x="428596" y="2232905"/>
            <a:ext cx="52439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 Architecture</a:t>
            </a:r>
            <a:r>
              <a:rPr lang="ko-KR" altLang="en-US" sz="1600" b="1" dirty="0">
                <a:latin typeface="+mn-ea"/>
              </a:rPr>
              <a:t>의 중요성 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현업 요구사항이 확정되지 않은 상태에서 시스템 구축은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구축과 프로그램 개발을 동시에 진행하게 됨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수백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수천의 프로그램이 이 데이터를 이용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데이터의 구조 변경은 이 수천 프로그램의 변경을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초래하여 다른 테이블과의 정합성이 깨짐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한번 구축된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 Base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는 변경하기 어려움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10" name="TextBox 3"/>
          <p:cNvSpPr txBox="1">
            <a:spLocks noChangeArrowheads="1"/>
          </p:cNvSpPr>
          <p:nvPr/>
        </p:nvSpPr>
        <p:spPr bwMode="auto">
          <a:xfrm>
            <a:off x="428596" y="4314951"/>
            <a:ext cx="74458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전사 통합 데이터 표준 수립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부문 목적 중심의 데이터에서 전체 최적화 관점의 데이터통합으로 전환</a:t>
            </a: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CFF85A5B-0B3D-4104-B442-46E83B3B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0" y="5066594"/>
            <a:ext cx="1463256" cy="1196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 latinLnBrk="1">
              <a:buFontTx/>
              <a:buNone/>
            </a:pPr>
            <a:endParaRPr lang="ko-KR" altLang="ko-KR" sz="900" b="0"/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FD61576-FCC1-4AE3-A2F0-5AE7D7AC3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046" y="5057027"/>
            <a:ext cx="2225576" cy="1204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anchor="ctr"/>
          <a:lstStyle/>
          <a:p>
            <a:pPr algn="l" fontAlgn="base" latinLnBrk="1">
              <a:buFontTx/>
              <a:buNone/>
            </a:pPr>
            <a:endParaRPr lang="ko-KR" altLang="ko-KR" sz="900" b="0"/>
          </a:p>
        </p:txBody>
      </p:sp>
      <p:sp>
        <p:nvSpPr>
          <p:cNvPr id="113" name="AutoShape 32">
            <a:extLst>
              <a:ext uri="{FF2B5EF4-FFF2-40B4-BE49-F238E27FC236}">
                <a16:creationId xmlns:a16="http://schemas.microsoft.com/office/drawing/2014/main" id="{880F1B45-BBB9-4DE3-A1B0-CF7CB347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0" y="5145806"/>
            <a:ext cx="720725" cy="233116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ko-KR" altLang="en-US" sz="900" b="0" dirty="0" err="1"/>
              <a:t>공장별</a:t>
            </a:r>
            <a:r>
              <a:rPr lang="ko-KR" altLang="en-US" sz="900" b="0" dirty="0"/>
              <a:t> 생산 </a:t>
            </a:r>
          </a:p>
        </p:txBody>
      </p:sp>
      <p:sp>
        <p:nvSpPr>
          <p:cNvPr id="114" name="AutoShape 33">
            <a:extLst>
              <a:ext uri="{FF2B5EF4-FFF2-40B4-BE49-F238E27FC236}">
                <a16:creationId xmlns:a16="http://schemas.microsoft.com/office/drawing/2014/main" id="{02D707C2-2FE6-4A5F-A213-53FB8CAF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0" y="5545856"/>
            <a:ext cx="720725" cy="231729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ko-KR" altLang="en-US" sz="900" b="0"/>
              <a:t>법인별 생산 </a:t>
            </a:r>
          </a:p>
        </p:txBody>
      </p:sp>
      <p:sp>
        <p:nvSpPr>
          <p:cNvPr id="115" name="AutoShape 34">
            <a:extLst>
              <a:ext uri="{FF2B5EF4-FFF2-40B4-BE49-F238E27FC236}">
                <a16:creationId xmlns:a16="http://schemas.microsoft.com/office/drawing/2014/main" id="{D54DC385-0920-4498-B1BB-397D5662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0" y="5944319"/>
            <a:ext cx="720725" cy="23172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ko-KR" altLang="en-US" sz="900" b="0"/>
              <a:t>부서별관리 </a:t>
            </a:r>
          </a:p>
        </p:txBody>
      </p:sp>
      <p:sp>
        <p:nvSpPr>
          <p:cNvPr id="116" name="Text Box 35">
            <a:extLst>
              <a:ext uri="{FF2B5EF4-FFF2-40B4-BE49-F238E27FC236}">
                <a16:creationId xmlns:a16="http://schemas.microsoft.com/office/drawing/2014/main" id="{F09A0931-19DE-4257-9B18-A68EB602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65" y="5171677"/>
            <a:ext cx="5020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fontAlgn="base" latinLnBrk="1">
              <a:buFontTx/>
              <a:buNone/>
            </a:pPr>
            <a:r>
              <a:rPr lang="en-US" altLang="ko-KR" sz="900" b="0"/>
              <a:t>FOCUS</a:t>
            </a:r>
          </a:p>
        </p:txBody>
      </p:sp>
      <p:sp>
        <p:nvSpPr>
          <p:cNvPr id="117" name="Text Box 36">
            <a:extLst>
              <a:ext uri="{FF2B5EF4-FFF2-40B4-BE49-F238E27FC236}">
                <a16:creationId xmlns:a16="http://schemas.microsoft.com/office/drawing/2014/main" id="{141F54B5-AC9B-45E5-987D-1240F2BA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65" y="5549502"/>
            <a:ext cx="5020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fontAlgn="base" latinLnBrk="1">
              <a:buFontTx/>
              <a:buNone/>
            </a:pPr>
            <a:r>
              <a:rPr lang="en-US" altLang="ko-KR" sz="900" b="0"/>
              <a:t>FOCUS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8E74B610-F1B4-4736-933D-41C8B156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90" y="5962252"/>
            <a:ext cx="52770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fontAlgn="base" latinLnBrk="1">
              <a:buFontTx/>
              <a:buNone/>
            </a:pPr>
            <a:r>
              <a:rPr lang="en-US" altLang="ko-KR" sz="900" b="0"/>
              <a:t>FOCUS </a:t>
            </a:r>
          </a:p>
        </p:txBody>
      </p:sp>
      <p:sp>
        <p:nvSpPr>
          <p:cNvPr id="119" name="Oval 39">
            <a:extLst>
              <a:ext uri="{FF2B5EF4-FFF2-40B4-BE49-F238E27FC236}">
                <a16:creationId xmlns:a16="http://schemas.microsoft.com/office/drawing/2014/main" id="{F31D741C-B709-4D16-B2B5-6270913D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62" y="5442070"/>
            <a:ext cx="1230349" cy="5201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21" name="AutoShape 41">
            <a:extLst>
              <a:ext uri="{FF2B5EF4-FFF2-40B4-BE49-F238E27FC236}">
                <a16:creationId xmlns:a16="http://schemas.microsoft.com/office/drawing/2014/main" id="{D9AF3F56-119B-448E-8B93-D4729DD1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595" y="5887396"/>
            <a:ext cx="614363" cy="290007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 latinLnBrk="1">
              <a:buFontTx/>
              <a:buNone/>
            </a:pPr>
            <a:r>
              <a:rPr lang="ko-KR" altLang="en-US" sz="900" b="0"/>
              <a:t>법인별 정보 </a:t>
            </a:r>
          </a:p>
        </p:txBody>
      </p:sp>
      <p:sp>
        <p:nvSpPr>
          <p:cNvPr id="122" name="AutoShape 42">
            <a:extLst>
              <a:ext uri="{FF2B5EF4-FFF2-40B4-BE49-F238E27FC236}">
                <a16:creationId xmlns:a16="http://schemas.microsoft.com/office/drawing/2014/main" id="{AF06DA73-7F1F-4BB5-BDF3-9D5CAC1B9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758" y="5186482"/>
            <a:ext cx="614362" cy="314984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 latinLnBrk="1">
              <a:buFontTx/>
              <a:buNone/>
            </a:pPr>
            <a:r>
              <a:rPr lang="en-US" altLang="ko-KR" sz="900" b="0"/>
              <a:t> </a:t>
            </a:r>
            <a:r>
              <a:rPr lang="ko-KR" altLang="en-US" sz="900" b="0"/>
              <a:t>분석용정보</a:t>
            </a:r>
          </a:p>
        </p:txBody>
      </p:sp>
      <p:sp>
        <p:nvSpPr>
          <p:cNvPr id="123" name="AutoShape 43">
            <a:extLst>
              <a:ext uri="{FF2B5EF4-FFF2-40B4-BE49-F238E27FC236}">
                <a16:creationId xmlns:a16="http://schemas.microsoft.com/office/drawing/2014/main" id="{CA32C301-5ACB-486A-B956-D9F2FCDE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695" y="5887396"/>
            <a:ext cx="614363" cy="290007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en-US" altLang="ko-KR" sz="900" b="0"/>
              <a:t>Meta</a:t>
            </a:r>
            <a:r>
              <a:rPr lang="ko-KR" altLang="en-US" sz="900" b="0"/>
              <a:t>정보 </a:t>
            </a: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955AD69E-2D42-4EFE-BF9B-5BA6AECF20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051" y="5501467"/>
            <a:ext cx="670181" cy="44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endParaRPr lang="ko-KR" altLang="en-US" sz="900"/>
          </a:p>
        </p:txBody>
      </p:sp>
      <p:sp>
        <p:nvSpPr>
          <p:cNvPr id="126" name="Line 46">
            <a:extLst>
              <a:ext uri="{FF2B5EF4-FFF2-40B4-BE49-F238E27FC236}">
                <a16:creationId xmlns:a16="http://schemas.microsoft.com/office/drawing/2014/main" id="{A511CD7E-0806-4AB0-857A-3A50F0669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052" y="5501466"/>
            <a:ext cx="687643" cy="4428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29" name="AutoShape 49">
            <a:extLst>
              <a:ext uri="{FF2B5EF4-FFF2-40B4-BE49-F238E27FC236}">
                <a16:creationId xmlns:a16="http://schemas.microsoft.com/office/drawing/2014/main" id="{4B46411C-F4F8-4D59-AC15-53689F67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595" y="5170606"/>
            <a:ext cx="614363" cy="316371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en-US" altLang="ko-KR" sz="900" b="0"/>
              <a:t> </a:t>
            </a:r>
            <a:r>
              <a:rPr lang="ko-KR" altLang="en-US" sz="900" b="0"/>
              <a:t>기간별</a:t>
            </a:r>
          </a:p>
          <a:p>
            <a:pPr fontAlgn="base" latinLnBrk="1">
              <a:buFontTx/>
              <a:buNone/>
            </a:pPr>
            <a:r>
              <a:rPr lang="ko-KR" altLang="en-US" sz="900" b="0"/>
              <a:t>고유정보 </a:t>
            </a:r>
          </a:p>
        </p:txBody>
      </p:sp>
      <p:graphicFrame>
        <p:nvGraphicFramePr>
          <p:cNvPr id="130" name="Object 53">
            <a:extLst>
              <a:ext uri="{FF2B5EF4-FFF2-40B4-BE49-F238E27FC236}">
                <a16:creationId xmlns:a16="http://schemas.microsoft.com/office/drawing/2014/main" id="{A04C086F-80E2-4E34-90B6-E1CF49646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27319"/>
              </p:ext>
            </p:extLst>
          </p:nvPr>
        </p:nvGraphicFramePr>
        <p:xfrm>
          <a:off x="3188433" y="5066593"/>
          <a:ext cx="1798637" cy="119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RD" r:id="rId3" imgW="16554450" imgH="13277850" progId="">
                  <p:embed/>
                </p:oleObj>
              </mc:Choice>
              <mc:Fallback>
                <p:oleObj name="ERD" r:id="rId3" imgW="16554450" imgH="132778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33" y="5066593"/>
                        <a:ext cx="1798637" cy="119610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AutoShape 54">
            <a:extLst>
              <a:ext uri="{FF2B5EF4-FFF2-40B4-BE49-F238E27FC236}">
                <a16:creationId xmlns:a16="http://schemas.microsoft.com/office/drawing/2014/main" id="{A2C91F42-C171-4EF1-AC93-5C3A17FA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953" y="5551499"/>
            <a:ext cx="576262" cy="314984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32" name="AutoShape 55">
            <a:extLst>
              <a:ext uri="{FF2B5EF4-FFF2-40B4-BE49-F238E27FC236}">
                <a16:creationId xmlns:a16="http://schemas.microsoft.com/office/drawing/2014/main" id="{A03F1B7B-1A87-4330-AF67-C0D38B0A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331" y="5552193"/>
            <a:ext cx="576262" cy="314983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185179" y="6265107"/>
            <a:ext cx="982919" cy="20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부문 목적 중심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36494" y="6265107"/>
            <a:ext cx="130251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데이터 표준 모델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03135" y="6265107"/>
            <a:ext cx="146981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전체 최적화 관점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6809244" y="4696032"/>
            <a:ext cx="1528735" cy="265250"/>
          </a:xfrm>
          <a:prstGeom prst="wedgeRoundRectCallout">
            <a:avLst>
              <a:gd name="adj1" fmla="val -42873"/>
              <a:gd name="adj2" fmla="val 16100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</a:rPr>
              <a:t>E2E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</a:rPr>
              <a:t>최적화 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</a:rPr>
              <a:t>Approach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AutoShape 40">
            <a:extLst>
              <a:ext uri="{FF2B5EF4-FFF2-40B4-BE49-F238E27FC236}">
                <a16:creationId xmlns:a16="http://schemas.microsoft.com/office/drawing/2014/main" id="{CD14DFC9-3FD9-43FA-98C9-4F100570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29" y="5630983"/>
            <a:ext cx="635204" cy="20188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endParaRPr lang="ko-KR" altLang="ko-KR" sz="900" b="0"/>
          </a:p>
        </p:txBody>
      </p:sp>
      <p:sp>
        <p:nvSpPr>
          <p:cNvPr id="124" name="Text Box 44">
            <a:extLst>
              <a:ext uri="{FF2B5EF4-FFF2-40B4-BE49-F238E27FC236}">
                <a16:creationId xmlns:a16="http://schemas.microsoft.com/office/drawing/2014/main" id="{9691908C-4DFD-489A-BD21-F67DF9F84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302" y="5625405"/>
            <a:ext cx="116130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 latinLnBrk="1">
              <a:buFontTx/>
              <a:buNone/>
            </a:pPr>
            <a:r>
              <a:rPr lang="ko-KR" altLang="en-US" sz="900" b="0" dirty="0"/>
              <a:t>통합 생산실적정보</a:t>
            </a:r>
          </a:p>
        </p:txBody>
      </p:sp>
    </p:spTree>
    <p:extLst>
      <p:ext uri="{BB962C8B-B14F-4D97-AF65-F5344CB8AC3E}">
        <p14:creationId xmlns:p14="http://schemas.microsoft.com/office/powerpoint/2010/main" val="28406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메타 </a:t>
            </a:r>
            <a:r>
              <a:rPr lang="ko-KR" altLang="en-US" sz="1600" b="1" dirty="0" err="1">
                <a:latin typeface="+mn-ea"/>
              </a:rPr>
              <a:t>데이타</a:t>
            </a:r>
            <a:r>
              <a:rPr lang="ko-KR" altLang="en-US" sz="1600" b="1" dirty="0">
                <a:latin typeface="+mn-ea"/>
              </a:rPr>
              <a:t> 관리체계 수립 및 </a:t>
            </a:r>
            <a:r>
              <a:rPr lang="en-US" altLang="ko-KR" sz="1600" b="1" dirty="0">
                <a:latin typeface="+mn-ea"/>
              </a:rPr>
              <a:t>EUC </a:t>
            </a:r>
            <a:r>
              <a:rPr lang="ko-KR" altLang="en-US" sz="1600" b="1" dirty="0">
                <a:latin typeface="+mn-ea"/>
              </a:rPr>
              <a:t>환경 구축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1DB9CB69-5779-495D-8C25-CD4C44C1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525" y="2026836"/>
            <a:ext cx="2160588" cy="50482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Ctr="1"/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IT Asset </a:t>
            </a:r>
            <a:r>
              <a:rPr kumimoji="0" lang="ko-KR" altLang="en-US" sz="1000" dirty="0"/>
              <a:t>추출 대상 후보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B2206E61-396F-4EDD-A9C8-C0A7D24A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846" y="2273351"/>
            <a:ext cx="1939925" cy="174625"/>
          </a:xfrm>
          <a:prstGeom prst="rect">
            <a:avLst/>
          </a:prstGeom>
          <a:solidFill>
            <a:srgbClr val="BDBD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/>
          <a:lstStyle/>
          <a:p>
            <a:pPr eaLnBrk="0" fontAlgn="base" hangingPunct="0">
              <a:buFontTx/>
              <a:buNone/>
            </a:pPr>
            <a:r>
              <a:rPr kumimoji="0" lang="ko-KR" altLang="en-US" sz="1000" b="0" dirty="0"/>
              <a:t>용어 표준</a:t>
            </a:r>
            <a:r>
              <a:rPr kumimoji="0" lang="en-US" altLang="ko-KR" sz="1000" b="0" dirty="0"/>
              <a:t>/</a:t>
            </a:r>
            <a:r>
              <a:rPr kumimoji="0" lang="ko-KR" altLang="en-US" sz="1000" b="0" dirty="0"/>
              <a:t>데이터 표준</a:t>
            </a:r>
            <a:r>
              <a:rPr kumimoji="0" lang="en-US" altLang="ko-KR" sz="1000" b="0" dirty="0"/>
              <a:t>/</a:t>
            </a:r>
            <a:r>
              <a:rPr kumimoji="0" lang="ko-KR" altLang="en-US" sz="1000" b="0" dirty="0"/>
              <a:t>업무 표준</a:t>
            </a:r>
            <a:r>
              <a:rPr kumimoji="0" lang="en-US" altLang="ko-KR" sz="1000" b="0" dirty="0"/>
              <a:t>/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6865CCBE-013F-4CA1-9FE8-A1B1B221E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8" y="2583486"/>
            <a:ext cx="777875" cy="38735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pPr algn="l" eaLnBrk="0" fontAlgn="base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1000" b="0" dirty="0"/>
              <a:t>Compare</a:t>
            </a:r>
          </a:p>
          <a:p>
            <a:pPr algn="l" eaLnBrk="0" fontAlgn="base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1000" b="0" dirty="0"/>
              <a:t>Analysis</a:t>
            </a:r>
          </a:p>
        </p:txBody>
      </p:sp>
      <p:graphicFrame>
        <p:nvGraphicFramePr>
          <p:cNvPr id="55" name="Object 12">
            <a:extLst>
              <a:ext uri="{FF2B5EF4-FFF2-40B4-BE49-F238E27FC236}">
                <a16:creationId xmlns:a16="http://schemas.microsoft.com/office/drawing/2014/main" id="{C127DE40-DB7C-4FD4-963D-8DAE2973A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907759"/>
              </p:ext>
            </p:extLst>
          </p:nvPr>
        </p:nvGraphicFramePr>
        <p:xfrm>
          <a:off x="3278342" y="3002109"/>
          <a:ext cx="3921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219370" imgH="771429" progId="PBrush">
                  <p:embed/>
                </p:oleObj>
              </mc:Choice>
              <mc:Fallback>
                <p:oleObj name="비트맵 이미지" r:id="rId3" imgW="1219370" imgH="7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342" y="3002109"/>
                        <a:ext cx="3921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13">
            <a:extLst>
              <a:ext uri="{FF2B5EF4-FFF2-40B4-BE49-F238E27FC236}">
                <a16:creationId xmlns:a16="http://schemas.microsoft.com/office/drawing/2014/main" id="{0A96F4AF-483B-4666-BD03-6B8FA165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38" y="3449236"/>
            <a:ext cx="1595437" cy="911225"/>
          </a:xfrm>
          <a:prstGeom prst="can">
            <a:avLst>
              <a:gd name="adj" fmla="val 25000"/>
            </a:avLst>
          </a:prstGeom>
          <a:solidFill>
            <a:srgbClr val="BDBDFF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>
            <a:lvl1pPr marL="285750" indent="-95250"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buFontTx/>
              <a:buChar char="•"/>
            </a:pP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데이터 </a:t>
            </a: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Catalog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데이터 </a:t>
            </a: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Location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데이터 항목명 </a:t>
            </a: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/ </a:t>
            </a: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설명</a:t>
            </a:r>
          </a:p>
          <a:p>
            <a:pPr eaLnBrk="0" latinLnBrk="0" hangingPunct="0">
              <a:buFontTx/>
              <a:buChar char="•"/>
            </a:pP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Ownership</a:t>
            </a:r>
          </a:p>
        </p:txBody>
      </p:sp>
      <p:sp>
        <p:nvSpPr>
          <p:cNvPr id="57" name="AutoShape 14">
            <a:extLst>
              <a:ext uri="{FF2B5EF4-FFF2-40B4-BE49-F238E27FC236}">
                <a16:creationId xmlns:a16="http://schemas.microsoft.com/office/drawing/2014/main" id="{C9730371-798D-4FFF-8BB7-A47A826F005B}"/>
              </a:ext>
            </a:extLst>
          </p:cNvPr>
          <p:cNvSpPr>
            <a:spLocks noChangeArrowheads="1"/>
          </p:cNvSpPr>
          <p:nvPr/>
        </p:nvSpPr>
        <p:spPr bwMode="auto">
          <a:xfrm rot="3078032">
            <a:off x="1600360" y="3056364"/>
            <a:ext cx="550863" cy="303212"/>
          </a:xfrm>
          <a:prstGeom prst="rightArrow">
            <a:avLst>
              <a:gd name="adj1" fmla="val 50000"/>
              <a:gd name="adj2" fmla="val 45419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AFA178FF-C09A-41E7-B360-6A1A415FF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433" y="3060783"/>
            <a:ext cx="326986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Load</a:t>
            </a:r>
          </a:p>
        </p:txBody>
      </p:sp>
      <p:sp>
        <p:nvSpPr>
          <p:cNvPr id="59" name="AutoShape 16">
            <a:extLst>
              <a:ext uri="{FF2B5EF4-FFF2-40B4-BE49-F238E27FC236}">
                <a16:creationId xmlns:a16="http://schemas.microsoft.com/office/drawing/2014/main" id="{291BCF33-FFA8-41FB-AA56-6B978570F80C}"/>
              </a:ext>
            </a:extLst>
          </p:cNvPr>
          <p:cNvSpPr>
            <a:spLocks noChangeArrowheads="1"/>
          </p:cNvSpPr>
          <p:nvPr/>
        </p:nvSpPr>
        <p:spPr bwMode="auto">
          <a:xfrm rot="4597463">
            <a:off x="2606025" y="2449111"/>
            <a:ext cx="1150938" cy="1697038"/>
          </a:xfrm>
          <a:custGeom>
            <a:avLst/>
            <a:gdLst>
              <a:gd name="G0" fmla="+- 73173 0 0"/>
              <a:gd name="G1" fmla="+- 6407231 0 0"/>
              <a:gd name="G2" fmla="+- 73173 0 6407231"/>
              <a:gd name="G3" fmla="+- 10800 0 0"/>
              <a:gd name="G4" fmla="+- 0 0 7317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6407231"/>
              <a:gd name="G10" fmla="+- 7800 0 2700"/>
              <a:gd name="G11" fmla="cos G10 73173"/>
              <a:gd name="G12" fmla="sin G10 73173"/>
              <a:gd name="G13" fmla="cos 13500 73173"/>
              <a:gd name="G14" fmla="sin 13500 73173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73173"/>
              <a:gd name="G22" fmla="sin G20 73173"/>
              <a:gd name="G23" fmla="+- G21 10800 0"/>
              <a:gd name="G24" fmla="+- G12 G23 G22"/>
              <a:gd name="G25" fmla="+- G22 G23 G11"/>
              <a:gd name="G26" fmla="cos 10800 73173"/>
              <a:gd name="G27" fmla="sin 10800 73173"/>
              <a:gd name="G28" fmla="cos 7800 73173"/>
              <a:gd name="G29" fmla="sin 7800 7317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6407231"/>
              <a:gd name="G36" fmla="sin G34 6407231"/>
              <a:gd name="G37" fmla="+/ 6407231 7317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777 w 21600"/>
              <a:gd name="T5" fmla="*/ 2594 h 21600"/>
              <a:gd name="T6" fmla="*/ 9543 w 21600"/>
              <a:gd name="T7" fmla="*/ 20014 h 21600"/>
              <a:gd name="T8" fmla="*/ 5728 w 21600"/>
              <a:gd name="T9" fmla="*/ 4874 h 21600"/>
              <a:gd name="T10" fmla="*/ 24297 w 21600"/>
              <a:gd name="T11" fmla="*/ 11063 h 21600"/>
              <a:gd name="T12" fmla="*/ 20016 w 21600"/>
              <a:gd name="T13" fmla="*/ 15180 h 21600"/>
              <a:gd name="T14" fmla="*/ 15899 w 21600"/>
              <a:gd name="T15" fmla="*/ 1089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8" y="10951"/>
                </a:moveTo>
                <a:cubicBezTo>
                  <a:pt x="18599" y="10901"/>
                  <a:pt x="18600" y="10850"/>
                  <a:pt x="18600" y="10800"/>
                </a:cubicBezTo>
                <a:cubicBezTo>
                  <a:pt x="18600" y="6492"/>
                  <a:pt x="15107" y="3000"/>
                  <a:pt x="10800" y="3000"/>
                </a:cubicBezTo>
                <a:cubicBezTo>
                  <a:pt x="6492" y="3000"/>
                  <a:pt x="3000" y="6492"/>
                  <a:pt x="3000" y="10800"/>
                </a:cubicBezTo>
                <a:cubicBezTo>
                  <a:pt x="3000" y="14700"/>
                  <a:pt x="5881" y="18001"/>
                  <a:pt x="9745" y="18528"/>
                </a:cubicBezTo>
                <a:lnTo>
                  <a:pt x="9340" y="21500"/>
                </a:lnTo>
                <a:cubicBezTo>
                  <a:pt x="3989" y="20771"/>
                  <a:pt x="0" y="1620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0"/>
                  <a:pt x="21599" y="10940"/>
                  <a:pt x="21597" y="11010"/>
                </a:cubicBezTo>
                <a:lnTo>
                  <a:pt x="24297" y="11063"/>
                </a:lnTo>
                <a:lnTo>
                  <a:pt x="20016" y="15180"/>
                </a:lnTo>
                <a:lnTo>
                  <a:pt x="15899" y="10899"/>
                </a:lnTo>
                <a:lnTo>
                  <a:pt x="18598" y="10951"/>
                </a:lnTo>
                <a:close/>
              </a:path>
            </a:pathLst>
          </a:cu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FAAC9BB4-A21D-4A3F-8917-84EC54F95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463" y="2856594"/>
            <a:ext cx="1032308" cy="38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표준용어</a:t>
            </a:r>
            <a:r>
              <a:rPr kumimoji="0" lang="en-US" altLang="ko-KR" sz="1000" dirty="0"/>
              <a:t>,</a:t>
            </a:r>
          </a:p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 데이터 참조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2969DB03-4F59-45F7-8C49-C9E338F1E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01" y="3622591"/>
            <a:ext cx="1032308" cy="38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표준용어</a:t>
            </a:r>
            <a:r>
              <a:rPr kumimoji="0" lang="en-US" altLang="ko-KR" sz="1000" dirty="0"/>
              <a:t>,</a:t>
            </a:r>
          </a:p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 데이터 신청</a:t>
            </a:r>
          </a:p>
        </p:txBody>
      </p:sp>
      <p:sp>
        <p:nvSpPr>
          <p:cNvPr id="62" name="AutoShape 19">
            <a:extLst>
              <a:ext uri="{FF2B5EF4-FFF2-40B4-BE49-F238E27FC236}">
                <a16:creationId xmlns:a16="http://schemas.microsoft.com/office/drawing/2014/main" id="{0AC8AA7A-4B23-4B3D-A434-3EEEF658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63" y="4344526"/>
            <a:ext cx="1471612" cy="303213"/>
          </a:xfrm>
          <a:prstGeom prst="curvedUpArrow">
            <a:avLst>
              <a:gd name="adj1" fmla="val 97068"/>
              <a:gd name="adj2" fmla="val 194136"/>
              <a:gd name="adj3" fmla="val 33333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graphicFrame>
        <p:nvGraphicFramePr>
          <p:cNvPr id="63" name="Object 20">
            <a:extLst>
              <a:ext uri="{FF2B5EF4-FFF2-40B4-BE49-F238E27FC236}">
                <a16:creationId xmlns:a16="http://schemas.microsoft.com/office/drawing/2014/main" id="{31E572BB-A198-4FE9-8403-DEFA03C6D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94161"/>
              </p:ext>
            </p:extLst>
          </p:nvPr>
        </p:nvGraphicFramePr>
        <p:xfrm>
          <a:off x="1744012" y="4895424"/>
          <a:ext cx="858586" cy="63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5" imgW="1580952" imgH="609524" progId="PBrush">
                  <p:embed/>
                </p:oleObj>
              </mc:Choice>
              <mc:Fallback>
                <p:oleObj name="비트맵 이미지" r:id="rId5" imgW="1580952" imgH="6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012" y="4895424"/>
                        <a:ext cx="858586" cy="63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21">
            <a:extLst>
              <a:ext uri="{FF2B5EF4-FFF2-40B4-BE49-F238E27FC236}">
                <a16:creationId xmlns:a16="http://schemas.microsoft.com/office/drawing/2014/main" id="{CEB07045-1462-4F17-8C4F-B8EA8672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54" y="2829950"/>
            <a:ext cx="939333" cy="69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algn="l" eaLnBrk="0" fontAlgn="base" hangingPunct="0">
              <a:buFontTx/>
              <a:buChar char="•"/>
            </a:pPr>
            <a:r>
              <a:rPr kumimoji="0" lang="en-US" altLang="ko-KR" sz="1000" dirty="0"/>
              <a:t>DBA/</a:t>
            </a:r>
            <a:r>
              <a:rPr kumimoji="0" lang="ko-KR" altLang="en-US" sz="1000" dirty="0" err="1"/>
              <a:t>모델러</a:t>
            </a:r>
            <a:endParaRPr kumimoji="0" lang="ko-KR" altLang="en-US" sz="1000" dirty="0"/>
          </a:p>
          <a:p>
            <a:pPr algn="l" eaLnBrk="0" fontAlgn="base" hangingPunct="0">
              <a:buFontTx/>
              <a:buChar char="•"/>
            </a:pPr>
            <a:r>
              <a:rPr kumimoji="0" lang="ko-KR" altLang="en-US" sz="1000" dirty="0"/>
              <a:t>설계</a:t>
            </a:r>
            <a:r>
              <a:rPr kumimoji="0" lang="en-US" altLang="ko-KR" sz="1000" dirty="0"/>
              <a:t>/</a:t>
            </a:r>
            <a:r>
              <a:rPr kumimoji="0" lang="ko-KR" altLang="en-US" sz="1000" dirty="0"/>
              <a:t>분석가</a:t>
            </a:r>
          </a:p>
          <a:p>
            <a:pPr algn="l" eaLnBrk="0" fontAlgn="base" hangingPunct="0">
              <a:buFontTx/>
              <a:buChar char="•"/>
            </a:pPr>
            <a:r>
              <a:rPr kumimoji="0" lang="ko-KR" altLang="en-US" sz="1000" dirty="0"/>
              <a:t>시스템 개발자</a:t>
            </a:r>
          </a:p>
          <a:p>
            <a:pPr algn="l" eaLnBrk="0" fontAlgn="base" hangingPunct="0">
              <a:buFontTx/>
              <a:buChar char="•"/>
            </a:pPr>
            <a:r>
              <a:rPr kumimoji="0" lang="ko-KR" altLang="en-US" sz="1000" dirty="0"/>
              <a:t>현업 사용자</a:t>
            </a:r>
          </a:p>
        </p:txBody>
      </p:sp>
      <p:sp>
        <p:nvSpPr>
          <p:cNvPr id="65" name="Text Box 22">
            <a:extLst>
              <a:ext uri="{FF2B5EF4-FFF2-40B4-BE49-F238E27FC236}">
                <a16:creationId xmlns:a16="http://schemas.microsoft.com/office/drawing/2014/main" id="{91B2946C-532B-4BBD-A650-CEAC1D4FC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431" y="5505937"/>
            <a:ext cx="718119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메타관리자</a:t>
            </a:r>
          </a:p>
        </p:txBody>
      </p:sp>
      <p:sp>
        <p:nvSpPr>
          <p:cNvPr id="66" name="AutoShape 23">
            <a:extLst>
              <a:ext uri="{FF2B5EF4-FFF2-40B4-BE49-F238E27FC236}">
                <a16:creationId xmlns:a16="http://schemas.microsoft.com/office/drawing/2014/main" id="{7CB5ED5A-7107-4482-A2F7-871A7A1D030D}"/>
              </a:ext>
            </a:extLst>
          </p:cNvPr>
          <p:cNvSpPr>
            <a:spLocks noChangeArrowheads="1"/>
          </p:cNvSpPr>
          <p:nvPr/>
        </p:nvSpPr>
        <p:spPr bwMode="auto">
          <a:xfrm rot="8779942">
            <a:off x="1980477" y="2521133"/>
            <a:ext cx="587331" cy="303212"/>
          </a:xfrm>
          <a:prstGeom prst="rightArrow">
            <a:avLst>
              <a:gd name="adj1" fmla="val 50000"/>
              <a:gd name="adj2" fmla="val 45419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A83BB2B4-2F38-4448-BF0E-00EDED048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261" y="2534218"/>
            <a:ext cx="442403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Extract</a:t>
            </a:r>
          </a:p>
        </p:txBody>
      </p:sp>
      <p:sp>
        <p:nvSpPr>
          <p:cNvPr id="68" name="Text Box 25">
            <a:extLst>
              <a:ext uri="{FF2B5EF4-FFF2-40B4-BE49-F238E27FC236}">
                <a16:creationId xmlns:a16="http://schemas.microsoft.com/office/drawing/2014/main" id="{791ED509-A0D0-492E-9F9A-B2FA5D60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588" y="2952871"/>
            <a:ext cx="455227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Inspect</a:t>
            </a:r>
          </a:p>
        </p:txBody>
      </p:sp>
      <p:sp>
        <p:nvSpPr>
          <p:cNvPr id="69" name="Text Box 26">
            <a:extLst>
              <a:ext uri="{FF2B5EF4-FFF2-40B4-BE49-F238E27FC236}">
                <a16:creationId xmlns:a16="http://schemas.microsoft.com/office/drawing/2014/main" id="{71C87810-33FC-4D06-AB61-C001A858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462" y="3280193"/>
            <a:ext cx="541789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b="1" dirty="0">
                <a:solidFill>
                  <a:srgbClr val="0000CC"/>
                </a:solidFill>
              </a:rPr>
              <a:t>[</a:t>
            </a:r>
            <a:r>
              <a:rPr kumimoji="0" lang="ko-KR" altLang="en-US" sz="1000" b="1" dirty="0">
                <a:solidFill>
                  <a:srgbClr val="0000CC"/>
                </a:solidFill>
              </a:rPr>
              <a:t>서비스</a:t>
            </a:r>
            <a:r>
              <a:rPr kumimoji="0" lang="en-US" altLang="ko-KR" sz="1000" b="1" dirty="0">
                <a:solidFill>
                  <a:srgbClr val="0000CC"/>
                </a:solidFill>
              </a:rPr>
              <a:t>]</a:t>
            </a:r>
            <a:endParaRPr kumimoji="0" lang="ko-KR" altLang="en-US" sz="1000" b="1" dirty="0">
              <a:solidFill>
                <a:srgbClr val="0000CC"/>
              </a:solidFill>
            </a:endParaRPr>
          </a:p>
        </p:txBody>
      </p:sp>
      <p:sp>
        <p:nvSpPr>
          <p:cNvPr id="70" name="Text Box 27">
            <a:extLst>
              <a:ext uri="{FF2B5EF4-FFF2-40B4-BE49-F238E27FC236}">
                <a16:creationId xmlns:a16="http://schemas.microsoft.com/office/drawing/2014/main" id="{0F8C3ACA-8AE7-4FC9-A786-5DB4051D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302" y="4637529"/>
            <a:ext cx="727737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b="1" dirty="0">
                <a:solidFill>
                  <a:srgbClr val="0000CC"/>
                </a:solidFill>
              </a:rPr>
              <a:t>[</a:t>
            </a:r>
            <a:r>
              <a:rPr kumimoji="0" lang="ko-KR" altLang="en-US" sz="1000" b="1" dirty="0">
                <a:solidFill>
                  <a:srgbClr val="0000CC"/>
                </a:solidFill>
              </a:rPr>
              <a:t>관리</a:t>
            </a:r>
            <a:r>
              <a:rPr kumimoji="0" lang="en-US" altLang="ko-KR" sz="1000" b="1" dirty="0">
                <a:solidFill>
                  <a:srgbClr val="0000CC"/>
                </a:solidFill>
              </a:rPr>
              <a:t>/</a:t>
            </a:r>
            <a:r>
              <a:rPr kumimoji="0" lang="ko-KR" altLang="en-US" sz="1000" b="1" dirty="0">
                <a:solidFill>
                  <a:srgbClr val="0000CC"/>
                </a:solidFill>
              </a:rPr>
              <a:t>운영</a:t>
            </a:r>
            <a:r>
              <a:rPr kumimoji="0" lang="en-US" altLang="ko-KR" sz="1000" b="1" dirty="0">
                <a:solidFill>
                  <a:srgbClr val="0000CC"/>
                </a:solidFill>
              </a:rPr>
              <a:t>]</a:t>
            </a:r>
            <a:endParaRPr kumimoji="0" lang="ko-KR" altLang="en-US" sz="1000" b="1" dirty="0">
              <a:solidFill>
                <a:srgbClr val="0000CC"/>
              </a:solidFill>
            </a:endParaRPr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5EC05F20-EDEA-4C4D-991C-6F9BA268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263" y="3501624"/>
            <a:ext cx="1215050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/>
              <a:t>Meta Data Repository</a:t>
            </a:r>
          </a:p>
        </p:txBody>
      </p:sp>
      <p:sp>
        <p:nvSpPr>
          <p:cNvPr id="72" name="Text Box 29">
            <a:extLst>
              <a:ext uri="{FF2B5EF4-FFF2-40B4-BE49-F238E27FC236}">
                <a16:creationId xmlns:a16="http://schemas.microsoft.com/office/drawing/2014/main" id="{C3DE55EC-F9FE-4B7A-88BA-7001DB3A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05" y="4411746"/>
            <a:ext cx="1210241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신청</a:t>
            </a:r>
            <a:r>
              <a:rPr kumimoji="0" lang="en-US" altLang="ko-KR" sz="1000" dirty="0"/>
              <a:t>/</a:t>
            </a:r>
            <a:r>
              <a:rPr kumimoji="0" lang="ko-KR" altLang="en-US" sz="1000" dirty="0"/>
              <a:t>추출 내역 조회</a:t>
            </a:r>
          </a:p>
        </p:txBody>
      </p:sp>
      <p:sp>
        <p:nvSpPr>
          <p:cNvPr id="73" name="Text Box 30">
            <a:extLst>
              <a:ext uri="{FF2B5EF4-FFF2-40B4-BE49-F238E27FC236}">
                <a16:creationId xmlns:a16="http://schemas.microsoft.com/office/drawing/2014/main" id="{B698E672-A036-4C2A-B362-3F3EA8C8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144" y="4436201"/>
            <a:ext cx="1061162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신청 승인 및 거부</a:t>
            </a:r>
          </a:p>
        </p:txBody>
      </p:sp>
      <p:sp>
        <p:nvSpPr>
          <p:cNvPr id="74" name="AutoShape 57">
            <a:extLst>
              <a:ext uri="{FF2B5EF4-FFF2-40B4-BE49-F238E27FC236}">
                <a16:creationId xmlns:a16="http://schemas.microsoft.com/office/drawing/2014/main" id="{54D196E8-56A9-45FC-AE18-E85B3B954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2083741"/>
            <a:ext cx="1943100" cy="28892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ko-KR" altLang="en-US" sz="1000" dirty="0"/>
              <a:t>기간시스템 </a:t>
            </a:r>
            <a:r>
              <a:rPr lang="en-US" altLang="ko-KR" sz="1000" dirty="0"/>
              <a:t>(ODS)</a:t>
            </a:r>
            <a:endParaRPr lang="ko-KR" altLang="en-US" sz="1000" dirty="0"/>
          </a:p>
        </p:txBody>
      </p:sp>
      <p:sp>
        <p:nvSpPr>
          <p:cNvPr id="75" name="AutoShape 58">
            <a:extLst>
              <a:ext uri="{FF2B5EF4-FFF2-40B4-BE49-F238E27FC236}">
                <a16:creationId xmlns:a16="http://schemas.microsoft.com/office/drawing/2014/main" id="{31918B0A-33CF-4493-A74A-420AAC41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4" y="2660004"/>
            <a:ext cx="1871662" cy="720725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None/>
            </a:pPr>
            <a:r>
              <a:rPr lang="en-US" altLang="ko-KR" sz="1000"/>
              <a:t>EDW</a:t>
            </a:r>
          </a:p>
        </p:txBody>
      </p:sp>
      <p:sp>
        <p:nvSpPr>
          <p:cNvPr id="76" name="AutoShape 59">
            <a:extLst>
              <a:ext uri="{FF2B5EF4-FFF2-40B4-BE49-F238E27FC236}">
                <a16:creationId xmlns:a16="http://schemas.microsoft.com/office/drawing/2014/main" id="{D80DB807-6F0F-4D0C-8920-E8AB922B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3452166"/>
            <a:ext cx="719138" cy="5762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ko-KR" sz="1000"/>
              <a:t>OLAP</a:t>
            </a:r>
          </a:p>
        </p:txBody>
      </p:sp>
      <p:sp>
        <p:nvSpPr>
          <p:cNvPr id="77" name="AutoShape 60">
            <a:extLst>
              <a:ext uri="{FF2B5EF4-FFF2-40B4-BE49-F238E27FC236}">
                <a16:creationId xmlns:a16="http://schemas.microsoft.com/office/drawing/2014/main" id="{F03B3CAD-5A5C-4018-8FA9-993DC1DB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6" y="3452166"/>
            <a:ext cx="719138" cy="5762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ko-KR" sz="1000" dirty="0"/>
              <a:t>BI </a:t>
            </a:r>
          </a:p>
        </p:txBody>
      </p:sp>
      <p:sp>
        <p:nvSpPr>
          <p:cNvPr id="78" name="AutoShape 61">
            <a:extLst>
              <a:ext uri="{FF2B5EF4-FFF2-40B4-BE49-F238E27FC236}">
                <a16:creationId xmlns:a16="http://schemas.microsoft.com/office/drawing/2014/main" id="{31E02496-119D-4D57-83C6-D889CDDF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3443288"/>
            <a:ext cx="719138" cy="5762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ko-KR" sz="1000" dirty="0"/>
              <a:t>AI</a:t>
            </a:r>
          </a:p>
        </p:txBody>
      </p:sp>
      <p:pic>
        <p:nvPicPr>
          <p:cNvPr id="79" name="Picture 62">
            <a:extLst>
              <a:ext uri="{FF2B5EF4-FFF2-40B4-BE49-F238E27FC236}">
                <a16:creationId xmlns:a16="http://schemas.microsoft.com/office/drawing/2014/main" id="{BD9661B2-984D-41FA-90D7-B682B235420F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5142614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utoShape 63">
            <a:extLst>
              <a:ext uri="{FF2B5EF4-FFF2-40B4-BE49-F238E27FC236}">
                <a16:creationId xmlns:a16="http://schemas.microsoft.com/office/drawing/2014/main" id="{B4DD7C0D-57EC-44F9-A5C0-F6ACA3FC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4" y="4099866"/>
            <a:ext cx="431800" cy="688578"/>
          </a:xfrm>
          <a:prstGeom prst="downArrow">
            <a:avLst>
              <a:gd name="adj1" fmla="val 50000"/>
              <a:gd name="adj2" fmla="val 7051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1" name="AutoShape 64">
            <a:extLst>
              <a:ext uri="{FF2B5EF4-FFF2-40B4-BE49-F238E27FC236}">
                <a16:creationId xmlns:a16="http://schemas.microsoft.com/office/drawing/2014/main" id="{AD14A110-5730-4900-AF27-057589D5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6" y="2444104"/>
            <a:ext cx="287338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2" name="AutoShape 65">
            <a:extLst>
              <a:ext uri="{FF2B5EF4-FFF2-40B4-BE49-F238E27FC236}">
                <a16:creationId xmlns:a16="http://schemas.microsoft.com/office/drawing/2014/main" id="{25F3B158-0289-4888-8F25-2C033D8A2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6" y="2444104"/>
            <a:ext cx="287338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3" name="AutoShape 66">
            <a:extLst>
              <a:ext uri="{FF2B5EF4-FFF2-40B4-BE49-F238E27FC236}">
                <a16:creationId xmlns:a16="http://schemas.microsoft.com/office/drawing/2014/main" id="{064B84A8-F28B-4BC4-A626-E62EF049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2444104"/>
            <a:ext cx="287338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4" name="Rectangle 67">
            <a:extLst>
              <a:ext uri="{FF2B5EF4-FFF2-40B4-BE49-F238E27FC236}">
                <a16:creationId xmlns:a16="http://schemas.microsoft.com/office/drawing/2014/main" id="{9ED94F6A-BCD8-4E43-A547-723AD348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6" y="2967098"/>
            <a:ext cx="358775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5" name="Rectangle 68">
            <a:extLst>
              <a:ext uri="{FF2B5EF4-FFF2-40B4-BE49-F238E27FC236}">
                <a16:creationId xmlns:a16="http://schemas.microsoft.com/office/drawing/2014/main" id="{BAF17747-9F20-4766-A192-6B27ED26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4" y="3048941"/>
            <a:ext cx="358775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6" name="Text Box 69">
            <a:extLst>
              <a:ext uri="{FF2B5EF4-FFF2-40B4-BE49-F238E27FC236}">
                <a16:creationId xmlns:a16="http://schemas.microsoft.com/office/drawing/2014/main" id="{97F075AB-5490-441C-903E-194BFBDB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4" y="4082046"/>
            <a:ext cx="1205779" cy="62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ko-KR" sz="1000" dirty="0"/>
              <a:t> </a:t>
            </a:r>
            <a:r>
              <a:rPr lang="ko-KR" altLang="en-US" sz="1000" dirty="0"/>
              <a:t>다차원 정보분석</a:t>
            </a:r>
            <a:endParaRPr lang="ko-KR" altLang="en-US" sz="1000" b="0" dirty="0"/>
          </a:p>
          <a:p>
            <a:pPr algn="l" fontAlgn="base" latinLnBrk="1">
              <a:lnSpc>
                <a:spcPct val="14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ko-KR" altLang="en-US" sz="1000" dirty="0"/>
              <a:t> 비정형 분석</a:t>
            </a:r>
          </a:p>
          <a:p>
            <a:pPr algn="l" fontAlgn="base" latinLnBrk="1">
              <a:lnSpc>
                <a:spcPct val="110000"/>
              </a:lnSpc>
              <a:buClr>
                <a:srgbClr val="FF3300"/>
              </a:buClr>
              <a:buSzPct val="130000"/>
            </a:pPr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en-US" altLang="ko-KR" sz="1000" dirty="0" err="1"/>
              <a:t>SQL,Query</a:t>
            </a:r>
            <a:r>
              <a:rPr lang="en-US" altLang="ko-KR" sz="1000" dirty="0"/>
              <a:t> Builder</a:t>
            </a:r>
          </a:p>
        </p:txBody>
      </p:sp>
      <p:sp>
        <p:nvSpPr>
          <p:cNvPr id="87" name="Text Box 70">
            <a:extLst>
              <a:ext uri="{FF2B5EF4-FFF2-40B4-BE49-F238E27FC236}">
                <a16:creationId xmlns:a16="http://schemas.microsoft.com/office/drawing/2014/main" id="{18DC573D-6F37-44D8-B045-79291468F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9" y="5436095"/>
            <a:ext cx="5982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FontTx/>
              <a:buNone/>
            </a:pPr>
            <a:r>
              <a:rPr lang="ko-KR" altLang="en-US" sz="1000"/>
              <a:t>담당자 </a:t>
            </a:r>
          </a:p>
        </p:txBody>
      </p:sp>
      <p:pic>
        <p:nvPicPr>
          <p:cNvPr id="88" name="Picture 72">
            <a:extLst>
              <a:ext uri="{FF2B5EF4-FFF2-40B4-BE49-F238E27FC236}">
                <a16:creationId xmlns:a16="http://schemas.microsoft.com/office/drawing/2014/main" id="{4AA7114A-AB13-46D4-AE10-23D7F7E4DB00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1" y="5069589"/>
            <a:ext cx="11572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 Box 73">
            <a:extLst>
              <a:ext uri="{FF2B5EF4-FFF2-40B4-BE49-F238E27FC236}">
                <a16:creationId xmlns:a16="http://schemas.microsoft.com/office/drawing/2014/main" id="{CE0B6C48-E094-481B-A16F-9D28D6104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4092989"/>
            <a:ext cx="125386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ko-KR" sz="1000" dirty="0"/>
              <a:t> </a:t>
            </a:r>
            <a:r>
              <a:rPr lang="ko-KR" altLang="en-US" sz="1000" dirty="0"/>
              <a:t>다차원 정보분석</a:t>
            </a:r>
            <a:endParaRPr lang="ko-KR" altLang="en-US" sz="1000" b="0" dirty="0"/>
          </a:p>
          <a:p>
            <a:pPr algn="l" fontAlgn="base" latinLnBrk="1">
              <a:lnSpc>
                <a:spcPct val="15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ko-KR" altLang="en-US" sz="1000" dirty="0"/>
              <a:t> 원가</a:t>
            </a:r>
            <a:r>
              <a:rPr lang="en-US" altLang="ko-KR" sz="1000" dirty="0"/>
              <a:t>/</a:t>
            </a:r>
            <a:r>
              <a:rPr lang="ko-KR" altLang="en-US" sz="1000" dirty="0"/>
              <a:t>수익성 분석</a:t>
            </a:r>
          </a:p>
          <a:p>
            <a:pPr algn="l" fontAlgn="base" latinLnBrk="1">
              <a:lnSpc>
                <a:spcPct val="90000"/>
              </a:lnSpc>
              <a:buClr>
                <a:srgbClr val="FF3300"/>
              </a:buClr>
              <a:buSzPct val="130000"/>
            </a:pPr>
            <a:r>
              <a:rPr lang="ko-KR" altLang="en-US" sz="1000" dirty="0"/>
              <a:t>  정보 등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38199" y="1468447"/>
            <a:ext cx="187166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- EUC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환경 구축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4667" y="1447641"/>
            <a:ext cx="278601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메타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데이타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관리체계 수립 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4705586" y="1594095"/>
            <a:ext cx="0" cy="4211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71">
            <a:extLst>
              <a:ext uri="{FF2B5EF4-FFF2-40B4-BE49-F238E27FC236}">
                <a16:creationId xmlns:a16="http://schemas.microsoft.com/office/drawing/2014/main" id="{82C9F3E7-E5D6-4C99-8440-0453C186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142" y="5495039"/>
            <a:ext cx="9044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FontTx/>
              <a:buNone/>
            </a:pPr>
            <a:r>
              <a:rPr lang="ko-KR" altLang="en-US" sz="1000" dirty="0"/>
              <a:t>임원</a:t>
            </a:r>
            <a:r>
              <a:rPr lang="en-US" altLang="ko-KR" sz="1000" dirty="0"/>
              <a:t>/</a:t>
            </a:r>
            <a:r>
              <a:rPr lang="ko-KR" altLang="en-US" sz="1000" dirty="0"/>
              <a:t>관리자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72695" y="4806200"/>
            <a:ext cx="1411761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b="1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[End User Computing]</a:t>
            </a:r>
            <a:endParaRPr lang="ko-KR" altLang="en-US" sz="1000" b="1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48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H/W, N/W </a:t>
            </a:r>
            <a:r>
              <a:rPr lang="ko-KR" altLang="en-US" sz="1600" b="1" dirty="0">
                <a:latin typeface="+mn-ea"/>
              </a:rPr>
              <a:t>중심 아키텍처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舊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→</a:t>
            </a:r>
            <a:r>
              <a:rPr lang="en-US" altLang="ko-KR" sz="1600" b="1" dirty="0">
                <a:latin typeface="+mn-ea"/>
              </a:rPr>
              <a:t> Cloud Transformation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Technical Architecture</a:t>
            </a: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D4FAA0F7-7AB6-4CE3-936F-28539A901E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01825" y="1221475"/>
            <a:ext cx="1104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1000" b="0" dirty="0">
                <a:cs typeface="Arial" panose="020B0604020202020204" pitchFamily="34" charset="0"/>
              </a:rPr>
              <a:t>운영 네트워크</a:t>
            </a: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E9710A4D-2017-4D20-AED1-7450951DA0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99427" y="1541049"/>
            <a:ext cx="1243371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업무중요도 이중화 </a:t>
            </a:r>
          </a:p>
        </p:txBody>
      </p:sp>
      <p:sp>
        <p:nvSpPr>
          <p:cNvPr id="48" name="AutoShape 6">
            <a:extLst>
              <a:ext uri="{FF2B5EF4-FFF2-40B4-BE49-F238E27FC236}">
                <a16:creationId xmlns:a16="http://schemas.microsoft.com/office/drawing/2014/main" id="{73A81FE4-0069-4CCE-AACE-EBF40A52CC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20250" y="4475153"/>
            <a:ext cx="1952625" cy="862966"/>
          </a:xfrm>
          <a:prstGeom prst="roundRect">
            <a:avLst>
              <a:gd name="adj" fmla="val 16667"/>
            </a:avLst>
          </a:prstGeom>
          <a:solidFill>
            <a:srgbClr val="9966FF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AutoShape 7">
            <a:extLst>
              <a:ext uri="{FF2B5EF4-FFF2-40B4-BE49-F238E27FC236}">
                <a16:creationId xmlns:a16="http://schemas.microsoft.com/office/drawing/2014/main" id="{EEB4E09C-5E00-40C0-A23E-BDD21A2BD8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8099" y="4246265"/>
            <a:ext cx="1098550" cy="1083946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AutoShape 8">
            <a:extLst>
              <a:ext uri="{FF2B5EF4-FFF2-40B4-BE49-F238E27FC236}">
                <a16:creationId xmlns:a16="http://schemas.microsoft.com/office/drawing/2014/main" id="{872AF261-8173-41D9-8A70-A315C59274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7270" y="1813582"/>
            <a:ext cx="1096963" cy="1083944"/>
          </a:xfrm>
          <a:prstGeom prst="roundRect">
            <a:avLst>
              <a:gd name="adj" fmla="val 16667"/>
            </a:avLst>
          </a:prstGeom>
          <a:solidFill>
            <a:srgbClr val="969696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3D587777-BF23-4DEC-8471-39ED8104AE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5368" y="1813582"/>
            <a:ext cx="1031875" cy="10839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2" name="Picture 10" descr="ds8000">
            <a:extLst>
              <a:ext uri="{FF2B5EF4-FFF2-40B4-BE49-F238E27FC236}">
                <a16:creationId xmlns:a16="http://schemas.microsoft.com/office/drawing/2014/main" id="{ABC93243-9C00-4495-B14C-D881666AF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07" y="4228007"/>
            <a:ext cx="438150" cy="83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 Box 11">
            <a:extLst>
              <a:ext uri="{FF2B5EF4-FFF2-40B4-BE49-F238E27FC236}">
                <a16:creationId xmlns:a16="http://schemas.microsoft.com/office/drawing/2014/main" id="{E6B6C8FE-BFA8-4972-A1EA-7FAF02F093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81282" y="5024441"/>
            <a:ext cx="9017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High-End Disk</a:t>
            </a:r>
          </a:p>
        </p:txBody>
      </p:sp>
      <p:pic>
        <p:nvPicPr>
          <p:cNvPr id="95" name="Picture 12" descr="SAN 스위치 F32">
            <a:extLst>
              <a:ext uri="{FF2B5EF4-FFF2-40B4-BE49-F238E27FC236}">
                <a16:creationId xmlns:a16="http://schemas.microsoft.com/office/drawing/2014/main" id="{0837DDBD-ECF4-4045-B7BE-1D705F50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b="7692"/>
          <a:stretch>
            <a:fillRect/>
          </a:stretch>
        </p:blipFill>
        <p:spPr bwMode="auto">
          <a:xfrm>
            <a:off x="4072094" y="3261058"/>
            <a:ext cx="717550" cy="1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AutoShape 13">
            <a:extLst>
              <a:ext uri="{FF2B5EF4-FFF2-40B4-BE49-F238E27FC236}">
                <a16:creationId xmlns:a16="http://schemas.microsoft.com/office/drawing/2014/main" id="{31675121-0F3A-4E32-9E71-B9C2F3A82549}"/>
              </a:ext>
            </a:extLst>
          </p:cNvPr>
          <p:cNvCxnSpPr>
            <a:cxnSpLocks noChangeShapeType="1"/>
            <a:stCxn id="137" idx="2"/>
            <a:endCxn id="106" idx="0"/>
          </p:cNvCxnSpPr>
          <p:nvPr/>
        </p:nvCxnSpPr>
        <p:spPr bwMode="auto">
          <a:xfrm flipH="1">
            <a:off x="1865469" y="2621302"/>
            <a:ext cx="353653" cy="69367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14">
            <a:extLst>
              <a:ext uri="{FF2B5EF4-FFF2-40B4-BE49-F238E27FC236}">
                <a16:creationId xmlns:a16="http://schemas.microsoft.com/office/drawing/2014/main" id="{35EF46B9-C3CF-4F52-B701-33F3BE871EE4}"/>
              </a:ext>
            </a:extLst>
          </p:cNvPr>
          <p:cNvCxnSpPr>
            <a:cxnSpLocks noChangeShapeType="1"/>
            <a:stCxn id="133" idx="2"/>
            <a:endCxn id="106" idx="0"/>
          </p:cNvCxnSpPr>
          <p:nvPr/>
        </p:nvCxnSpPr>
        <p:spPr bwMode="auto">
          <a:xfrm flipH="1">
            <a:off x="1865469" y="2691785"/>
            <a:ext cx="798334" cy="623188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15">
            <a:extLst>
              <a:ext uri="{FF2B5EF4-FFF2-40B4-BE49-F238E27FC236}">
                <a16:creationId xmlns:a16="http://schemas.microsoft.com/office/drawing/2014/main" id="{9B10A0B5-8FC5-4C18-AC94-262A04C75A29}"/>
              </a:ext>
            </a:extLst>
          </p:cNvPr>
          <p:cNvCxnSpPr>
            <a:cxnSpLocks noChangeShapeType="1"/>
            <a:stCxn id="140" idx="2"/>
            <a:endCxn id="106" idx="0"/>
          </p:cNvCxnSpPr>
          <p:nvPr/>
        </p:nvCxnSpPr>
        <p:spPr bwMode="auto">
          <a:xfrm flipH="1">
            <a:off x="1865469" y="2691785"/>
            <a:ext cx="1465878" cy="623188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16">
            <a:extLst>
              <a:ext uri="{FF2B5EF4-FFF2-40B4-BE49-F238E27FC236}">
                <a16:creationId xmlns:a16="http://schemas.microsoft.com/office/drawing/2014/main" id="{301664FC-C610-4B8C-8824-3EA2853CD973}"/>
              </a:ext>
            </a:extLst>
          </p:cNvPr>
          <p:cNvCxnSpPr>
            <a:cxnSpLocks noChangeShapeType="1"/>
            <a:stCxn id="161" idx="2"/>
            <a:endCxn id="106" idx="0"/>
          </p:cNvCxnSpPr>
          <p:nvPr/>
        </p:nvCxnSpPr>
        <p:spPr bwMode="auto">
          <a:xfrm flipH="1">
            <a:off x="1865469" y="2659402"/>
            <a:ext cx="1968500" cy="65557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17">
            <a:extLst>
              <a:ext uri="{FF2B5EF4-FFF2-40B4-BE49-F238E27FC236}">
                <a16:creationId xmlns:a16="http://schemas.microsoft.com/office/drawing/2014/main" id="{3C49B0B8-4EB2-4006-9415-A2E49B11F4D2}"/>
              </a:ext>
            </a:extLst>
          </p:cNvPr>
          <p:cNvCxnSpPr>
            <a:cxnSpLocks noChangeShapeType="1"/>
            <a:stCxn id="161" idx="2"/>
            <a:endCxn id="115" idx="0"/>
          </p:cNvCxnSpPr>
          <p:nvPr/>
        </p:nvCxnSpPr>
        <p:spPr bwMode="auto">
          <a:xfrm flipH="1">
            <a:off x="2893377" y="2659402"/>
            <a:ext cx="940592" cy="6397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18">
            <a:extLst>
              <a:ext uri="{FF2B5EF4-FFF2-40B4-BE49-F238E27FC236}">
                <a16:creationId xmlns:a16="http://schemas.microsoft.com/office/drawing/2014/main" id="{9F899335-B0E7-48A6-B127-741A113E50F8}"/>
              </a:ext>
            </a:extLst>
          </p:cNvPr>
          <p:cNvCxnSpPr>
            <a:cxnSpLocks noChangeShapeType="1"/>
            <a:stCxn id="125" idx="2"/>
            <a:endCxn id="95" idx="0"/>
          </p:cNvCxnSpPr>
          <p:nvPr/>
        </p:nvCxnSpPr>
        <p:spPr bwMode="auto">
          <a:xfrm>
            <a:off x="520318" y="2727981"/>
            <a:ext cx="3910551" cy="533077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19">
            <a:extLst>
              <a:ext uri="{FF2B5EF4-FFF2-40B4-BE49-F238E27FC236}">
                <a16:creationId xmlns:a16="http://schemas.microsoft.com/office/drawing/2014/main" id="{8A09F763-F8C6-4933-BEAE-B5D7A6E05EE2}"/>
              </a:ext>
            </a:extLst>
          </p:cNvPr>
          <p:cNvCxnSpPr>
            <a:cxnSpLocks noChangeShapeType="1"/>
            <a:stCxn id="171" idx="2"/>
            <a:endCxn id="106" idx="0"/>
          </p:cNvCxnSpPr>
          <p:nvPr/>
        </p:nvCxnSpPr>
        <p:spPr bwMode="auto">
          <a:xfrm flipH="1">
            <a:off x="1865469" y="2659402"/>
            <a:ext cx="2565400" cy="65557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20">
            <a:extLst>
              <a:ext uri="{FF2B5EF4-FFF2-40B4-BE49-F238E27FC236}">
                <a16:creationId xmlns:a16="http://schemas.microsoft.com/office/drawing/2014/main" id="{7CC55CE9-392A-4A6D-B062-69AE93BDCF54}"/>
              </a:ext>
            </a:extLst>
          </p:cNvPr>
          <p:cNvCxnSpPr>
            <a:cxnSpLocks noChangeShapeType="1"/>
            <a:stCxn id="125" idx="2"/>
            <a:endCxn id="106" idx="0"/>
          </p:cNvCxnSpPr>
          <p:nvPr/>
        </p:nvCxnSpPr>
        <p:spPr bwMode="auto">
          <a:xfrm>
            <a:off x="520318" y="2727981"/>
            <a:ext cx="1345151" cy="586992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21">
            <a:extLst>
              <a:ext uri="{FF2B5EF4-FFF2-40B4-BE49-F238E27FC236}">
                <a16:creationId xmlns:a16="http://schemas.microsoft.com/office/drawing/2014/main" id="{10BC7CE0-162B-4847-A8AC-243DEDF33B55}"/>
              </a:ext>
            </a:extLst>
          </p:cNvPr>
          <p:cNvCxnSpPr>
            <a:cxnSpLocks noChangeShapeType="1"/>
            <a:stCxn id="136" idx="2"/>
            <a:endCxn id="106" idx="0"/>
          </p:cNvCxnSpPr>
          <p:nvPr/>
        </p:nvCxnSpPr>
        <p:spPr bwMode="auto">
          <a:xfrm>
            <a:off x="1632542" y="2667022"/>
            <a:ext cx="232927" cy="64795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22">
            <a:extLst>
              <a:ext uri="{FF2B5EF4-FFF2-40B4-BE49-F238E27FC236}">
                <a16:creationId xmlns:a16="http://schemas.microsoft.com/office/drawing/2014/main" id="{E30EA2ED-7265-42AE-B6F3-6B87B5C17F8D}"/>
              </a:ext>
            </a:extLst>
          </p:cNvPr>
          <p:cNvCxnSpPr>
            <a:cxnSpLocks noChangeShapeType="1"/>
            <a:stCxn id="130" idx="2"/>
            <a:endCxn id="106" idx="0"/>
          </p:cNvCxnSpPr>
          <p:nvPr/>
        </p:nvCxnSpPr>
        <p:spPr bwMode="auto">
          <a:xfrm>
            <a:off x="1107692" y="2667021"/>
            <a:ext cx="757777" cy="647952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06" name="Picture 23" descr="Cisci_9506_150_Director">
            <a:extLst>
              <a:ext uri="{FF2B5EF4-FFF2-40B4-BE49-F238E27FC236}">
                <a16:creationId xmlns:a16="http://schemas.microsoft.com/office/drawing/2014/main" id="{EDCF9F0A-D631-4054-872A-6181CF46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19" y="3314973"/>
            <a:ext cx="622300" cy="5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 Box 24">
            <a:extLst>
              <a:ext uri="{FF2B5EF4-FFF2-40B4-BE49-F238E27FC236}">
                <a16:creationId xmlns:a16="http://schemas.microsoft.com/office/drawing/2014/main" id="{B28DC81D-1390-4B29-AD03-1A166C9DEA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1683" y="3330213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SAN Director</a:t>
            </a:r>
          </a:p>
        </p:txBody>
      </p:sp>
      <p:pic>
        <p:nvPicPr>
          <p:cNvPr id="108" name="Picture 25" descr="LTO_3584">
            <a:extLst>
              <a:ext uri="{FF2B5EF4-FFF2-40B4-BE49-F238E27FC236}">
                <a16:creationId xmlns:a16="http://schemas.microsoft.com/office/drawing/2014/main" id="{D1843485-F257-44D0-9494-D573AD38A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60" y="4070647"/>
            <a:ext cx="501650" cy="6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 Box 26">
            <a:extLst>
              <a:ext uri="{FF2B5EF4-FFF2-40B4-BE49-F238E27FC236}">
                <a16:creationId xmlns:a16="http://schemas.microsoft.com/office/drawing/2014/main" id="{CB75E526-BC68-4A27-91BC-2FC99F7510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97932" y="4755937"/>
            <a:ext cx="755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Backup Lib</a:t>
            </a:r>
          </a:p>
        </p:txBody>
      </p:sp>
      <p:cxnSp>
        <p:nvCxnSpPr>
          <p:cNvPr id="110" name="AutoShape 27">
            <a:extLst>
              <a:ext uri="{FF2B5EF4-FFF2-40B4-BE49-F238E27FC236}">
                <a16:creationId xmlns:a16="http://schemas.microsoft.com/office/drawing/2014/main" id="{B93FE6CE-7EEE-485D-A5D0-BB6C7A2FE2B0}"/>
              </a:ext>
            </a:extLst>
          </p:cNvPr>
          <p:cNvCxnSpPr>
            <a:cxnSpLocks noChangeShapeType="1"/>
            <a:stCxn id="92" idx="0"/>
            <a:endCxn id="106" idx="2"/>
          </p:cNvCxnSpPr>
          <p:nvPr/>
        </p:nvCxnSpPr>
        <p:spPr bwMode="auto">
          <a:xfrm flipV="1">
            <a:off x="1800382" y="3815987"/>
            <a:ext cx="65087" cy="4120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1" name="Picture 28" descr="ds8000">
            <a:extLst>
              <a:ext uri="{FF2B5EF4-FFF2-40B4-BE49-F238E27FC236}">
                <a16:creationId xmlns:a16="http://schemas.microsoft.com/office/drawing/2014/main" id="{DCCDC7E8-361F-47EB-B3C2-91D0AE6B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40" y="4218482"/>
            <a:ext cx="434975" cy="84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AutoShape 29">
            <a:extLst>
              <a:ext uri="{FF2B5EF4-FFF2-40B4-BE49-F238E27FC236}">
                <a16:creationId xmlns:a16="http://schemas.microsoft.com/office/drawing/2014/main" id="{F55FF5BD-3E62-44A4-84D1-A52EDD84623A}"/>
              </a:ext>
            </a:extLst>
          </p:cNvPr>
          <p:cNvCxnSpPr>
            <a:cxnSpLocks noChangeShapeType="1"/>
            <a:stCxn id="111" idx="0"/>
            <a:endCxn id="106" idx="2"/>
          </p:cNvCxnSpPr>
          <p:nvPr/>
        </p:nvCxnSpPr>
        <p:spPr bwMode="auto">
          <a:xfrm flipH="1" flipV="1">
            <a:off x="1865469" y="3815987"/>
            <a:ext cx="1099259" cy="402495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30">
            <a:extLst>
              <a:ext uri="{FF2B5EF4-FFF2-40B4-BE49-F238E27FC236}">
                <a16:creationId xmlns:a16="http://schemas.microsoft.com/office/drawing/2014/main" id="{F563F4A2-EB47-4120-9B1D-79A27BC9602B}"/>
              </a:ext>
            </a:extLst>
          </p:cNvPr>
          <p:cNvCxnSpPr>
            <a:cxnSpLocks noChangeShapeType="1"/>
            <a:stCxn id="111" idx="0"/>
            <a:endCxn id="115" idx="2"/>
          </p:cNvCxnSpPr>
          <p:nvPr/>
        </p:nvCxnSpPr>
        <p:spPr bwMode="auto">
          <a:xfrm flipH="1" flipV="1">
            <a:off x="2893377" y="3800138"/>
            <a:ext cx="71351" cy="418344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31">
            <a:extLst>
              <a:ext uri="{FF2B5EF4-FFF2-40B4-BE49-F238E27FC236}">
                <a16:creationId xmlns:a16="http://schemas.microsoft.com/office/drawing/2014/main" id="{101E8D1F-8FF6-4057-91A1-7F71807131B0}"/>
              </a:ext>
            </a:extLst>
          </p:cNvPr>
          <p:cNvCxnSpPr>
            <a:cxnSpLocks noChangeShapeType="1"/>
            <a:stCxn id="92" idx="0"/>
            <a:endCxn id="115" idx="2"/>
          </p:cNvCxnSpPr>
          <p:nvPr/>
        </p:nvCxnSpPr>
        <p:spPr bwMode="auto">
          <a:xfrm flipV="1">
            <a:off x="1800382" y="3800138"/>
            <a:ext cx="1092995" cy="427869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5" name="Picture 32" descr="Cisci_9506_150_Director">
            <a:extLst>
              <a:ext uri="{FF2B5EF4-FFF2-40B4-BE49-F238E27FC236}">
                <a16:creationId xmlns:a16="http://schemas.microsoft.com/office/drawing/2014/main" id="{7023B22F-1E57-4150-8D24-C6D0BB0D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20" y="3299122"/>
            <a:ext cx="620713" cy="5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AutoShape 33">
            <a:extLst>
              <a:ext uri="{FF2B5EF4-FFF2-40B4-BE49-F238E27FC236}">
                <a16:creationId xmlns:a16="http://schemas.microsoft.com/office/drawing/2014/main" id="{9FDF2457-0DCB-43B4-B0D2-ECD6F732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32" y="4304208"/>
            <a:ext cx="298450" cy="283844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17" name="AutoShape 34">
            <a:extLst>
              <a:ext uri="{FF2B5EF4-FFF2-40B4-BE49-F238E27FC236}">
                <a16:creationId xmlns:a16="http://schemas.microsoft.com/office/drawing/2014/main" id="{E51A57F3-1630-478C-BEC5-4B2E0D7B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039" y="4671980"/>
            <a:ext cx="296862" cy="285750"/>
          </a:xfrm>
          <a:prstGeom prst="can">
            <a:avLst>
              <a:gd name="adj" fmla="val 25000"/>
            </a:avLst>
          </a:prstGeom>
          <a:solidFill>
            <a:srgbClr val="7889FB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A ’</a:t>
            </a:r>
          </a:p>
        </p:txBody>
      </p:sp>
      <p:sp>
        <p:nvSpPr>
          <p:cNvPr id="118" name="AutoShape 35">
            <a:extLst>
              <a:ext uri="{FF2B5EF4-FFF2-40B4-BE49-F238E27FC236}">
                <a16:creationId xmlns:a16="http://schemas.microsoft.com/office/drawing/2014/main" id="{A1C1F7DD-6355-4B2B-A9E2-2B68531A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27" y="4292777"/>
            <a:ext cx="296863" cy="285750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19" name="AutoShape 36">
            <a:extLst>
              <a:ext uri="{FF2B5EF4-FFF2-40B4-BE49-F238E27FC236}">
                <a16:creationId xmlns:a16="http://schemas.microsoft.com/office/drawing/2014/main" id="{FF4CC136-EA90-46B3-ACC8-2C60FD57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970" y="4675790"/>
            <a:ext cx="296863" cy="285750"/>
          </a:xfrm>
          <a:prstGeom prst="can">
            <a:avLst>
              <a:gd name="adj" fmla="val 25000"/>
            </a:avLst>
          </a:prstGeom>
          <a:solidFill>
            <a:srgbClr val="7889FB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B ’</a:t>
            </a:r>
          </a:p>
        </p:txBody>
      </p:sp>
      <p:cxnSp>
        <p:nvCxnSpPr>
          <p:cNvPr id="120" name="AutoShape 37">
            <a:extLst>
              <a:ext uri="{FF2B5EF4-FFF2-40B4-BE49-F238E27FC236}">
                <a16:creationId xmlns:a16="http://schemas.microsoft.com/office/drawing/2014/main" id="{73060106-6B90-4EB3-856E-49458D74AEB7}"/>
              </a:ext>
            </a:extLst>
          </p:cNvPr>
          <p:cNvCxnSpPr>
            <a:cxnSpLocks noChangeShapeType="1"/>
            <a:stCxn id="116" idx="4"/>
            <a:endCxn id="122" idx="3"/>
          </p:cNvCxnSpPr>
          <p:nvPr/>
        </p:nvCxnSpPr>
        <p:spPr bwMode="auto">
          <a:xfrm>
            <a:off x="1965482" y="4446130"/>
            <a:ext cx="831851" cy="417986"/>
          </a:xfrm>
          <a:prstGeom prst="straightConnector1">
            <a:avLst/>
          </a:prstGeom>
          <a:noFill/>
          <a:ln w="12700">
            <a:solidFill>
              <a:srgbClr val="386FB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1" name="AutoShape 38">
            <a:extLst>
              <a:ext uri="{FF2B5EF4-FFF2-40B4-BE49-F238E27FC236}">
                <a16:creationId xmlns:a16="http://schemas.microsoft.com/office/drawing/2014/main" id="{2C4B2F6D-8A46-4075-9879-24EFBD34415E}"/>
              </a:ext>
            </a:extLst>
          </p:cNvPr>
          <p:cNvCxnSpPr>
            <a:cxnSpLocks noChangeShapeType="1"/>
            <a:stCxn id="119" idx="4"/>
            <a:endCxn id="118" idx="2"/>
          </p:cNvCxnSpPr>
          <p:nvPr/>
        </p:nvCxnSpPr>
        <p:spPr bwMode="auto">
          <a:xfrm flipV="1">
            <a:off x="1971833" y="4435652"/>
            <a:ext cx="827794" cy="383013"/>
          </a:xfrm>
          <a:prstGeom prst="straightConnector1">
            <a:avLst/>
          </a:prstGeom>
          <a:noFill/>
          <a:ln w="12700">
            <a:solidFill>
              <a:srgbClr val="386FB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2" name="Text Box 39">
            <a:extLst>
              <a:ext uri="{FF2B5EF4-FFF2-40B4-BE49-F238E27FC236}">
                <a16:creationId xmlns:a16="http://schemas.microsoft.com/office/drawing/2014/main" id="{B0960040-BF4F-4EDF-A1D6-68B1FD2C68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0420" y="4694839"/>
            <a:ext cx="6969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In-House</a:t>
            </a:r>
            <a:br>
              <a:rPr lang="en-US" altLang="ko-KR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Mirroring</a:t>
            </a:r>
          </a:p>
        </p:txBody>
      </p:sp>
      <p:sp>
        <p:nvSpPr>
          <p:cNvPr id="123" name="Text Box 40">
            <a:extLst>
              <a:ext uri="{FF2B5EF4-FFF2-40B4-BE49-F238E27FC236}">
                <a16:creationId xmlns:a16="http://schemas.microsoft.com/office/drawing/2014/main" id="{C9C8753C-9825-41E0-BFDC-740F0A4144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12592" y="3462707"/>
            <a:ext cx="7350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SAN Switch</a:t>
            </a:r>
          </a:p>
        </p:txBody>
      </p:sp>
      <p:cxnSp>
        <p:nvCxnSpPr>
          <p:cNvPr id="124" name="AutoShape 41">
            <a:extLst>
              <a:ext uri="{FF2B5EF4-FFF2-40B4-BE49-F238E27FC236}">
                <a16:creationId xmlns:a16="http://schemas.microsoft.com/office/drawing/2014/main" id="{B806803B-201D-46F8-A794-7B192D4E5672}"/>
              </a:ext>
            </a:extLst>
          </p:cNvPr>
          <p:cNvCxnSpPr>
            <a:cxnSpLocks noChangeShapeType="1"/>
            <a:stCxn id="171" idx="2"/>
            <a:endCxn id="115" idx="0"/>
          </p:cNvCxnSpPr>
          <p:nvPr/>
        </p:nvCxnSpPr>
        <p:spPr bwMode="auto">
          <a:xfrm flipH="1">
            <a:off x="2893377" y="2659402"/>
            <a:ext cx="1537492" cy="6397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25" name="Picture 42" descr="P690">
            <a:extLst>
              <a:ext uri="{FF2B5EF4-FFF2-40B4-BE49-F238E27FC236}">
                <a16:creationId xmlns:a16="http://schemas.microsoft.com/office/drawing/2014/main" id="{4A871C49-15B0-466F-A17B-8406158F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0" y="2076471"/>
            <a:ext cx="384175" cy="6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AutoShape 43">
            <a:extLst>
              <a:ext uri="{FF2B5EF4-FFF2-40B4-BE49-F238E27FC236}">
                <a16:creationId xmlns:a16="http://schemas.microsoft.com/office/drawing/2014/main" id="{0D1A99C8-F927-4D93-9540-27AF794B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2" y="223327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sp>
        <p:nvSpPr>
          <p:cNvPr id="127" name="AutoShape 44">
            <a:extLst>
              <a:ext uri="{FF2B5EF4-FFF2-40B4-BE49-F238E27FC236}">
                <a16:creationId xmlns:a16="http://schemas.microsoft.com/office/drawing/2014/main" id="{38D0EEB2-E873-448A-B69C-1059DF90E8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82509" y="1813582"/>
            <a:ext cx="1023938" cy="10839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8" name="AutoShape 45">
            <a:extLst>
              <a:ext uri="{FF2B5EF4-FFF2-40B4-BE49-F238E27FC236}">
                <a16:creationId xmlns:a16="http://schemas.microsoft.com/office/drawing/2014/main" id="{8C90F063-4F5E-453A-9F96-63060C68A8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47903" y="1813582"/>
            <a:ext cx="1095375" cy="1083944"/>
          </a:xfrm>
          <a:prstGeom prst="roundRect">
            <a:avLst>
              <a:gd name="adj" fmla="val 16667"/>
            </a:avLst>
          </a:prstGeom>
          <a:solidFill>
            <a:srgbClr val="969696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" name="AutoShape 46">
            <a:extLst>
              <a:ext uri="{FF2B5EF4-FFF2-40B4-BE49-F238E27FC236}">
                <a16:creationId xmlns:a16="http://schemas.microsoft.com/office/drawing/2014/main" id="{85D42BB7-2A85-4A06-8A6D-D1FBA470FC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93650" y="1794531"/>
            <a:ext cx="1095375" cy="1082040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30" name="Picture 47" descr="P690">
            <a:extLst>
              <a:ext uri="{FF2B5EF4-FFF2-40B4-BE49-F238E27FC236}">
                <a16:creationId xmlns:a16="http://schemas.microsoft.com/office/drawing/2014/main" id="{03AD6441-F3DF-48E8-ACA4-1E1990DB9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7" y="2137431"/>
            <a:ext cx="311150" cy="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 Box 48">
            <a:extLst>
              <a:ext uri="{FF2B5EF4-FFF2-40B4-BE49-F238E27FC236}">
                <a16:creationId xmlns:a16="http://schemas.microsoft.com/office/drawing/2014/main" id="{AA12B9C8-96DB-4C9A-8E18-58E2F7C989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8" y="2400321"/>
            <a:ext cx="3270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02B59915-E47C-4923-B411-3413E60D8D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4768" y="1788815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IBM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HACMP</a:t>
            </a:r>
          </a:p>
        </p:txBody>
      </p:sp>
      <p:pic>
        <p:nvPicPr>
          <p:cNvPr id="133" name="Picture 50" descr="P690">
            <a:extLst>
              <a:ext uri="{FF2B5EF4-FFF2-40B4-BE49-F238E27FC236}">
                <a16:creationId xmlns:a16="http://schemas.microsoft.com/office/drawing/2014/main" id="{9FC87F60-81DC-41D2-856D-D30C717A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15" y="2038371"/>
            <a:ext cx="384175" cy="6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 Box 51">
            <a:extLst>
              <a:ext uri="{FF2B5EF4-FFF2-40B4-BE49-F238E27FC236}">
                <a16:creationId xmlns:a16="http://schemas.microsoft.com/office/drawing/2014/main" id="{5758DB39-68BA-4CB2-9454-B05CFAB7CC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2254" y="2619396"/>
            <a:ext cx="5349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35" name="Text Box 52">
            <a:extLst>
              <a:ext uri="{FF2B5EF4-FFF2-40B4-BE49-F238E27FC236}">
                <a16:creationId xmlns:a16="http://schemas.microsoft.com/office/drawing/2014/main" id="{EE866D4E-5757-45B0-865D-718A86307D8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06348" y="1813581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HP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MC-SG</a:t>
            </a:r>
          </a:p>
        </p:txBody>
      </p:sp>
      <p:pic>
        <p:nvPicPr>
          <p:cNvPr id="136" name="Picture 53" descr="HP_8420_100_100">
            <a:extLst>
              <a:ext uri="{FF2B5EF4-FFF2-40B4-BE49-F238E27FC236}">
                <a16:creationId xmlns:a16="http://schemas.microsoft.com/office/drawing/2014/main" id="{66BA3F5F-38BB-414C-8EDD-1167F084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85" y="2181246"/>
            <a:ext cx="417513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54" descr="rp7420">
            <a:extLst>
              <a:ext uri="{FF2B5EF4-FFF2-40B4-BE49-F238E27FC236}">
                <a16:creationId xmlns:a16="http://schemas.microsoft.com/office/drawing/2014/main" id="{1443943A-C61D-432C-A295-C481531F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22" y="2226966"/>
            <a:ext cx="304800" cy="39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 Box 55">
            <a:extLst>
              <a:ext uri="{FF2B5EF4-FFF2-40B4-BE49-F238E27FC236}">
                <a16:creationId xmlns:a16="http://schemas.microsoft.com/office/drawing/2014/main" id="{235EE5E7-B9B0-4202-A4EB-5A05E6396C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60335" y="2419371"/>
            <a:ext cx="3603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39" name="Text Box 56">
            <a:extLst>
              <a:ext uri="{FF2B5EF4-FFF2-40B4-BE49-F238E27FC236}">
                <a16:creationId xmlns:a16="http://schemas.microsoft.com/office/drawing/2014/main" id="{0A205516-1E22-438B-BC85-C603D573FA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60539" y="2567961"/>
            <a:ext cx="5349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70%</a:t>
            </a:r>
          </a:p>
        </p:txBody>
      </p:sp>
      <p:pic>
        <p:nvPicPr>
          <p:cNvPr id="140" name="Picture 57" descr="P690">
            <a:extLst>
              <a:ext uri="{FF2B5EF4-FFF2-40B4-BE49-F238E27FC236}">
                <a16:creationId xmlns:a16="http://schemas.microsoft.com/office/drawing/2014/main" id="{026BB1F9-8F55-44BC-8831-01A596D5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65" y="2038371"/>
            <a:ext cx="385763" cy="6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 Box 58">
            <a:extLst>
              <a:ext uri="{FF2B5EF4-FFF2-40B4-BE49-F238E27FC236}">
                <a16:creationId xmlns:a16="http://schemas.microsoft.com/office/drawing/2014/main" id="{88B26563-B01C-453B-89DA-7AB5283BB9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648" y="1569581"/>
            <a:ext cx="1976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en-US" altLang="ko-KR" sz="1200" b="1" dirty="0">
                <a:cs typeface="Arial" panose="020B0604020202020204" pitchFamily="34" charset="0"/>
              </a:rPr>
              <a:t>&lt; Mission Critical Process &gt;</a:t>
            </a:r>
          </a:p>
        </p:txBody>
      </p:sp>
      <p:sp>
        <p:nvSpPr>
          <p:cNvPr id="142" name="Text Box 59">
            <a:extLst>
              <a:ext uri="{FF2B5EF4-FFF2-40B4-BE49-F238E27FC236}">
                <a16:creationId xmlns:a16="http://schemas.microsoft.com/office/drawing/2014/main" id="{5E5CB576-771E-4FF6-9F46-27E71B8657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20965" y="2234586"/>
            <a:ext cx="3603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5:1</a:t>
            </a:r>
          </a:p>
        </p:txBody>
      </p:sp>
      <p:sp>
        <p:nvSpPr>
          <p:cNvPr id="143" name="Text Box 60">
            <a:extLst>
              <a:ext uri="{FF2B5EF4-FFF2-40B4-BE49-F238E27FC236}">
                <a16:creationId xmlns:a16="http://schemas.microsoft.com/office/drawing/2014/main" id="{D0988A1C-A5F3-4107-A53D-0089A43F1D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16202" y="2594631"/>
            <a:ext cx="3603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1:5</a:t>
            </a:r>
          </a:p>
        </p:txBody>
      </p:sp>
      <p:grpSp>
        <p:nvGrpSpPr>
          <p:cNvPr id="144" name="Group 61">
            <a:extLst>
              <a:ext uri="{FF2B5EF4-FFF2-40B4-BE49-F238E27FC236}">
                <a16:creationId xmlns:a16="http://schemas.microsoft.com/office/drawing/2014/main" id="{904EA9B4-3A7D-4BCB-9F5C-81845630B622}"/>
              </a:ext>
            </a:extLst>
          </p:cNvPr>
          <p:cNvGrpSpPr>
            <a:grpSpLocks/>
          </p:cNvGrpSpPr>
          <p:nvPr/>
        </p:nvGrpSpPr>
        <p:grpSpPr bwMode="auto">
          <a:xfrm>
            <a:off x="2549503" y="2026941"/>
            <a:ext cx="225425" cy="701040"/>
            <a:chOff x="628" y="1711"/>
            <a:chExt cx="147" cy="396"/>
          </a:xfrm>
        </p:grpSpPr>
        <p:sp>
          <p:nvSpPr>
            <p:cNvPr id="145" name="Text Box 62">
              <a:extLst>
                <a:ext uri="{FF2B5EF4-FFF2-40B4-BE49-F238E27FC236}">
                  <a16:creationId xmlns:a16="http://schemas.microsoft.com/office/drawing/2014/main" id="{0BC4285E-F6FB-4387-A95B-1FE9189E968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711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#1</a:t>
              </a:r>
            </a:p>
          </p:txBody>
        </p:sp>
        <p:sp>
          <p:nvSpPr>
            <p:cNvPr id="146" name="Text Box 63">
              <a:extLst>
                <a:ext uri="{FF2B5EF4-FFF2-40B4-BE49-F238E27FC236}">
                  <a16:creationId xmlns:a16="http://schemas.microsoft.com/office/drawing/2014/main" id="{14A5DFD0-BF78-454C-A2A4-26F2D7221E3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779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#2</a:t>
              </a:r>
            </a:p>
          </p:txBody>
        </p:sp>
        <p:sp>
          <p:nvSpPr>
            <p:cNvPr id="147" name="Text Box 64">
              <a:extLst>
                <a:ext uri="{FF2B5EF4-FFF2-40B4-BE49-F238E27FC236}">
                  <a16:creationId xmlns:a16="http://schemas.microsoft.com/office/drawing/2014/main" id="{7D93D44B-24F3-4EB7-8666-9BFD6B60917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847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#3</a:t>
              </a:r>
            </a:p>
          </p:txBody>
        </p:sp>
        <p:sp>
          <p:nvSpPr>
            <p:cNvPr id="148" name="Text Box 65">
              <a:extLst>
                <a:ext uri="{FF2B5EF4-FFF2-40B4-BE49-F238E27FC236}">
                  <a16:creationId xmlns:a16="http://schemas.microsoft.com/office/drawing/2014/main" id="{5D550AC1-CF68-4552-95F8-7EBBB132F1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915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#4</a:t>
              </a:r>
            </a:p>
          </p:txBody>
        </p:sp>
        <p:sp>
          <p:nvSpPr>
            <p:cNvPr id="149" name="Text Box 66">
              <a:extLst>
                <a:ext uri="{FF2B5EF4-FFF2-40B4-BE49-F238E27FC236}">
                  <a16:creationId xmlns:a16="http://schemas.microsoft.com/office/drawing/2014/main" id="{D05C8A61-9203-4300-B132-AC7E220CE2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978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#5</a:t>
              </a:r>
            </a:p>
          </p:txBody>
        </p:sp>
        <p:sp>
          <p:nvSpPr>
            <p:cNvPr id="150" name="Text Box 67">
              <a:extLst>
                <a:ext uri="{FF2B5EF4-FFF2-40B4-BE49-F238E27FC236}">
                  <a16:creationId xmlns:a16="http://schemas.microsoft.com/office/drawing/2014/main" id="{6F665F6D-C990-4F80-8EB4-954FFCE3BF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2041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HA</a:t>
              </a:r>
            </a:p>
          </p:txBody>
        </p:sp>
      </p:grpSp>
      <p:grpSp>
        <p:nvGrpSpPr>
          <p:cNvPr id="151" name="Group 68">
            <a:extLst>
              <a:ext uri="{FF2B5EF4-FFF2-40B4-BE49-F238E27FC236}">
                <a16:creationId xmlns:a16="http://schemas.microsoft.com/office/drawing/2014/main" id="{5E8F2A66-FCDB-49D6-A80D-2687277384F6}"/>
              </a:ext>
            </a:extLst>
          </p:cNvPr>
          <p:cNvGrpSpPr>
            <a:grpSpLocks/>
          </p:cNvGrpSpPr>
          <p:nvPr/>
        </p:nvGrpSpPr>
        <p:grpSpPr bwMode="auto">
          <a:xfrm>
            <a:off x="3200378" y="1988842"/>
            <a:ext cx="223837" cy="702944"/>
            <a:chOff x="845" y="1711"/>
            <a:chExt cx="147" cy="396"/>
          </a:xfrm>
        </p:grpSpPr>
        <p:sp>
          <p:nvSpPr>
            <p:cNvPr id="152" name="Text Box 69">
              <a:extLst>
                <a:ext uri="{FF2B5EF4-FFF2-40B4-BE49-F238E27FC236}">
                  <a16:creationId xmlns:a16="http://schemas.microsoft.com/office/drawing/2014/main" id="{D87C1AD1-DFE7-40BC-B1C0-61796676D5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711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HA</a:t>
              </a:r>
            </a:p>
          </p:txBody>
        </p:sp>
        <p:sp>
          <p:nvSpPr>
            <p:cNvPr id="153" name="Text Box 70">
              <a:extLst>
                <a:ext uri="{FF2B5EF4-FFF2-40B4-BE49-F238E27FC236}">
                  <a16:creationId xmlns:a16="http://schemas.microsoft.com/office/drawing/2014/main" id="{4AD8F2A2-C618-4203-8658-9EC9E252E2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779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#1</a:t>
              </a:r>
            </a:p>
          </p:txBody>
        </p:sp>
        <p:sp>
          <p:nvSpPr>
            <p:cNvPr id="154" name="Text Box 71">
              <a:extLst>
                <a:ext uri="{FF2B5EF4-FFF2-40B4-BE49-F238E27FC236}">
                  <a16:creationId xmlns:a16="http://schemas.microsoft.com/office/drawing/2014/main" id="{00D4F919-895A-46A9-B378-22AB982BDF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847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#2</a:t>
              </a:r>
            </a:p>
          </p:txBody>
        </p:sp>
        <p:sp>
          <p:nvSpPr>
            <p:cNvPr id="155" name="Text Box 72">
              <a:extLst>
                <a:ext uri="{FF2B5EF4-FFF2-40B4-BE49-F238E27FC236}">
                  <a16:creationId xmlns:a16="http://schemas.microsoft.com/office/drawing/2014/main" id="{03DEE358-851A-4D4B-97F2-0D772C41E23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915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#3</a:t>
              </a:r>
            </a:p>
          </p:txBody>
        </p:sp>
        <p:sp>
          <p:nvSpPr>
            <p:cNvPr id="156" name="Text Box 73">
              <a:extLst>
                <a:ext uri="{FF2B5EF4-FFF2-40B4-BE49-F238E27FC236}">
                  <a16:creationId xmlns:a16="http://schemas.microsoft.com/office/drawing/2014/main" id="{72908761-274F-4D72-BA4F-84975AE3962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978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#4</a:t>
              </a:r>
            </a:p>
          </p:txBody>
        </p:sp>
        <p:sp>
          <p:nvSpPr>
            <p:cNvPr id="157" name="Text Box 74">
              <a:extLst>
                <a:ext uri="{FF2B5EF4-FFF2-40B4-BE49-F238E27FC236}">
                  <a16:creationId xmlns:a16="http://schemas.microsoft.com/office/drawing/2014/main" id="{A978E6E9-30B5-4120-BB77-28B9950F590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2041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#5</a:t>
              </a:r>
            </a:p>
          </p:txBody>
        </p:sp>
      </p:grpSp>
      <p:sp>
        <p:nvSpPr>
          <p:cNvPr id="158" name="Text Box 75">
            <a:extLst>
              <a:ext uri="{FF2B5EF4-FFF2-40B4-BE49-F238E27FC236}">
                <a16:creationId xmlns:a16="http://schemas.microsoft.com/office/drawing/2014/main" id="{69314601-50D3-4E36-8537-AB9559F845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89203" y="1775482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IBM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HACMP</a:t>
            </a:r>
          </a:p>
        </p:txBody>
      </p:sp>
      <p:sp>
        <p:nvSpPr>
          <p:cNvPr id="159" name="Text Box 76">
            <a:extLst>
              <a:ext uri="{FF2B5EF4-FFF2-40B4-BE49-F238E27FC236}">
                <a16:creationId xmlns:a16="http://schemas.microsoft.com/office/drawing/2014/main" id="{0065845F-938A-4EF7-8B70-74D6C0010E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76819" y="180024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HP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MC-SG</a:t>
            </a:r>
          </a:p>
        </p:txBody>
      </p:sp>
      <p:sp>
        <p:nvSpPr>
          <p:cNvPr id="160" name="Text Box 77">
            <a:extLst>
              <a:ext uri="{FF2B5EF4-FFF2-40B4-BE49-F238E27FC236}">
                <a16:creationId xmlns:a16="http://schemas.microsoft.com/office/drawing/2014/main" id="{CE9BC05B-7905-4160-B9B9-6E7B511548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01952" y="1601316"/>
            <a:ext cx="13986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en-US" altLang="ko-KR" sz="1200" b="1" dirty="0">
                <a:cs typeface="Arial" panose="020B0604020202020204" pitchFamily="34" charset="0"/>
              </a:rPr>
              <a:t>&lt; Critical Process &gt;</a:t>
            </a:r>
          </a:p>
        </p:txBody>
      </p:sp>
      <p:pic>
        <p:nvPicPr>
          <p:cNvPr id="161" name="Picture 78" descr="HP_8420_100_100">
            <a:extLst>
              <a:ext uri="{FF2B5EF4-FFF2-40B4-BE49-F238E27FC236}">
                <a16:creationId xmlns:a16="http://schemas.microsoft.com/office/drawing/2014/main" id="{583E4E38-C4C2-4BC2-A8B8-62B6112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19" y="2173626"/>
            <a:ext cx="419100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AutoShape 79">
            <a:extLst>
              <a:ext uri="{FF2B5EF4-FFF2-40B4-BE49-F238E27FC236}">
                <a16:creationId xmlns:a16="http://schemas.microsoft.com/office/drawing/2014/main" id="{FEC44EF0-DE7F-4113-BE49-CBF5C7908627}"/>
              </a:ext>
            </a:extLst>
          </p:cNvPr>
          <p:cNvCxnSpPr>
            <a:cxnSpLocks noChangeShapeType="1"/>
            <a:stCxn id="125" idx="2"/>
            <a:endCxn id="115" idx="0"/>
          </p:cNvCxnSpPr>
          <p:nvPr/>
        </p:nvCxnSpPr>
        <p:spPr bwMode="auto">
          <a:xfrm>
            <a:off x="520318" y="2727981"/>
            <a:ext cx="2373059" cy="57114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" name="AutoShape 80">
            <a:extLst>
              <a:ext uri="{FF2B5EF4-FFF2-40B4-BE49-F238E27FC236}">
                <a16:creationId xmlns:a16="http://schemas.microsoft.com/office/drawing/2014/main" id="{5A4A1F81-4BB0-4EC6-B9B6-7C9789506F9E}"/>
              </a:ext>
            </a:extLst>
          </p:cNvPr>
          <p:cNvCxnSpPr>
            <a:cxnSpLocks noChangeShapeType="1"/>
            <a:stCxn id="130" idx="2"/>
            <a:endCxn id="115" idx="0"/>
          </p:cNvCxnSpPr>
          <p:nvPr/>
        </p:nvCxnSpPr>
        <p:spPr bwMode="auto">
          <a:xfrm>
            <a:off x="1107692" y="2667021"/>
            <a:ext cx="1785685" cy="63210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" name="AutoShape 81">
            <a:extLst>
              <a:ext uri="{FF2B5EF4-FFF2-40B4-BE49-F238E27FC236}">
                <a16:creationId xmlns:a16="http://schemas.microsoft.com/office/drawing/2014/main" id="{A54124AE-7387-47F0-9342-997EB4069510}"/>
              </a:ext>
            </a:extLst>
          </p:cNvPr>
          <p:cNvCxnSpPr>
            <a:cxnSpLocks noChangeShapeType="1"/>
            <a:stCxn id="136" idx="2"/>
            <a:endCxn id="115" idx="0"/>
          </p:cNvCxnSpPr>
          <p:nvPr/>
        </p:nvCxnSpPr>
        <p:spPr bwMode="auto">
          <a:xfrm>
            <a:off x="1632542" y="2667022"/>
            <a:ext cx="1260835" cy="63210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5" name="AutoShape 82">
            <a:extLst>
              <a:ext uri="{FF2B5EF4-FFF2-40B4-BE49-F238E27FC236}">
                <a16:creationId xmlns:a16="http://schemas.microsoft.com/office/drawing/2014/main" id="{B7CB1BFE-996D-41E2-A8FB-BEF0B60223C7}"/>
              </a:ext>
            </a:extLst>
          </p:cNvPr>
          <p:cNvCxnSpPr>
            <a:cxnSpLocks noChangeShapeType="1"/>
            <a:stCxn id="137" idx="2"/>
            <a:endCxn id="115" idx="0"/>
          </p:cNvCxnSpPr>
          <p:nvPr/>
        </p:nvCxnSpPr>
        <p:spPr bwMode="auto">
          <a:xfrm>
            <a:off x="2219122" y="2621302"/>
            <a:ext cx="674255" cy="6778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6" name="AutoShape 83">
            <a:extLst>
              <a:ext uri="{FF2B5EF4-FFF2-40B4-BE49-F238E27FC236}">
                <a16:creationId xmlns:a16="http://schemas.microsoft.com/office/drawing/2014/main" id="{C21064CE-95C0-4DC5-A67F-5D474E245B4E}"/>
              </a:ext>
            </a:extLst>
          </p:cNvPr>
          <p:cNvCxnSpPr>
            <a:cxnSpLocks noChangeShapeType="1"/>
            <a:stCxn id="150" idx="2"/>
            <a:endCxn id="115" idx="0"/>
          </p:cNvCxnSpPr>
          <p:nvPr/>
        </p:nvCxnSpPr>
        <p:spPr bwMode="auto">
          <a:xfrm>
            <a:off x="2662216" y="2727981"/>
            <a:ext cx="231161" cy="57114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7" name="AutoShape 84">
            <a:extLst>
              <a:ext uri="{FF2B5EF4-FFF2-40B4-BE49-F238E27FC236}">
                <a16:creationId xmlns:a16="http://schemas.microsoft.com/office/drawing/2014/main" id="{D3EE2C52-5AB4-4FAB-BC74-631D36BEB75A}"/>
              </a:ext>
            </a:extLst>
          </p:cNvPr>
          <p:cNvCxnSpPr>
            <a:cxnSpLocks noChangeShapeType="1"/>
            <a:stCxn id="157" idx="2"/>
            <a:endCxn id="115" idx="0"/>
          </p:cNvCxnSpPr>
          <p:nvPr/>
        </p:nvCxnSpPr>
        <p:spPr bwMode="auto">
          <a:xfrm flipH="1">
            <a:off x="2893377" y="2691786"/>
            <a:ext cx="418920" cy="607336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" name="AutoShape 85">
            <a:extLst>
              <a:ext uri="{FF2B5EF4-FFF2-40B4-BE49-F238E27FC236}">
                <a16:creationId xmlns:a16="http://schemas.microsoft.com/office/drawing/2014/main" id="{B2F6C0A8-733B-41F5-8246-46223720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35" y="222184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sp>
        <p:nvSpPr>
          <p:cNvPr id="169" name="AutoShape 86">
            <a:extLst>
              <a:ext uri="{FF2B5EF4-FFF2-40B4-BE49-F238E27FC236}">
                <a16:creationId xmlns:a16="http://schemas.microsoft.com/office/drawing/2014/main" id="{05C574E7-BDE8-4853-840F-7D411532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40" y="205801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sp>
        <p:nvSpPr>
          <p:cNvPr id="170" name="AutoShape 87">
            <a:extLst>
              <a:ext uri="{FF2B5EF4-FFF2-40B4-BE49-F238E27FC236}">
                <a16:creationId xmlns:a16="http://schemas.microsoft.com/office/drawing/2014/main" id="{E41B2FED-74B1-4940-BC3E-79370936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577" y="2429491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pic>
        <p:nvPicPr>
          <p:cNvPr id="171" name="Picture 88" descr="HP_8420_100_100">
            <a:extLst>
              <a:ext uri="{FF2B5EF4-FFF2-40B4-BE49-F238E27FC236}">
                <a16:creationId xmlns:a16="http://schemas.microsoft.com/office/drawing/2014/main" id="{A57DDA24-CEDC-4BE2-BE4C-32BE7287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19" y="2173626"/>
            <a:ext cx="419100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 Box 89">
            <a:extLst>
              <a:ext uri="{FF2B5EF4-FFF2-40B4-BE49-F238E27FC236}">
                <a16:creationId xmlns:a16="http://schemas.microsoft.com/office/drawing/2014/main" id="{F43F870A-B89C-438B-8B56-92A1C08317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43508" y="2419371"/>
            <a:ext cx="3587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5:1</a:t>
            </a:r>
          </a:p>
        </p:txBody>
      </p:sp>
      <p:sp>
        <p:nvSpPr>
          <p:cNvPr id="173" name="AutoShape 90">
            <a:extLst>
              <a:ext uri="{FF2B5EF4-FFF2-40B4-BE49-F238E27FC236}">
                <a16:creationId xmlns:a16="http://schemas.microsoft.com/office/drawing/2014/main" id="{85760D17-14AE-448E-8C84-7554C462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295" y="2254231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cxnSp>
        <p:nvCxnSpPr>
          <p:cNvPr id="174" name="AutoShape 91">
            <a:extLst>
              <a:ext uri="{FF2B5EF4-FFF2-40B4-BE49-F238E27FC236}">
                <a16:creationId xmlns:a16="http://schemas.microsoft.com/office/drawing/2014/main" id="{F0204D0F-45A9-42B2-8D42-533D4036D64E}"/>
              </a:ext>
            </a:extLst>
          </p:cNvPr>
          <p:cNvCxnSpPr>
            <a:cxnSpLocks noChangeShapeType="1"/>
            <a:stCxn id="136" idx="2"/>
            <a:endCxn id="95" idx="0"/>
          </p:cNvCxnSpPr>
          <p:nvPr/>
        </p:nvCxnSpPr>
        <p:spPr bwMode="auto">
          <a:xfrm>
            <a:off x="1632542" y="2667022"/>
            <a:ext cx="2798327" cy="594036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" name="AutoShape 92">
            <a:extLst>
              <a:ext uri="{FF2B5EF4-FFF2-40B4-BE49-F238E27FC236}">
                <a16:creationId xmlns:a16="http://schemas.microsoft.com/office/drawing/2014/main" id="{8ACA3B06-0DBE-4657-B6F0-40E76D0B7AC8}"/>
              </a:ext>
            </a:extLst>
          </p:cNvPr>
          <p:cNvCxnSpPr>
            <a:cxnSpLocks noChangeShapeType="1"/>
            <a:stCxn id="150" idx="2"/>
            <a:endCxn id="95" idx="0"/>
          </p:cNvCxnSpPr>
          <p:nvPr/>
        </p:nvCxnSpPr>
        <p:spPr bwMode="auto">
          <a:xfrm>
            <a:off x="2662216" y="2727981"/>
            <a:ext cx="1768653" cy="533077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6" name="AutoShape 93">
            <a:extLst>
              <a:ext uri="{FF2B5EF4-FFF2-40B4-BE49-F238E27FC236}">
                <a16:creationId xmlns:a16="http://schemas.microsoft.com/office/drawing/2014/main" id="{A67B3266-0D2C-4965-8A41-AEC098FBFB19}"/>
              </a:ext>
            </a:extLst>
          </p:cNvPr>
          <p:cNvCxnSpPr>
            <a:cxnSpLocks noChangeShapeType="1"/>
            <a:stCxn id="157" idx="2"/>
            <a:endCxn id="95" idx="0"/>
          </p:cNvCxnSpPr>
          <p:nvPr/>
        </p:nvCxnSpPr>
        <p:spPr bwMode="auto">
          <a:xfrm>
            <a:off x="3312297" y="2691786"/>
            <a:ext cx="1118572" cy="569272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94">
            <a:extLst>
              <a:ext uri="{FF2B5EF4-FFF2-40B4-BE49-F238E27FC236}">
                <a16:creationId xmlns:a16="http://schemas.microsoft.com/office/drawing/2014/main" id="{FBCBCB66-9602-4664-B809-A67857193016}"/>
              </a:ext>
            </a:extLst>
          </p:cNvPr>
          <p:cNvCxnSpPr>
            <a:cxnSpLocks noChangeShapeType="1"/>
            <a:stCxn id="161" idx="2"/>
            <a:endCxn id="95" idx="0"/>
          </p:cNvCxnSpPr>
          <p:nvPr/>
        </p:nvCxnSpPr>
        <p:spPr bwMode="auto">
          <a:xfrm>
            <a:off x="3833969" y="2659402"/>
            <a:ext cx="596900" cy="601656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8" name="AutoShape 95">
            <a:extLst>
              <a:ext uri="{FF2B5EF4-FFF2-40B4-BE49-F238E27FC236}">
                <a16:creationId xmlns:a16="http://schemas.microsoft.com/office/drawing/2014/main" id="{B0726C29-DB32-4F44-8FFF-4324CF330542}"/>
              </a:ext>
            </a:extLst>
          </p:cNvPr>
          <p:cNvCxnSpPr>
            <a:cxnSpLocks noChangeShapeType="1"/>
            <a:stCxn id="95" idx="2"/>
            <a:endCxn id="108" idx="0"/>
          </p:cNvCxnSpPr>
          <p:nvPr/>
        </p:nvCxnSpPr>
        <p:spPr bwMode="auto">
          <a:xfrm flipH="1">
            <a:off x="4422285" y="3426794"/>
            <a:ext cx="8584" cy="643853"/>
          </a:xfrm>
          <a:prstGeom prst="straightConnector1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9" name="Text Box 96">
            <a:extLst>
              <a:ext uri="{FF2B5EF4-FFF2-40B4-BE49-F238E27FC236}">
                <a16:creationId xmlns:a16="http://schemas.microsoft.com/office/drawing/2014/main" id="{AC7B9B83-963A-40E1-8A6B-A3E95ECF61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1694" y="181548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Backup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cxnSp>
        <p:nvCxnSpPr>
          <p:cNvPr id="180" name="AutoShape 97">
            <a:extLst>
              <a:ext uri="{FF2B5EF4-FFF2-40B4-BE49-F238E27FC236}">
                <a16:creationId xmlns:a16="http://schemas.microsoft.com/office/drawing/2014/main" id="{312E4317-3AE3-4F3C-BF4E-61719E5290FB}"/>
              </a:ext>
            </a:extLst>
          </p:cNvPr>
          <p:cNvCxnSpPr>
            <a:cxnSpLocks noChangeShapeType="1"/>
            <a:endCxn id="95" idx="0"/>
          </p:cNvCxnSpPr>
          <p:nvPr/>
        </p:nvCxnSpPr>
        <p:spPr bwMode="auto">
          <a:xfrm flipH="1">
            <a:off x="4430869" y="2428574"/>
            <a:ext cx="533400" cy="832484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" name="Text Box 98">
            <a:extLst>
              <a:ext uri="{FF2B5EF4-FFF2-40B4-BE49-F238E27FC236}">
                <a16:creationId xmlns:a16="http://schemas.microsoft.com/office/drawing/2014/main" id="{3A50725F-19E7-4570-B564-0FB31EC8917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52969" y="3256529"/>
            <a:ext cx="6985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SAN </a:t>
            </a:r>
            <a:r>
              <a:rPr lang="ko-KR" altLang="en-US" sz="800" b="0">
                <a:cs typeface="Arial" panose="020B0604020202020204" pitchFamily="34" charset="0"/>
              </a:rPr>
              <a:t>백업</a:t>
            </a:r>
          </a:p>
        </p:txBody>
      </p:sp>
      <p:sp>
        <p:nvSpPr>
          <p:cNvPr id="182" name="Line 99">
            <a:extLst>
              <a:ext uri="{FF2B5EF4-FFF2-40B4-BE49-F238E27FC236}">
                <a16:creationId xmlns:a16="http://schemas.microsoft.com/office/drawing/2014/main" id="{250D6FF7-1A53-44FF-AB22-7170770488C2}"/>
              </a:ext>
            </a:extLst>
          </p:cNvPr>
          <p:cNvSpPr>
            <a:spLocks noChangeShapeType="1"/>
          </p:cNvSpPr>
          <p:nvPr/>
        </p:nvSpPr>
        <p:spPr bwMode="gray">
          <a:xfrm>
            <a:off x="3611720" y="3209551"/>
            <a:ext cx="430213" cy="5334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pic>
        <p:nvPicPr>
          <p:cNvPr id="183" name="Picture 100" descr="eserver_blade_140">
            <a:extLst>
              <a:ext uri="{FF2B5EF4-FFF2-40B4-BE49-F238E27FC236}">
                <a16:creationId xmlns:a16="http://schemas.microsoft.com/office/drawing/2014/main" id="{E5D3A110-D231-4AB9-B0CA-23748580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36" y="4303416"/>
            <a:ext cx="984250" cy="4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101" descr="eserver_blade_140">
            <a:extLst>
              <a:ext uri="{FF2B5EF4-FFF2-40B4-BE49-F238E27FC236}">
                <a16:creationId xmlns:a16="http://schemas.microsoft.com/office/drawing/2014/main" id="{C242E297-04CF-41B3-8884-A190E0F4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36" y="4789191"/>
            <a:ext cx="984250" cy="4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Text Box 102">
            <a:extLst>
              <a:ext uri="{FF2B5EF4-FFF2-40B4-BE49-F238E27FC236}">
                <a16:creationId xmlns:a16="http://schemas.microsoft.com/office/drawing/2014/main" id="{A87566C6-F85E-406E-897C-5E093B855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71549" y="4956831"/>
            <a:ext cx="7540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Edge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(HTTP)</a:t>
            </a:r>
          </a:p>
        </p:txBody>
      </p:sp>
      <p:sp>
        <p:nvSpPr>
          <p:cNvPr id="186" name="Text Box 103">
            <a:extLst>
              <a:ext uri="{FF2B5EF4-FFF2-40B4-BE49-F238E27FC236}">
                <a16:creationId xmlns:a16="http://schemas.microsoft.com/office/drawing/2014/main" id="{093C9DEE-978C-4E51-A33B-3E26570F77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69962" y="4400571"/>
            <a:ext cx="7540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WAS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87" name="Text Box 104">
            <a:extLst>
              <a:ext uri="{FF2B5EF4-FFF2-40B4-BE49-F238E27FC236}">
                <a16:creationId xmlns:a16="http://schemas.microsoft.com/office/drawing/2014/main" id="{BC0643C3-7256-4B9E-8BE5-FB2085EFBC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45265" y="5423555"/>
            <a:ext cx="930174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Server Farm</a:t>
            </a:r>
            <a:endParaRPr lang="ko-KR" altLang="en-US" sz="1000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88" name="Text Box 105">
            <a:extLst>
              <a:ext uri="{FF2B5EF4-FFF2-40B4-BE49-F238E27FC236}">
                <a16:creationId xmlns:a16="http://schemas.microsoft.com/office/drawing/2014/main" id="{755A7CEA-1268-467B-B8AA-635D4A3F16A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08493" y="1580423"/>
            <a:ext cx="1493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en-US" altLang="ko-KR" sz="1200" b="1" dirty="0">
                <a:cs typeface="Arial" panose="020B0604020202020204" pitchFamily="34" charset="0"/>
              </a:rPr>
              <a:t>&lt; General Process &gt;</a:t>
            </a:r>
          </a:p>
        </p:txBody>
      </p:sp>
      <p:sp>
        <p:nvSpPr>
          <p:cNvPr id="189" name="Line 106">
            <a:extLst>
              <a:ext uri="{FF2B5EF4-FFF2-40B4-BE49-F238E27FC236}">
                <a16:creationId xmlns:a16="http://schemas.microsoft.com/office/drawing/2014/main" id="{BCDBA0D8-E378-4FA8-8CF3-BCBBFCF843AC}"/>
              </a:ext>
            </a:extLst>
          </p:cNvPr>
          <p:cNvSpPr>
            <a:spLocks noChangeShapeType="1"/>
          </p:cNvSpPr>
          <p:nvPr/>
        </p:nvSpPr>
        <p:spPr bwMode="gray">
          <a:xfrm>
            <a:off x="5193636" y="1469576"/>
            <a:ext cx="0" cy="3543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pic>
        <p:nvPicPr>
          <p:cNvPr id="190" name="Picture 107" descr="ess">
            <a:extLst>
              <a:ext uri="{FF2B5EF4-FFF2-40B4-BE49-F238E27FC236}">
                <a16:creationId xmlns:a16="http://schemas.microsoft.com/office/drawing/2014/main" id="{687922D1-FF9A-4303-8034-594BDB10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5" t="6566" r="5124" b="6566"/>
          <a:stretch>
            <a:fillRect/>
          </a:stretch>
        </p:blipFill>
        <p:spPr bwMode="gray">
          <a:xfrm>
            <a:off x="7599699" y="4650413"/>
            <a:ext cx="546100" cy="54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Text Box 108">
            <a:extLst>
              <a:ext uri="{FF2B5EF4-FFF2-40B4-BE49-F238E27FC236}">
                <a16:creationId xmlns:a16="http://schemas.microsoft.com/office/drawing/2014/main" id="{7850A415-D3BD-4EFB-B426-B32F8C4F36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33037" y="4749474"/>
            <a:ext cx="5036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ESS 800</a:t>
            </a:r>
          </a:p>
        </p:txBody>
      </p:sp>
      <p:grpSp>
        <p:nvGrpSpPr>
          <p:cNvPr id="192" name="Group 109">
            <a:extLst>
              <a:ext uri="{FF2B5EF4-FFF2-40B4-BE49-F238E27FC236}">
                <a16:creationId xmlns:a16="http://schemas.microsoft.com/office/drawing/2014/main" id="{7EAEAA92-A142-47E9-843C-F97F30EFD70F}"/>
              </a:ext>
            </a:extLst>
          </p:cNvPr>
          <p:cNvGrpSpPr>
            <a:grpSpLocks/>
          </p:cNvGrpSpPr>
          <p:nvPr/>
        </p:nvGrpSpPr>
        <p:grpSpPr bwMode="auto">
          <a:xfrm>
            <a:off x="7009150" y="4551353"/>
            <a:ext cx="537175" cy="632460"/>
            <a:chOff x="458" y="3209"/>
            <a:chExt cx="481" cy="549"/>
          </a:xfrm>
        </p:grpSpPr>
        <p:pic>
          <p:nvPicPr>
            <p:cNvPr id="193" name="Picture 110" descr="mc256">
              <a:extLst>
                <a:ext uri="{FF2B5EF4-FFF2-40B4-BE49-F238E27FC236}">
                  <a16:creationId xmlns:a16="http://schemas.microsoft.com/office/drawing/2014/main" id="{095E2BBB-4F15-436A-8415-9321FA385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" y="3209"/>
              <a:ext cx="472" cy="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Text Box 111">
              <a:extLst>
                <a:ext uri="{FF2B5EF4-FFF2-40B4-BE49-F238E27FC236}">
                  <a16:creationId xmlns:a16="http://schemas.microsoft.com/office/drawing/2014/main" id="{4486F135-419D-48DC-9B69-4F62469CA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3402"/>
              <a:ext cx="45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20000"/>
                </a:spcBef>
                <a:buClr>
                  <a:srgbClr val="F48B00"/>
                </a:buClr>
              </a:pPr>
              <a:r>
                <a:rPr kumimoji="0" lang="en-US" altLang="ko-KR" sz="800" b="0">
                  <a:cs typeface="Arial" panose="020B0604020202020204" pitchFamily="34" charset="0"/>
                </a:rPr>
                <a:t>Storage</a:t>
              </a:r>
            </a:p>
            <a:p>
              <a:pPr fontAlgn="base">
                <a:lnSpc>
                  <a:spcPct val="80000"/>
                </a:lnSpc>
                <a:spcBef>
                  <a:spcPct val="20000"/>
                </a:spcBef>
                <a:buClr>
                  <a:srgbClr val="F48B00"/>
                </a:buClr>
              </a:pPr>
              <a:r>
                <a:rPr kumimoji="0" lang="en-US" altLang="ko-KR" sz="800" b="0">
                  <a:cs typeface="Arial" panose="020B0604020202020204" pitchFamily="34" charset="0"/>
                </a:rPr>
                <a:t>XP256</a:t>
              </a:r>
            </a:p>
          </p:txBody>
        </p:sp>
      </p:grpSp>
      <p:grpSp>
        <p:nvGrpSpPr>
          <p:cNvPr id="195" name="Group 112">
            <a:extLst>
              <a:ext uri="{FF2B5EF4-FFF2-40B4-BE49-F238E27FC236}">
                <a16:creationId xmlns:a16="http://schemas.microsoft.com/office/drawing/2014/main" id="{CD4CCC08-F463-465A-BCB9-0D5958874895}"/>
              </a:ext>
            </a:extLst>
          </p:cNvPr>
          <p:cNvGrpSpPr>
            <a:grpSpLocks/>
          </p:cNvGrpSpPr>
          <p:nvPr/>
        </p:nvGrpSpPr>
        <p:grpSpPr bwMode="auto">
          <a:xfrm>
            <a:off x="8158492" y="4692330"/>
            <a:ext cx="573154" cy="315473"/>
            <a:chOff x="5587" y="3463"/>
            <a:chExt cx="375" cy="178"/>
          </a:xfrm>
        </p:grpSpPr>
        <p:pic>
          <p:nvPicPr>
            <p:cNvPr id="196" name="Picture 113" descr="FAStT600 스토리지 서버">
              <a:extLst>
                <a:ext uri="{FF2B5EF4-FFF2-40B4-BE49-F238E27FC236}">
                  <a16:creationId xmlns:a16="http://schemas.microsoft.com/office/drawing/2014/main" id="{22D40E53-9AD0-4429-8F53-FDCA49ACA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" y="3463"/>
              <a:ext cx="337" cy="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 Box 114">
              <a:extLst>
                <a:ext uri="{FF2B5EF4-FFF2-40B4-BE49-F238E27FC236}">
                  <a16:creationId xmlns:a16="http://schemas.microsoft.com/office/drawing/2014/main" id="{41532581-68E7-4052-B693-E07E613A35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587" y="3519"/>
              <a:ext cx="365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86FB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66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buFontTx/>
                <a:buNone/>
              </a:pPr>
              <a:r>
                <a:rPr lang="en-US" altLang="ko-KR" sz="800" b="0">
                  <a:cs typeface="Arial" panose="020B0604020202020204" pitchFamily="34" charset="0"/>
                </a:rPr>
                <a:t>FastT600</a:t>
              </a:r>
            </a:p>
          </p:txBody>
        </p:sp>
      </p:grpSp>
      <p:cxnSp>
        <p:nvCxnSpPr>
          <p:cNvPr id="198" name="AutoShape 115">
            <a:extLst>
              <a:ext uri="{FF2B5EF4-FFF2-40B4-BE49-F238E27FC236}">
                <a16:creationId xmlns:a16="http://schemas.microsoft.com/office/drawing/2014/main" id="{FCA6AA64-D3E2-4E15-8FC0-B2E3750F9B34}"/>
              </a:ext>
            </a:extLst>
          </p:cNvPr>
          <p:cNvCxnSpPr>
            <a:cxnSpLocks noChangeShapeType="1"/>
            <a:stCxn id="190" idx="0"/>
            <a:endCxn id="222" idx="2"/>
          </p:cNvCxnSpPr>
          <p:nvPr/>
        </p:nvCxnSpPr>
        <p:spPr bwMode="auto">
          <a:xfrm flipV="1">
            <a:off x="7872749" y="4131966"/>
            <a:ext cx="25195" cy="518447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" name="AutoShape 116">
            <a:extLst>
              <a:ext uri="{FF2B5EF4-FFF2-40B4-BE49-F238E27FC236}">
                <a16:creationId xmlns:a16="http://schemas.microsoft.com/office/drawing/2014/main" id="{1B30233F-CE98-415E-A6DC-BE6953A474F9}"/>
              </a:ext>
            </a:extLst>
          </p:cNvPr>
          <p:cNvCxnSpPr>
            <a:cxnSpLocks noChangeShapeType="1"/>
            <a:stCxn id="193" idx="0"/>
            <a:endCxn id="222" idx="2"/>
          </p:cNvCxnSpPr>
          <p:nvPr/>
        </p:nvCxnSpPr>
        <p:spPr bwMode="auto">
          <a:xfrm flipV="1">
            <a:off x="7272712" y="4131966"/>
            <a:ext cx="625232" cy="419387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0" name="AutoShape 117">
            <a:extLst>
              <a:ext uri="{FF2B5EF4-FFF2-40B4-BE49-F238E27FC236}">
                <a16:creationId xmlns:a16="http://schemas.microsoft.com/office/drawing/2014/main" id="{76A092DC-21F2-4719-AD56-4EAAB5F71BB0}"/>
              </a:ext>
            </a:extLst>
          </p:cNvPr>
          <p:cNvCxnSpPr>
            <a:cxnSpLocks noChangeShapeType="1"/>
            <a:stCxn id="196" idx="0"/>
            <a:endCxn id="222" idx="2"/>
          </p:cNvCxnSpPr>
          <p:nvPr/>
        </p:nvCxnSpPr>
        <p:spPr bwMode="auto">
          <a:xfrm flipH="1" flipV="1">
            <a:off x="7897944" y="4131966"/>
            <a:ext cx="576165" cy="560364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1" name="AutoShape 118">
            <a:extLst>
              <a:ext uri="{FF2B5EF4-FFF2-40B4-BE49-F238E27FC236}">
                <a16:creationId xmlns:a16="http://schemas.microsoft.com/office/drawing/2014/main" id="{CFC231AB-4113-49EF-B514-67A1B3E108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22225" y="3057545"/>
            <a:ext cx="1030287" cy="969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2" name="Picture 119" descr="P690">
            <a:extLst>
              <a:ext uri="{FF2B5EF4-FFF2-40B4-BE49-F238E27FC236}">
                <a16:creationId xmlns:a16="http://schemas.microsoft.com/office/drawing/2014/main" id="{6ED359E9-BF93-497A-A06E-98118D8D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50" y="2103142"/>
            <a:ext cx="312737" cy="5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20" descr="HP_8420_100_100">
            <a:extLst>
              <a:ext uri="{FF2B5EF4-FFF2-40B4-BE49-F238E27FC236}">
                <a16:creationId xmlns:a16="http://schemas.microsoft.com/office/drawing/2014/main" id="{8AF1E733-06CC-433E-8DD9-EE5523BB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61" y="2131716"/>
            <a:ext cx="420688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Line 121">
            <a:extLst>
              <a:ext uri="{FF2B5EF4-FFF2-40B4-BE49-F238E27FC236}">
                <a16:creationId xmlns:a16="http://schemas.microsoft.com/office/drawing/2014/main" id="{7413805D-3BC9-42A3-AD09-4C1B1A3B9841}"/>
              </a:ext>
            </a:extLst>
          </p:cNvPr>
          <p:cNvSpPr>
            <a:spLocks noChangeShapeType="1"/>
          </p:cNvSpPr>
          <p:nvPr/>
        </p:nvSpPr>
        <p:spPr bwMode="gray">
          <a:xfrm>
            <a:off x="286662" y="1481435"/>
            <a:ext cx="8636833" cy="3687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5" name="Line 122">
            <a:extLst>
              <a:ext uri="{FF2B5EF4-FFF2-40B4-BE49-F238E27FC236}">
                <a16:creationId xmlns:a16="http://schemas.microsoft.com/office/drawing/2014/main" id="{0B344C6E-632E-4E58-8E43-5E1DD8B28B39}"/>
              </a:ext>
            </a:extLst>
          </p:cNvPr>
          <p:cNvSpPr>
            <a:spLocks noChangeShapeType="1"/>
          </p:cNvSpPr>
          <p:nvPr/>
        </p:nvSpPr>
        <p:spPr bwMode="gray">
          <a:xfrm>
            <a:off x="4954744" y="1518306"/>
            <a:ext cx="0" cy="3486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6" name="AutoShape 123">
            <a:extLst>
              <a:ext uri="{FF2B5EF4-FFF2-40B4-BE49-F238E27FC236}">
                <a16:creationId xmlns:a16="http://schemas.microsoft.com/office/drawing/2014/main" id="{5E3B04D8-9313-46C4-9504-885B2EE5D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7125" y="1788815"/>
            <a:ext cx="1201737" cy="1083946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" name="Text Box 124">
            <a:extLst>
              <a:ext uri="{FF2B5EF4-FFF2-40B4-BE49-F238E27FC236}">
                <a16:creationId xmlns:a16="http://schemas.microsoft.com/office/drawing/2014/main" id="{77F878FD-4614-4A9E-8AAA-0F7B89DA82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32747" y="5386088"/>
            <a:ext cx="1015491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Storage pool</a:t>
            </a:r>
          </a:p>
        </p:txBody>
      </p:sp>
      <p:pic>
        <p:nvPicPr>
          <p:cNvPr id="208" name="Picture 125" descr="P690">
            <a:extLst>
              <a:ext uri="{FF2B5EF4-FFF2-40B4-BE49-F238E27FC236}">
                <a16:creationId xmlns:a16="http://schemas.microsoft.com/office/drawing/2014/main" id="{2376A03A-F69A-4A58-B52A-5C379FA1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12" y="2078375"/>
            <a:ext cx="309563" cy="5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 Box 126">
            <a:extLst>
              <a:ext uri="{FF2B5EF4-FFF2-40B4-BE49-F238E27FC236}">
                <a16:creationId xmlns:a16="http://schemas.microsoft.com/office/drawing/2014/main" id="{22CD768F-3D4D-401B-A60A-EA56A33E49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92236" y="2567961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800" b="0">
                <a:cs typeface="Arial" panose="020B0604020202020204" pitchFamily="34" charset="0"/>
              </a:rPr>
              <a:t>개발 서버</a:t>
            </a:r>
          </a:p>
        </p:txBody>
      </p:sp>
      <p:pic>
        <p:nvPicPr>
          <p:cNvPr id="210" name="Picture 127" descr="xseries_445">
            <a:extLst>
              <a:ext uri="{FF2B5EF4-FFF2-40B4-BE49-F238E27FC236}">
                <a16:creationId xmlns:a16="http://schemas.microsoft.com/office/drawing/2014/main" id="{8D6291F4-C0BC-405D-8DDD-E9158F58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12" y="3120411"/>
            <a:ext cx="555625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28" descr="xseries_445">
            <a:extLst>
              <a:ext uri="{FF2B5EF4-FFF2-40B4-BE49-F238E27FC236}">
                <a16:creationId xmlns:a16="http://schemas.microsoft.com/office/drawing/2014/main" id="{754E9320-13B8-485F-BDB7-EAD83041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12" y="3583325"/>
            <a:ext cx="555625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 Box 129">
            <a:extLst>
              <a:ext uri="{FF2B5EF4-FFF2-40B4-BE49-F238E27FC236}">
                <a16:creationId xmlns:a16="http://schemas.microsoft.com/office/drawing/2014/main" id="{0454D5FE-EEEB-4CAD-8713-2E1F62970D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69837" y="2872761"/>
            <a:ext cx="1554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&lt; Mission Critical </a:t>
            </a:r>
            <a:r>
              <a:rPr lang="en-US" altLang="ko-KR" sz="1000" b="0">
                <a:cs typeface="Arial" panose="020B0604020202020204" pitchFamily="34" charset="0"/>
              </a:rPr>
              <a:t>Wintel</a:t>
            </a:r>
            <a:r>
              <a:rPr lang="en-US" altLang="ko-KR" sz="800" b="0">
                <a:cs typeface="Arial" panose="020B0604020202020204" pitchFamily="34" charset="0"/>
              </a:rPr>
              <a:t> &gt;</a:t>
            </a:r>
          </a:p>
        </p:txBody>
      </p:sp>
      <p:sp>
        <p:nvSpPr>
          <p:cNvPr id="213" name="AutoShape 130">
            <a:extLst>
              <a:ext uri="{FF2B5EF4-FFF2-40B4-BE49-F238E27FC236}">
                <a16:creationId xmlns:a16="http://schemas.microsoft.com/office/drawing/2014/main" id="{9448AA3F-F94D-49B1-85B9-CAADB017ADC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67067" y="341818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cxnSp>
        <p:nvCxnSpPr>
          <p:cNvPr id="214" name="AutoShape 131">
            <a:extLst>
              <a:ext uri="{FF2B5EF4-FFF2-40B4-BE49-F238E27FC236}">
                <a16:creationId xmlns:a16="http://schemas.microsoft.com/office/drawing/2014/main" id="{E887F7C8-3781-4BF6-A6A4-5CF780119155}"/>
              </a:ext>
            </a:extLst>
          </p:cNvPr>
          <p:cNvCxnSpPr>
            <a:cxnSpLocks noChangeShapeType="1"/>
            <a:stCxn id="222" idx="0"/>
            <a:endCxn id="210" idx="3"/>
          </p:cNvCxnSpPr>
          <p:nvPr/>
        </p:nvCxnSpPr>
        <p:spPr bwMode="auto">
          <a:xfrm flipH="1" flipV="1">
            <a:off x="6031836" y="3286146"/>
            <a:ext cx="1866900" cy="607696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" name="AutoShape 132">
            <a:extLst>
              <a:ext uri="{FF2B5EF4-FFF2-40B4-BE49-F238E27FC236}">
                <a16:creationId xmlns:a16="http://schemas.microsoft.com/office/drawing/2014/main" id="{51B7F0EF-928B-47A7-A64D-C5E14C61F1EC}"/>
              </a:ext>
            </a:extLst>
          </p:cNvPr>
          <p:cNvCxnSpPr>
            <a:cxnSpLocks noChangeShapeType="1"/>
            <a:stCxn id="222" idx="0"/>
            <a:endCxn id="211" idx="3"/>
          </p:cNvCxnSpPr>
          <p:nvPr/>
        </p:nvCxnSpPr>
        <p:spPr bwMode="auto">
          <a:xfrm flipH="1" flipV="1">
            <a:off x="6031836" y="3749061"/>
            <a:ext cx="1866900" cy="1447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6" name="AutoShape 133">
            <a:extLst>
              <a:ext uri="{FF2B5EF4-FFF2-40B4-BE49-F238E27FC236}">
                <a16:creationId xmlns:a16="http://schemas.microsoft.com/office/drawing/2014/main" id="{009B367B-0806-4BCE-81A9-A5E60EC9AA42}"/>
              </a:ext>
            </a:extLst>
          </p:cNvPr>
          <p:cNvCxnSpPr>
            <a:cxnSpLocks noChangeShapeType="1"/>
            <a:stCxn id="222" idx="0"/>
            <a:endCxn id="208" idx="2"/>
          </p:cNvCxnSpPr>
          <p:nvPr/>
        </p:nvCxnSpPr>
        <p:spPr bwMode="auto">
          <a:xfrm flipH="1" flipV="1">
            <a:off x="6215986" y="2606061"/>
            <a:ext cx="1682750" cy="12877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7" name="AutoShape 134">
            <a:extLst>
              <a:ext uri="{FF2B5EF4-FFF2-40B4-BE49-F238E27FC236}">
                <a16:creationId xmlns:a16="http://schemas.microsoft.com/office/drawing/2014/main" id="{76309E9F-CB47-4E20-8421-7873CF7DC8E0}"/>
              </a:ext>
            </a:extLst>
          </p:cNvPr>
          <p:cNvCxnSpPr>
            <a:cxnSpLocks noChangeShapeType="1"/>
            <a:stCxn id="222" idx="0"/>
            <a:endCxn id="218" idx="2"/>
          </p:cNvCxnSpPr>
          <p:nvPr/>
        </p:nvCxnSpPr>
        <p:spPr bwMode="auto">
          <a:xfrm flipH="1" flipV="1">
            <a:off x="6933536" y="2606061"/>
            <a:ext cx="965200" cy="12877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18" name="Picture 135" descr="P690">
            <a:extLst>
              <a:ext uri="{FF2B5EF4-FFF2-40B4-BE49-F238E27FC236}">
                <a16:creationId xmlns:a16="http://schemas.microsoft.com/office/drawing/2014/main" id="{24047498-4276-4471-9232-627DEE62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62" y="2078375"/>
            <a:ext cx="309563" cy="5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Text Box 136">
            <a:extLst>
              <a:ext uri="{FF2B5EF4-FFF2-40B4-BE49-F238E27FC236}">
                <a16:creationId xmlns:a16="http://schemas.microsoft.com/office/drawing/2014/main" id="{C773C634-9456-4CF1-9BC3-A8CE7008DE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43225" y="3891935"/>
            <a:ext cx="8286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SAN Switch for Storage</a:t>
            </a:r>
          </a:p>
        </p:txBody>
      </p:sp>
      <p:sp>
        <p:nvSpPr>
          <p:cNvPr id="220" name="Line 137">
            <a:extLst>
              <a:ext uri="{FF2B5EF4-FFF2-40B4-BE49-F238E27FC236}">
                <a16:creationId xmlns:a16="http://schemas.microsoft.com/office/drawing/2014/main" id="{12D9CF5A-3B12-4939-9EA1-DDC7FFA24655}"/>
              </a:ext>
            </a:extLst>
          </p:cNvPr>
          <p:cNvSpPr>
            <a:spLocks noChangeShapeType="1"/>
          </p:cNvSpPr>
          <p:nvPr/>
        </p:nvSpPr>
        <p:spPr bwMode="gray">
          <a:xfrm>
            <a:off x="4808694" y="2350791"/>
            <a:ext cx="48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21" name="Text Box 138">
            <a:extLst>
              <a:ext uri="{FF2B5EF4-FFF2-40B4-BE49-F238E27FC236}">
                <a16:creationId xmlns:a16="http://schemas.microsoft.com/office/drawing/2014/main" id="{F200364F-D081-41F9-B666-76E7CECB0B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41325" y="3832881"/>
            <a:ext cx="5857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DB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pic>
        <p:nvPicPr>
          <p:cNvPr id="222" name="Picture 139" descr="Cisco_9216_150">
            <a:extLst>
              <a:ext uri="{FF2B5EF4-FFF2-40B4-BE49-F238E27FC236}">
                <a16:creationId xmlns:a16="http://schemas.microsoft.com/office/drawing/2014/main" id="{CCF478C2-1420-4AEB-A90E-2D5B177E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5" y="3893842"/>
            <a:ext cx="579437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40" descr="Cisco_9216_150">
            <a:extLst>
              <a:ext uri="{FF2B5EF4-FFF2-40B4-BE49-F238E27FC236}">
                <a16:creationId xmlns:a16="http://schemas.microsoft.com/office/drawing/2014/main" id="{07626C7F-8DAA-49FD-A5D6-7E60137B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275" y="4027192"/>
            <a:ext cx="579437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Text Box 141">
            <a:extLst>
              <a:ext uri="{FF2B5EF4-FFF2-40B4-BE49-F238E27FC236}">
                <a16:creationId xmlns:a16="http://schemas.microsoft.com/office/drawing/2014/main" id="{BD5A5033-E353-4D13-BFAA-EF825B1649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61936" y="178881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Unix </a:t>
            </a:r>
            <a:r>
              <a:rPr lang="ko-KR" altLang="en-US" sz="800" b="0">
                <a:cs typeface="Arial" panose="020B0604020202020204" pitchFamily="34" charset="0"/>
              </a:rPr>
              <a:t>계열</a:t>
            </a:r>
          </a:p>
        </p:txBody>
      </p:sp>
      <p:sp>
        <p:nvSpPr>
          <p:cNvPr id="225" name="Text Box 142">
            <a:extLst>
              <a:ext uri="{FF2B5EF4-FFF2-40B4-BE49-F238E27FC236}">
                <a16:creationId xmlns:a16="http://schemas.microsoft.com/office/drawing/2014/main" id="{BD132D96-D59B-48D4-A944-3F3762D116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61936" y="263082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800" b="0">
                <a:cs typeface="Arial" panose="020B0604020202020204" pitchFamily="34" charset="0"/>
              </a:rPr>
              <a:t>일반 업무</a:t>
            </a:r>
          </a:p>
        </p:txBody>
      </p:sp>
      <p:pic>
        <p:nvPicPr>
          <p:cNvPr id="226" name="Picture 143" descr="xseries_445">
            <a:extLst>
              <a:ext uri="{FF2B5EF4-FFF2-40B4-BE49-F238E27FC236}">
                <a16:creationId xmlns:a16="http://schemas.microsoft.com/office/drawing/2014/main" id="{01F8863D-2C94-4418-9DAD-7DFE14D6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87" y="2177435"/>
            <a:ext cx="468313" cy="2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 Box 144">
            <a:extLst>
              <a:ext uri="{FF2B5EF4-FFF2-40B4-BE49-F238E27FC236}">
                <a16:creationId xmlns:a16="http://schemas.microsoft.com/office/drawing/2014/main" id="{E575193F-F393-42B0-9AFD-2F63D9D6F6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17686" y="2560341"/>
            <a:ext cx="5794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DB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cxnSp>
        <p:nvCxnSpPr>
          <p:cNvPr id="228" name="AutoShape 145">
            <a:extLst>
              <a:ext uri="{FF2B5EF4-FFF2-40B4-BE49-F238E27FC236}">
                <a16:creationId xmlns:a16="http://schemas.microsoft.com/office/drawing/2014/main" id="{E621DD88-DD37-498F-9F03-37956109635D}"/>
              </a:ext>
            </a:extLst>
          </p:cNvPr>
          <p:cNvCxnSpPr>
            <a:cxnSpLocks noChangeShapeType="1"/>
            <a:stCxn id="222" idx="0"/>
            <a:endCxn id="226" idx="2"/>
          </p:cNvCxnSpPr>
          <p:nvPr/>
        </p:nvCxnSpPr>
        <p:spPr bwMode="auto">
          <a:xfrm flipH="1" flipV="1">
            <a:off x="7376450" y="2453661"/>
            <a:ext cx="522287" cy="14401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9" name="Line 146">
            <a:extLst>
              <a:ext uri="{FF2B5EF4-FFF2-40B4-BE49-F238E27FC236}">
                <a16:creationId xmlns:a16="http://schemas.microsoft.com/office/drawing/2014/main" id="{725DBE89-DD6C-4C49-95BE-A383F0D27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261" y="1529736"/>
            <a:ext cx="0" cy="401956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" name="Line 147">
            <a:extLst>
              <a:ext uri="{FF2B5EF4-FFF2-40B4-BE49-F238E27FC236}">
                <a16:creationId xmlns:a16="http://schemas.microsoft.com/office/drawing/2014/main" id="{83C3E415-1581-42BB-A862-B67EAC2BE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936" y="1533546"/>
            <a:ext cx="0" cy="965836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1" name="Text Box 148">
            <a:extLst>
              <a:ext uri="{FF2B5EF4-FFF2-40B4-BE49-F238E27FC236}">
                <a16:creationId xmlns:a16="http://schemas.microsoft.com/office/drawing/2014/main" id="{57CB5C77-0F34-47E9-B815-558868DE9F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99987" y="4027191"/>
            <a:ext cx="1554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1000" b="0" dirty="0">
                <a:cs typeface="Arial" panose="020B0604020202020204" pitchFamily="34" charset="0"/>
              </a:rPr>
              <a:t>&lt; Critical Process &gt;</a:t>
            </a:r>
          </a:p>
        </p:txBody>
      </p:sp>
      <p:sp>
        <p:nvSpPr>
          <p:cNvPr id="232" name="Text Box 149">
            <a:extLst>
              <a:ext uri="{FF2B5EF4-FFF2-40B4-BE49-F238E27FC236}">
                <a16:creationId xmlns:a16="http://schemas.microsoft.com/office/drawing/2014/main" id="{4DB26B5D-2693-4E3C-9571-D83D881C86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06772" y="5009201"/>
            <a:ext cx="9001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High-End Disk</a:t>
            </a:r>
          </a:p>
        </p:txBody>
      </p:sp>
      <p:sp>
        <p:nvSpPr>
          <p:cNvPr id="233" name="AutoShape 150">
            <a:extLst>
              <a:ext uri="{FF2B5EF4-FFF2-40B4-BE49-F238E27FC236}">
                <a16:creationId xmlns:a16="http://schemas.microsoft.com/office/drawing/2014/main" id="{AF282368-0847-4426-BA0F-B29E062F26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616" y="5521501"/>
            <a:ext cx="1624012" cy="1104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4" name="Text Box 151">
            <a:extLst>
              <a:ext uri="{FF2B5EF4-FFF2-40B4-BE49-F238E27FC236}">
                <a16:creationId xmlns:a16="http://schemas.microsoft.com/office/drawing/2014/main" id="{B22CFB4A-C0DB-4B70-9753-0DC6A6D329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62381" y="5498875"/>
            <a:ext cx="971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작업관리시스템</a:t>
            </a:r>
          </a:p>
        </p:txBody>
      </p:sp>
      <p:sp>
        <p:nvSpPr>
          <p:cNvPr id="235" name="Text Box 152">
            <a:extLst>
              <a:ext uri="{FF2B5EF4-FFF2-40B4-BE49-F238E27FC236}">
                <a16:creationId xmlns:a16="http://schemas.microsoft.com/office/drawing/2014/main" id="{FF646B4A-F5E9-43E6-A15C-12A8E08544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496" y="5238915"/>
            <a:ext cx="1084262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배치작업 관리</a:t>
            </a:r>
          </a:p>
        </p:txBody>
      </p:sp>
      <p:sp>
        <p:nvSpPr>
          <p:cNvPr id="236" name="AutoShape 153">
            <a:extLst>
              <a:ext uri="{FF2B5EF4-FFF2-40B4-BE49-F238E27FC236}">
                <a16:creationId xmlns:a16="http://schemas.microsoft.com/office/drawing/2014/main" id="{F9366BA4-51DC-4674-8F32-CA0F060F54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9457" y="5521501"/>
            <a:ext cx="1568271" cy="1104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" name="Text Box 154">
            <a:extLst>
              <a:ext uri="{FF2B5EF4-FFF2-40B4-BE49-F238E27FC236}">
                <a16:creationId xmlns:a16="http://schemas.microsoft.com/office/drawing/2014/main" id="{BC2CE002-F5DB-4B38-AB38-87C6CF9BB6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0929" y="5609132"/>
            <a:ext cx="75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변경관리</a:t>
            </a:r>
          </a:p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시스템 </a:t>
            </a:r>
          </a:p>
        </p:txBody>
      </p:sp>
      <p:sp>
        <p:nvSpPr>
          <p:cNvPr id="238" name="Text Box 155">
            <a:extLst>
              <a:ext uri="{FF2B5EF4-FFF2-40B4-BE49-F238E27FC236}">
                <a16:creationId xmlns:a16="http://schemas.microsoft.com/office/drawing/2014/main" id="{08BB2C36-F855-4D40-A515-965D80C5EC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71715" y="5673901"/>
            <a:ext cx="55721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>
                <a:cs typeface="Arial" panose="020B0604020202020204" pitchFamily="34" charset="0"/>
              </a:rPr>
              <a:t>프리즘</a:t>
            </a:r>
          </a:p>
        </p:txBody>
      </p:sp>
      <p:sp>
        <p:nvSpPr>
          <p:cNvPr id="239" name="Text Box 156">
            <a:extLst>
              <a:ext uri="{FF2B5EF4-FFF2-40B4-BE49-F238E27FC236}">
                <a16:creationId xmlns:a16="http://schemas.microsoft.com/office/drawing/2014/main" id="{6F80486E-AE7B-4990-88C4-73AFC297DE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8968" y="5251863"/>
            <a:ext cx="784226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변경 관리</a:t>
            </a:r>
          </a:p>
        </p:txBody>
      </p:sp>
      <p:sp>
        <p:nvSpPr>
          <p:cNvPr id="240" name="Text Box 157">
            <a:extLst>
              <a:ext uri="{FF2B5EF4-FFF2-40B4-BE49-F238E27FC236}">
                <a16:creationId xmlns:a16="http://schemas.microsoft.com/office/drawing/2014/main" id="{E0A4EF6F-1DFB-4FA5-A833-B82DEA4FEB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21105" y="5622467"/>
            <a:ext cx="717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형상관리</a:t>
            </a:r>
          </a:p>
          <a:p>
            <a:pPr fontAlgn="base">
              <a:buFontTx/>
              <a:buNone/>
            </a:pPr>
            <a:r>
              <a:rPr lang="en-US" altLang="ko-KR" sz="900" b="0" dirty="0">
                <a:cs typeface="Arial" panose="020B0604020202020204" pitchFamily="34" charset="0"/>
              </a:rPr>
              <a:t>(PVCS)</a:t>
            </a:r>
          </a:p>
        </p:txBody>
      </p:sp>
      <p:pic>
        <p:nvPicPr>
          <p:cNvPr id="241" name="Picture 159">
            <a:extLst>
              <a:ext uri="{FF2B5EF4-FFF2-40B4-BE49-F238E27FC236}">
                <a16:creationId xmlns:a16="http://schemas.microsoft.com/office/drawing/2014/main" id="{D6622F52-AF6B-494B-A6F5-54E93584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2" y="5904733"/>
            <a:ext cx="612775" cy="65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" name="Line 160">
            <a:extLst>
              <a:ext uri="{FF2B5EF4-FFF2-40B4-BE49-F238E27FC236}">
                <a16:creationId xmlns:a16="http://schemas.microsoft.com/office/drawing/2014/main" id="{A7C1B371-E02C-494F-A158-83478726C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9003" y="6201587"/>
            <a:ext cx="8143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43" name="Picture 161" descr="rp7420">
            <a:extLst>
              <a:ext uri="{FF2B5EF4-FFF2-40B4-BE49-F238E27FC236}">
                <a16:creationId xmlns:a16="http://schemas.microsoft.com/office/drawing/2014/main" id="{ED9B371A-1CD3-423A-BFA7-D2D15C3C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89" y="6003467"/>
            <a:ext cx="306388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162" descr="rp7420">
            <a:extLst>
              <a:ext uri="{FF2B5EF4-FFF2-40B4-BE49-F238E27FC236}">
                <a16:creationId xmlns:a16="http://schemas.microsoft.com/office/drawing/2014/main" id="{434A24F4-ACBC-4B07-B1A1-FA182A89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2" y="6003467"/>
            <a:ext cx="306387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163" descr="rp7420">
            <a:extLst>
              <a:ext uri="{FF2B5EF4-FFF2-40B4-BE49-F238E27FC236}">
                <a16:creationId xmlns:a16="http://schemas.microsoft.com/office/drawing/2014/main" id="{5CBACE57-716B-4A0F-9D3B-9DCB28ED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03" y="6003467"/>
            <a:ext cx="306387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" name="Text Box 164">
            <a:extLst>
              <a:ext uri="{FF2B5EF4-FFF2-40B4-BE49-F238E27FC236}">
                <a16:creationId xmlns:a16="http://schemas.microsoft.com/office/drawing/2014/main" id="{50BFFDED-8726-4AF5-886D-A72FFA0117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37403" y="1471975"/>
            <a:ext cx="1066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1000" b="0" dirty="0">
                <a:solidFill>
                  <a:srgbClr val="FF9900"/>
                </a:solidFill>
                <a:cs typeface="Arial" panose="020B0604020202020204" pitchFamily="34" charset="0"/>
              </a:rPr>
              <a:t>백업 네트워크</a:t>
            </a:r>
          </a:p>
        </p:txBody>
      </p:sp>
      <p:sp>
        <p:nvSpPr>
          <p:cNvPr id="247" name="Line 165">
            <a:extLst>
              <a:ext uri="{FF2B5EF4-FFF2-40B4-BE49-F238E27FC236}">
                <a16:creationId xmlns:a16="http://schemas.microsoft.com/office/drawing/2014/main" id="{5C90D714-CCC8-4E72-88FE-F2AC04099934}"/>
              </a:ext>
            </a:extLst>
          </p:cNvPr>
          <p:cNvSpPr>
            <a:spLocks noChangeShapeType="1"/>
          </p:cNvSpPr>
          <p:nvPr/>
        </p:nvSpPr>
        <p:spPr bwMode="gray">
          <a:xfrm>
            <a:off x="5822286" y="1504971"/>
            <a:ext cx="0" cy="34671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48" name="Line 166">
            <a:extLst>
              <a:ext uri="{FF2B5EF4-FFF2-40B4-BE49-F238E27FC236}">
                <a16:creationId xmlns:a16="http://schemas.microsoft.com/office/drawing/2014/main" id="{01A2AB50-2E0B-4D67-8235-5C06BED26BBC}"/>
              </a:ext>
            </a:extLst>
          </p:cNvPr>
          <p:cNvSpPr>
            <a:spLocks noChangeShapeType="1"/>
          </p:cNvSpPr>
          <p:nvPr/>
        </p:nvSpPr>
        <p:spPr bwMode="gray">
          <a:xfrm>
            <a:off x="7281199" y="1504971"/>
            <a:ext cx="0" cy="34671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49" name="Text Box 167">
            <a:extLst>
              <a:ext uri="{FF2B5EF4-FFF2-40B4-BE49-F238E27FC236}">
                <a16:creationId xmlns:a16="http://schemas.microsoft.com/office/drawing/2014/main" id="{660274DB-E5C3-4CCE-9763-5B04C194FA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09649" y="2558435"/>
            <a:ext cx="577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Staging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pic>
        <p:nvPicPr>
          <p:cNvPr id="250" name="Picture 168" descr="P690">
            <a:extLst>
              <a:ext uri="{FF2B5EF4-FFF2-40B4-BE49-F238E27FC236}">
                <a16:creationId xmlns:a16="http://schemas.microsoft.com/office/drawing/2014/main" id="{ED929B5C-202C-470F-9D72-C51BA1F2A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75" y="2085996"/>
            <a:ext cx="307975" cy="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AutoShape 169">
            <a:extLst>
              <a:ext uri="{FF2B5EF4-FFF2-40B4-BE49-F238E27FC236}">
                <a16:creationId xmlns:a16="http://schemas.microsoft.com/office/drawing/2014/main" id="{899C1CD7-B5A3-4880-A2CB-B59A9A2426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49499" y="1771671"/>
            <a:ext cx="1200150" cy="1082040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52" name="Picture 170" descr="xseries_445">
            <a:extLst>
              <a:ext uri="{FF2B5EF4-FFF2-40B4-BE49-F238E27FC236}">
                <a16:creationId xmlns:a16="http://schemas.microsoft.com/office/drawing/2014/main" id="{6F91A3B3-2FE1-4A2E-A3E8-E438390C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75" y="1935501"/>
            <a:ext cx="530225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171" descr="6/60 series tape libraries">
            <a:extLst>
              <a:ext uri="{FF2B5EF4-FFF2-40B4-BE49-F238E27FC236}">
                <a16:creationId xmlns:a16="http://schemas.microsoft.com/office/drawing/2014/main" id="{BF4E76E8-B4CA-421E-9D88-55397DD4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r="10559" b="3334"/>
          <a:stretch>
            <a:fillRect/>
          </a:stretch>
        </p:blipFill>
        <p:spPr bwMode="auto">
          <a:xfrm>
            <a:off x="8454361" y="1773575"/>
            <a:ext cx="407988" cy="6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4" name="AutoShape 172">
            <a:extLst>
              <a:ext uri="{FF2B5EF4-FFF2-40B4-BE49-F238E27FC236}">
                <a16:creationId xmlns:a16="http://schemas.microsoft.com/office/drawing/2014/main" id="{C8BDC2F9-092A-4615-8E79-C4C0FF9451D0}"/>
              </a:ext>
            </a:extLst>
          </p:cNvPr>
          <p:cNvCxnSpPr>
            <a:cxnSpLocks noChangeShapeType="1"/>
            <a:stCxn id="253" idx="1"/>
            <a:endCxn id="252" idx="3"/>
          </p:cNvCxnSpPr>
          <p:nvPr/>
        </p:nvCxnSpPr>
        <p:spPr bwMode="auto">
          <a:xfrm flipH="1" flipV="1">
            <a:off x="8182899" y="2091711"/>
            <a:ext cx="271462" cy="1143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55" name="Picture 173" descr="6/60 series tape libraries">
            <a:extLst>
              <a:ext uri="{FF2B5EF4-FFF2-40B4-BE49-F238E27FC236}">
                <a16:creationId xmlns:a16="http://schemas.microsoft.com/office/drawing/2014/main" id="{823BF948-C6CD-4FF2-83F7-0A5F09CA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r="10559" b="3334"/>
          <a:stretch>
            <a:fillRect/>
          </a:stretch>
        </p:blipFill>
        <p:spPr bwMode="auto">
          <a:xfrm>
            <a:off x="8435311" y="2407941"/>
            <a:ext cx="407988" cy="6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174" descr="xseries_445">
            <a:extLst>
              <a:ext uri="{FF2B5EF4-FFF2-40B4-BE49-F238E27FC236}">
                <a16:creationId xmlns:a16="http://schemas.microsoft.com/office/drawing/2014/main" id="{932073C8-4A7E-4553-827A-5A4A971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61" y="2499381"/>
            <a:ext cx="528638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7" name="AutoShape 175">
            <a:extLst>
              <a:ext uri="{FF2B5EF4-FFF2-40B4-BE49-F238E27FC236}">
                <a16:creationId xmlns:a16="http://schemas.microsoft.com/office/drawing/2014/main" id="{7641D126-3859-4269-B1E7-ABA2CEADF2AF}"/>
              </a:ext>
            </a:extLst>
          </p:cNvPr>
          <p:cNvCxnSpPr>
            <a:cxnSpLocks noChangeShapeType="1"/>
            <a:stCxn id="255" idx="1"/>
            <a:endCxn id="256" idx="3"/>
          </p:cNvCxnSpPr>
          <p:nvPr/>
        </p:nvCxnSpPr>
        <p:spPr bwMode="auto">
          <a:xfrm flipH="1" flipV="1">
            <a:off x="8297199" y="2655591"/>
            <a:ext cx="138112" cy="8001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8" name="Text Box 176">
            <a:extLst>
              <a:ext uri="{FF2B5EF4-FFF2-40B4-BE49-F238E27FC236}">
                <a16:creationId xmlns:a16="http://schemas.microsoft.com/office/drawing/2014/main" id="{85EC9860-9E07-416C-8CEC-46DA280B9F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68561" y="2735601"/>
            <a:ext cx="577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Backup </a:t>
            </a:r>
            <a:r>
              <a:rPr lang="ko-KR" altLang="en-US" sz="800" b="0">
                <a:cs typeface="Arial" panose="020B0604020202020204" pitchFamily="34" charset="0"/>
              </a:rPr>
              <a:t>서버 </a:t>
            </a:r>
            <a:r>
              <a:rPr lang="en-US" altLang="ko-KR" sz="800" b="0">
                <a:cs typeface="Arial" panose="020B0604020202020204" pitchFamily="34" charset="0"/>
              </a:rPr>
              <a:t>#2</a:t>
            </a:r>
          </a:p>
        </p:txBody>
      </p:sp>
      <p:sp>
        <p:nvSpPr>
          <p:cNvPr id="259" name="Text Box 177">
            <a:extLst>
              <a:ext uri="{FF2B5EF4-FFF2-40B4-BE49-F238E27FC236}">
                <a16:creationId xmlns:a16="http://schemas.microsoft.com/office/drawing/2014/main" id="{1B9EA310-FEF5-474B-B585-D843AFDEAA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8861" y="217743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Backup </a:t>
            </a:r>
            <a:r>
              <a:rPr lang="ko-KR" altLang="en-US" sz="800" b="0">
                <a:cs typeface="Arial" panose="020B0604020202020204" pitchFamily="34" charset="0"/>
              </a:rPr>
              <a:t>서버 </a:t>
            </a:r>
            <a:r>
              <a:rPr lang="en-US" altLang="ko-KR" sz="800" b="0">
                <a:cs typeface="Arial" panose="020B0604020202020204" pitchFamily="34" charset="0"/>
              </a:rPr>
              <a:t>#1</a:t>
            </a:r>
          </a:p>
        </p:txBody>
      </p:sp>
      <p:sp>
        <p:nvSpPr>
          <p:cNvPr id="260" name="Line 178">
            <a:extLst>
              <a:ext uri="{FF2B5EF4-FFF2-40B4-BE49-F238E27FC236}">
                <a16:creationId xmlns:a16="http://schemas.microsoft.com/office/drawing/2014/main" id="{3030D143-1F55-48D6-AA9A-548B5832A4B8}"/>
              </a:ext>
            </a:extLst>
          </p:cNvPr>
          <p:cNvSpPr>
            <a:spLocks noChangeShapeType="1"/>
          </p:cNvSpPr>
          <p:nvPr/>
        </p:nvSpPr>
        <p:spPr bwMode="gray">
          <a:xfrm>
            <a:off x="5199987" y="4804431"/>
            <a:ext cx="1179513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61" name="Line 179">
            <a:extLst>
              <a:ext uri="{FF2B5EF4-FFF2-40B4-BE49-F238E27FC236}">
                <a16:creationId xmlns:a16="http://schemas.microsoft.com/office/drawing/2014/main" id="{E2D7B488-9EC7-4AB4-AF8E-A461CF487593}"/>
              </a:ext>
            </a:extLst>
          </p:cNvPr>
          <p:cNvSpPr>
            <a:spLocks noChangeShapeType="1"/>
          </p:cNvSpPr>
          <p:nvPr/>
        </p:nvSpPr>
        <p:spPr bwMode="gray">
          <a:xfrm>
            <a:off x="5131725" y="4783475"/>
            <a:ext cx="1265237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pic>
        <p:nvPicPr>
          <p:cNvPr id="262" name="Picture 180" descr="Layer 2 Remote Switch.ai, December 30, 2004">
            <a:extLst>
              <a:ext uri="{FF2B5EF4-FFF2-40B4-BE49-F238E27FC236}">
                <a16:creationId xmlns:a16="http://schemas.microsoft.com/office/drawing/2014/main" id="{5E08BFE1-5319-424C-95F6-1789FCBD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4" y="5023506"/>
            <a:ext cx="444500" cy="2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 Box 181">
            <a:extLst>
              <a:ext uri="{FF2B5EF4-FFF2-40B4-BE49-F238E27FC236}">
                <a16:creationId xmlns:a16="http://schemas.microsoft.com/office/drawing/2014/main" id="{C7D921F3-36E5-47D9-B541-5FDB01F8AA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25350" y="5274966"/>
            <a:ext cx="7318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L4 switch</a:t>
            </a:r>
          </a:p>
        </p:txBody>
      </p:sp>
      <p:pic>
        <p:nvPicPr>
          <p:cNvPr id="264" name="Picture 182" descr="Layer 2 Remote Switch.ai, December 30, 2004">
            <a:extLst>
              <a:ext uri="{FF2B5EF4-FFF2-40B4-BE49-F238E27FC236}">
                <a16:creationId xmlns:a16="http://schemas.microsoft.com/office/drawing/2014/main" id="{02DC1FA7-846B-4F7F-BA6D-7B7A8C51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37" y="4709181"/>
            <a:ext cx="442913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AutoShape 183">
            <a:extLst>
              <a:ext uri="{FF2B5EF4-FFF2-40B4-BE49-F238E27FC236}">
                <a16:creationId xmlns:a16="http://schemas.microsoft.com/office/drawing/2014/main" id="{C035B45F-55F8-4C70-BC31-C1CB6826E6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662" y="3271697"/>
            <a:ext cx="1021645" cy="1852010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" name="Text Box 184">
            <a:extLst>
              <a:ext uri="{FF2B5EF4-FFF2-40B4-BE49-F238E27FC236}">
                <a16:creationId xmlns:a16="http://schemas.microsoft.com/office/drawing/2014/main" id="{5705883A-A54C-4CC7-BE50-590F5B8B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15" y="4821647"/>
            <a:ext cx="718145" cy="18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fontAlgn="base" hangingPunct="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0"/>
              <a:t>리포팅 시스템</a:t>
            </a:r>
          </a:p>
        </p:txBody>
      </p:sp>
      <p:pic>
        <p:nvPicPr>
          <p:cNvPr id="267" name="Picture 185">
            <a:extLst>
              <a:ext uri="{FF2B5EF4-FFF2-40B4-BE49-F238E27FC236}">
                <a16:creationId xmlns:a16="http://schemas.microsoft.com/office/drawing/2014/main" id="{E753F021-E13F-4647-B3A0-0EE3E57753CD}"/>
              </a:ext>
            </a:extLst>
          </p:cNvPr>
          <p:cNvPicPr>
            <a:picLocks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40" y="4410168"/>
            <a:ext cx="406400" cy="34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8" name="Picture 186" descr="j0198153">
            <a:extLst>
              <a:ext uri="{FF2B5EF4-FFF2-40B4-BE49-F238E27FC236}">
                <a16:creationId xmlns:a16="http://schemas.microsoft.com/office/drawing/2014/main" id="{9D1019B6-54CE-428C-BA4C-A7A506ED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6" y="4313014"/>
            <a:ext cx="458787" cy="5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9" name="Object 187">
            <a:extLst>
              <a:ext uri="{FF2B5EF4-FFF2-40B4-BE49-F238E27FC236}">
                <a16:creationId xmlns:a16="http://schemas.microsoft.com/office/drawing/2014/main" id="{D03FCE97-5F82-4CB6-B3BE-FC6170A5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65294"/>
              </p:ext>
            </p:extLst>
          </p:nvPr>
        </p:nvGraphicFramePr>
        <p:xfrm>
          <a:off x="434066" y="3338768"/>
          <a:ext cx="708025" cy="64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훈민정음" r:id="rId22" imgW="1047750" imgH="619125" progId="">
                  <p:embed/>
                </p:oleObj>
              </mc:Choice>
              <mc:Fallback>
                <p:oleObj name="훈민정음" r:id="rId22" imgW="1047750" imgH="6191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66" y="3338768"/>
                        <a:ext cx="708025" cy="641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Text Box 188">
            <a:extLst>
              <a:ext uri="{FF2B5EF4-FFF2-40B4-BE49-F238E27FC236}">
                <a16:creationId xmlns:a16="http://schemas.microsoft.com/office/drawing/2014/main" id="{919B0900-1CD8-44D1-9B0D-DD96E0803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7" y="3954081"/>
            <a:ext cx="509755" cy="36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fontAlgn="base" hangingPunct="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0"/>
              <a:t>통합 </a:t>
            </a:r>
            <a:r>
              <a:rPr kumimoji="0" lang="en-US" altLang="ko-KR" sz="900" b="0"/>
              <a:t>View</a:t>
            </a:r>
            <a:br>
              <a:rPr kumimoji="0" lang="en-US" altLang="ko-KR" sz="900" b="0"/>
            </a:br>
            <a:r>
              <a:rPr kumimoji="0" lang="en-US" altLang="ko-KR" sz="900" b="0"/>
              <a:t>DashBoard</a:t>
            </a:r>
          </a:p>
        </p:txBody>
      </p:sp>
      <p:pic>
        <p:nvPicPr>
          <p:cNvPr id="271" name="Picture 189" descr="P690">
            <a:extLst>
              <a:ext uri="{FF2B5EF4-FFF2-40B4-BE49-F238E27FC236}">
                <a16:creationId xmlns:a16="http://schemas.microsoft.com/office/drawing/2014/main" id="{EC37AFF7-B2F2-48D9-9CB6-23EAE864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94" y="2131715"/>
            <a:ext cx="311150" cy="5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Text Box 190">
            <a:extLst>
              <a:ext uri="{FF2B5EF4-FFF2-40B4-BE49-F238E27FC236}">
                <a16:creationId xmlns:a16="http://schemas.microsoft.com/office/drawing/2014/main" id="{AAF7413C-1D5F-43C0-A99C-1BC33D5F3A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9991" y="2990151"/>
            <a:ext cx="987252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통합 모니터링</a:t>
            </a:r>
          </a:p>
        </p:txBody>
      </p:sp>
      <p:sp>
        <p:nvSpPr>
          <p:cNvPr id="274" name="Text Box 192">
            <a:extLst>
              <a:ext uri="{FF2B5EF4-FFF2-40B4-BE49-F238E27FC236}">
                <a16:creationId xmlns:a16="http://schemas.microsoft.com/office/drawing/2014/main" id="{CA7F5E43-9B37-461F-A64C-B8E475C059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75805" y="3533836"/>
            <a:ext cx="391604" cy="534368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통합 </a:t>
            </a:r>
            <a:endParaRPr lang="en-US" altLang="ko-KR" sz="1000" b="1" dirty="0">
              <a:latin typeface="+mn-ea"/>
              <a:cs typeface="Arial" panose="020B0604020202020204" pitchFamily="34" charset="0"/>
            </a:endParaRPr>
          </a:p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백업</a:t>
            </a:r>
            <a:endParaRPr lang="en-US" altLang="ko-KR" sz="1000" b="1" dirty="0">
              <a:latin typeface="+mn-ea"/>
              <a:cs typeface="Arial" panose="020B0604020202020204" pitchFamily="34" charset="0"/>
            </a:endParaRPr>
          </a:p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환경</a:t>
            </a:r>
          </a:p>
        </p:txBody>
      </p:sp>
      <p:sp>
        <p:nvSpPr>
          <p:cNvPr id="275" name="Text Box 193">
            <a:extLst>
              <a:ext uri="{FF2B5EF4-FFF2-40B4-BE49-F238E27FC236}">
                <a16:creationId xmlns:a16="http://schemas.microsoft.com/office/drawing/2014/main" id="{737624E6-3905-49E0-969C-25F0E0EBE6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5439" y="2966177"/>
            <a:ext cx="1264445" cy="380480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Consolidation &amp;</a:t>
            </a:r>
          </a:p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통합 테스트 환경</a:t>
            </a:r>
          </a:p>
        </p:txBody>
      </p:sp>
      <p:graphicFrame>
        <p:nvGraphicFramePr>
          <p:cNvPr id="276" name="Object 194">
            <a:extLst>
              <a:ext uri="{FF2B5EF4-FFF2-40B4-BE49-F238E27FC236}">
                <a16:creationId xmlns:a16="http://schemas.microsoft.com/office/drawing/2014/main" id="{9DE48496-C639-4BC7-93DA-55BA52298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202020"/>
              </p:ext>
            </p:extLst>
          </p:nvPr>
        </p:nvGraphicFramePr>
        <p:xfrm>
          <a:off x="1176601" y="5923458"/>
          <a:ext cx="547688" cy="64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훈민정음" r:id="rId24" imgW="1047750" imgH="619125" progId="">
                  <p:embed/>
                </p:oleObj>
              </mc:Choice>
              <mc:Fallback>
                <p:oleObj name="훈민정음" r:id="rId24" imgW="1047750" imgH="6191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601" y="5923458"/>
                        <a:ext cx="547688" cy="641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AutoShape 195">
            <a:extLst>
              <a:ext uri="{FF2B5EF4-FFF2-40B4-BE49-F238E27FC236}">
                <a16:creationId xmlns:a16="http://schemas.microsoft.com/office/drawing/2014/main" id="{CC19EA0F-1528-4D43-B642-B012E7F781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90995" y="5506867"/>
            <a:ext cx="1616929" cy="1084449"/>
          </a:xfrm>
          <a:prstGeom prst="roundRect">
            <a:avLst>
              <a:gd name="adj" fmla="val 16667"/>
            </a:avLst>
          </a:prstGeom>
          <a:solidFill>
            <a:srgbClr val="FFCCFF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8" name="Group 196">
            <a:extLst>
              <a:ext uri="{FF2B5EF4-FFF2-40B4-BE49-F238E27FC236}">
                <a16:creationId xmlns:a16="http://schemas.microsoft.com/office/drawing/2014/main" id="{7E74DBF2-84BE-4AB4-BC9D-D5AF36EEDB04}"/>
              </a:ext>
            </a:extLst>
          </p:cNvPr>
          <p:cNvGrpSpPr>
            <a:grpSpLocks/>
          </p:cNvGrpSpPr>
          <p:nvPr/>
        </p:nvGrpSpPr>
        <p:grpSpPr bwMode="auto">
          <a:xfrm>
            <a:off x="3641883" y="5524737"/>
            <a:ext cx="1481919" cy="1047750"/>
            <a:chOff x="985" y="1483"/>
            <a:chExt cx="2034" cy="1430"/>
          </a:xfrm>
        </p:grpSpPr>
        <p:pic>
          <p:nvPicPr>
            <p:cNvPr id="279" name="Picture 197" descr="routeswtchproc">
              <a:extLst>
                <a:ext uri="{FF2B5EF4-FFF2-40B4-BE49-F238E27FC236}">
                  <a16:creationId xmlns:a16="http://schemas.microsoft.com/office/drawing/2014/main" id="{1D4462AE-097C-4A6F-AEDD-92F0C1993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" y="2024"/>
              <a:ext cx="259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0" name="Picture 198" descr="RouterATMTagSw">
              <a:extLst>
                <a:ext uri="{FF2B5EF4-FFF2-40B4-BE49-F238E27FC236}">
                  <a16:creationId xmlns:a16="http://schemas.microsoft.com/office/drawing/2014/main" id="{939B0CF6-4DF4-40AF-B68E-54FCD700C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483"/>
              <a:ext cx="310" cy="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199" descr="RouterATMTagSw">
              <a:extLst>
                <a:ext uri="{FF2B5EF4-FFF2-40B4-BE49-F238E27FC236}">
                  <a16:creationId xmlns:a16="http://schemas.microsoft.com/office/drawing/2014/main" id="{F15A70E5-75A2-466A-84C4-DAB6E7876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" y="1483"/>
              <a:ext cx="310" cy="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200" descr="routeswtchproc">
              <a:extLst>
                <a:ext uri="{FF2B5EF4-FFF2-40B4-BE49-F238E27FC236}">
                  <a16:creationId xmlns:a16="http://schemas.microsoft.com/office/drawing/2014/main" id="{4D262DDD-662A-45FA-8CB0-BD9C9615A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" y="2024"/>
              <a:ext cx="259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3" name="AutoShape 201">
              <a:extLst>
                <a:ext uri="{FF2B5EF4-FFF2-40B4-BE49-F238E27FC236}">
                  <a16:creationId xmlns:a16="http://schemas.microsoft.com/office/drawing/2014/main" id="{09765E50-3B31-4327-92F5-3E0ADE65446F}"/>
                </a:ext>
              </a:extLst>
            </p:cNvPr>
            <p:cNvCxnSpPr>
              <a:cxnSpLocks noChangeShapeType="1"/>
              <a:stCxn id="280" idx="3"/>
              <a:endCxn id="281" idx="1"/>
            </p:cNvCxnSpPr>
            <p:nvPr/>
          </p:nvCxnSpPr>
          <p:spPr bwMode="auto">
            <a:xfrm>
              <a:off x="1626" y="1639"/>
              <a:ext cx="525" cy="0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4" name="AutoShape 202">
              <a:extLst>
                <a:ext uri="{FF2B5EF4-FFF2-40B4-BE49-F238E27FC236}">
                  <a16:creationId xmlns:a16="http://schemas.microsoft.com/office/drawing/2014/main" id="{DA80C622-9190-4D19-B1DB-25A3CDAAC757}"/>
                </a:ext>
              </a:extLst>
            </p:cNvPr>
            <p:cNvCxnSpPr>
              <a:cxnSpLocks noChangeShapeType="1"/>
              <a:stCxn id="282" idx="0"/>
              <a:endCxn id="280" idx="2"/>
            </p:cNvCxnSpPr>
            <p:nvPr/>
          </p:nvCxnSpPr>
          <p:spPr bwMode="auto">
            <a:xfrm flipV="1">
              <a:off x="1116" y="1792"/>
              <a:ext cx="356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5" name="AutoShape 203">
              <a:extLst>
                <a:ext uri="{FF2B5EF4-FFF2-40B4-BE49-F238E27FC236}">
                  <a16:creationId xmlns:a16="http://schemas.microsoft.com/office/drawing/2014/main" id="{4AFF853C-52D6-4747-B227-E8F732F2A0D4}"/>
                </a:ext>
              </a:extLst>
            </p:cNvPr>
            <p:cNvCxnSpPr>
              <a:cxnSpLocks noChangeShapeType="1"/>
              <a:stCxn id="279" idx="0"/>
              <a:endCxn id="281" idx="2"/>
            </p:cNvCxnSpPr>
            <p:nvPr/>
          </p:nvCxnSpPr>
          <p:spPr bwMode="auto">
            <a:xfrm flipV="1">
              <a:off x="1742" y="1792"/>
              <a:ext cx="565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" name="AutoShape 204">
              <a:extLst>
                <a:ext uri="{FF2B5EF4-FFF2-40B4-BE49-F238E27FC236}">
                  <a16:creationId xmlns:a16="http://schemas.microsoft.com/office/drawing/2014/main" id="{9BD0DAE2-D9C3-4D2B-B150-25168EAFE38C}"/>
                </a:ext>
              </a:extLst>
            </p:cNvPr>
            <p:cNvCxnSpPr>
              <a:cxnSpLocks noChangeShapeType="1"/>
              <a:stCxn id="279" idx="0"/>
              <a:endCxn id="280" idx="2"/>
            </p:cNvCxnSpPr>
            <p:nvPr/>
          </p:nvCxnSpPr>
          <p:spPr bwMode="auto">
            <a:xfrm flipH="1" flipV="1">
              <a:off x="1472" y="1792"/>
              <a:ext cx="270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" name="AutoShape 205">
              <a:extLst>
                <a:ext uri="{FF2B5EF4-FFF2-40B4-BE49-F238E27FC236}">
                  <a16:creationId xmlns:a16="http://schemas.microsoft.com/office/drawing/2014/main" id="{4F6B094D-2E66-4DA9-8DA0-63FBC3B647E4}"/>
                </a:ext>
              </a:extLst>
            </p:cNvPr>
            <p:cNvCxnSpPr>
              <a:cxnSpLocks noChangeShapeType="1"/>
              <a:stCxn id="282" idx="0"/>
              <a:endCxn id="281" idx="2"/>
            </p:cNvCxnSpPr>
            <p:nvPr/>
          </p:nvCxnSpPr>
          <p:spPr bwMode="auto">
            <a:xfrm flipV="1">
              <a:off x="1116" y="1792"/>
              <a:ext cx="1191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" name="AutoShape 206">
              <a:extLst>
                <a:ext uri="{FF2B5EF4-FFF2-40B4-BE49-F238E27FC236}">
                  <a16:creationId xmlns:a16="http://schemas.microsoft.com/office/drawing/2014/main" id="{6BEC5E40-EE95-4971-8702-6CD2D550F4BA}"/>
                </a:ext>
              </a:extLst>
            </p:cNvPr>
            <p:cNvCxnSpPr>
              <a:cxnSpLocks noChangeShapeType="1"/>
              <a:stCxn id="282" idx="3"/>
              <a:endCxn id="279" idx="1"/>
            </p:cNvCxnSpPr>
            <p:nvPr/>
          </p:nvCxnSpPr>
          <p:spPr bwMode="auto">
            <a:xfrm>
              <a:off x="1244" y="2158"/>
              <a:ext cx="368" cy="0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89" name="Picture 207" descr="Layer 2 Remote Switch.ai, December 30, 2004">
              <a:extLst>
                <a:ext uri="{FF2B5EF4-FFF2-40B4-BE49-F238E27FC236}">
                  <a16:creationId xmlns:a16="http://schemas.microsoft.com/office/drawing/2014/main" id="{6D229B59-75AD-45F0-BDD2-DF3438C2F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" y="2417"/>
              <a:ext cx="392" cy="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0" name="AutoShape 208">
              <a:extLst>
                <a:ext uri="{FF2B5EF4-FFF2-40B4-BE49-F238E27FC236}">
                  <a16:creationId xmlns:a16="http://schemas.microsoft.com/office/drawing/2014/main" id="{F156DAB5-B0C7-48D8-9E16-6DFE89B614CF}"/>
                </a:ext>
              </a:extLst>
            </p:cNvPr>
            <p:cNvCxnSpPr>
              <a:cxnSpLocks noChangeShapeType="1"/>
              <a:stCxn id="289" idx="0"/>
              <a:endCxn id="279" idx="2"/>
            </p:cNvCxnSpPr>
            <p:nvPr/>
          </p:nvCxnSpPr>
          <p:spPr bwMode="auto">
            <a:xfrm flipV="1">
              <a:off x="1414" y="2293"/>
              <a:ext cx="328" cy="124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" name="AutoShape 209">
              <a:extLst>
                <a:ext uri="{FF2B5EF4-FFF2-40B4-BE49-F238E27FC236}">
                  <a16:creationId xmlns:a16="http://schemas.microsoft.com/office/drawing/2014/main" id="{99A4C8A7-9C6E-45ED-B04D-77F41BE91C55}"/>
                </a:ext>
              </a:extLst>
            </p:cNvPr>
            <p:cNvCxnSpPr>
              <a:cxnSpLocks noChangeShapeType="1"/>
              <a:stCxn id="289" idx="0"/>
              <a:endCxn id="282" idx="2"/>
            </p:cNvCxnSpPr>
            <p:nvPr/>
          </p:nvCxnSpPr>
          <p:spPr bwMode="auto">
            <a:xfrm flipH="1" flipV="1">
              <a:off x="1116" y="2293"/>
              <a:ext cx="298" cy="124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" name="AutoShape 210">
              <a:extLst>
                <a:ext uri="{FF2B5EF4-FFF2-40B4-BE49-F238E27FC236}">
                  <a16:creationId xmlns:a16="http://schemas.microsoft.com/office/drawing/2014/main" id="{80531109-0F1E-4B74-AE0E-881AF35CEC5E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471" y="1792"/>
              <a:ext cx="650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" name="AutoShape 211">
              <a:extLst>
                <a:ext uri="{FF2B5EF4-FFF2-40B4-BE49-F238E27FC236}">
                  <a16:creationId xmlns:a16="http://schemas.microsoft.com/office/drawing/2014/main" id="{FB27DEC3-D177-4D24-9DC0-E45637FCD7F5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471" y="1792"/>
              <a:ext cx="1221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" name="AutoShape 212">
              <a:extLst>
                <a:ext uri="{FF2B5EF4-FFF2-40B4-BE49-F238E27FC236}">
                  <a16:creationId xmlns:a16="http://schemas.microsoft.com/office/drawing/2014/main" id="{3FA72FDA-7F67-41E7-A4E2-2D33681D2398}"/>
                </a:ext>
              </a:extLst>
            </p:cNvPr>
            <p:cNvCxnSpPr>
              <a:cxnSpLocks noChangeShapeType="1"/>
              <a:endCxn id="281" idx="2"/>
            </p:cNvCxnSpPr>
            <p:nvPr/>
          </p:nvCxnSpPr>
          <p:spPr bwMode="auto">
            <a:xfrm flipV="1">
              <a:off x="2121" y="1792"/>
              <a:ext cx="185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AutoShape 213">
              <a:extLst>
                <a:ext uri="{FF2B5EF4-FFF2-40B4-BE49-F238E27FC236}">
                  <a16:creationId xmlns:a16="http://schemas.microsoft.com/office/drawing/2014/main" id="{56E77E31-1D0B-4B14-A26D-25FAE0E1F8FA}"/>
                </a:ext>
              </a:extLst>
            </p:cNvPr>
            <p:cNvCxnSpPr>
              <a:cxnSpLocks noChangeShapeType="1"/>
              <a:endCxn id="281" idx="2"/>
            </p:cNvCxnSpPr>
            <p:nvPr/>
          </p:nvCxnSpPr>
          <p:spPr bwMode="auto">
            <a:xfrm flipH="1" flipV="1">
              <a:off x="2306" y="1792"/>
              <a:ext cx="386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96" name="Picture 214" descr="Layer 2 Remote Switch.ai, December 30, 2004">
              <a:extLst>
                <a:ext uri="{FF2B5EF4-FFF2-40B4-BE49-F238E27FC236}">
                  <a16:creationId xmlns:a16="http://schemas.microsoft.com/office/drawing/2014/main" id="{F80EF34E-552E-4C3A-BA58-FEFC268D1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" y="2418"/>
              <a:ext cx="391" cy="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7" name="AutoShape 215">
              <a:extLst>
                <a:ext uri="{FF2B5EF4-FFF2-40B4-BE49-F238E27FC236}">
                  <a16:creationId xmlns:a16="http://schemas.microsoft.com/office/drawing/2014/main" id="{261B2C2B-B660-4E00-9418-B9730A68D42B}"/>
                </a:ext>
              </a:extLst>
            </p:cNvPr>
            <p:cNvCxnSpPr>
              <a:cxnSpLocks noChangeShapeType="1"/>
              <a:stCxn id="296" idx="0"/>
            </p:cNvCxnSpPr>
            <p:nvPr/>
          </p:nvCxnSpPr>
          <p:spPr bwMode="auto">
            <a:xfrm flipH="1" flipV="1">
              <a:off x="2122" y="2300"/>
              <a:ext cx="254" cy="1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" name="AutoShape 216">
              <a:extLst>
                <a:ext uri="{FF2B5EF4-FFF2-40B4-BE49-F238E27FC236}">
                  <a16:creationId xmlns:a16="http://schemas.microsoft.com/office/drawing/2014/main" id="{B0BD62B0-E580-495B-8756-74B9E5CFF650}"/>
                </a:ext>
              </a:extLst>
            </p:cNvPr>
            <p:cNvCxnSpPr>
              <a:cxnSpLocks noChangeShapeType="1"/>
              <a:stCxn id="296" idx="0"/>
            </p:cNvCxnSpPr>
            <p:nvPr/>
          </p:nvCxnSpPr>
          <p:spPr bwMode="auto">
            <a:xfrm flipV="1">
              <a:off x="2376" y="2300"/>
              <a:ext cx="317" cy="1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" name="AutoShape 217">
              <a:extLst>
                <a:ext uri="{FF2B5EF4-FFF2-40B4-BE49-F238E27FC236}">
                  <a16:creationId xmlns:a16="http://schemas.microsoft.com/office/drawing/2014/main" id="{7DC42F78-F124-41AF-B936-DCFF08945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910"/>
              <a:ext cx="1073" cy="7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300" name="Picture 218" descr="routeswtchproc">
              <a:extLst>
                <a:ext uri="{FF2B5EF4-FFF2-40B4-BE49-F238E27FC236}">
                  <a16:creationId xmlns:a16="http://schemas.microsoft.com/office/drawing/2014/main" id="{A9186474-11D5-4661-BEAD-1B905A395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2024"/>
              <a:ext cx="259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1" name="Picture 219" descr="routeswtchproc">
              <a:extLst>
                <a:ext uri="{FF2B5EF4-FFF2-40B4-BE49-F238E27FC236}">
                  <a16:creationId xmlns:a16="http://schemas.microsoft.com/office/drawing/2014/main" id="{2215AD66-412F-4D6E-B482-A8D64F755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" y="2024"/>
              <a:ext cx="258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2" name="Text Box 220">
              <a:extLst>
                <a:ext uri="{FF2B5EF4-FFF2-40B4-BE49-F238E27FC236}">
                  <a16:creationId xmlns:a16="http://schemas.microsoft.com/office/drawing/2014/main" id="{BD22C160-3A71-4C1A-9C84-E4D4204A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2598"/>
              <a:ext cx="45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 latinLnBrk="1">
                <a:buFontTx/>
                <a:buNone/>
              </a:pPr>
              <a:r>
                <a:rPr lang="en-US" altLang="ko-KR" sz="900" b="1" dirty="0">
                  <a:solidFill>
                    <a:srgbClr val="FF0000"/>
                  </a:solidFill>
                </a:rPr>
                <a:t>OA</a:t>
              </a:r>
            </a:p>
          </p:txBody>
        </p:sp>
        <p:sp>
          <p:nvSpPr>
            <p:cNvPr id="303" name="Text Box 221">
              <a:extLst>
                <a:ext uri="{FF2B5EF4-FFF2-40B4-BE49-F238E27FC236}">
                  <a16:creationId xmlns:a16="http://schemas.microsoft.com/office/drawing/2014/main" id="{FB18D9AC-D7DF-46CE-961B-5574CA95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2401"/>
              <a:ext cx="535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 latinLnBrk="1">
                <a:buFontTx/>
                <a:buNone/>
              </a:pPr>
              <a:r>
                <a:rPr lang="en-US" altLang="ko-KR" sz="1000" b="1" dirty="0">
                  <a:solidFill>
                    <a:srgbClr val="FF0000"/>
                  </a:solidFill>
                </a:rPr>
                <a:t>FA</a:t>
              </a:r>
            </a:p>
            <a:p>
              <a:pPr fontAlgn="base" latinLnBrk="1">
                <a:buFontTx/>
                <a:buNone/>
              </a:pPr>
              <a:r>
                <a:rPr lang="ko-KR" altLang="en-US" sz="800" b="0" dirty="0">
                  <a:solidFill>
                    <a:srgbClr val="00CC00"/>
                  </a:solidFill>
                </a:rPr>
                <a:t>공정</a:t>
              </a:r>
            </a:p>
          </p:txBody>
        </p:sp>
        <p:sp>
          <p:nvSpPr>
            <p:cNvPr id="304" name="Freeform 222">
              <a:extLst>
                <a:ext uri="{FF2B5EF4-FFF2-40B4-BE49-F238E27FC236}">
                  <a16:creationId xmlns:a16="http://schemas.microsoft.com/office/drawing/2014/main" id="{811158AA-177A-4C02-8917-6E56B1F8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595"/>
              <a:ext cx="458" cy="883"/>
            </a:xfrm>
            <a:custGeom>
              <a:avLst/>
              <a:gdLst>
                <a:gd name="T0" fmla="*/ 313 w 424"/>
                <a:gd name="T1" fmla="*/ 1202 h 1202"/>
                <a:gd name="T2" fmla="*/ 8 w 424"/>
                <a:gd name="T3" fmla="*/ 691 h 1202"/>
                <a:gd name="T4" fmla="*/ 362 w 424"/>
                <a:gd name="T5" fmla="*/ 313 h 1202"/>
                <a:gd name="T6" fmla="*/ 378 w 424"/>
                <a:gd name="T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1202">
                  <a:moveTo>
                    <a:pt x="313" y="1202"/>
                  </a:moveTo>
                  <a:cubicBezTo>
                    <a:pt x="262" y="1117"/>
                    <a:pt x="0" y="839"/>
                    <a:pt x="8" y="691"/>
                  </a:cubicBezTo>
                  <a:cubicBezTo>
                    <a:pt x="16" y="543"/>
                    <a:pt x="300" y="428"/>
                    <a:pt x="362" y="313"/>
                  </a:cubicBezTo>
                  <a:cubicBezTo>
                    <a:pt x="424" y="198"/>
                    <a:pt x="375" y="65"/>
                    <a:pt x="378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" name="Freeform 223">
              <a:extLst>
                <a:ext uri="{FF2B5EF4-FFF2-40B4-BE49-F238E27FC236}">
                  <a16:creationId xmlns:a16="http://schemas.microsoft.com/office/drawing/2014/main" id="{30B8626A-A666-43FA-98A7-D9985348F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" y="1753"/>
              <a:ext cx="862" cy="770"/>
            </a:xfrm>
            <a:custGeom>
              <a:avLst/>
              <a:gdLst>
                <a:gd name="T0" fmla="*/ 793 w 797"/>
                <a:gd name="T1" fmla="*/ 1106 h 1106"/>
                <a:gd name="T2" fmla="*/ 749 w 797"/>
                <a:gd name="T3" fmla="*/ 749 h 1106"/>
                <a:gd name="T4" fmla="*/ 502 w 797"/>
                <a:gd name="T5" fmla="*/ 478 h 1106"/>
                <a:gd name="T6" fmla="*/ 445 w 797"/>
                <a:gd name="T7" fmla="*/ 214 h 1106"/>
                <a:gd name="T8" fmla="*/ 0 w 797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1106">
                  <a:moveTo>
                    <a:pt x="793" y="1106"/>
                  </a:moveTo>
                  <a:cubicBezTo>
                    <a:pt x="786" y="1047"/>
                    <a:pt x="797" y="854"/>
                    <a:pt x="749" y="749"/>
                  </a:cubicBezTo>
                  <a:cubicBezTo>
                    <a:pt x="701" y="644"/>
                    <a:pt x="553" y="567"/>
                    <a:pt x="502" y="478"/>
                  </a:cubicBezTo>
                  <a:cubicBezTo>
                    <a:pt x="451" y="389"/>
                    <a:pt x="529" y="294"/>
                    <a:pt x="445" y="214"/>
                  </a:cubicBezTo>
                  <a:cubicBezTo>
                    <a:pt x="361" y="134"/>
                    <a:pt x="93" y="45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66FF33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6" name="Text Box 224">
            <a:extLst>
              <a:ext uri="{FF2B5EF4-FFF2-40B4-BE49-F238E27FC236}">
                <a16:creationId xmlns:a16="http://schemas.microsoft.com/office/drawing/2014/main" id="{1F01CAB7-AF35-42ED-AEB8-DC7F95166D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90995" y="5242984"/>
            <a:ext cx="1221706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N/W </a:t>
            </a: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트래픽 분산</a:t>
            </a:r>
          </a:p>
        </p:txBody>
      </p:sp>
      <p:sp>
        <p:nvSpPr>
          <p:cNvPr id="307" name="Text Box 232">
            <a:extLst>
              <a:ext uri="{FF2B5EF4-FFF2-40B4-BE49-F238E27FC236}">
                <a16:creationId xmlns:a16="http://schemas.microsoft.com/office/drawing/2014/main" id="{21DD9A81-0B8D-4EDF-95F9-256A4651C0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8052" y="5497662"/>
            <a:ext cx="107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>
                <a:cs typeface="Arial" panose="020B0604020202020204" pitchFamily="34" charset="0"/>
              </a:rPr>
              <a:t>배치자동화쿨</a:t>
            </a:r>
          </a:p>
          <a:p>
            <a:pPr fontAlgn="base">
              <a:buFontTx/>
              <a:buNone/>
            </a:pPr>
            <a:r>
              <a:rPr lang="en-US" altLang="ko-KR" sz="900" b="0">
                <a:cs typeface="Arial" panose="020B0604020202020204" pitchFamily="34" charset="0"/>
              </a:rPr>
              <a:t>(Control-M)</a:t>
            </a:r>
          </a:p>
        </p:txBody>
      </p:sp>
      <p:sp>
        <p:nvSpPr>
          <p:cNvPr id="308" name="Line 106">
            <a:extLst>
              <a:ext uri="{FF2B5EF4-FFF2-40B4-BE49-F238E27FC236}">
                <a16:creationId xmlns:a16="http://schemas.microsoft.com/office/drawing/2014/main" id="{8B446B9C-019F-46CA-AB9E-50790ED47626}"/>
              </a:ext>
            </a:extLst>
          </p:cNvPr>
          <p:cNvSpPr>
            <a:spLocks noChangeShapeType="1"/>
          </p:cNvSpPr>
          <p:nvPr/>
        </p:nvSpPr>
        <p:spPr bwMode="gray">
          <a:xfrm>
            <a:off x="262496" y="1444152"/>
            <a:ext cx="8653947" cy="372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73" name="Text Box 191">
            <a:extLst>
              <a:ext uri="{FF2B5EF4-FFF2-40B4-BE49-F238E27FC236}">
                <a16:creationId xmlns:a16="http://schemas.microsoft.com/office/drawing/2014/main" id="{D8470C0C-E731-4670-9158-CEEE937F11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70105" y="3886717"/>
            <a:ext cx="1755595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주요 </a:t>
            </a:r>
            <a:r>
              <a:rPr lang="ko-KR" altLang="en-US" sz="1000" b="1" dirty="0" err="1">
                <a:latin typeface="+mn-ea"/>
                <a:cs typeface="Arial" panose="020B0604020202020204" pitchFamily="34" charset="0"/>
              </a:rPr>
              <a:t>데이타</a:t>
            </a: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Disk </a:t>
            </a: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이중화</a:t>
            </a:r>
          </a:p>
        </p:txBody>
      </p:sp>
    </p:spTree>
    <p:extLst>
      <p:ext uri="{BB962C8B-B14F-4D97-AF65-F5344CB8AC3E}">
        <p14:creationId xmlns:p14="http://schemas.microsoft.com/office/powerpoint/2010/main" val="30883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66" y="1480191"/>
            <a:ext cx="438538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Process</a:t>
            </a:r>
            <a:r>
              <a:rPr lang="ko-KR" altLang="en-US" sz="2000" b="1" dirty="0">
                <a:latin typeface="+mn-ea"/>
                <a:ea typeface="+mn-ea"/>
              </a:rPr>
              <a:t>의 이해 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</a:t>
            </a:r>
            <a:r>
              <a:rPr lang="ko-KR" altLang="en-US" sz="2000" b="1" dirty="0">
                <a:latin typeface="+mn-ea"/>
                <a:ea typeface="+mn-ea"/>
              </a:rPr>
              <a:t>기업 경영과 </a:t>
            </a:r>
            <a:r>
              <a:rPr lang="en-US" altLang="ko-KR" sz="2000" b="1" dirty="0">
                <a:latin typeface="+mn-ea"/>
                <a:ea typeface="+mn-ea"/>
              </a:rPr>
              <a:t>IT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Enterprise Architecture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Business Architecture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Application Architecture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Data Architecture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Technical Architecture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</p:spTree>
    <p:extLst>
      <p:ext uri="{BB962C8B-B14F-4D97-AF65-F5344CB8AC3E}">
        <p14:creationId xmlns:p14="http://schemas.microsoft.com/office/powerpoint/2010/main" val="56440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Process</a:t>
            </a:r>
            <a:r>
              <a:rPr lang="ko-KR" altLang="en-US" sz="2000" b="1" dirty="0">
                <a:latin typeface="+mn-ea"/>
                <a:ea typeface="+mn-ea"/>
              </a:rPr>
              <a:t>의 이해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0" fontAlgn="auto" latin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ko-KR" sz="1600" b="1" dirty="0">
                <a:latin typeface="+mn-ea"/>
              </a:rPr>
              <a:t> Process</a:t>
            </a:r>
            <a:r>
              <a:rPr kumimoji="0" lang="ko-KR" altLang="en-US" sz="1600" b="1" dirty="0">
                <a:latin typeface="+mn-ea"/>
              </a:rPr>
              <a:t>란 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여러 투입요소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(Input)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받아 들여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고객에게 가치 있은 결과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(Output 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산출하는 활동들의 집합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Input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을 사용하여 부가가치가 부여된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Output (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제품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서비스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을 만들어내기 위한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단계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(Steps),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활동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(Activities),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과업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(Tasks)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들의 집합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반복적인 활동으로 구체적으로 정의할 수 있어야 하며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투입 및 산출요소는 측정 가능해야 함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629025" y="2828926"/>
            <a:ext cx="1647826" cy="74294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ko-KR" altLang="en-US" sz="1400" dirty="0"/>
              <a:t>주문 접수</a:t>
            </a:r>
            <a:endParaRPr lang="en-US" altLang="ko-KR" sz="1400" dirty="0"/>
          </a:p>
          <a:p>
            <a:pPr algn="ctr"/>
            <a:r>
              <a:rPr lang="en-US" altLang="ko-KR" sz="1400" dirty="0"/>
              <a:t>(Process)</a:t>
            </a:r>
            <a:endParaRPr lang="ko-KR" altLang="en-US" sz="1400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41588" y="3264820"/>
            <a:ext cx="87947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28600" indent="-228600"/>
            <a:r>
              <a:rPr lang="ko-KR" altLang="en-US" sz="1200" dirty="0">
                <a:solidFill>
                  <a:schemeClr val="accent1"/>
                </a:solidFill>
              </a:rPr>
              <a:t>담당자</a:t>
            </a:r>
          </a:p>
          <a:p>
            <a:pPr marL="228600" indent="-228600"/>
            <a:r>
              <a:rPr lang="ko-KR" altLang="en-US" sz="1200" dirty="0">
                <a:solidFill>
                  <a:schemeClr val="accent1"/>
                </a:solidFill>
              </a:rPr>
              <a:t>전화</a:t>
            </a:r>
          </a:p>
          <a:p>
            <a:pPr marL="228600" indent="-228600"/>
            <a:r>
              <a:rPr lang="ko-KR" altLang="en-US" sz="1200" dirty="0">
                <a:solidFill>
                  <a:schemeClr val="accent1"/>
                </a:solidFill>
              </a:rPr>
              <a:t>안내인사</a:t>
            </a:r>
            <a:endParaRPr lang="ko-KR" altLang="ko-KR" sz="1200" dirty="0">
              <a:solidFill>
                <a:schemeClr val="accent1"/>
              </a:solidFill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461399" y="3264820"/>
            <a:ext cx="135255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342900" indent="-342900"/>
            <a:r>
              <a:rPr lang="ko-KR" altLang="en-US" sz="1200" dirty="0">
                <a:solidFill>
                  <a:schemeClr val="accent1"/>
                </a:solidFill>
              </a:rPr>
              <a:t>주문번호</a:t>
            </a:r>
          </a:p>
          <a:p>
            <a:pPr marL="342900" indent="-342900"/>
            <a:r>
              <a:rPr lang="ko-KR" altLang="en-US" sz="1200" dirty="0">
                <a:solidFill>
                  <a:schemeClr val="accent1"/>
                </a:solidFill>
              </a:rPr>
              <a:t>확정된 주문내용</a:t>
            </a:r>
          </a:p>
          <a:p>
            <a:pPr marL="342900" indent="-342900"/>
            <a:r>
              <a:rPr lang="ko-KR" altLang="en-US" sz="1200" dirty="0">
                <a:solidFill>
                  <a:schemeClr val="accent1"/>
                </a:solidFill>
              </a:rPr>
              <a:t>가격</a:t>
            </a:r>
            <a:endParaRPr lang="ko-KR" altLang="ko-KR" sz="1200" dirty="0">
              <a:solidFill>
                <a:schemeClr val="accent1"/>
              </a:solidFill>
            </a:endParaRPr>
          </a:p>
          <a:p>
            <a:pPr marL="342900" indent="-342900"/>
            <a:r>
              <a:rPr lang="ko-KR" altLang="en-US" sz="1200" dirty="0">
                <a:solidFill>
                  <a:schemeClr val="accent1"/>
                </a:solidFill>
              </a:rPr>
              <a:t>납기일</a:t>
            </a:r>
            <a:endParaRPr lang="ko-KR" altLang="ko-KR" sz="1200" dirty="0">
              <a:solidFill>
                <a:schemeClr val="accent1"/>
              </a:solidFill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95271" y="4322837"/>
            <a:ext cx="82868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0" fontAlgn="auto" latin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ko-KR" sz="1600" b="1" dirty="0">
                <a:latin typeface="+mn-ea"/>
              </a:rPr>
              <a:t> Process</a:t>
            </a:r>
            <a:r>
              <a:rPr lang="ko-KR" altLang="en-US" sz="1600" b="1" dirty="0">
                <a:latin typeface="+mn-ea"/>
              </a:rPr>
              <a:t>의 구성 요소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정형화된 구조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반복적으로 진행되는 측정 가능한 일련의 작업으로 특정한 산출물을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            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생성하거나 서비스 함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비전 및 운영 체계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대상 프로세스가 발휘하는 기능과 가치 및 목표가 있어야 하며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이를 실행하고 달성하기 위한 방법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책임 주체 등 일련의 종합적인 관리 방안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189483" y="2940073"/>
            <a:ext cx="1106042" cy="5206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ko-KR" altLang="en-US" sz="1400" dirty="0"/>
              <a:t>공급자</a:t>
            </a:r>
            <a:endParaRPr lang="en-US" altLang="ko-KR" sz="1400" dirty="0"/>
          </a:p>
          <a:p>
            <a:pPr algn="ctr"/>
            <a:r>
              <a:rPr lang="en-US" altLang="ko-KR" sz="1400" dirty="0"/>
              <a:t>(Supplier)</a:t>
            </a:r>
            <a:endParaRPr lang="ko-KR" altLang="ko-KR" sz="1400" dirty="0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960398" y="2940073"/>
            <a:ext cx="999762" cy="5206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ko-KR" altLang="en-US" sz="1400" dirty="0"/>
              <a:t>고객</a:t>
            </a:r>
            <a:endParaRPr lang="en-US" altLang="ko-KR" sz="1400" dirty="0"/>
          </a:p>
          <a:p>
            <a:pPr algn="ctr"/>
            <a:r>
              <a:rPr lang="en-US" altLang="ko-KR" sz="1400" dirty="0"/>
              <a:t>(Customer)</a:t>
            </a:r>
            <a:endParaRPr lang="ko-KR" altLang="ko-KR" sz="1400" dirty="0"/>
          </a:p>
        </p:txBody>
      </p:sp>
      <p:cxnSp>
        <p:nvCxnSpPr>
          <p:cNvPr id="28" name="직선 화살표 연결선 27"/>
          <p:cNvCxnSpPr>
            <a:stCxn id="25" idx="3"/>
            <a:endCxn id="15" idx="1"/>
          </p:cNvCxnSpPr>
          <p:nvPr/>
        </p:nvCxnSpPr>
        <p:spPr>
          <a:xfrm>
            <a:off x="2295525" y="3200401"/>
            <a:ext cx="1333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  <a:endCxn id="26" idx="1"/>
          </p:cNvCxnSpPr>
          <p:nvPr/>
        </p:nvCxnSpPr>
        <p:spPr>
          <a:xfrm>
            <a:off x="5276851" y="3200401"/>
            <a:ext cx="16835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513388" y="2831716"/>
            <a:ext cx="87947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28600" indent="-228600" algn="ctr"/>
            <a:r>
              <a:rPr lang="en-US" altLang="ko-KR" sz="1400" dirty="0"/>
              <a:t>(Output)</a:t>
            </a:r>
            <a:endParaRPr lang="ko-KR" altLang="ko-KR" sz="1400" dirty="0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2522538" y="2831716"/>
            <a:ext cx="87947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28600" indent="-228600" algn="ctr"/>
            <a:r>
              <a:rPr lang="en-US" altLang="ko-KR" sz="1400" dirty="0"/>
              <a:t>(Input)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418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Process</a:t>
            </a:r>
            <a:r>
              <a:rPr lang="ko-KR" altLang="en-US" sz="2000" b="1" dirty="0">
                <a:latin typeface="+mn-ea"/>
                <a:ea typeface="+mn-ea"/>
              </a:rPr>
              <a:t>의 이해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0" fontAlgn="auto" latin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기업경영과 </a:t>
            </a:r>
            <a:r>
              <a:rPr lang="en-US" altLang="ko-KR" sz="1600" b="1" dirty="0">
                <a:latin typeface="+mn-ea"/>
              </a:rPr>
              <a:t>Process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경영은 기업의 자원과 프로세스를 관리하는 활동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자원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(Input)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을 투입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활용하여 최적의 제품과 서비스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(Output)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고객에게 제공하여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기업의 경쟁력 확보를 위한 프로세스의 연속 및 관리하는 활동   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5696463" y="2828926"/>
            <a:ext cx="2323986" cy="657808"/>
          </a:xfrm>
          <a:custGeom>
            <a:avLst/>
            <a:gdLst>
              <a:gd name="T0" fmla="*/ 1003 w 1240"/>
              <a:gd name="T1" fmla="*/ 584 h 707"/>
              <a:gd name="T2" fmla="*/ 0 w 1240"/>
              <a:gd name="T3" fmla="*/ 584 h 707"/>
              <a:gd name="T4" fmla="*/ 0 w 1240"/>
              <a:gd name="T5" fmla="*/ 123 h 707"/>
              <a:gd name="T6" fmla="*/ 1006 w 1240"/>
              <a:gd name="T7" fmla="*/ 123 h 707"/>
              <a:gd name="T8" fmla="*/ 1006 w 1240"/>
              <a:gd name="T9" fmla="*/ 0 h 707"/>
              <a:gd name="T10" fmla="*/ 1240 w 1240"/>
              <a:gd name="T11" fmla="*/ 351 h 707"/>
              <a:gd name="T12" fmla="*/ 1006 w 1240"/>
              <a:gd name="T13" fmla="*/ 707 h 707"/>
              <a:gd name="T14" fmla="*/ 1003 w 1240"/>
              <a:gd name="T15" fmla="*/ 584 h 707"/>
              <a:gd name="T16" fmla="*/ 1003 w 1240"/>
              <a:gd name="T17" fmla="*/ 584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0" h="707">
                <a:moveTo>
                  <a:pt x="1003" y="584"/>
                </a:moveTo>
                <a:lnTo>
                  <a:pt x="0" y="584"/>
                </a:lnTo>
                <a:lnTo>
                  <a:pt x="0" y="123"/>
                </a:lnTo>
                <a:lnTo>
                  <a:pt x="1006" y="123"/>
                </a:lnTo>
                <a:lnTo>
                  <a:pt x="1006" y="0"/>
                </a:lnTo>
                <a:lnTo>
                  <a:pt x="1240" y="351"/>
                </a:lnTo>
                <a:lnTo>
                  <a:pt x="1006" y="707"/>
                </a:lnTo>
                <a:lnTo>
                  <a:pt x="1003" y="584"/>
                </a:lnTo>
                <a:lnTo>
                  <a:pt x="1003" y="584"/>
                </a:lnTo>
                <a:close/>
              </a:path>
            </a:pathLst>
          </a:custGeom>
          <a:solidFill>
            <a:srgbClr val="0033CC"/>
          </a:solidFill>
          <a:ln w="12700" cap="flat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Output</a:t>
            </a:r>
          </a:p>
        </p:txBody>
      </p:sp>
      <p:sp>
        <p:nvSpPr>
          <p:cNvPr id="30" name="Rectangle 1026"/>
          <p:cNvSpPr>
            <a:spLocks noChangeArrowheads="1"/>
          </p:cNvSpPr>
          <p:nvPr/>
        </p:nvSpPr>
        <p:spPr bwMode="auto">
          <a:xfrm>
            <a:off x="5738043" y="3758801"/>
            <a:ext cx="205120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defTabSz="762000" latinLnBrk="0"/>
            <a:r>
              <a:rPr lang="ko-KR" altLang="en-US" sz="1200" dirty="0">
                <a:latin typeface="+mn-ea"/>
              </a:rPr>
              <a:t>제품 및 서비스 연구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개발</a:t>
            </a:r>
          </a:p>
        </p:txBody>
      </p:sp>
      <p:sp>
        <p:nvSpPr>
          <p:cNvPr id="31" name="Rectangle 1027"/>
          <p:cNvSpPr>
            <a:spLocks noChangeArrowheads="1"/>
          </p:cNvSpPr>
          <p:nvPr/>
        </p:nvSpPr>
        <p:spPr bwMode="auto">
          <a:xfrm>
            <a:off x="3278553" y="3740256"/>
            <a:ext cx="1219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 latinLnBrk="0"/>
            <a:r>
              <a:rPr lang="ko-KR" altLang="en-US" sz="1200" dirty="0">
                <a:latin typeface="+mn-ea"/>
              </a:rPr>
              <a:t>설계 및 재설계</a:t>
            </a:r>
          </a:p>
        </p:txBody>
      </p:sp>
      <p:sp>
        <p:nvSpPr>
          <p:cNvPr id="32" name="Rectangle 1028"/>
          <p:cNvSpPr>
            <a:spLocks noChangeArrowheads="1"/>
          </p:cNvSpPr>
          <p:nvPr/>
        </p:nvSpPr>
        <p:spPr bwMode="auto">
          <a:xfrm>
            <a:off x="6322532" y="4288704"/>
            <a:ext cx="9238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 latinLnBrk="0"/>
            <a:r>
              <a:rPr lang="ko-KR" altLang="en-US" sz="1200" dirty="0">
                <a:latin typeface="+mn-ea"/>
              </a:rPr>
              <a:t>고객 연구</a:t>
            </a:r>
          </a:p>
        </p:txBody>
      </p:sp>
      <p:sp>
        <p:nvSpPr>
          <p:cNvPr id="33" name="Rectangle 1029"/>
          <p:cNvSpPr>
            <a:spLocks noChangeArrowheads="1"/>
          </p:cNvSpPr>
          <p:nvPr/>
        </p:nvSpPr>
        <p:spPr bwMode="auto">
          <a:xfrm>
            <a:off x="2638424" y="4560294"/>
            <a:ext cx="9114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defTabSz="762000" latinLnBrk="0"/>
            <a:r>
              <a:rPr lang="ko-KR" altLang="en-US" sz="1200" dirty="0">
                <a:latin typeface="+mn-ea"/>
              </a:rPr>
              <a:t>자재 수령</a:t>
            </a:r>
          </a:p>
          <a:p>
            <a:pPr algn="ctr" defTabSz="762000" latinLnBrk="0"/>
            <a:r>
              <a:rPr lang="ko-KR" altLang="en-US" sz="1200" dirty="0">
                <a:latin typeface="+mn-ea"/>
              </a:rPr>
              <a:t>및 시험</a:t>
            </a:r>
          </a:p>
        </p:txBody>
      </p:sp>
      <p:sp>
        <p:nvSpPr>
          <p:cNvPr id="34" name="Rectangle 1030"/>
          <p:cNvSpPr>
            <a:spLocks noChangeArrowheads="1"/>
          </p:cNvSpPr>
          <p:nvPr/>
        </p:nvSpPr>
        <p:spPr bwMode="auto">
          <a:xfrm>
            <a:off x="1261019" y="3686375"/>
            <a:ext cx="106984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defTabSz="762000" latinLnBrk="0"/>
            <a:r>
              <a:rPr lang="ko-KR" altLang="en-US" sz="1200" dirty="0">
                <a:latin typeface="+mn-ea"/>
              </a:rPr>
              <a:t>자재 및 설비</a:t>
            </a:r>
          </a:p>
          <a:p>
            <a:pPr algn="ctr" defTabSz="762000" latinLnBrk="0"/>
            <a:r>
              <a:rPr lang="ko-KR" altLang="en-US" sz="1200" dirty="0">
                <a:latin typeface="+mn-ea"/>
              </a:rPr>
              <a:t>구매</a:t>
            </a:r>
          </a:p>
        </p:txBody>
      </p:sp>
      <p:sp>
        <p:nvSpPr>
          <p:cNvPr id="35" name="Rectangle 1035"/>
          <p:cNvSpPr>
            <a:spLocks noChangeArrowheads="1"/>
          </p:cNvSpPr>
          <p:nvPr/>
        </p:nvSpPr>
        <p:spPr bwMode="auto">
          <a:xfrm>
            <a:off x="3230109" y="5770340"/>
            <a:ext cx="26690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lang="ko-KR" altLang="en-US" sz="1200" dirty="0">
                <a:latin typeface="+mn-ea"/>
              </a:rPr>
              <a:t>공정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설비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방법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품질 및 비용 검증</a:t>
            </a:r>
          </a:p>
        </p:txBody>
      </p:sp>
      <p:sp>
        <p:nvSpPr>
          <p:cNvPr id="36" name="Line 1036"/>
          <p:cNvSpPr>
            <a:spLocks noChangeShapeType="1"/>
          </p:cNvSpPr>
          <p:nvPr/>
        </p:nvSpPr>
        <p:spPr bwMode="auto">
          <a:xfrm>
            <a:off x="2943225" y="5181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37" name="Line 1037"/>
          <p:cNvSpPr>
            <a:spLocks noChangeShapeType="1"/>
          </p:cNvSpPr>
          <p:nvPr/>
        </p:nvSpPr>
        <p:spPr bwMode="auto">
          <a:xfrm>
            <a:off x="3848750" y="5181600"/>
            <a:ext cx="15260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39" name="Line 1039"/>
          <p:cNvSpPr>
            <a:spLocks noChangeShapeType="1"/>
          </p:cNvSpPr>
          <p:nvPr/>
        </p:nvSpPr>
        <p:spPr bwMode="auto">
          <a:xfrm>
            <a:off x="5591175" y="5181600"/>
            <a:ext cx="119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0" name="Rectangle 1053"/>
          <p:cNvSpPr>
            <a:spLocks noChangeArrowheads="1"/>
          </p:cNvSpPr>
          <p:nvPr/>
        </p:nvSpPr>
        <p:spPr bwMode="auto">
          <a:xfrm>
            <a:off x="3969602" y="4776079"/>
            <a:ext cx="12519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lang="ko-KR" altLang="en-US" sz="1200" dirty="0">
                <a:latin typeface="+mn-ea"/>
              </a:rPr>
              <a:t>제품 생산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검사</a:t>
            </a:r>
          </a:p>
        </p:txBody>
      </p:sp>
      <p:sp>
        <p:nvSpPr>
          <p:cNvPr id="41" name="Line 1055"/>
          <p:cNvSpPr>
            <a:spLocks noChangeShapeType="1"/>
          </p:cNvSpPr>
          <p:nvPr/>
        </p:nvSpPr>
        <p:spPr bwMode="auto">
          <a:xfrm>
            <a:off x="1800225" y="5029200"/>
            <a:ext cx="10287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2" name="Line 1056"/>
          <p:cNvSpPr>
            <a:spLocks noChangeShapeType="1"/>
          </p:cNvSpPr>
          <p:nvPr/>
        </p:nvSpPr>
        <p:spPr bwMode="auto">
          <a:xfrm flipV="1">
            <a:off x="1876425" y="5301469"/>
            <a:ext cx="1066800" cy="3373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3" name="Line 1058"/>
          <p:cNvSpPr>
            <a:spLocks noChangeShapeType="1"/>
          </p:cNvSpPr>
          <p:nvPr/>
        </p:nvSpPr>
        <p:spPr bwMode="auto">
          <a:xfrm flipV="1">
            <a:off x="3629024" y="5280024"/>
            <a:ext cx="581025" cy="3587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4" name="Line 1059"/>
          <p:cNvSpPr>
            <a:spLocks noChangeShapeType="1"/>
          </p:cNvSpPr>
          <p:nvPr/>
        </p:nvSpPr>
        <p:spPr bwMode="auto">
          <a:xfrm flipV="1">
            <a:off x="4669384" y="5280024"/>
            <a:ext cx="61875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5" name="Line 1060"/>
          <p:cNvSpPr>
            <a:spLocks noChangeShapeType="1"/>
          </p:cNvSpPr>
          <p:nvPr/>
        </p:nvSpPr>
        <p:spPr bwMode="auto">
          <a:xfrm>
            <a:off x="4468953" y="4098872"/>
            <a:ext cx="1258268" cy="598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6" name="Line 1061"/>
          <p:cNvSpPr>
            <a:spLocks noChangeShapeType="1"/>
          </p:cNvSpPr>
          <p:nvPr/>
        </p:nvSpPr>
        <p:spPr bwMode="auto">
          <a:xfrm flipH="1">
            <a:off x="3069250" y="4187826"/>
            <a:ext cx="369276" cy="2826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8" name="Line 1063"/>
          <p:cNvSpPr>
            <a:spLocks noChangeShapeType="1"/>
          </p:cNvSpPr>
          <p:nvPr/>
        </p:nvSpPr>
        <p:spPr bwMode="auto">
          <a:xfrm>
            <a:off x="3781425" y="4171203"/>
            <a:ext cx="685800" cy="52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49" name="Line 1064"/>
          <p:cNvSpPr>
            <a:spLocks noChangeShapeType="1"/>
          </p:cNvSpPr>
          <p:nvPr/>
        </p:nvSpPr>
        <p:spPr bwMode="auto">
          <a:xfrm flipH="1" flipV="1">
            <a:off x="4529168" y="3996657"/>
            <a:ext cx="1691249" cy="388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0" name="AutoShape 1067"/>
          <p:cNvSpPr>
            <a:spLocks noChangeArrowheads="1"/>
          </p:cNvSpPr>
          <p:nvPr/>
        </p:nvSpPr>
        <p:spPr bwMode="auto">
          <a:xfrm>
            <a:off x="5738705" y="3666308"/>
            <a:ext cx="2050546" cy="462627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1" name="AutoShape 1068"/>
          <p:cNvSpPr>
            <a:spLocks noChangeArrowheads="1"/>
          </p:cNvSpPr>
          <p:nvPr/>
        </p:nvSpPr>
        <p:spPr bwMode="auto">
          <a:xfrm>
            <a:off x="3228551" y="3666308"/>
            <a:ext cx="1240401" cy="425536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2" name="AutoShape 1069"/>
          <p:cNvSpPr>
            <a:spLocks noChangeArrowheads="1"/>
          </p:cNvSpPr>
          <p:nvPr/>
        </p:nvSpPr>
        <p:spPr bwMode="auto">
          <a:xfrm>
            <a:off x="6217700" y="4241747"/>
            <a:ext cx="1133475" cy="371556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3" name="AutoShape 1070"/>
          <p:cNvSpPr>
            <a:spLocks noChangeArrowheads="1"/>
          </p:cNvSpPr>
          <p:nvPr/>
        </p:nvSpPr>
        <p:spPr bwMode="auto">
          <a:xfrm>
            <a:off x="1125564" y="3666308"/>
            <a:ext cx="1348003" cy="502441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4" name="AutoShape 1071"/>
          <p:cNvSpPr>
            <a:spLocks noChangeArrowheads="1"/>
          </p:cNvSpPr>
          <p:nvPr/>
        </p:nvSpPr>
        <p:spPr bwMode="auto">
          <a:xfrm>
            <a:off x="2594209" y="4511937"/>
            <a:ext cx="1019428" cy="559023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5" name="AutoShape 1072"/>
          <p:cNvSpPr>
            <a:spLocks noChangeArrowheads="1"/>
          </p:cNvSpPr>
          <p:nvPr/>
        </p:nvSpPr>
        <p:spPr bwMode="auto">
          <a:xfrm>
            <a:off x="3819200" y="4730750"/>
            <a:ext cx="1552750" cy="368300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6" name="AutoShape 1074"/>
          <p:cNvSpPr>
            <a:spLocks noChangeArrowheads="1"/>
          </p:cNvSpPr>
          <p:nvPr/>
        </p:nvSpPr>
        <p:spPr bwMode="auto">
          <a:xfrm>
            <a:off x="3069249" y="5702300"/>
            <a:ext cx="2941026" cy="444500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7" name="Line 1055"/>
          <p:cNvSpPr>
            <a:spLocks noChangeShapeType="1"/>
          </p:cNvSpPr>
          <p:nvPr/>
        </p:nvSpPr>
        <p:spPr bwMode="auto">
          <a:xfrm>
            <a:off x="2330863" y="4277489"/>
            <a:ext cx="238100" cy="3425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6854185" y="4730750"/>
            <a:ext cx="935066" cy="1141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08000" rIns="90488" bIns="108000">
            <a:spAutoFit/>
          </a:bodyPr>
          <a:lstStyle/>
          <a:p>
            <a:pPr algn="ctr" defTabSz="762000"/>
            <a:r>
              <a:rPr lang="ko-KR" altLang="en-US" sz="1200" b="1" dirty="0">
                <a:latin typeface="+mn-ea"/>
              </a:rPr>
              <a:t>제품</a:t>
            </a:r>
            <a:endParaRPr lang="en-US" altLang="ko-KR" sz="1200" b="1" dirty="0">
              <a:latin typeface="+mn-ea"/>
            </a:endParaRPr>
          </a:p>
          <a:p>
            <a:pPr algn="ctr" defTabSz="762000"/>
            <a:endParaRPr lang="en-US" altLang="ko-KR" sz="1200" b="1" dirty="0">
              <a:latin typeface="+mn-ea"/>
            </a:endParaRPr>
          </a:p>
          <a:p>
            <a:pPr algn="ctr" defTabSz="762000"/>
            <a:r>
              <a:rPr lang="ko-KR" altLang="en-US" sz="1200" b="1" dirty="0">
                <a:latin typeface="+mn-ea"/>
              </a:rPr>
              <a:t>서비스</a:t>
            </a:r>
            <a:endParaRPr lang="en-US" altLang="ko-KR" sz="1200" b="1" dirty="0">
              <a:latin typeface="+mn-ea"/>
            </a:endParaRPr>
          </a:p>
          <a:p>
            <a:pPr algn="ctr" defTabSz="762000"/>
            <a:endParaRPr lang="en-US" altLang="ko-KR" sz="1200" b="1" dirty="0">
              <a:latin typeface="+mn-ea"/>
            </a:endParaRPr>
          </a:p>
          <a:p>
            <a:pPr algn="ctr" defTabSz="762000"/>
            <a:r>
              <a:rPr lang="ko-KR" altLang="en-US" sz="1200" b="1" dirty="0">
                <a:latin typeface="+mn-ea"/>
              </a:rPr>
              <a:t>고객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1186197" y="4855613"/>
            <a:ext cx="468340" cy="9567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08000" rIns="90488" bIns="108000">
            <a:spAutoFit/>
          </a:bodyPr>
          <a:lstStyle/>
          <a:p>
            <a:pPr algn="ctr" defTabSz="762000"/>
            <a:r>
              <a:rPr lang="ko-KR" altLang="en-US" sz="1200" b="1" dirty="0">
                <a:latin typeface="+mn-ea"/>
              </a:rPr>
              <a:t>경</a:t>
            </a:r>
            <a:endParaRPr lang="en-US" altLang="ko-KR" sz="1200" b="1" dirty="0">
              <a:latin typeface="+mn-ea"/>
            </a:endParaRPr>
          </a:p>
          <a:p>
            <a:pPr algn="ctr" defTabSz="762000"/>
            <a:r>
              <a:rPr lang="ko-KR" altLang="en-US" sz="1200" b="1" dirty="0">
                <a:latin typeface="+mn-ea"/>
              </a:rPr>
              <a:t>영</a:t>
            </a:r>
            <a:endParaRPr lang="en-US" altLang="ko-KR" sz="1200" b="1" dirty="0">
              <a:latin typeface="+mn-ea"/>
            </a:endParaRPr>
          </a:p>
          <a:p>
            <a:pPr algn="ctr" defTabSz="762000"/>
            <a:r>
              <a:rPr lang="ko-KR" altLang="en-US" sz="1200" b="1" dirty="0">
                <a:latin typeface="+mn-ea"/>
              </a:rPr>
              <a:t>자</a:t>
            </a:r>
            <a:endParaRPr lang="en-US" altLang="ko-KR" sz="1200" b="1" dirty="0">
              <a:latin typeface="+mn-ea"/>
            </a:endParaRPr>
          </a:p>
          <a:p>
            <a:pPr algn="ctr" defTabSz="762000"/>
            <a:r>
              <a:rPr lang="ko-KR" altLang="en-US" sz="1200" b="1" dirty="0">
                <a:latin typeface="+mn-ea"/>
              </a:rPr>
              <a:t>원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61" name="Rectangle 1028"/>
          <p:cNvSpPr>
            <a:spLocks noChangeArrowheads="1"/>
          </p:cNvSpPr>
          <p:nvPr/>
        </p:nvSpPr>
        <p:spPr bwMode="auto">
          <a:xfrm>
            <a:off x="5727221" y="4744749"/>
            <a:ext cx="9238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 latinLnBrk="0"/>
            <a:r>
              <a:rPr lang="ko-KR" altLang="en-US" sz="1200" dirty="0">
                <a:latin typeface="+mn-ea"/>
              </a:rPr>
              <a:t>영업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판매</a:t>
            </a:r>
          </a:p>
        </p:txBody>
      </p:sp>
      <p:sp>
        <p:nvSpPr>
          <p:cNvPr id="62" name="AutoShape 1069"/>
          <p:cNvSpPr>
            <a:spLocks noChangeArrowheads="1"/>
          </p:cNvSpPr>
          <p:nvPr/>
        </p:nvSpPr>
        <p:spPr bwMode="auto">
          <a:xfrm>
            <a:off x="5696463" y="4697791"/>
            <a:ext cx="985325" cy="371556"/>
          </a:xfrm>
          <a:prstGeom prst="roundRect">
            <a:avLst>
              <a:gd name="adj" fmla="val 4284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63" name="Line 1059"/>
          <p:cNvSpPr>
            <a:spLocks noChangeShapeType="1"/>
          </p:cNvSpPr>
          <p:nvPr/>
        </p:nvSpPr>
        <p:spPr bwMode="auto">
          <a:xfrm flipV="1">
            <a:off x="5409726" y="5285984"/>
            <a:ext cx="61875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2355590" y="2238376"/>
            <a:ext cx="4326197" cy="1181100"/>
          </a:xfrm>
          <a:custGeom>
            <a:avLst/>
            <a:gdLst>
              <a:gd name="T0" fmla="*/ 97 w 1391"/>
              <a:gd name="T1" fmla="*/ 720 h 1297"/>
              <a:gd name="T2" fmla="*/ 95 w 1391"/>
              <a:gd name="T3" fmla="*/ 599 h 1297"/>
              <a:gd name="T4" fmla="*/ 110 w 1391"/>
              <a:gd name="T5" fmla="*/ 502 h 1297"/>
              <a:gd name="T6" fmla="*/ 138 w 1391"/>
              <a:gd name="T7" fmla="*/ 411 h 1297"/>
              <a:gd name="T8" fmla="*/ 179 w 1391"/>
              <a:gd name="T9" fmla="*/ 326 h 1297"/>
              <a:gd name="T10" fmla="*/ 232 w 1391"/>
              <a:gd name="T11" fmla="*/ 248 h 1297"/>
              <a:gd name="T12" fmla="*/ 295 w 1391"/>
              <a:gd name="T13" fmla="*/ 179 h 1297"/>
              <a:gd name="T14" fmla="*/ 367 w 1391"/>
              <a:gd name="T15" fmla="*/ 120 h 1297"/>
              <a:gd name="T16" fmla="*/ 447 w 1391"/>
              <a:gd name="T17" fmla="*/ 71 h 1297"/>
              <a:gd name="T18" fmla="*/ 534 w 1391"/>
              <a:gd name="T19" fmla="*/ 34 h 1297"/>
              <a:gd name="T20" fmla="*/ 627 w 1391"/>
              <a:gd name="T21" fmla="*/ 10 h 1297"/>
              <a:gd name="T22" fmla="*/ 725 w 1391"/>
              <a:gd name="T23" fmla="*/ 0 h 1297"/>
              <a:gd name="T24" fmla="*/ 825 w 1391"/>
              <a:gd name="T25" fmla="*/ 5 h 1297"/>
              <a:gd name="T26" fmla="*/ 920 w 1391"/>
              <a:gd name="T27" fmla="*/ 25 h 1297"/>
              <a:gd name="T28" fmla="*/ 1009 w 1391"/>
              <a:gd name="T29" fmla="*/ 57 h 1297"/>
              <a:gd name="T30" fmla="*/ 1092 w 1391"/>
              <a:gd name="T31" fmla="*/ 102 h 1297"/>
              <a:gd name="T32" fmla="*/ 1166 w 1391"/>
              <a:gd name="T33" fmla="*/ 158 h 1297"/>
              <a:gd name="T34" fmla="*/ 1232 w 1391"/>
              <a:gd name="T35" fmla="*/ 224 h 1297"/>
              <a:gd name="T36" fmla="*/ 1288 w 1391"/>
              <a:gd name="T37" fmla="*/ 299 h 1297"/>
              <a:gd name="T38" fmla="*/ 1333 w 1391"/>
              <a:gd name="T39" fmla="*/ 382 h 1297"/>
              <a:gd name="T40" fmla="*/ 1366 w 1391"/>
              <a:gd name="T41" fmla="*/ 471 h 1297"/>
              <a:gd name="T42" fmla="*/ 1385 w 1391"/>
              <a:gd name="T43" fmla="*/ 566 h 1297"/>
              <a:gd name="T44" fmla="*/ 1390 w 1391"/>
              <a:gd name="T45" fmla="*/ 665 h 1297"/>
              <a:gd name="T46" fmla="*/ 1380 w 1391"/>
              <a:gd name="T47" fmla="*/ 764 h 1297"/>
              <a:gd name="T48" fmla="*/ 1357 w 1391"/>
              <a:gd name="T49" fmla="*/ 857 h 1297"/>
              <a:gd name="T50" fmla="*/ 1320 w 1391"/>
              <a:gd name="T51" fmla="*/ 944 h 1297"/>
              <a:gd name="T52" fmla="*/ 1271 w 1391"/>
              <a:gd name="T53" fmla="*/ 1024 h 1297"/>
              <a:gd name="T54" fmla="*/ 1211 w 1391"/>
              <a:gd name="T55" fmla="*/ 1096 h 1297"/>
              <a:gd name="T56" fmla="*/ 1142 w 1391"/>
              <a:gd name="T57" fmla="*/ 1159 h 1297"/>
              <a:gd name="T58" fmla="*/ 1065 w 1391"/>
              <a:gd name="T59" fmla="*/ 1211 h 1297"/>
              <a:gd name="T60" fmla="*/ 980 w 1391"/>
              <a:gd name="T61" fmla="*/ 1252 h 1297"/>
              <a:gd name="T62" fmla="*/ 888 w 1391"/>
              <a:gd name="T63" fmla="*/ 1281 h 1297"/>
              <a:gd name="T64" fmla="*/ 792 w 1391"/>
              <a:gd name="T65" fmla="*/ 1295 h 1297"/>
              <a:gd name="T66" fmla="*/ 3 w 1391"/>
              <a:gd name="T67" fmla="*/ 837 h 1297"/>
              <a:gd name="T68" fmla="*/ 799 w 1391"/>
              <a:gd name="T69" fmla="*/ 831 h 1297"/>
              <a:gd name="T70" fmla="*/ 850 w 1391"/>
              <a:gd name="T71" fmla="*/ 809 h 1297"/>
              <a:gd name="T72" fmla="*/ 892 w 1391"/>
              <a:gd name="T73" fmla="*/ 775 h 1297"/>
              <a:gd name="T74" fmla="*/ 923 w 1391"/>
              <a:gd name="T75" fmla="*/ 729 h 1297"/>
              <a:gd name="T76" fmla="*/ 939 w 1391"/>
              <a:gd name="T77" fmla="*/ 676 h 1297"/>
              <a:gd name="T78" fmla="*/ 939 w 1391"/>
              <a:gd name="T79" fmla="*/ 618 h 1297"/>
              <a:gd name="T80" fmla="*/ 923 w 1391"/>
              <a:gd name="T81" fmla="*/ 564 h 1297"/>
              <a:gd name="T82" fmla="*/ 892 w 1391"/>
              <a:gd name="T83" fmla="*/ 519 h 1297"/>
              <a:gd name="T84" fmla="*/ 850 w 1391"/>
              <a:gd name="T85" fmla="*/ 484 h 1297"/>
              <a:gd name="T86" fmla="*/ 799 w 1391"/>
              <a:gd name="T87" fmla="*/ 462 h 1297"/>
              <a:gd name="T88" fmla="*/ 742 w 1391"/>
              <a:gd name="T89" fmla="*/ 457 h 1297"/>
              <a:gd name="T90" fmla="*/ 686 w 1391"/>
              <a:gd name="T91" fmla="*/ 468 h 1297"/>
              <a:gd name="T92" fmla="*/ 637 w 1391"/>
              <a:gd name="T93" fmla="*/ 494 h 1297"/>
              <a:gd name="T94" fmla="*/ 599 w 1391"/>
              <a:gd name="T95" fmla="*/ 533 h 1297"/>
              <a:gd name="T96" fmla="*/ 573 w 1391"/>
              <a:gd name="T97" fmla="*/ 581 h 1297"/>
              <a:gd name="T98" fmla="*/ 561 w 1391"/>
              <a:gd name="T99" fmla="*/ 637 h 1297"/>
              <a:gd name="T100" fmla="*/ 567 w 1391"/>
              <a:gd name="T101" fmla="*/ 694 h 1297"/>
              <a:gd name="T102" fmla="*/ 589 w 1391"/>
              <a:gd name="T103" fmla="*/ 745 h 1297"/>
              <a:gd name="T104" fmla="*/ 623 w 1391"/>
              <a:gd name="T105" fmla="*/ 788 h 1297"/>
              <a:gd name="T106" fmla="*/ 669 w 1391"/>
              <a:gd name="T107" fmla="*/ 818 h 1297"/>
              <a:gd name="T108" fmla="*/ 722 w 1391"/>
              <a:gd name="T109" fmla="*/ 835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91" h="1297">
                <a:moveTo>
                  <a:pt x="120" y="833"/>
                </a:moveTo>
                <a:lnTo>
                  <a:pt x="114" y="811"/>
                </a:lnTo>
                <a:lnTo>
                  <a:pt x="109" y="789"/>
                </a:lnTo>
                <a:lnTo>
                  <a:pt x="104" y="766"/>
                </a:lnTo>
                <a:lnTo>
                  <a:pt x="100" y="743"/>
                </a:lnTo>
                <a:lnTo>
                  <a:pt x="97" y="720"/>
                </a:lnTo>
                <a:lnTo>
                  <a:pt x="95" y="696"/>
                </a:lnTo>
                <a:lnTo>
                  <a:pt x="94" y="673"/>
                </a:lnTo>
                <a:lnTo>
                  <a:pt x="93" y="649"/>
                </a:lnTo>
                <a:lnTo>
                  <a:pt x="94" y="632"/>
                </a:lnTo>
                <a:lnTo>
                  <a:pt x="94" y="615"/>
                </a:lnTo>
                <a:lnTo>
                  <a:pt x="95" y="599"/>
                </a:lnTo>
                <a:lnTo>
                  <a:pt x="97" y="582"/>
                </a:lnTo>
                <a:lnTo>
                  <a:pt x="99" y="566"/>
                </a:lnTo>
                <a:lnTo>
                  <a:pt x="101" y="550"/>
                </a:lnTo>
                <a:lnTo>
                  <a:pt x="104" y="534"/>
                </a:lnTo>
                <a:lnTo>
                  <a:pt x="107" y="518"/>
                </a:lnTo>
                <a:lnTo>
                  <a:pt x="110" y="502"/>
                </a:lnTo>
                <a:lnTo>
                  <a:pt x="114" y="487"/>
                </a:lnTo>
                <a:lnTo>
                  <a:pt x="118" y="471"/>
                </a:lnTo>
                <a:lnTo>
                  <a:pt x="123" y="456"/>
                </a:lnTo>
                <a:lnTo>
                  <a:pt x="127" y="441"/>
                </a:lnTo>
                <a:lnTo>
                  <a:pt x="133" y="426"/>
                </a:lnTo>
                <a:lnTo>
                  <a:pt x="138" y="411"/>
                </a:lnTo>
                <a:lnTo>
                  <a:pt x="144" y="396"/>
                </a:lnTo>
                <a:lnTo>
                  <a:pt x="151" y="382"/>
                </a:lnTo>
                <a:lnTo>
                  <a:pt x="157" y="368"/>
                </a:lnTo>
                <a:lnTo>
                  <a:pt x="164" y="353"/>
                </a:lnTo>
                <a:lnTo>
                  <a:pt x="172" y="340"/>
                </a:lnTo>
                <a:lnTo>
                  <a:pt x="179" y="326"/>
                </a:lnTo>
                <a:lnTo>
                  <a:pt x="187" y="312"/>
                </a:lnTo>
                <a:lnTo>
                  <a:pt x="196" y="299"/>
                </a:lnTo>
                <a:lnTo>
                  <a:pt x="204" y="286"/>
                </a:lnTo>
                <a:lnTo>
                  <a:pt x="213" y="273"/>
                </a:lnTo>
                <a:lnTo>
                  <a:pt x="222" y="261"/>
                </a:lnTo>
                <a:lnTo>
                  <a:pt x="232" y="248"/>
                </a:lnTo>
                <a:lnTo>
                  <a:pt x="242" y="236"/>
                </a:lnTo>
                <a:lnTo>
                  <a:pt x="252" y="224"/>
                </a:lnTo>
                <a:lnTo>
                  <a:pt x="262" y="213"/>
                </a:lnTo>
                <a:lnTo>
                  <a:pt x="273" y="201"/>
                </a:lnTo>
                <a:lnTo>
                  <a:pt x="283" y="190"/>
                </a:lnTo>
                <a:lnTo>
                  <a:pt x="295" y="179"/>
                </a:lnTo>
                <a:lnTo>
                  <a:pt x="306" y="169"/>
                </a:lnTo>
                <a:lnTo>
                  <a:pt x="318" y="158"/>
                </a:lnTo>
                <a:lnTo>
                  <a:pt x="329" y="148"/>
                </a:lnTo>
                <a:lnTo>
                  <a:pt x="342" y="139"/>
                </a:lnTo>
                <a:lnTo>
                  <a:pt x="354" y="129"/>
                </a:lnTo>
                <a:lnTo>
                  <a:pt x="367" y="120"/>
                </a:lnTo>
                <a:lnTo>
                  <a:pt x="379" y="111"/>
                </a:lnTo>
                <a:lnTo>
                  <a:pt x="392" y="102"/>
                </a:lnTo>
                <a:lnTo>
                  <a:pt x="406" y="94"/>
                </a:lnTo>
                <a:lnTo>
                  <a:pt x="419" y="86"/>
                </a:lnTo>
                <a:lnTo>
                  <a:pt x="433" y="78"/>
                </a:lnTo>
                <a:lnTo>
                  <a:pt x="447" y="71"/>
                </a:lnTo>
                <a:lnTo>
                  <a:pt x="461" y="64"/>
                </a:lnTo>
                <a:lnTo>
                  <a:pt x="475" y="57"/>
                </a:lnTo>
                <a:lnTo>
                  <a:pt x="490" y="51"/>
                </a:lnTo>
                <a:lnTo>
                  <a:pt x="504" y="45"/>
                </a:lnTo>
                <a:lnTo>
                  <a:pt x="519" y="40"/>
                </a:lnTo>
                <a:lnTo>
                  <a:pt x="534" y="34"/>
                </a:lnTo>
                <a:lnTo>
                  <a:pt x="549" y="29"/>
                </a:lnTo>
                <a:lnTo>
                  <a:pt x="564" y="25"/>
                </a:lnTo>
                <a:lnTo>
                  <a:pt x="580" y="21"/>
                </a:lnTo>
                <a:lnTo>
                  <a:pt x="596" y="17"/>
                </a:lnTo>
                <a:lnTo>
                  <a:pt x="611" y="13"/>
                </a:lnTo>
                <a:lnTo>
                  <a:pt x="627" y="10"/>
                </a:lnTo>
                <a:lnTo>
                  <a:pt x="643" y="8"/>
                </a:lnTo>
                <a:lnTo>
                  <a:pt x="659" y="5"/>
                </a:lnTo>
                <a:lnTo>
                  <a:pt x="676" y="4"/>
                </a:lnTo>
                <a:lnTo>
                  <a:pt x="692" y="2"/>
                </a:lnTo>
                <a:lnTo>
                  <a:pt x="709" y="1"/>
                </a:lnTo>
                <a:lnTo>
                  <a:pt x="725" y="0"/>
                </a:lnTo>
                <a:lnTo>
                  <a:pt x="742" y="0"/>
                </a:lnTo>
                <a:lnTo>
                  <a:pt x="759" y="0"/>
                </a:lnTo>
                <a:lnTo>
                  <a:pt x="775" y="1"/>
                </a:lnTo>
                <a:lnTo>
                  <a:pt x="792" y="2"/>
                </a:lnTo>
                <a:lnTo>
                  <a:pt x="808" y="4"/>
                </a:lnTo>
                <a:lnTo>
                  <a:pt x="825" y="5"/>
                </a:lnTo>
                <a:lnTo>
                  <a:pt x="841" y="8"/>
                </a:lnTo>
                <a:lnTo>
                  <a:pt x="857" y="10"/>
                </a:lnTo>
                <a:lnTo>
                  <a:pt x="873" y="13"/>
                </a:lnTo>
                <a:lnTo>
                  <a:pt x="888" y="17"/>
                </a:lnTo>
                <a:lnTo>
                  <a:pt x="904" y="21"/>
                </a:lnTo>
                <a:lnTo>
                  <a:pt x="920" y="25"/>
                </a:lnTo>
                <a:lnTo>
                  <a:pt x="935" y="29"/>
                </a:lnTo>
                <a:lnTo>
                  <a:pt x="950" y="34"/>
                </a:lnTo>
                <a:lnTo>
                  <a:pt x="965" y="40"/>
                </a:lnTo>
                <a:lnTo>
                  <a:pt x="980" y="45"/>
                </a:lnTo>
                <a:lnTo>
                  <a:pt x="994" y="51"/>
                </a:lnTo>
                <a:lnTo>
                  <a:pt x="1009" y="57"/>
                </a:lnTo>
                <a:lnTo>
                  <a:pt x="1023" y="64"/>
                </a:lnTo>
                <a:lnTo>
                  <a:pt x="1037" y="71"/>
                </a:lnTo>
                <a:lnTo>
                  <a:pt x="1051" y="78"/>
                </a:lnTo>
                <a:lnTo>
                  <a:pt x="1065" y="86"/>
                </a:lnTo>
                <a:lnTo>
                  <a:pt x="1078" y="94"/>
                </a:lnTo>
                <a:lnTo>
                  <a:pt x="1092" y="102"/>
                </a:lnTo>
                <a:lnTo>
                  <a:pt x="1105" y="111"/>
                </a:lnTo>
                <a:lnTo>
                  <a:pt x="1117" y="120"/>
                </a:lnTo>
                <a:lnTo>
                  <a:pt x="1130" y="129"/>
                </a:lnTo>
                <a:lnTo>
                  <a:pt x="1142" y="139"/>
                </a:lnTo>
                <a:lnTo>
                  <a:pt x="1155" y="148"/>
                </a:lnTo>
                <a:lnTo>
                  <a:pt x="1166" y="158"/>
                </a:lnTo>
                <a:lnTo>
                  <a:pt x="1178" y="169"/>
                </a:lnTo>
                <a:lnTo>
                  <a:pt x="1189" y="179"/>
                </a:lnTo>
                <a:lnTo>
                  <a:pt x="1201" y="190"/>
                </a:lnTo>
                <a:lnTo>
                  <a:pt x="1211" y="201"/>
                </a:lnTo>
                <a:lnTo>
                  <a:pt x="1222" y="213"/>
                </a:lnTo>
                <a:lnTo>
                  <a:pt x="1232" y="224"/>
                </a:lnTo>
                <a:lnTo>
                  <a:pt x="1242" y="236"/>
                </a:lnTo>
                <a:lnTo>
                  <a:pt x="1252" y="248"/>
                </a:lnTo>
                <a:lnTo>
                  <a:pt x="1262" y="261"/>
                </a:lnTo>
                <a:lnTo>
                  <a:pt x="1271" y="273"/>
                </a:lnTo>
                <a:lnTo>
                  <a:pt x="1280" y="286"/>
                </a:lnTo>
                <a:lnTo>
                  <a:pt x="1288" y="299"/>
                </a:lnTo>
                <a:lnTo>
                  <a:pt x="1297" y="312"/>
                </a:lnTo>
                <a:lnTo>
                  <a:pt x="1305" y="326"/>
                </a:lnTo>
                <a:lnTo>
                  <a:pt x="1312" y="340"/>
                </a:lnTo>
                <a:lnTo>
                  <a:pt x="1320" y="353"/>
                </a:lnTo>
                <a:lnTo>
                  <a:pt x="1327" y="368"/>
                </a:lnTo>
                <a:lnTo>
                  <a:pt x="1333" y="382"/>
                </a:lnTo>
                <a:lnTo>
                  <a:pt x="1340" y="396"/>
                </a:lnTo>
                <a:lnTo>
                  <a:pt x="1346" y="411"/>
                </a:lnTo>
                <a:lnTo>
                  <a:pt x="1351" y="426"/>
                </a:lnTo>
                <a:lnTo>
                  <a:pt x="1357" y="441"/>
                </a:lnTo>
                <a:lnTo>
                  <a:pt x="1361" y="456"/>
                </a:lnTo>
                <a:lnTo>
                  <a:pt x="1366" y="471"/>
                </a:lnTo>
                <a:lnTo>
                  <a:pt x="1370" y="487"/>
                </a:lnTo>
                <a:lnTo>
                  <a:pt x="1374" y="502"/>
                </a:lnTo>
                <a:lnTo>
                  <a:pt x="1377" y="518"/>
                </a:lnTo>
                <a:lnTo>
                  <a:pt x="1380" y="534"/>
                </a:lnTo>
                <a:lnTo>
                  <a:pt x="1383" y="550"/>
                </a:lnTo>
                <a:lnTo>
                  <a:pt x="1385" y="566"/>
                </a:lnTo>
                <a:lnTo>
                  <a:pt x="1387" y="582"/>
                </a:lnTo>
                <a:lnTo>
                  <a:pt x="1389" y="599"/>
                </a:lnTo>
                <a:lnTo>
                  <a:pt x="1390" y="615"/>
                </a:lnTo>
                <a:lnTo>
                  <a:pt x="1390" y="632"/>
                </a:lnTo>
                <a:lnTo>
                  <a:pt x="1391" y="649"/>
                </a:lnTo>
                <a:lnTo>
                  <a:pt x="1390" y="665"/>
                </a:lnTo>
                <a:lnTo>
                  <a:pt x="1390" y="682"/>
                </a:lnTo>
                <a:lnTo>
                  <a:pt x="1389" y="699"/>
                </a:lnTo>
                <a:lnTo>
                  <a:pt x="1387" y="715"/>
                </a:lnTo>
                <a:lnTo>
                  <a:pt x="1385" y="731"/>
                </a:lnTo>
                <a:lnTo>
                  <a:pt x="1383" y="748"/>
                </a:lnTo>
                <a:lnTo>
                  <a:pt x="1380" y="764"/>
                </a:lnTo>
                <a:lnTo>
                  <a:pt x="1377" y="779"/>
                </a:lnTo>
                <a:lnTo>
                  <a:pt x="1374" y="795"/>
                </a:lnTo>
                <a:lnTo>
                  <a:pt x="1370" y="811"/>
                </a:lnTo>
                <a:lnTo>
                  <a:pt x="1366" y="826"/>
                </a:lnTo>
                <a:lnTo>
                  <a:pt x="1361" y="842"/>
                </a:lnTo>
                <a:lnTo>
                  <a:pt x="1357" y="857"/>
                </a:lnTo>
                <a:lnTo>
                  <a:pt x="1351" y="872"/>
                </a:lnTo>
                <a:lnTo>
                  <a:pt x="1346" y="887"/>
                </a:lnTo>
                <a:lnTo>
                  <a:pt x="1340" y="901"/>
                </a:lnTo>
                <a:lnTo>
                  <a:pt x="1333" y="916"/>
                </a:lnTo>
                <a:lnTo>
                  <a:pt x="1327" y="930"/>
                </a:lnTo>
                <a:lnTo>
                  <a:pt x="1320" y="944"/>
                </a:lnTo>
                <a:lnTo>
                  <a:pt x="1312" y="958"/>
                </a:lnTo>
                <a:lnTo>
                  <a:pt x="1305" y="972"/>
                </a:lnTo>
                <a:lnTo>
                  <a:pt x="1297" y="985"/>
                </a:lnTo>
                <a:lnTo>
                  <a:pt x="1288" y="998"/>
                </a:lnTo>
                <a:lnTo>
                  <a:pt x="1280" y="1011"/>
                </a:lnTo>
                <a:lnTo>
                  <a:pt x="1271" y="1024"/>
                </a:lnTo>
                <a:lnTo>
                  <a:pt x="1262" y="1037"/>
                </a:lnTo>
                <a:lnTo>
                  <a:pt x="1252" y="1049"/>
                </a:lnTo>
                <a:lnTo>
                  <a:pt x="1242" y="1061"/>
                </a:lnTo>
                <a:lnTo>
                  <a:pt x="1232" y="1073"/>
                </a:lnTo>
                <a:lnTo>
                  <a:pt x="1222" y="1085"/>
                </a:lnTo>
                <a:lnTo>
                  <a:pt x="1211" y="1096"/>
                </a:lnTo>
                <a:lnTo>
                  <a:pt x="1201" y="1107"/>
                </a:lnTo>
                <a:lnTo>
                  <a:pt x="1189" y="1118"/>
                </a:lnTo>
                <a:lnTo>
                  <a:pt x="1178" y="1129"/>
                </a:lnTo>
                <a:lnTo>
                  <a:pt x="1166" y="1139"/>
                </a:lnTo>
                <a:lnTo>
                  <a:pt x="1155" y="1149"/>
                </a:lnTo>
                <a:lnTo>
                  <a:pt x="1142" y="1159"/>
                </a:lnTo>
                <a:lnTo>
                  <a:pt x="1130" y="1168"/>
                </a:lnTo>
                <a:lnTo>
                  <a:pt x="1117" y="1178"/>
                </a:lnTo>
                <a:lnTo>
                  <a:pt x="1105" y="1187"/>
                </a:lnTo>
                <a:lnTo>
                  <a:pt x="1092" y="1195"/>
                </a:lnTo>
                <a:lnTo>
                  <a:pt x="1078" y="1203"/>
                </a:lnTo>
                <a:lnTo>
                  <a:pt x="1065" y="1211"/>
                </a:lnTo>
                <a:lnTo>
                  <a:pt x="1051" y="1219"/>
                </a:lnTo>
                <a:lnTo>
                  <a:pt x="1037" y="1226"/>
                </a:lnTo>
                <a:lnTo>
                  <a:pt x="1023" y="1233"/>
                </a:lnTo>
                <a:lnTo>
                  <a:pt x="1009" y="1240"/>
                </a:lnTo>
                <a:lnTo>
                  <a:pt x="994" y="1246"/>
                </a:lnTo>
                <a:lnTo>
                  <a:pt x="980" y="1252"/>
                </a:lnTo>
                <a:lnTo>
                  <a:pt x="965" y="1258"/>
                </a:lnTo>
                <a:lnTo>
                  <a:pt x="950" y="1263"/>
                </a:lnTo>
                <a:lnTo>
                  <a:pt x="935" y="1268"/>
                </a:lnTo>
                <a:lnTo>
                  <a:pt x="920" y="1273"/>
                </a:lnTo>
                <a:lnTo>
                  <a:pt x="904" y="1277"/>
                </a:lnTo>
                <a:lnTo>
                  <a:pt x="888" y="1281"/>
                </a:lnTo>
                <a:lnTo>
                  <a:pt x="873" y="1284"/>
                </a:lnTo>
                <a:lnTo>
                  <a:pt x="857" y="1287"/>
                </a:lnTo>
                <a:lnTo>
                  <a:pt x="841" y="1290"/>
                </a:lnTo>
                <a:lnTo>
                  <a:pt x="825" y="1292"/>
                </a:lnTo>
                <a:lnTo>
                  <a:pt x="808" y="1294"/>
                </a:lnTo>
                <a:lnTo>
                  <a:pt x="792" y="1295"/>
                </a:lnTo>
                <a:lnTo>
                  <a:pt x="775" y="1296"/>
                </a:lnTo>
                <a:lnTo>
                  <a:pt x="759" y="1297"/>
                </a:lnTo>
                <a:lnTo>
                  <a:pt x="742" y="1297"/>
                </a:lnTo>
                <a:lnTo>
                  <a:pt x="0" y="1297"/>
                </a:lnTo>
                <a:lnTo>
                  <a:pt x="152" y="1059"/>
                </a:lnTo>
                <a:lnTo>
                  <a:pt x="3" y="837"/>
                </a:lnTo>
                <a:lnTo>
                  <a:pt x="751" y="837"/>
                </a:lnTo>
                <a:lnTo>
                  <a:pt x="761" y="837"/>
                </a:lnTo>
                <a:lnTo>
                  <a:pt x="771" y="836"/>
                </a:lnTo>
                <a:lnTo>
                  <a:pt x="780" y="835"/>
                </a:lnTo>
                <a:lnTo>
                  <a:pt x="790" y="833"/>
                </a:lnTo>
                <a:lnTo>
                  <a:pt x="799" y="831"/>
                </a:lnTo>
                <a:lnTo>
                  <a:pt x="808" y="828"/>
                </a:lnTo>
                <a:lnTo>
                  <a:pt x="817" y="825"/>
                </a:lnTo>
                <a:lnTo>
                  <a:pt x="825" y="822"/>
                </a:lnTo>
                <a:lnTo>
                  <a:pt x="834" y="818"/>
                </a:lnTo>
                <a:lnTo>
                  <a:pt x="842" y="814"/>
                </a:lnTo>
                <a:lnTo>
                  <a:pt x="850" y="809"/>
                </a:lnTo>
                <a:lnTo>
                  <a:pt x="858" y="805"/>
                </a:lnTo>
                <a:lnTo>
                  <a:pt x="865" y="799"/>
                </a:lnTo>
                <a:lnTo>
                  <a:pt x="872" y="794"/>
                </a:lnTo>
                <a:lnTo>
                  <a:pt x="879" y="788"/>
                </a:lnTo>
                <a:lnTo>
                  <a:pt x="886" y="781"/>
                </a:lnTo>
                <a:lnTo>
                  <a:pt x="892" y="775"/>
                </a:lnTo>
                <a:lnTo>
                  <a:pt x="898" y="768"/>
                </a:lnTo>
                <a:lnTo>
                  <a:pt x="904" y="761"/>
                </a:lnTo>
                <a:lnTo>
                  <a:pt x="909" y="753"/>
                </a:lnTo>
                <a:lnTo>
                  <a:pt x="914" y="745"/>
                </a:lnTo>
                <a:lnTo>
                  <a:pt x="919" y="737"/>
                </a:lnTo>
                <a:lnTo>
                  <a:pt x="923" y="729"/>
                </a:lnTo>
                <a:lnTo>
                  <a:pt x="927" y="721"/>
                </a:lnTo>
                <a:lnTo>
                  <a:pt x="930" y="712"/>
                </a:lnTo>
                <a:lnTo>
                  <a:pt x="933" y="703"/>
                </a:lnTo>
                <a:lnTo>
                  <a:pt x="936" y="694"/>
                </a:lnTo>
                <a:lnTo>
                  <a:pt x="938" y="685"/>
                </a:lnTo>
                <a:lnTo>
                  <a:pt x="939" y="676"/>
                </a:lnTo>
                <a:lnTo>
                  <a:pt x="941" y="666"/>
                </a:lnTo>
                <a:lnTo>
                  <a:pt x="941" y="657"/>
                </a:lnTo>
                <a:lnTo>
                  <a:pt x="942" y="647"/>
                </a:lnTo>
                <a:lnTo>
                  <a:pt x="941" y="637"/>
                </a:lnTo>
                <a:lnTo>
                  <a:pt x="941" y="627"/>
                </a:lnTo>
                <a:lnTo>
                  <a:pt x="939" y="618"/>
                </a:lnTo>
                <a:lnTo>
                  <a:pt x="938" y="608"/>
                </a:lnTo>
                <a:lnTo>
                  <a:pt x="936" y="599"/>
                </a:lnTo>
                <a:lnTo>
                  <a:pt x="933" y="590"/>
                </a:lnTo>
                <a:lnTo>
                  <a:pt x="930" y="581"/>
                </a:lnTo>
                <a:lnTo>
                  <a:pt x="927" y="573"/>
                </a:lnTo>
                <a:lnTo>
                  <a:pt x="923" y="564"/>
                </a:lnTo>
                <a:lnTo>
                  <a:pt x="919" y="556"/>
                </a:lnTo>
                <a:lnTo>
                  <a:pt x="914" y="548"/>
                </a:lnTo>
                <a:lnTo>
                  <a:pt x="909" y="540"/>
                </a:lnTo>
                <a:lnTo>
                  <a:pt x="904" y="533"/>
                </a:lnTo>
                <a:lnTo>
                  <a:pt x="898" y="526"/>
                </a:lnTo>
                <a:lnTo>
                  <a:pt x="892" y="519"/>
                </a:lnTo>
                <a:lnTo>
                  <a:pt x="886" y="512"/>
                </a:lnTo>
                <a:lnTo>
                  <a:pt x="879" y="506"/>
                </a:lnTo>
                <a:lnTo>
                  <a:pt x="872" y="500"/>
                </a:lnTo>
                <a:lnTo>
                  <a:pt x="865" y="494"/>
                </a:lnTo>
                <a:lnTo>
                  <a:pt x="858" y="489"/>
                </a:lnTo>
                <a:lnTo>
                  <a:pt x="850" y="484"/>
                </a:lnTo>
                <a:lnTo>
                  <a:pt x="842" y="479"/>
                </a:lnTo>
                <a:lnTo>
                  <a:pt x="834" y="475"/>
                </a:lnTo>
                <a:lnTo>
                  <a:pt x="825" y="471"/>
                </a:lnTo>
                <a:lnTo>
                  <a:pt x="817" y="468"/>
                </a:lnTo>
                <a:lnTo>
                  <a:pt x="808" y="465"/>
                </a:lnTo>
                <a:lnTo>
                  <a:pt x="799" y="462"/>
                </a:lnTo>
                <a:lnTo>
                  <a:pt x="790" y="460"/>
                </a:lnTo>
                <a:lnTo>
                  <a:pt x="780" y="459"/>
                </a:lnTo>
                <a:lnTo>
                  <a:pt x="771" y="457"/>
                </a:lnTo>
                <a:lnTo>
                  <a:pt x="761" y="457"/>
                </a:lnTo>
                <a:lnTo>
                  <a:pt x="751" y="456"/>
                </a:lnTo>
                <a:lnTo>
                  <a:pt x="742" y="457"/>
                </a:lnTo>
                <a:lnTo>
                  <a:pt x="732" y="457"/>
                </a:lnTo>
                <a:lnTo>
                  <a:pt x="722" y="459"/>
                </a:lnTo>
                <a:lnTo>
                  <a:pt x="713" y="460"/>
                </a:lnTo>
                <a:lnTo>
                  <a:pt x="704" y="462"/>
                </a:lnTo>
                <a:lnTo>
                  <a:pt x="695" y="465"/>
                </a:lnTo>
                <a:lnTo>
                  <a:pt x="686" y="468"/>
                </a:lnTo>
                <a:lnTo>
                  <a:pt x="677" y="471"/>
                </a:lnTo>
                <a:lnTo>
                  <a:pt x="669" y="475"/>
                </a:lnTo>
                <a:lnTo>
                  <a:pt x="661" y="479"/>
                </a:lnTo>
                <a:lnTo>
                  <a:pt x="653" y="484"/>
                </a:lnTo>
                <a:lnTo>
                  <a:pt x="645" y="489"/>
                </a:lnTo>
                <a:lnTo>
                  <a:pt x="637" y="494"/>
                </a:lnTo>
                <a:lnTo>
                  <a:pt x="630" y="500"/>
                </a:lnTo>
                <a:lnTo>
                  <a:pt x="623" y="506"/>
                </a:lnTo>
                <a:lnTo>
                  <a:pt x="617" y="512"/>
                </a:lnTo>
                <a:lnTo>
                  <a:pt x="610" y="519"/>
                </a:lnTo>
                <a:lnTo>
                  <a:pt x="605" y="526"/>
                </a:lnTo>
                <a:lnTo>
                  <a:pt x="599" y="533"/>
                </a:lnTo>
                <a:lnTo>
                  <a:pt x="594" y="540"/>
                </a:lnTo>
                <a:lnTo>
                  <a:pt x="589" y="548"/>
                </a:lnTo>
                <a:lnTo>
                  <a:pt x="584" y="556"/>
                </a:lnTo>
                <a:lnTo>
                  <a:pt x="580" y="564"/>
                </a:lnTo>
                <a:lnTo>
                  <a:pt x="576" y="573"/>
                </a:lnTo>
                <a:lnTo>
                  <a:pt x="573" y="581"/>
                </a:lnTo>
                <a:lnTo>
                  <a:pt x="570" y="590"/>
                </a:lnTo>
                <a:lnTo>
                  <a:pt x="567" y="599"/>
                </a:lnTo>
                <a:lnTo>
                  <a:pt x="565" y="608"/>
                </a:lnTo>
                <a:lnTo>
                  <a:pt x="563" y="618"/>
                </a:lnTo>
                <a:lnTo>
                  <a:pt x="562" y="627"/>
                </a:lnTo>
                <a:lnTo>
                  <a:pt x="561" y="637"/>
                </a:lnTo>
                <a:lnTo>
                  <a:pt x="561" y="647"/>
                </a:lnTo>
                <a:lnTo>
                  <a:pt x="561" y="657"/>
                </a:lnTo>
                <a:lnTo>
                  <a:pt x="562" y="666"/>
                </a:lnTo>
                <a:lnTo>
                  <a:pt x="563" y="676"/>
                </a:lnTo>
                <a:lnTo>
                  <a:pt x="565" y="685"/>
                </a:lnTo>
                <a:lnTo>
                  <a:pt x="567" y="694"/>
                </a:lnTo>
                <a:lnTo>
                  <a:pt x="570" y="703"/>
                </a:lnTo>
                <a:lnTo>
                  <a:pt x="573" y="712"/>
                </a:lnTo>
                <a:lnTo>
                  <a:pt x="576" y="721"/>
                </a:lnTo>
                <a:lnTo>
                  <a:pt x="580" y="729"/>
                </a:lnTo>
                <a:lnTo>
                  <a:pt x="584" y="737"/>
                </a:lnTo>
                <a:lnTo>
                  <a:pt x="589" y="745"/>
                </a:lnTo>
                <a:lnTo>
                  <a:pt x="594" y="753"/>
                </a:lnTo>
                <a:lnTo>
                  <a:pt x="599" y="761"/>
                </a:lnTo>
                <a:lnTo>
                  <a:pt x="605" y="768"/>
                </a:lnTo>
                <a:lnTo>
                  <a:pt x="610" y="775"/>
                </a:lnTo>
                <a:lnTo>
                  <a:pt x="617" y="781"/>
                </a:lnTo>
                <a:lnTo>
                  <a:pt x="623" y="788"/>
                </a:lnTo>
                <a:lnTo>
                  <a:pt x="630" y="794"/>
                </a:lnTo>
                <a:lnTo>
                  <a:pt x="637" y="799"/>
                </a:lnTo>
                <a:lnTo>
                  <a:pt x="645" y="805"/>
                </a:lnTo>
                <a:lnTo>
                  <a:pt x="653" y="809"/>
                </a:lnTo>
                <a:lnTo>
                  <a:pt x="661" y="814"/>
                </a:lnTo>
                <a:lnTo>
                  <a:pt x="669" y="818"/>
                </a:lnTo>
                <a:lnTo>
                  <a:pt x="677" y="822"/>
                </a:lnTo>
                <a:lnTo>
                  <a:pt x="686" y="825"/>
                </a:lnTo>
                <a:lnTo>
                  <a:pt x="695" y="828"/>
                </a:lnTo>
                <a:lnTo>
                  <a:pt x="704" y="831"/>
                </a:lnTo>
                <a:lnTo>
                  <a:pt x="713" y="833"/>
                </a:lnTo>
                <a:lnTo>
                  <a:pt x="722" y="835"/>
                </a:lnTo>
                <a:lnTo>
                  <a:pt x="732" y="836"/>
                </a:lnTo>
                <a:lnTo>
                  <a:pt x="742" y="837"/>
                </a:lnTo>
                <a:lnTo>
                  <a:pt x="751" y="837"/>
                </a:lnTo>
              </a:path>
            </a:pathLst>
          </a:custGeom>
          <a:solidFill>
            <a:srgbClr val="6699FF"/>
          </a:solidFill>
          <a:ln w="12700" cap="flat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 sz="1400" b="1">
              <a:latin typeface="+mn-ea"/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1119757" y="2909600"/>
            <a:ext cx="1823468" cy="587406"/>
          </a:xfrm>
          <a:prstGeom prst="rightArrow">
            <a:avLst>
              <a:gd name="adj1" fmla="val 70389"/>
              <a:gd name="adj2" fmla="val 95243"/>
            </a:avLst>
          </a:prstGeom>
          <a:gradFill rotWithShape="0">
            <a:gsLst>
              <a:gs pos="0">
                <a:srgbClr val="CCECFF"/>
              </a:gs>
              <a:gs pos="100000">
                <a:srgbClr val="6096F8"/>
              </a:gs>
            </a:gsLst>
            <a:lin ang="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en-US" altLang="ko-KR" sz="1400" b="1" dirty="0">
                <a:latin typeface="+mn-ea"/>
              </a:rPr>
              <a:t>Input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4131610" y="2271299"/>
            <a:ext cx="1003481" cy="33598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fontAlgn="ctr" latinLnBrk="0" hangingPunct="0">
              <a:spcBef>
                <a:spcPct val="50000"/>
              </a:spcBef>
              <a:buFont typeface="Times New Roman" pitchFamily="18" charset="0"/>
              <a:buNone/>
            </a:pPr>
            <a:r>
              <a:rPr kumimoji="0" lang="ko-KR" altLang="en-US" sz="1600" b="1" dirty="0">
                <a:solidFill>
                  <a:schemeClr val="bg1"/>
                </a:solidFill>
                <a:latin typeface="+mn-ea"/>
              </a:rPr>
              <a:t>프로세스</a:t>
            </a:r>
          </a:p>
        </p:txBody>
      </p:sp>
      <p:sp>
        <p:nvSpPr>
          <p:cNvPr id="47" name="Line 1062"/>
          <p:cNvSpPr>
            <a:spLocks noChangeShapeType="1"/>
          </p:cNvSpPr>
          <p:nvPr/>
        </p:nvSpPr>
        <p:spPr bwMode="auto">
          <a:xfrm flipH="1">
            <a:off x="4564609" y="3879076"/>
            <a:ext cx="11318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9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Process</a:t>
            </a:r>
            <a:r>
              <a:rPr lang="ko-KR" altLang="en-US" sz="2000" b="1" dirty="0">
                <a:latin typeface="+mn-ea"/>
                <a:ea typeface="+mn-ea"/>
              </a:rPr>
              <a:t>의 이해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kumimoji="0" lang="ko-KR" altLang="en-US" sz="1600" b="1" dirty="0">
                <a:latin typeface="+mn-ea"/>
              </a:rPr>
              <a:t>기업 </a:t>
            </a:r>
            <a:r>
              <a:rPr lang="ko-KR" altLang="en-US" sz="1600" b="1" dirty="0">
                <a:latin typeface="+mn-ea"/>
              </a:rPr>
              <a:t>경영 프로세스의 속성 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프로세스는 기능적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조직적인 경계를 넘나들 수 있음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프로세스 ≠ 조직의 업무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비공식적으로 정의되어 진화함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→ 조직원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조직구조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암묵지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정보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시스템이 산재되어 있음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→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동적으로 변화함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살아 있음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→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조직 내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외부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협력업체간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Cross Functional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한 프로세스가 증가함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→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프로세스를 내재화하고 있는 조직과 업무 시스템은 기능 중심으로 조직화 하고 있음 </a:t>
            </a:r>
          </a:p>
        </p:txBody>
      </p:sp>
      <p:sp>
        <p:nvSpPr>
          <p:cNvPr id="60" name="Freeform 5"/>
          <p:cNvSpPr>
            <a:spLocks/>
          </p:cNvSpPr>
          <p:nvPr/>
        </p:nvSpPr>
        <p:spPr bwMode="gray">
          <a:xfrm>
            <a:off x="4200512" y="4832118"/>
            <a:ext cx="495300" cy="363537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156" y="228"/>
              </a:cxn>
              <a:cxn ang="0">
                <a:pos x="156" y="0"/>
              </a:cxn>
              <a:cxn ang="0">
                <a:pos x="365" y="0"/>
              </a:cxn>
            </a:cxnLst>
            <a:rect l="0" t="0" r="r" b="b"/>
            <a:pathLst>
              <a:path w="366" h="229">
                <a:moveTo>
                  <a:pt x="0" y="228"/>
                </a:moveTo>
                <a:lnTo>
                  <a:pt x="156" y="228"/>
                </a:lnTo>
                <a:lnTo>
                  <a:pt x="156" y="0"/>
                </a:lnTo>
                <a:lnTo>
                  <a:pt x="36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Freeform 6"/>
          <p:cNvSpPr>
            <a:spLocks/>
          </p:cNvSpPr>
          <p:nvPr/>
        </p:nvSpPr>
        <p:spPr bwMode="gray">
          <a:xfrm>
            <a:off x="2998896" y="3774842"/>
            <a:ext cx="486508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0"/>
              </a:cxn>
              <a:cxn ang="0">
                <a:pos x="180" y="323"/>
              </a:cxn>
              <a:cxn ang="0">
                <a:pos x="359" y="323"/>
              </a:cxn>
            </a:cxnLst>
            <a:rect l="0" t="0" r="r" b="b"/>
            <a:pathLst>
              <a:path w="360" h="324">
                <a:moveTo>
                  <a:pt x="0" y="0"/>
                </a:moveTo>
                <a:lnTo>
                  <a:pt x="180" y="0"/>
                </a:lnTo>
                <a:lnTo>
                  <a:pt x="180" y="323"/>
                </a:lnTo>
                <a:lnTo>
                  <a:pt x="359" y="32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Freeform 7"/>
          <p:cNvSpPr>
            <a:spLocks/>
          </p:cNvSpPr>
          <p:nvPr/>
        </p:nvSpPr>
        <p:spPr bwMode="gray">
          <a:xfrm>
            <a:off x="4138966" y="4301892"/>
            <a:ext cx="537797" cy="347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5" y="0"/>
              </a:cxn>
              <a:cxn ang="0">
                <a:pos x="205" y="218"/>
              </a:cxn>
              <a:cxn ang="0">
                <a:pos x="396" y="218"/>
              </a:cxn>
            </a:cxnLst>
            <a:rect l="0" t="0" r="r" b="b"/>
            <a:pathLst>
              <a:path w="397" h="219">
                <a:moveTo>
                  <a:pt x="0" y="0"/>
                </a:moveTo>
                <a:lnTo>
                  <a:pt x="205" y="0"/>
                </a:lnTo>
                <a:lnTo>
                  <a:pt x="205" y="218"/>
                </a:lnTo>
                <a:lnTo>
                  <a:pt x="396" y="2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Freeform 8"/>
          <p:cNvSpPr>
            <a:spLocks/>
          </p:cNvSpPr>
          <p:nvPr/>
        </p:nvSpPr>
        <p:spPr bwMode="gray">
          <a:xfrm>
            <a:off x="5305412" y="4740043"/>
            <a:ext cx="659423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" y="0"/>
              </a:cxn>
              <a:cxn ang="0">
                <a:pos x="243" y="216"/>
              </a:cxn>
              <a:cxn ang="0">
                <a:pos x="486" y="216"/>
              </a:cxn>
            </a:cxnLst>
            <a:rect l="0" t="0" r="r" b="b"/>
            <a:pathLst>
              <a:path w="487" h="217">
                <a:moveTo>
                  <a:pt x="0" y="0"/>
                </a:moveTo>
                <a:lnTo>
                  <a:pt x="243" y="0"/>
                </a:lnTo>
                <a:lnTo>
                  <a:pt x="243" y="216"/>
                </a:lnTo>
                <a:lnTo>
                  <a:pt x="486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gray">
          <a:xfrm>
            <a:off x="4166809" y="5289317"/>
            <a:ext cx="17628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gray">
          <a:xfrm>
            <a:off x="3502989" y="4038367"/>
            <a:ext cx="621323" cy="514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D0A660"/>
              </a:buClr>
            </a:pPr>
            <a:endParaRPr lang="en-CA" sz="14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gray">
          <a:xfrm>
            <a:off x="3524970" y="4924192"/>
            <a:ext cx="622788" cy="514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D0A660"/>
              </a:buClr>
            </a:pPr>
            <a:endParaRPr lang="en-CA" sz="14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gray">
          <a:xfrm>
            <a:off x="5967766" y="4924192"/>
            <a:ext cx="622789" cy="514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D0A660"/>
              </a:buClr>
            </a:pPr>
            <a:endParaRPr lang="en-CA" sz="14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Freeform 14"/>
          <p:cNvSpPr>
            <a:spLocks/>
          </p:cNvSpPr>
          <p:nvPr/>
        </p:nvSpPr>
        <p:spPr bwMode="gray">
          <a:xfrm>
            <a:off x="2998897" y="3889143"/>
            <a:ext cx="471854" cy="129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" y="0"/>
              </a:cxn>
              <a:cxn ang="0">
                <a:pos x="113" y="816"/>
              </a:cxn>
              <a:cxn ang="0">
                <a:pos x="348" y="816"/>
              </a:cxn>
            </a:cxnLst>
            <a:rect l="0" t="0" r="r" b="b"/>
            <a:pathLst>
              <a:path w="349" h="817">
                <a:moveTo>
                  <a:pt x="0" y="0"/>
                </a:moveTo>
                <a:lnTo>
                  <a:pt x="113" y="0"/>
                </a:lnTo>
                <a:lnTo>
                  <a:pt x="113" y="816"/>
                </a:lnTo>
                <a:lnTo>
                  <a:pt x="348" y="8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gray">
          <a:xfrm>
            <a:off x="2383435" y="3609742"/>
            <a:ext cx="622789" cy="514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D0A660"/>
              </a:buClr>
            </a:pPr>
            <a:endParaRPr lang="en-CA" sz="14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gray">
          <a:xfrm>
            <a:off x="1665396" y="3930417"/>
            <a:ext cx="6110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gray">
          <a:xfrm>
            <a:off x="6586158" y="5240104"/>
            <a:ext cx="6110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buClr>
                <a:srgbClr val="D0A660"/>
              </a:buClr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 Box 23"/>
          <p:cNvSpPr txBox="1">
            <a:spLocks noChangeArrowheads="1"/>
          </p:cNvSpPr>
          <p:nvPr/>
        </p:nvSpPr>
        <p:spPr bwMode="gray">
          <a:xfrm>
            <a:off x="921550" y="3259133"/>
            <a:ext cx="10493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2713" indent="-111125" algn="ctr" defTabSz="1011238">
              <a:buClr>
                <a:srgbClr val="D0A660"/>
              </a:buClr>
            </a:pPr>
            <a:r>
              <a: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4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gray">
          <a:xfrm>
            <a:off x="2317493" y="5729058"/>
            <a:ext cx="10493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2713" indent="-111125" algn="ctr" defTabSz="1011238">
              <a:buClr>
                <a:srgbClr val="D0A660"/>
              </a:buClr>
            </a:pP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조직 </a:t>
            </a:r>
            <a:r>
              <a: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4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gray">
          <a:xfrm>
            <a:off x="3627384" y="5729058"/>
            <a:ext cx="10493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2713" indent="-111125" algn="ctr" defTabSz="1011238">
              <a:buClr>
                <a:srgbClr val="D0A660"/>
              </a:buClr>
            </a:pP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조직 </a:t>
            </a:r>
            <a:r>
              <a: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4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 Box 23"/>
          <p:cNvSpPr txBox="1">
            <a:spLocks noChangeArrowheads="1"/>
          </p:cNvSpPr>
          <p:nvPr/>
        </p:nvSpPr>
        <p:spPr bwMode="gray">
          <a:xfrm>
            <a:off x="6279160" y="5729058"/>
            <a:ext cx="10493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2713" indent="-111125" algn="ctr" defTabSz="1011238">
              <a:buClr>
                <a:srgbClr val="D0A660"/>
              </a:buClr>
            </a:pP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조직 </a:t>
            </a:r>
            <a:r>
              <a: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4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366872" y="3235437"/>
            <a:ext cx="0" cy="28013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17493" y="3235437"/>
            <a:ext cx="0" cy="28013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788241" y="3235437"/>
            <a:ext cx="0" cy="28013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85958" y="3235437"/>
            <a:ext cx="0" cy="28013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12"/>
          <p:cNvSpPr>
            <a:spLocks noChangeArrowheads="1"/>
          </p:cNvSpPr>
          <p:nvPr/>
        </p:nvSpPr>
        <p:spPr bwMode="gray">
          <a:xfrm>
            <a:off x="4675297" y="4476517"/>
            <a:ext cx="621323" cy="514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D0A660"/>
              </a:buClr>
            </a:pPr>
            <a:endParaRPr lang="en-CA" sz="14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40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</a:t>
            </a:r>
            <a:r>
              <a:rPr lang="ko-KR" altLang="en-US" sz="2000" b="1" dirty="0">
                <a:latin typeface="+mn-ea"/>
                <a:ea typeface="+mn-ea"/>
              </a:rPr>
              <a:t>기업 경영과 </a:t>
            </a:r>
            <a:r>
              <a:rPr lang="en-US" altLang="ko-KR" sz="2000" b="1" dirty="0">
                <a:latin typeface="+mn-ea"/>
                <a:ea typeface="+mn-ea"/>
              </a:rPr>
              <a:t>IT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0" fontAlgn="auto" latin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IT</a:t>
            </a:r>
            <a:r>
              <a:rPr lang="ko-KR" altLang="en-US" sz="1600" b="1" dirty="0">
                <a:latin typeface="+mn-ea"/>
              </a:rPr>
              <a:t>의 역할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기업의 경영 활동을 통해 발생되는 정보를 가시화하여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시스템을 구축하고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이를 바탕으로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경영 활동을 체계적으로 지원하여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업무 생산성 향상과 관리 효율화를 추구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디지털 환경에서 경영활동의 변화에 대비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프로세스 중심의 경영체계로 신속한 전환을 지원  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60" name="AutoShape 3"/>
          <p:cNvSpPr>
            <a:spLocks noChangeArrowheads="1"/>
          </p:cNvSpPr>
          <p:nvPr/>
        </p:nvSpPr>
        <p:spPr bwMode="auto">
          <a:xfrm flipV="1">
            <a:off x="2454338" y="4038676"/>
            <a:ext cx="4748273" cy="676275"/>
          </a:xfrm>
          <a:custGeom>
            <a:avLst/>
            <a:gdLst>
              <a:gd name="G0" fmla="+- 9590 0 0"/>
              <a:gd name="G1" fmla="+- 21600 0 9590"/>
              <a:gd name="G2" fmla="*/ 9590 1 2"/>
              <a:gd name="G3" fmla="+- 21600 0 G2"/>
              <a:gd name="G4" fmla="+/ 9590 21600 2"/>
              <a:gd name="G5" fmla="+/ G1 0 2"/>
              <a:gd name="G6" fmla="*/ 21600 21600 9590"/>
              <a:gd name="G7" fmla="*/ G6 1 2"/>
              <a:gd name="G8" fmla="+- 21600 0 G7"/>
              <a:gd name="G9" fmla="*/ 21600 1 2"/>
              <a:gd name="G10" fmla="+- 9590 0 G9"/>
              <a:gd name="G11" fmla="?: G10 G8 0"/>
              <a:gd name="G12" fmla="?: G10 G7 21600"/>
              <a:gd name="T0" fmla="*/ 16805 w 21600"/>
              <a:gd name="T1" fmla="*/ 10800 h 21600"/>
              <a:gd name="T2" fmla="*/ 10800 w 21600"/>
              <a:gd name="T3" fmla="*/ 21600 h 21600"/>
              <a:gd name="T4" fmla="*/ 4795 w 21600"/>
              <a:gd name="T5" fmla="*/ 10800 h 21600"/>
              <a:gd name="T6" fmla="*/ 10800 w 21600"/>
              <a:gd name="T7" fmla="*/ 0 h 21600"/>
              <a:gd name="T8" fmla="*/ 6595 w 21600"/>
              <a:gd name="T9" fmla="*/ 6595 h 21600"/>
              <a:gd name="T10" fmla="*/ 15005 w 21600"/>
              <a:gd name="T11" fmla="*/ 1500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9590" y="21600"/>
                </a:lnTo>
                <a:lnTo>
                  <a:pt x="1201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gamma/>
                  <a:tint val="3372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tint val="3372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ko-KR" sz="1600">
              <a:solidFill>
                <a:schemeClr val="folHlink"/>
              </a:solidFill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-700456">
            <a:off x="836300" y="4106805"/>
            <a:ext cx="1547446" cy="576694"/>
          </a:xfrm>
          <a:prstGeom prst="chevron">
            <a:avLst>
              <a:gd name="adj" fmla="val 2466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dirty="0"/>
              <a:t> </a:t>
            </a:r>
            <a:r>
              <a:rPr lang="ko-KR" altLang="en-US" sz="1400" b="1" dirty="0"/>
              <a:t>사업 지원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 rot="-700456">
            <a:off x="2311809" y="3822390"/>
            <a:ext cx="1547446" cy="556669"/>
          </a:xfrm>
          <a:prstGeom prst="chevron">
            <a:avLst>
              <a:gd name="adj" fmla="val 2466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dirty="0"/>
              <a:t> </a:t>
            </a:r>
            <a:r>
              <a:rPr lang="ko-KR" altLang="en-US" sz="1400" b="1" dirty="0"/>
              <a:t>사업 통합</a:t>
            </a: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auto">
          <a:xfrm rot="-700456">
            <a:off x="5471611" y="3370446"/>
            <a:ext cx="1547446" cy="565829"/>
          </a:xfrm>
          <a:prstGeom prst="chevron">
            <a:avLst>
              <a:gd name="adj" fmla="val 2466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dirty="0"/>
              <a:t> </a:t>
            </a:r>
            <a:r>
              <a:rPr lang="ko-KR" altLang="en-US" sz="1400" b="1" dirty="0"/>
              <a:t>사업 변화</a:t>
            </a:r>
          </a:p>
        </p:txBody>
      </p:sp>
      <p:sp>
        <p:nvSpPr>
          <p:cNvPr id="67" name="AutoShape 7"/>
          <p:cNvSpPr>
            <a:spLocks noChangeArrowheads="1"/>
          </p:cNvSpPr>
          <p:nvPr/>
        </p:nvSpPr>
        <p:spPr bwMode="auto">
          <a:xfrm rot="-700456">
            <a:off x="6925847" y="3057235"/>
            <a:ext cx="1547446" cy="577433"/>
          </a:xfrm>
          <a:prstGeom prst="chevron">
            <a:avLst>
              <a:gd name="adj" fmla="val 2466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dirty="0"/>
              <a:t> </a:t>
            </a:r>
            <a:r>
              <a:rPr lang="ko-KR" altLang="en-US" sz="1400" b="1" dirty="0"/>
              <a:t>사업 창출</a:t>
            </a:r>
          </a:p>
        </p:txBody>
      </p:sp>
      <p:sp>
        <p:nvSpPr>
          <p:cNvPr id="68" name="Oval 8"/>
          <p:cNvSpPr>
            <a:spLocks noChangeArrowheads="1"/>
          </p:cNvSpPr>
          <p:nvPr/>
        </p:nvSpPr>
        <p:spPr bwMode="auto">
          <a:xfrm rot="20915108">
            <a:off x="4117155" y="3630754"/>
            <a:ext cx="1202106" cy="48441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69" name="AutoShape 9"/>
          <p:cNvCxnSpPr>
            <a:cxnSpLocks noChangeShapeType="1"/>
            <a:stCxn id="65" idx="3"/>
            <a:endCxn id="68" idx="1"/>
          </p:cNvCxnSpPr>
          <p:nvPr/>
        </p:nvCxnSpPr>
        <p:spPr bwMode="auto">
          <a:xfrm flipV="1">
            <a:off x="3843250" y="3789196"/>
            <a:ext cx="424460" cy="154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0"/>
          <p:cNvCxnSpPr>
            <a:cxnSpLocks noChangeShapeType="1"/>
            <a:endCxn id="66" idx="1"/>
          </p:cNvCxnSpPr>
          <p:nvPr/>
        </p:nvCxnSpPr>
        <p:spPr bwMode="auto">
          <a:xfrm flipV="1">
            <a:off x="5612794" y="3781682"/>
            <a:ext cx="11497" cy="48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11"/>
          <p:cNvSpPr>
            <a:spLocks noChangeShapeType="1"/>
          </p:cNvSpPr>
          <p:nvPr/>
        </p:nvSpPr>
        <p:spPr bwMode="auto">
          <a:xfrm rot="-700456" flipH="1">
            <a:off x="2827843" y="3240574"/>
            <a:ext cx="3306597" cy="592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1917011" y="3442333"/>
            <a:ext cx="5870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i="1" dirty="0">
                <a:solidFill>
                  <a:schemeClr val="accent2"/>
                </a:solidFill>
              </a:rPr>
              <a:t>As-Is</a:t>
            </a:r>
          </a:p>
        </p:txBody>
      </p:sp>
      <p:sp>
        <p:nvSpPr>
          <p:cNvPr id="73" name="AutoShape 13"/>
          <p:cNvSpPr>
            <a:spLocks noChangeArrowheads="1"/>
          </p:cNvSpPr>
          <p:nvPr/>
        </p:nvSpPr>
        <p:spPr bwMode="auto">
          <a:xfrm>
            <a:off x="2325311" y="4675206"/>
            <a:ext cx="4954378" cy="97099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/>
              <a:t>디지털 경제에 적합하도록 사업구조를 신속히 개편 </a:t>
            </a:r>
            <a:endParaRPr lang="en-US" altLang="ko-KR" sz="1600" dirty="0"/>
          </a:p>
          <a:p>
            <a:pPr algn="ctr">
              <a:lnSpc>
                <a:spcPct val="120000"/>
              </a:lnSpc>
            </a:pPr>
            <a:r>
              <a:rPr lang="ko-KR" altLang="en-US" sz="1600" dirty="0"/>
              <a:t>↓</a:t>
            </a:r>
            <a:endParaRPr lang="en-US" altLang="ko-KR" sz="1600" dirty="0"/>
          </a:p>
          <a:p>
            <a:pPr algn="ctr">
              <a:lnSpc>
                <a:spcPct val="120000"/>
              </a:lnSpc>
            </a:pPr>
            <a:r>
              <a:rPr lang="en-US" altLang="ko-KR" sz="1600" b="1" i="1" dirty="0"/>
              <a:t>Digital Value Chain</a:t>
            </a:r>
            <a:endParaRPr lang="en-US" altLang="ko-KR" sz="1600" dirty="0"/>
          </a:p>
        </p:txBody>
      </p:sp>
      <p:cxnSp>
        <p:nvCxnSpPr>
          <p:cNvPr id="24" name="AutoShape 9"/>
          <p:cNvCxnSpPr>
            <a:cxnSpLocks noChangeShapeType="1"/>
            <a:stCxn id="68" idx="5"/>
            <a:endCxn id="66" idx="1"/>
          </p:cNvCxnSpPr>
          <p:nvPr/>
        </p:nvCxnSpPr>
        <p:spPr bwMode="auto">
          <a:xfrm flipV="1">
            <a:off x="5168706" y="3781682"/>
            <a:ext cx="455585" cy="175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344818" y="2675223"/>
            <a:ext cx="10454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i="1" dirty="0">
                <a:solidFill>
                  <a:schemeClr val="accent2"/>
                </a:solidFill>
              </a:rPr>
              <a:t>Should-Be</a:t>
            </a:r>
          </a:p>
        </p:txBody>
      </p:sp>
    </p:spTree>
    <p:extLst>
      <p:ext uri="{BB962C8B-B14F-4D97-AF65-F5344CB8AC3E}">
        <p14:creationId xmlns:p14="http://schemas.microsoft.com/office/powerpoint/2010/main" val="26800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BPM (Business Process Management)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기업의 업무 프로세스를 구조화하고 정보 시스템을 구축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최적의 관점에서 업무나 시스템 개선 활동을 지속적으로 하기 위한 관리 기법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</a:t>
            </a:r>
            <a:r>
              <a:rPr lang="ko-KR" altLang="en-US" sz="2000" b="1" dirty="0">
                <a:latin typeface="+mn-ea"/>
                <a:ea typeface="+mn-ea"/>
              </a:rPr>
              <a:t>기업 경영과 </a:t>
            </a:r>
            <a:r>
              <a:rPr lang="en-US" altLang="ko-KR" sz="2000" b="1" dirty="0">
                <a:latin typeface="+mn-ea"/>
                <a:ea typeface="+mn-ea"/>
              </a:rPr>
              <a:t>IT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gray">
          <a:xfrm>
            <a:off x="916424" y="2280687"/>
            <a:ext cx="2969480" cy="21311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rgbClr val="D0A660"/>
              </a:buClr>
              <a:defRPr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4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907546" y="2128052"/>
            <a:ext cx="1223109" cy="305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>
                <a:srgbClr val="D0A660"/>
              </a:buClr>
            </a:pPr>
            <a:r>
              <a:rPr lang="en-US" altLang="ko-KR" sz="1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BPM</a:t>
            </a:r>
            <a:endParaRPr lang="ko-KR" altLang="en-US" sz="14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1"/>
          <p:cNvGrpSpPr>
            <a:grpSpLocks/>
          </p:cNvGrpSpPr>
          <p:nvPr/>
        </p:nvGrpSpPr>
        <p:grpSpPr bwMode="auto">
          <a:xfrm>
            <a:off x="907546" y="2696210"/>
            <a:ext cx="2978357" cy="1548981"/>
            <a:chOff x="5831037" y="3114502"/>
            <a:chExt cx="2840153" cy="1239608"/>
          </a:xfrm>
        </p:grpSpPr>
        <p:sp>
          <p:nvSpPr>
            <p:cNvPr id="11" name="자유형 10"/>
            <p:cNvSpPr/>
            <p:nvPr/>
          </p:nvSpPr>
          <p:spPr bwMode="gray">
            <a:xfrm>
              <a:off x="6440799" y="3114502"/>
              <a:ext cx="1549227" cy="715309"/>
            </a:xfrm>
            <a:custGeom>
              <a:avLst/>
              <a:gdLst>
                <a:gd name="connsiteX0" fmla="*/ 0 w 1133345"/>
                <a:gd name="connsiteY0" fmla="*/ 566673 h 1133345"/>
                <a:gd name="connsiteX1" fmla="*/ 566673 w 1133345"/>
                <a:gd name="connsiteY1" fmla="*/ 0 h 1133345"/>
                <a:gd name="connsiteX2" fmla="*/ 1133346 w 1133345"/>
                <a:gd name="connsiteY2" fmla="*/ 566673 h 1133345"/>
                <a:gd name="connsiteX3" fmla="*/ 566673 w 1133345"/>
                <a:gd name="connsiteY3" fmla="*/ 1133346 h 1133345"/>
                <a:gd name="connsiteX4" fmla="*/ 0 w 1133345"/>
                <a:gd name="connsiteY4" fmla="*/ 566673 h 113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45" h="1133345">
                  <a:moveTo>
                    <a:pt x="0" y="566673"/>
                  </a:moveTo>
                  <a:cubicBezTo>
                    <a:pt x="0" y="253708"/>
                    <a:pt x="253708" y="0"/>
                    <a:pt x="566673" y="0"/>
                  </a:cubicBezTo>
                  <a:cubicBezTo>
                    <a:pt x="879638" y="0"/>
                    <a:pt x="1133346" y="253708"/>
                    <a:pt x="1133346" y="566673"/>
                  </a:cubicBezTo>
                  <a:cubicBezTo>
                    <a:pt x="1133346" y="879638"/>
                    <a:pt x="879638" y="1133346"/>
                    <a:pt x="566673" y="1133346"/>
                  </a:cubicBezTo>
                  <a:cubicBezTo>
                    <a:pt x="253708" y="1133346"/>
                    <a:pt x="0" y="879638"/>
                    <a:pt x="0" y="5666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151113" tIns="198335" rIns="151113" bIns="42500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buClr>
                  <a:srgbClr val="DDDDDD"/>
                </a:buClr>
                <a:defRPr/>
              </a:pP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buClr>
                  <a:srgbClr val="DDDDDD"/>
                </a:buClr>
                <a:defRPr/>
              </a:pP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buClr>
                  <a:srgbClr val="DDDDDD"/>
                </a:buClr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(EA)</a:t>
              </a:r>
            </a:p>
          </p:txBody>
        </p:sp>
        <p:sp>
          <p:nvSpPr>
            <p:cNvPr id="13" name="자유형 12"/>
            <p:cNvSpPr/>
            <p:nvPr/>
          </p:nvSpPr>
          <p:spPr bwMode="gray">
            <a:xfrm>
              <a:off x="5937053" y="3531275"/>
              <a:ext cx="1202165" cy="822834"/>
            </a:xfrm>
            <a:custGeom>
              <a:avLst/>
              <a:gdLst>
                <a:gd name="connsiteX0" fmla="*/ 0 w 1133345"/>
                <a:gd name="connsiteY0" fmla="*/ 566673 h 1133345"/>
                <a:gd name="connsiteX1" fmla="*/ 566673 w 1133345"/>
                <a:gd name="connsiteY1" fmla="*/ 0 h 1133345"/>
                <a:gd name="connsiteX2" fmla="*/ 1133346 w 1133345"/>
                <a:gd name="connsiteY2" fmla="*/ 566673 h 1133345"/>
                <a:gd name="connsiteX3" fmla="*/ 566673 w 1133345"/>
                <a:gd name="connsiteY3" fmla="*/ 1133346 h 1133345"/>
                <a:gd name="connsiteX4" fmla="*/ 0 w 1133345"/>
                <a:gd name="connsiteY4" fmla="*/ 566673 h 113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45" h="1133345">
                  <a:moveTo>
                    <a:pt x="0" y="566673"/>
                  </a:moveTo>
                  <a:cubicBezTo>
                    <a:pt x="0" y="253708"/>
                    <a:pt x="253708" y="0"/>
                    <a:pt x="566673" y="0"/>
                  </a:cubicBezTo>
                  <a:cubicBezTo>
                    <a:pt x="879638" y="0"/>
                    <a:pt x="1133346" y="253708"/>
                    <a:pt x="1133346" y="566673"/>
                  </a:cubicBezTo>
                  <a:cubicBezTo>
                    <a:pt x="1133346" y="879638"/>
                    <a:pt x="879638" y="1133346"/>
                    <a:pt x="566673" y="1133346"/>
                  </a:cubicBezTo>
                  <a:cubicBezTo>
                    <a:pt x="253708" y="1133346"/>
                    <a:pt x="0" y="879638"/>
                    <a:pt x="0" y="5666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106723" tIns="216000" rIns="108000" bIns="21722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buClr>
                  <a:srgbClr val="DDDDDD"/>
                </a:buClr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(BPA)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buClr>
                  <a:srgbClr val="DDDDDD"/>
                </a:buClr>
                <a:defRPr/>
              </a:pP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47"/>
            <p:cNvSpPr txBox="1">
              <a:spLocks noChangeArrowheads="1"/>
            </p:cNvSpPr>
            <p:nvPr/>
          </p:nvSpPr>
          <p:spPr bwMode="gray">
            <a:xfrm>
              <a:off x="6630994" y="3127329"/>
              <a:ext cx="1151904" cy="34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buClr>
                  <a:srgbClr val="DDDDDD"/>
                </a:buClr>
              </a:pP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Enterprise Architecture 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47"/>
            <p:cNvSpPr txBox="1">
              <a:spLocks noChangeArrowheads="1"/>
            </p:cNvSpPr>
            <p:nvPr/>
          </p:nvSpPr>
          <p:spPr bwMode="gray">
            <a:xfrm>
              <a:off x="5831037" y="3988634"/>
              <a:ext cx="1464456" cy="34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buClr>
                  <a:srgbClr val="DDDDDD"/>
                </a:buClr>
              </a:pP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Business Process Analysis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자유형 31"/>
            <p:cNvSpPr/>
            <p:nvPr/>
          </p:nvSpPr>
          <p:spPr bwMode="gray">
            <a:xfrm>
              <a:off x="7312749" y="3531276"/>
              <a:ext cx="1202165" cy="822834"/>
            </a:xfrm>
            <a:custGeom>
              <a:avLst/>
              <a:gdLst>
                <a:gd name="connsiteX0" fmla="*/ 0 w 1133345"/>
                <a:gd name="connsiteY0" fmla="*/ 566673 h 1133345"/>
                <a:gd name="connsiteX1" fmla="*/ 566673 w 1133345"/>
                <a:gd name="connsiteY1" fmla="*/ 0 h 1133345"/>
                <a:gd name="connsiteX2" fmla="*/ 1133346 w 1133345"/>
                <a:gd name="connsiteY2" fmla="*/ 566673 h 1133345"/>
                <a:gd name="connsiteX3" fmla="*/ 566673 w 1133345"/>
                <a:gd name="connsiteY3" fmla="*/ 1133346 h 1133345"/>
                <a:gd name="connsiteX4" fmla="*/ 0 w 1133345"/>
                <a:gd name="connsiteY4" fmla="*/ 566673 h 113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45" h="1133345">
                  <a:moveTo>
                    <a:pt x="0" y="566673"/>
                  </a:moveTo>
                  <a:cubicBezTo>
                    <a:pt x="0" y="253708"/>
                    <a:pt x="253708" y="0"/>
                    <a:pt x="566673" y="0"/>
                  </a:cubicBezTo>
                  <a:cubicBezTo>
                    <a:pt x="879638" y="0"/>
                    <a:pt x="1133346" y="253708"/>
                    <a:pt x="1133346" y="566673"/>
                  </a:cubicBezTo>
                  <a:cubicBezTo>
                    <a:pt x="1133346" y="879638"/>
                    <a:pt x="879638" y="1133346"/>
                    <a:pt x="566673" y="1133346"/>
                  </a:cubicBezTo>
                  <a:cubicBezTo>
                    <a:pt x="253708" y="1133346"/>
                    <a:pt x="0" y="879638"/>
                    <a:pt x="0" y="5666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106723" tIns="216000" rIns="108000" bIns="21722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buClr>
                  <a:srgbClr val="DDDDDD"/>
                </a:buClr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(BPR)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buClr>
                  <a:srgbClr val="DDDDDD"/>
                </a:buClr>
                <a:defRPr/>
              </a:pP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47"/>
            <p:cNvSpPr txBox="1">
              <a:spLocks noChangeArrowheads="1"/>
            </p:cNvSpPr>
            <p:nvPr/>
          </p:nvSpPr>
          <p:spPr bwMode="gray">
            <a:xfrm>
              <a:off x="7206734" y="3988634"/>
              <a:ext cx="1464456" cy="34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buClr>
                  <a:srgbClr val="DDDDDD"/>
                </a:buClr>
              </a:pP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Business Process Reengineering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 flipV="1">
            <a:off x="1873192" y="3346260"/>
            <a:ext cx="195308" cy="121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3" idx="2"/>
            <a:endCxn id="32" idx="0"/>
          </p:cNvCxnSpPr>
          <p:nvPr/>
        </p:nvCxnSpPr>
        <p:spPr>
          <a:xfrm>
            <a:off x="2279385" y="3731094"/>
            <a:ext cx="181974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601161" y="3346260"/>
            <a:ext cx="266330" cy="121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53"/>
          <p:cNvCxnSpPr>
            <a:cxnSpLocks noChangeShapeType="1"/>
            <a:stCxn id="52" idx="1"/>
            <a:endCxn id="15" idx="3"/>
          </p:cNvCxnSpPr>
          <p:nvPr/>
        </p:nvCxnSpPr>
        <p:spPr bwMode="gray">
          <a:xfrm rot="10800000" flipV="1">
            <a:off x="2954387" y="2783032"/>
            <a:ext cx="1294718" cy="144649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</p:cxnSp>
      <p:sp>
        <p:nvSpPr>
          <p:cNvPr id="52" name="직사각형 51"/>
          <p:cNvSpPr/>
          <p:nvPr/>
        </p:nvSpPr>
        <p:spPr bwMode="gray">
          <a:xfrm>
            <a:off x="4249105" y="2349068"/>
            <a:ext cx="3480046" cy="86793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비즈니스 아키텍처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</a:t>
            </a: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어플리케이션 아키텍처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 아키텍처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Master Data,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테크니컬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아키텍처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S/W, H/W, N/W</a:t>
            </a:r>
          </a:p>
        </p:txBody>
      </p:sp>
      <p:sp>
        <p:nvSpPr>
          <p:cNvPr id="57" name="직사각형 56"/>
          <p:cNvSpPr/>
          <p:nvPr/>
        </p:nvSpPr>
        <p:spPr bwMode="gray">
          <a:xfrm>
            <a:off x="2279384" y="4942208"/>
            <a:ext cx="3979073" cy="66479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 프로세스 분석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파악 및 프로세스분류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영역별 프로세스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 및 프로세별 기능 정의</a:t>
            </a: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프로세스 설계 및 구조화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 시스템 구축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58" name="꺾인 연결선 53"/>
          <p:cNvCxnSpPr>
            <a:cxnSpLocks noChangeShapeType="1"/>
            <a:stCxn id="57" idx="1"/>
            <a:endCxn id="26" idx="2"/>
          </p:cNvCxnSpPr>
          <p:nvPr/>
        </p:nvCxnSpPr>
        <p:spPr bwMode="gray">
          <a:xfrm rot="10800000">
            <a:off x="1675406" y="4219389"/>
            <a:ext cx="603979" cy="105521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</p:cxnSp>
      <p:cxnSp>
        <p:nvCxnSpPr>
          <p:cNvPr id="66" name="꺾인 연결선 53"/>
          <p:cNvCxnSpPr>
            <a:cxnSpLocks noChangeShapeType="1"/>
            <a:stCxn id="69" idx="1"/>
            <a:endCxn id="32" idx="2"/>
          </p:cNvCxnSpPr>
          <p:nvPr/>
        </p:nvCxnSpPr>
        <p:spPr bwMode="gray">
          <a:xfrm rot="10800000">
            <a:off x="3722024" y="3731097"/>
            <a:ext cx="1054163" cy="2842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</p:cxnSp>
      <p:sp>
        <p:nvSpPr>
          <p:cNvPr id="69" name="직사각형 68"/>
          <p:cNvSpPr/>
          <p:nvPr/>
        </p:nvSpPr>
        <p:spPr bwMode="gray">
          <a:xfrm>
            <a:off x="4776186" y="3479828"/>
            <a:ext cx="3427722" cy="107106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 프로세스 별 이슈 도출 및 분석 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개선 기회 도출 및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To-Be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 설계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Business Case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 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: E2E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 작성 및 검증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5725" lvl="1" indent="-85725">
              <a:lnSpc>
                <a:spcPct val="90000"/>
              </a:lnSpc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수단 개선 및 변화관리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(→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구축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58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Enterprise Architecture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42" name="오각형 41"/>
          <p:cNvSpPr/>
          <p:nvPr/>
        </p:nvSpPr>
        <p:spPr bwMode="gray">
          <a:xfrm rot="5400000">
            <a:off x="1576931" y="2373077"/>
            <a:ext cx="861490" cy="1826161"/>
          </a:xfrm>
          <a:prstGeom prst="homePlate">
            <a:avLst>
              <a:gd name="adj" fmla="val 4405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정보전략 계획</a:t>
            </a:r>
          </a:p>
        </p:txBody>
      </p:sp>
      <p:sp>
        <p:nvSpPr>
          <p:cNvPr id="43" name="갈매기형 수장 42"/>
          <p:cNvSpPr/>
          <p:nvPr/>
        </p:nvSpPr>
        <p:spPr bwMode="gray">
          <a:xfrm rot="5400000">
            <a:off x="1392439" y="3067505"/>
            <a:ext cx="1230467" cy="1826161"/>
          </a:xfrm>
          <a:prstGeom prst="chevron">
            <a:avLst>
              <a:gd name="adj" fmla="val 2988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사업영역 분석</a:t>
            </a:r>
          </a:p>
        </p:txBody>
      </p:sp>
      <p:sp>
        <p:nvSpPr>
          <p:cNvPr id="44" name="갈매기형 수장 43"/>
          <p:cNvSpPr/>
          <p:nvPr/>
        </p:nvSpPr>
        <p:spPr bwMode="gray">
          <a:xfrm rot="5400000">
            <a:off x="1412211" y="3952533"/>
            <a:ext cx="1190921" cy="1826161"/>
          </a:xfrm>
          <a:prstGeom prst="chevron">
            <a:avLst>
              <a:gd name="adj" fmla="val 2944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설계</a:t>
            </a:r>
          </a:p>
        </p:txBody>
      </p:sp>
      <p:sp>
        <p:nvSpPr>
          <p:cNvPr id="45" name="갈매기형 수장 44"/>
          <p:cNvSpPr/>
          <p:nvPr/>
        </p:nvSpPr>
        <p:spPr bwMode="gray">
          <a:xfrm rot="5400000">
            <a:off x="1528279" y="4688729"/>
            <a:ext cx="958788" cy="1826161"/>
          </a:xfrm>
          <a:prstGeom prst="chevron">
            <a:avLst>
              <a:gd name="adj" fmla="val 3821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구축</a:t>
            </a:r>
          </a:p>
        </p:txBody>
      </p:sp>
      <p:sp>
        <p:nvSpPr>
          <p:cNvPr id="55" name="직사각형 54"/>
          <p:cNvSpPr/>
          <p:nvPr/>
        </p:nvSpPr>
        <p:spPr bwMode="gray">
          <a:xfrm>
            <a:off x="3187092" y="2882038"/>
            <a:ext cx="4518728" cy="51881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85725" indent="-85725" algn="l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기업전략</a:t>
            </a:r>
            <a:r>
              <a:rPr lang="en-US" altLang="ko-KR" sz="1200" kern="0" dirty="0">
                <a:latin typeface="맑은 고딕"/>
                <a:ea typeface="맑은 고딕"/>
              </a:rPr>
              <a:t>, </a:t>
            </a:r>
            <a:r>
              <a:rPr lang="ko-KR" altLang="en-US" sz="1200" kern="0" dirty="0">
                <a:latin typeface="맑은 고딕"/>
                <a:ea typeface="맑은 고딕"/>
              </a:rPr>
              <a:t>프로세스 분석 및  현행 정보 시스템 분석</a:t>
            </a:r>
            <a:endParaRPr lang="en-US" altLang="ko-KR" sz="1200" kern="0" dirty="0">
              <a:latin typeface="맑은 고딕"/>
              <a:ea typeface="맑은 고딕"/>
            </a:endParaRPr>
          </a:p>
          <a:p>
            <a:pPr marL="85725" indent="-85725" algn="l" fontAlgn="auto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기업 프로세스 운영 모델 개발 및 정보 구조 개발</a:t>
            </a:r>
            <a:endParaRPr lang="en-US" altLang="ko-KR" sz="1200" kern="0" dirty="0"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3187091" y="4312829"/>
            <a:ext cx="4518729" cy="80958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85725" indent="-85725" algn="l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시스템 구조 확정</a:t>
            </a:r>
            <a:endParaRPr lang="en-US" altLang="ko-KR" sz="1200" kern="0" dirty="0">
              <a:latin typeface="맑은 고딕"/>
              <a:ea typeface="맑은 고딕"/>
            </a:endParaRPr>
          </a:p>
          <a:p>
            <a:pPr algn="l">
              <a:spcBef>
                <a:spcPts val="0"/>
              </a:spcBef>
              <a:buClrTx/>
              <a:defRPr/>
            </a:pPr>
            <a:r>
              <a:rPr lang="en-US" altLang="ko-KR" sz="1200" kern="0" dirty="0">
                <a:latin typeface="맑은 고딕"/>
                <a:ea typeface="맑은 고딕"/>
              </a:rPr>
              <a:t>   : </a:t>
            </a:r>
            <a:r>
              <a:rPr lang="ko-KR" altLang="en-US" sz="1200" kern="0" dirty="0">
                <a:latin typeface="맑은 고딕"/>
                <a:ea typeface="맑은 고딕"/>
              </a:rPr>
              <a:t>어플리케이션 아키텍처 </a:t>
            </a:r>
            <a:r>
              <a:rPr lang="en-US" altLang="ko-KR" sz="1200" kern="0" dirty="0">
                <a:latin typeface="맑은 고딕"/>
                <a:ea typeface="맑은 고딕"/>
              </a:rPr>
              <a:t>(</a:t>
            </a:r>
            <a:r>
              <a:rPr lang="ko-KR" altLang="en-US" sz="1200" kern="0" dirty="0">
                <a:latin typeface="맑은 고딕"/>
                <a:ea typeface="맑은 고딕"/>
              </a:rPr>
              <a:t>시스템</a:t>
            </a:r>
            <a:r>
              <a:rPr lang="en-US" altLang="ko-KR" sz="1200" kern="0" dirty="0">
                <a:latin typeface="맑은 고딕"/>
                <a:ea typeface="맑은 고딕"/>
              </a:rPr>
              <a:t>, </a:t>
            </a:r>
            <a:r>
              <a:rPr lang="ko-KR" altLang="en-US" sz="1200" kern="0" dirty="0">
                <a:latin typeface="맑은 고딕"/>
                <a:ea typeface="맑은 고딕"/>
              </a:rPr>
              <a:t>화면</a:t>
            </a:r>
            <a:r>
              <a:rPr lang="en-US" altLang="ko-KR" sz="1200" kern="0" dirty="0">
                <a:latin typeface="맑은 고딕"/>
                <a:ea typeface="맑은 고딕"/>
              </a:rPr>
              <a:t>),</a:t>
            </a:r>
            <a:endParaRPr lang="ko-KR" altLang="en-US" sz="1200" kern="0" dirty="0">
              <a:latin typeface="맑은 고딕"/>
              <a:ea typeface="맑은 고딕"/>
            </a:endParaRPr>
          </a:p>
          <a:p>
            <a:pPr algn="l">
              <a:spcBef>
                <a:spcPts val="0"/>
              </a:spcBef>
              <a:buClrTx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      데이터 아키텍처 </a:t>
            </a:r>
            <a:r>
              <a:rPr lang="en-US" altLang="ko-KR" sz="1200" kern="0" dirty="0">
                <a:latin typeface="맑은 고딕"/>
                <a:ea typeface="맑은 고딕"/>
              </a:rPr>
              <a:t>(Master Data, </a:t>
            </a:r>
            <a:r>
              <a:rPr lang="ko-KR" altLang="en-US" sz="1200" kern="0" dirty="0">
                <a:latin typeface="맑은 고딕"/>
                <a:ea typeface="맑은 고딕"/>
              </a:rPr>
              <a:t>운영 </a:t>
            </a:r>
            <a:r>
              <a:rPr lang="en-US" altLang="ko-KR" sz="1200" kern="0" dirty="0">
                <a:latin typeface="맑은 고딕"/>
                <a:ea typeface="맑은 고딕"/>
              </a:rPr>
              <a:t>Data) </a:t>
            </a:r>
          </a:p>
          <a:p>
            <a:pPr marL="85725" indent="-85725" algn="l" fontAlgn="auto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시스템 운영 </a:t>
            </a:r>
            <a:r>
              <a:rPr lang="en-US" altLang="ko-KR" sz="1200" kern="0" dirty="0">
                <a:latin typeface="맑은 고딕"/>
                <a:ea typeface="맑은 고딕"/>
              </a:rPr>
              <a:t>Procedure </a:t>
            </a:r>
            <a:r>
              <a:rPr lang="ko-KR" altLang="en-US" sz="1200" kern="0" dirty="0">
                <a:latin typeface="맑은 고딕"/>
                <a:ea typeface="맑은 고딕"/>
              </a:rPr>
              <a:t>및 </a:t>
            </a:r>
            <a:r>
              <a:rPr lang="en-US" altLang="ko-KR" sz="1200" kern="0" dirty="0">
                <a:latin typeface="맑은 고딕"/>
                <a:ea typeface="맑은 고딕"/>
              </a:rPr>
              <a:t>Test </a:t>
            </a:r>
            <a:r>
              <a:rPr lang="ko-KR" altLang="en-US" sz="1200" kern="0" dirty="0">
                <a:latin typeface="맑은 고딕"/>
                <a:ea typeface="맑은 고딕"/>
              </a:rPr>
              <a:t>설계</a:t>
            </a:r>
          </a:p>
        </p:txBody>
      </p:sp>
      <p:sp>
        <p:nvSpPr>
          <p:cNvPr id="60" name="직사각형 59"/>
          <p:cNvSpPr/>
          <p:nvPr/>
        </p:nvSpPr>
        <p:spPr bwMode="gray">
          <a:xfrm>
            <a:off x="3187093" y="5165639"/>
            <a:ext cx="4518728" cy="65722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85725" indent="-85725" algn="l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어플리케이션 개발 및 데이터 변환 테스트</a:t>
            </a:r>
          </a:p>
          <a:p>
            <a:pPr marL="85725" indent="-85725" algn="l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가동 시스템 설치 및 인수 테스트 </a:t>
            </a:r>
            <a:endParaRPr lang="en-US" altLang="ko-KR" sz="1200" kern="0" dirty="0">
              <a:latin typeface="맑은 고딕"/>
              <a:ea typeface="맑은 고딕"/>
            </a:endParaRPr>
          </a:p>
          <a:p>
            <a:pPr algn="l">
              <a:spcBef>
                <a:spcPts val="0"/>
              </a:spcBef>
              <a:buClrTx/>
              <a:defRPr/>
            </a:pPr>
            <a:r>
              <a:rPr lang="en-US" altLang="ko-KR" sz="1200" kern="0" dirty="0">
                <a:latin typeface="맑은 고딕"/>
                <a:ea typeface="맑은 고딕"/>
              </a:rPr>
              <a:t>    : </a:t>
            </a:r>
            <a:r>
              <a:rPr lang="ko-KR" altLang="en-US" sz="1200" kern="0" dirty="0" err="1">
                <a:latin typeface="맑은 고딕"/>
                <a:ea typeface="맑은 고딕"/>
              </a:rPr>
              <a:t>테크니컬</a:t>
            </a:r>
            <a:r>
              <a:rPr lang="ko-KR" altLang="en-US" sz="1200" kern="0" dirty="0">
                <a:latin typeface="맑은 고딕"/>
                <a:ea typeface="맑은 고딕"/>
              </a:rPr>
              <a:t> 아키텍처 </a:t>
            </a:r>
            <a:r>
              <a:rPr lang="en-US" altLang="ko-KR" sz="1200" kern="0" dirty="0">
                <a:latin typeface="맑은 고딕"/>
                <a:ea typeface="맑은 고딕"/>
              </a:rPr>
              <a:t>(S/W, H/W, N/W)</a:t>
            </a:r>
            <a:endParaRPr lang="ko-KR" altLang="en-US" sz="1200" kern="0" dirty="0">
              <a:latin typeface="맑은 고딕"/>
              <a:ea typeface="맑은 고딕"/>
            </a:endParaRPr>
          </a:p>
          <a:p>
            <a:pPr marL="85725" indent="-85725" algn="l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endParaRPr lang="ko-KR" altLang="en-US" sz="1200" kern="0" dirty="0"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 bwMode="gray">
          <a:xfrm>
            <a:off x="3187091" y="3418611"/>
            <a:ext cx="4518729" cy="86929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just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Monotype Sorts" pitchFamily="2" charset="2"/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kern="12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85725" indent="-85725" algn="l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업무 프로세스 모델링 및 프로세스 혁신</a:t>
            </a:r>
            <a:endParaRPr lang="en-US" altLang="ko-KR" sz="1200" kern="0" dirty="0">
              <a:latin typeface="맑은 고딕"/>
              <a:ea typeface="맑은 고딕"/>
            </a:endParaRPr>
          </a:p>
          <a:p>
            <a:pPr algn="l">
              <a:spcBef>
                <a:spcPts val="0"/>
              </a:spcBef>
              <a:buClrTx/>
              <a:defRPr/>
            </a:pPr>
            <a:r>
              <a:rPr lang="en-US" altLang="ko-KR" sz="1200" kern="0" dirty="0">
                <a:latin typeface="맑은 고딕"/>
                <a:ea typeface="맑은 고딕"/>
              </a:rPr>
              <a:t>   </a:t>
            </a:r>
            <a:r>
              <a:rPr lang="ko-KR" altLang="en-US" sz="1200" kern="0" dirty="0">
                <a:latin typeface="맑은 고딕"/>
                <a:ea typeface="맑은 고딕"/>
              </a:rPr>
              <a:t> </a:t>
            </a:r>
            <a:r>
              <a:rPr lang="en-US" altLang="ko-KR" sz="1200" kern="0" dirty="0">
                <a:latin typeface="맑은 고딕"/>
                <a:ea typeface="맑은 고딕"/>
              </a:rPr>
              <a:t>:</a:t>
            </a:r>
            <a:r>
              <a:rPr lang="ko-KR" altLang="en-US" sz="1200" kern="0" dirty="0">
                <a:latin typeface="맑은 고딕"/>
                <a:ea typeface="맑은 고딕"/>
              </a:rPr>
              <a:t> 비즈니스 아키텍처 </a:t>
            </a:r>
            <a:r>
              <a:rPr lang="en-US" altLang="ko-KR" sz="1200" kern="0" dirty="0">
                <a:latin typeface="맑은 고딕"/>
                <a:ea typeface="맑은 고딕"/>
              </a:rPr>
              <a:t>(</a:t>
            </a:r>
            <a:r>
              <a:rPr lang="ko-KR" altLang="en-US" sz="1200" kern="0" dirty="0">
                <a:latin typeface="맑은 고딕"/>
                <a:ea typeface="맑은 고딕"/>
              </a:rPr>
              <a:t>조직</a:t>
            </a:r>
            <a:r>
              <a:rPr lang="en-US" altLang="ko-KR" sz="1200" kern="0" dirty="0">
                <a:latin typeface="맑은 고딕"/>
                <a:ea typeface="맑은 고딕"/>
              </a:rPr>
              <a:t>, </a:t>
            </a:r>
            <a:r>
              <a:rPr lang="ko-KR" altLang="en-US" sz="1200" kern="0" dirty="0">
                <a:latin typeface="맑은 고딕"/>
                <a:ea typeface="맑은 고딕"/>
              </a:rPr>
              <a:t>프로세스</a:t>
            </a:r>
            <a:r>
              <a:rPr lang="en-US" altLang="ko-KR" sz="1200" kern="0" dirty="0">
                <a:latin typeface="맑은 고딕"/>
                <a:ea typeface="맑은 고딕"/>
              </a:rPr>
              <a:t>, </a:t>
            </a:r>
            <a:r>
              <a:rPr lang="ko-KR" altLang="en-US" sz="1200" kern="0" dirty="0">
                <a:latin typeface="맑은 고딕"/>
                <a:ea typeface="맑은 고딕"/>
              </a:rPr>
              <a:t>업무</a:t>
            </a:r>
            <a:r>
              <a:rPr lang="en-US" altLang="ko-KR" sz="1200" kern="0" dirty="0">
                <a:latin typeface="맑은 고딕"/>
                <a:ea typeface="맑은 고딕"/>
              </a:rPr>
              <a:t>)</a:t>
            </a:r>
            <a:r>
              <a:rPr lang="ko-KR" altLang="en-US" sz="1200" kern="0" dirty="0">
                <a:latin typeface="맑은 고딕"/>
                <a:ea typeface="맑은 고딕"/>
              </a:rPr>
              <a:t> </a:t>
            </a:r>
            <a:endParaRPr lang="en-US" altLang="ko-KR" sz="1200" kern="0" dirty="0">
              <a:latin typeface="맑은 고딕"/>
              <a:ea typeface="맑은 고딕"/>
            </a:endParaRPr>
          </a:p>
          <a:p>
            <a:pPr marL="85725" indent="-85725" algn="l" fontAlgn="auto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프로세스 설계 및 구조화 </a:t>
            </a:r>
            <a:endParaRPr lang="en-US" altLang="ko-KR" sz="1200" kern="0" dirty="0">
              <a:latin typeface="맑은 고딕"/>
              <a:ea typeface="맑은 고딕"/>
            </a:endParaRPr>
          </a:p>
          <a:p>
            <a:pPr marL="85725" indent="-85725" algn="l" fontAlgn="auto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ko-KR" altLang="en-US" sz="1200" kern="0" dirty="0">
                <a:latin typeface="맑은 고딕"/>
                <a:ea typeface="맑은 고딕"/>
              </a:rPr>
              <a:t>시스템 구조 개발 및 데이터 모델링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1D5EF76-8D1C-F490-6FB6-90BD5FEC1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09583"/>
            <a:ext cx="82867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Enterprise Architecture(EA)</a:t>
            </a:r>
          </a:p>
          <a:p>
            <a:pPr algn="just">
              <a:lnSpc>
                <a:spcPct val="120000"/>
              </a:lnSpc>
              <a:buClr>
                <a:srgbClr val="843C0C"/>
              </a:buClr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비즈니스 전략과 업무 프로세스를 가시화하여 최적의 시스템 구조를 구상하여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lnSpc>
                <a:spcPct val="120000"/>
              </a:lnSpc>
              <a:buClr>
                <a:srgbClr val="843C0C"/>
              </a:buClr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설계에 반영하고 구축하는 과정을 감리하여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요구를 충족하는 시스템이 구축되도록 하는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  <a:buClr>
                <a:srgbClr val="843C0C"/>
              </a:buClr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프로세스 정보화 종합설계도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  <a:buClr>
                <a:srgbClr val="843C0C"/>
              </a:buClr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기업의 경영 정보전략을 바탕으로 사업 영역을 분석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프로세스를 모델링하고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just">
              <a:lnSpc>
                <a:spcPct val="120000"/>
              </a:lnSpc>
              <a:buClr>
                <a:srgbClr val="843C0C"/>
              </a:buClr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이에 따른 시스템의 설계와 구축을 실행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55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프로세스 혁신</a:t>
            </a:r>
            <a:r>
              <a:rPr lang="en-US" altLang="ko-KR" sz="1600" b="1" dirty="0">
                <a:latin typeface="+mn-ea"/>
              </a:rPr>
              <a:t>(Process Innovation)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업무 수행을 기능중심에서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Process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중심으로 전환하여 최적의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Business Process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구축 함으로써 낭비를 제거하고 조직의 효율성을 높이는 활동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IT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사용하여 간단하고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빠르고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자율적으로 일하는 프로세스를 만드는 것으로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  <a:endParaRPr lang="ko-KR" altLang="en-US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BPA(Business Process Analysis)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과정을 통해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BPR(Business Process Reengineering)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을 완성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Business Architecture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524E485-67EC-4CFF-92C8-DEA1D9C5F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205" y="3870061"/>
            <a:ext cx="762889" cy="445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latinLnBrk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defRPr/>
            </a:pPr>
            <a:r>
              <a:rPr kumimoji="0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</a:t>
            </a:r>
            <a:endParaRPr kumimoji="0" lang="en-US" altLang="ko-KR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lvl="0" algn="ctr" latinLnBrk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defRPr/>
            </a:pPr>
            <a:r>
              <a:rPr kumimoji="0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구축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416B4DF2-7394-47BD-AD97-C1D8410C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41" y="5755043"/>
            <a:ext cx="1317466" cy="336083"/>
          </a:xfrm>
          <a:prstGeom prst="homePlate">
            <a:avLst>
              <a:gd name="adj" fmla="val 11148"/>
            </a:avLst>
          </a:prstGeom>
          <a:solidFill>
            <a:srgbClr val="DCDCDC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ct val="5000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To-Be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설계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F33313E-A6B9-4DAB-912B-CDCBDD4F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08" y="4582264"/>
            <a:ext cx="1033463" cy="782999"/>
          </a:xfrm>
          <a:prstGeom prst="rect">
            <a:avLst/>
          </a:prstGeom>
          <a:solidFill>
            <a:srgbClr val="B9B9B9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To-Be</a:t>
            </a:r>
            <a:br>
              <a:rPr kumimoji="0" lang="en-US" altLang="ko-KR" sz="1000" b="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ko-KR" altLang="en-US" sz="1000" b="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분류 및 </a:t>
            </a:r>
            <a:br>
              <a:rPr kumimoji="0" lang="ko-KR" altLang="en-US" sz="1000" b="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en-US" altLang="ko-KR" sz="1000" b="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Map </a:t>
            </a:r>
            <a:r>
              <a:rPr kumimoji="0" lang="ko-KR" altLang="en-US" sz="1000" b="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E64B124-1B59-40DC-ABD4-A7466D54F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504" y="4825549"/>
            <a:ext cx="806290" cy="735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latinLnBrk="0">
              <a:lnSpc>
                <a:spcPts val="16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업무 수단 개선 및 </a:t>
            </a:r>
            <a:r>
              <a:rPr kumimoji="0" lang="ko-KR" altLang="en-US" sz="10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변화관리</a:t>
            </a:r>
            <a:endParaRPr kumimoji="0" lang="en-US" altLang="ko-KR" sz="1000" b="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2FF90EB6-0310-408C-8FCF-51478F7F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721" y="4825549"/>
            <a:ext cx="900000" cy="735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</a:t>
            </a:r>
            <a:r>
              <a:rPr lang="en-US" altLang="ko-KR" sz="1000" b="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iz 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별 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E2E  </a:t>
            </a:r>
            <a:b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 및 </a:t>
            </a:r>
            <a:r>
              <a:rPr kumimoji="0" lang="ko-KR" altLang="en-US" sz="1000" b="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검증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cxnSp>
        <p:nvCxnSpPr>
          <p:cNvPr id="28" name="AutoShape 14">
            <a:extLst>
              <a:ext uri="{FF2B5EF4-FFF2-40B4-BE49-F238E27FC236}">
                <a16:creationId xmlns:a16="http://schemas.microsoft.com/office/drawing/2014/main" id="{674EABC1-D1C6-412F-8C1A-3E6233F2BB18}"/>
              </a:ext>
            </a:extLst>
          </p:cNvPr>
          <p:cNvCxnSpPr>
            <a:cxnSpLocks noChangeShapeType="1"/>
            <a:stCxn id="21" idx="3"/>
            <a:endCxn id="57" idx="1"/>
          </p:cNvCxnSpPr>
          <p:nvPr/>
        </p:nvCxnSpPr>
        <p:spPr bwMode="auto">
          <a:xfrm flipV="1">
            <a:off x="2639671" y="4954174"/>
            <a:ext cx="249236" cy="195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15">
            <a:extLst>
              <a:ext uri="{FF2B5EF4-FFF2-40B4-BE49-F238E27FC236}">
                <a16:creationId xmlns:a16="http://schemas.microsoft.com/office/drawing/2014/main" id="{2CD33308-0FA8-411F-99DC-5F53915F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907" y="5610946"/>
            <a:ext cx="1174590" cy="4167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latinLnBrk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하위 </a:t>
            </a:r>
            <a:r>
              <a:rPr lang="en-US" altLang="ko-KR" sz="10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(L4~L5)</a:t>
            </a:r>
            <a:b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 설계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cxnSp>
        <p:nvCxnSpPr>
          <p:cNvPr id="31" name="AutoShape 17">
            <a:extLst>
              <a:ext uri="{FF2B5EF4-FFF2-40B4-BE49-F238E27FC236}">
                <a16:creationId xmlns:a16="http://schemas.microsoft.com/office/drawing/2014/main" id="{6B9FA7C9-36F2-481F-B100-794952FB5F07}"/>
              </a:ext>
            </a:extLst>
          </p:cNvPr>
          <p:cNvCxnSpPr>
            <a:cxnSpLocks noChangeShapeType="1"/>
            <a:stCxn id="29" idx="3"/>
            <a:endCxn id="16" idx="2"/>
          </p:cNvCxnSpPr>
          <p:nvPr/>
        </p:nvCxnSpPr>
        <p:spPr bwMode="auto">
          <a:xfrm flipV="1">
            <a:off x="4351497" y="5560581"/>
            <a:ext cx="525352" cy="258742"/>
          </a:xfrm>
          <a:prstGeom prst="bentConnector2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8">
            <a:extLst>
              <a:ext uri="{FF2B5EF4-FFF2-40B4-BE49-F238E27FC236}">
                <a16:creationId xmlns:a16="http://schemas.microsoft.com/office/drawing/2014/main" id="{B941BEBE-BB56-4B79-BF4A-7B04431DC10A}"/>
              </a:ext>
            </a:extLst>
          </p:cNvPr>
          <p:cNvCxnSpPr>
            <a:cxnSpLocks noChangeShapeType="1"/>
            <a:stCxn id="16" idx="3"/>
            <a:endCxn id="26" idx="1"/>
          </p:cNvCxnSpPr>
          <p:nvPr/>
        </p:nvCxnSpPr>
        <p:spPr bwMode="auto">
          <a:xfrm>
            <a:off x="5202857" y="5193065"/>
            <a:ext cx="277864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9">
            <a:extLst>
              <a:ext uri="{FF2B5EF4-FFF2-40B4-BE49-F238E27FC236}">
                <a16:creationId xmlns:a16="http://schemas.microsoft.com/office/drawing/2014/main" id="{F256EA46-CD31-479E-9285-9F1A5F94C816}"/>
              </a:ext>
            </a:extLst>
          </p:cNvPr>
          <p:cNvCxnSpPr>
            <a:cxnSpLocks noChangeShapeType="1"/>
            <a:stCxn id="26" idx="3"/>
            <a:endCxn id="24" idx="1"/>
          </p:cNvCxnSpPr>
          <p:nvPr/>
        </p:nvCxnSpPr>
        <p:spPr bwMode="auto">
          <a:xfrm>
            <a:off x="6380721" y="5193065"/>
            <a:ext cx="3317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AutoShape 21">
            <a:extLst>
              <a:ext uri="{FF2B5EF4-FFF2-40B4-BE49-F238E27FC236}">
                <a16:creationId xmlns:a16="http://schemas.microsoft.com/office/drawing/2014/main" id="{9213A0D7-8A28-4EF2-AFF4-D39CD641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89" y="2695151"/>
            <a:ext cx="2738439" cy="314294"/>
          </a:xfrm>
          <a:prstGeom prst="homePlate">
            <a:avLst>
              <a:gd name="adj" fmla="val 11148"/>
            </a:avLst>
          </a:prstGeom>
          <a:solidFill>
            <a:srgbClr val="DCDCDC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ct val="5000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현행업무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파악 및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개선기회도출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8F2EE6F1-79FA-4A9C-B32F-779BD671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086" y="3126212"/>
            <a:ext cx="1031875" cy="864001"/>
          </a:xfrm>
          <a:prstGeom prst="rect">
            <a:avLst/>
          </a:prstGeom>
          <a:solidFill>
            <a:srgbClr val="B9B9B9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As-Is</a:t>
            </a:r>
            <a:b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분류 및 </a:t>
            </a:r>
            <a:b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Map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553A44AA-678A-4D44-A07E-13B3E3965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599" y="3126212"/>
            <a:ext cx="104457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영역별</a:t>
            </a:r>
            <a:b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CFPM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D4D0CD5F-DBBB-434D-8F38-FF5E0144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014" y="3126212"/>
            <a:ext cx="104457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영역별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CFPM</a:t>
            </a:r>
            <a:b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이슈 도출</a:t>
            </a:r>
          </a:p>
        </p:txBody>
      </p:sp>
      <p:cxnSp>
        <p:nvCxnSpPr>
          <p:cNvPr id="47" name="AutoShape 31">
            <a:extLst>
              <a:ext uri="{FF2B5EF4-FFF2-40B4-BE49-F238E27FC236}">
                <a16:creationId xmlns:a16="http://schemas.microsoft.com/office/drawing/2014/main" id="{56CF1603-E876-48B2-9E73-215FE265BD08}"/>
              </a:ext>
            </a:extLst>
          </p:cNvPr>
          <p:cNvCxnSpPr>
            <a:cxnSpLocks noChangeShapeType="1"/>
            <a:stCxn id="37" idx="3"/>
            <a:endCxn id="39" idx="1"/>
          </p:cNvCxnSpPr>
          <p:nvPr/>
        </p:nvCxnSpPr>
        <p:spPr bwMode="auto">
          <a:xfrm flipV="1">
            <a:off x="2646961" y="3360212"/>
            <a:ext cx="274638" cy="19800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32">
            <a:extLst>
              <a:ext uri="{FF2B5EF4-FFF2-40B4-BE49-F238E27FC236}">
                <a16:creationId xmlns:a16="http://schemas.microsoft.com/office/drawing/2014/main" id="{DE42677B-BAF9-4CE7-9060-3C8D5984F9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6173" y="3408701"/>
            <a:ext cx="195839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33">
            <a:extLst>
              <a:ext uri="{FF2B5EF4-FFF2-40B4-BE49-F238E27FC236}">
                <a16:creationId xmlns:a16="http://schemas.microsoft.com/office/drawing/2014/main" id="{64BEF45C-D5DE-4CCB-A848-697F08814869}"/>
              </a:ext>
            </a:extLst>
          </p:cNvPr>
          <p:cNvCxnSpPr>
            <a:cxnSpLocks noChangeShapeType="1"/>
            <a:stCxn id="41" idx="3"/>
            <a:endCxn id="50" idx="1"/>
          </p:cNvCxnSpPr>
          <p:nvPr/>
        </p:nvCxnSpPr>
        <p:spPr bwMode="auto">
          <a:xfrm>
            <a:off x="5206588" y="3360212"/>
            <a:ext cx="286761" cy="22570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34">
            <a:extLst>
              <a:ext uri="{FF2B5EF4-FFF2-40B4-BE49-F238E27FC236}">
                <a16:creationId xmlns:a16="http://schemas.microsoft.com/office/drawing/2014/main" id="{0B156301-9BDE-452A-96E5-3058F615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348" y="3153920"/>
            <a:ext cx="587375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개선 기회</a:t>
            </a:r>
            <a:b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도출</a:t>
            </a:r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27EDB597-5F28-429A-9F88-E69C3215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599" y="3663352"/>
            <a:ext cx="2293777" cy="354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Best Practice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도출 및 분석</a:t>
            </a:r>
          </a:p>
        </p:txBody>
      </p:sp>
      <p:cxnSp>
        <p:nvCxnSpPr>
          <p:cNvPr id="54" name="AutoShape 39">
            <a:extLst>
              <a:ext uri="{FF2B5EF4-FFF2-40B4-BE49-F238E27FC236}">
                <a16:creationId xmlns:a16="http://schemas.microsoft.com/office/drawing/2014/main" id="{D269A0D0-058D-4E86-8A53-E058D0F07FF8}"/>
              </a:ext>
            </a:extLst>
          </p:cNvPr>
          <p:cNvCxnSpPr>
            <a:cxnSpLocks noChangeShapeType="1"/>
            <a:stCxn id="37" idx="3"/>
            <a:endCxn id="52" idx="1"/>
          </p:cNvCxnSpPr>
          <p:nvPr/>
        </p:nvCxnSpPr>
        <p:spPr bwMode="auto">
          <a:xfrm>
            <a:off x="2646961" y="3558213"/>
            <a:ext cx="274638" cy="28242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0">
            <a:extLst>
              <a:ext uri="{FF2B5EF4-FFF2-40B4-BE49-F238E27FC236}">
                <a16:creationId xmlns:a16="http://schemas.microsoft.com/office/drawing/2014/main" id="{9B29E8B4-4EFF-4A72-B185-291FE231FC50}"/>
              </a:ext>
            </a:extLst>
          </p:cNvPr>
          <p:cNvCxnSpPr>
            <a:cxnSpLocks noChangeShapeType="1"/>
            <a:stCxn id="52" idx="3"/>
            <a:endCxn id="50" idx="1"/>
          </p:cNvCxnSpPr>
          <p:nvPr/>
        </p:nvCxnSpPr>
        <p:spPr bwMode="auto">
          <a:xfrm flipV="1">
            <a:off x="5215376" y="3585920"/>
            <a:ext cx="277972" cy="25471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9">
            <a:extLst>
              <a:ext uri="{FF2B5EF4-FFF2-40B4-BE49-F238E27FC236}">
                <a16:creationId xmlns:a16="http://schemas.microsoft.com/office/drawing/2014/main" id="{AE955187-5387-4B91-8C36-8987F5279044}"/>
              </a:ext>
            </a:extLst>
          </p:cNvPr>
          <p:cNvCxnSpPr>
            <a:cxnSpLocks noChangeShapeType="1"/>
            <a:stCxn id="24" idx="0"/>
            <a:endCxn id="13" idx="2"/>
          </p:cNvCxnSpPr>
          <p:nvPr/>
        </p:nvCxnSpPr>
        <p:spPr bwMode="auto">
          <a:xfrm flipV="1">
            <a:off x="7115649" y="4315958"/>
            <a:ext cx="1" cy="50959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53C1579-0959-4711-8786-0A9A24061EB7}"/>
              </a:ext>
            </a:extLst>
          </p:cNvPr>
          <p:cNvSpPr txBox="1"/>
          <p:nvPr/>
        </p:nvSpPr>
        <p:spPr>
          <a:xfrm>
            <a:off x="2059951" y="4121804"/>
            <a:ext cx="2876499" cy="211203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900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※ CFPM : Cross Functional Process Mapping</a:t>
            </a:r>
          </a:p>
        </p:txBody>
      </p:sp>
      <p:cxnSp>
        <p:nvCxnSpPr>
          <p:cNvPr id="68" name="구부러진 연결선 67"/>
          <p:cNvCxnSpPr>
            <a:stCxn id="50" idx="2"/>
            <a:endCxn id="29" idx="0"/>
          </p:cNvCxnSpPr>
          <p:nvPr/>
        </p:nvCxnSpPr>
        <p:spPr>
          <a:xfrm rot="5400000">
            <a:off x="3979106" y="3803016"/>
            <a:ext cx="1593026" cy="202283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2">
            <a:extLst>
              <a:ext uri="{FF2B5EF4-FFF2-40B4-BE49-F238E27FC236}">
                <a16:creationId xmlns:a16="http://schemas.microsoft.com/office/drawing/2014/main" id="{E7E597B6-8F32-47A2-95C5-5FD6AB74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907" y="4745797"/>
            <a:ext cx="1174590" cy="4167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latinLnBrk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상위 </a:t>
            </a:r>
            <a:r>
              <a:rPr lang="en-US" altLang="ko-KR" sz="10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(L1~L3)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 설계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gray">
          <a:xfrm>
            <a:off x="1475738" y="2631337"/>
            <a:ext cx="4809668" cy="180749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rgbClr val="D0A660"/>
              </a:buClr>
              <a:defRPr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gray">
          <a:xfrm>
            <a:off x="1464522" y="4486804"/>
            <a:ext cx="6172639" cy="170980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rgbClr val="D0A660"/>
              </a:buClr>
              <a:defRPr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64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889174" y="2631337"/>
            <a:ext cx="559490" cy="356527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>
                <a:srgbClr val="D0A660"/>
              </a:buClr>
            </a:pPr>
            <a:r>
              <a:rPr lang="en-US" altLang="ko-KR" sz="1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PI</a:t>
            </a:r>
          </a:p>
          <a:p>
            <a:pPr algn="ctr">
              <a:buClr>
                <a:srgbClr val="D0A660"/>
              </a:buClr>
            </a:pPr>
            <a:r>
              <a:rPr lang="en-US" altLang="ko-KR" sz="1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Road</a:t>
            </a:r>
          </a:p>
          <a:p>
            <a:pPr algn="ctr">
              <a:buClr>
                <a:srgbClr val="D0A660"/>
              </a:buClr>
            </a:pPr>
            <a:r>
              <a:rPr lang="en-US" altLang="ko-KR" sz="1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map </a:t>
            </a:r>
          </a:p>
        </p:txBody>
      </p:sp>
      <p:cxnSp>
        <p:nvCxnSpPr>
          <p:cNvPr id="93" name="AutoShape 17">
            <a:extLst>
              <a:ext uri="{FF2B5EF4-FFF2-40B4-BE49-F238E27FC236}">
                <a16:creationId xmlns:a16="http://schemas.microsoft.com/office/drawing/2014/main" id="{6B9FA7C9-36F2-481F-B100-794952FB5F07}"/>
              </a:ext>
            </a:extLst>
          </p:cNvPr>
          <p:cNvCxnSpPr>
            <a:cxnSpLocks noChangeShapeType="1"/>
            <a:stCxn id="57" idx="2"/>
            <a:endCxn id="29" idx="0"/>
          </p:cNvCxnSpPr>
          <p:nvPr/>
        </p:nvCxnSpPr>
        <p:spPr bwMode="auto">
          <a:xfrm rot="16200000" flipH="1">
            <a:off x="3396004" y="5242748"/>
            <a:ext cx="448396" cy="288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0AA7905F-BDFE-4596-804E-DC897A85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841" y="4825549"/>
            <a:ext cx="652016" cy="735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Business</a:t>
            </a:r>
            <a:b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</a:t>
            </a:r>
            <a:endParaRPr kumimoji="0" lang="en-US" altLang="ko-KR" sz="1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정의</a:t>
            </a:r>
          </a:p>
        </p:txBody>
      </p:sp>
      <p:sp>
        <p:nvSpPr>
          <p:cNvPr id="104" name="TextBox 47"/>
          <p:cNvSpPr txBox="1">
            <a:spLocks noChangeArrowheads="1"/>
          </p:cNvSpPr>
          <p:nvPr/>
        </p:nvSpPr>
        <p:spPr bwMode="gray">
          <a:xfrm>
            <a:off x="6073309" y="2613987"/>
            <a:ext cx="1511818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DDDDDD"/>
              </a:buClr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Business Process Analysis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7"/>
          <p:cNvSpPr txBox="1">
            <a:spLocks noChangeArrowheads="1"/>
          </p:cNvSpPr>
          <p:nvPr/>
        </p:nvSpPr>
        <p:spPr bwMode="gray">
          <a:xfrm>
            <a:off x="6112303" y="5792354"/>
            <a:ext cx="1535718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DDDDDD"/>
              </a:buClr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Business Process Reengineering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9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1848</TotalTime>
  <Words>1956</Words>
  <Application>Microsoft Office PowerPoint</Application>
  <PresentationFormat>화면 슬라이드 쇼(4:3)</PresentationFormat>
  <Paragraphs>536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HY울릉도M</vt:lpstr>
      <vt:lpstr>HY헤드라인M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ERD</vt:lpstr>
      <vt:lpstr>비트맵 이미지</vt:lpstr>
      <vt:lpstr>훈민정음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jkk0</dc:creator>
  <cp:lastModifiedBy>충호 이</cp:lastModifiedBy>
  <cp:revision>137</cp:revision>
  <cp:lastPrinted>2018-07-11T23:35:13Z</cp:lastPrinted>
  <dcterms:created xsi:type="dcterms:W3CDTF">2018-07-04T00:23:23Z</dcterms:created>
  <dcterms:modified xsi:type="dcterms:W3CDTF">2024-03-26T05:20:23Z</dcterms:modified>
</cp:coreProperties>
</file>