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01" r:id="rId1"/>
  </p:sldMasterIdLst>
  <p:notesMasterIdLst>
    <p:notesMasterId r:id="rId13"/>
  </p:notesMasterIdLst>
  <p:sldIdLst>
    <p:sldId id="275" r:id="rId2"/>
    <p:sldId id="257" r:id="rId3"/>
    <p:sldId id="258" r:id="rId4"/>
    <p:sldId id="267" r:id="rId5"/>
    <p:sldId id="265" r:id="rId6"/>
    <p:sldId id="277" r:id="rId7"/>
    <p:sldId id="278" r:id="rId8"/>
    <p:sldId id="266" r:id="rId9"/>
    <p:sldId id="270" r:id="rId10"/>
    <p:sldId id="272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6E7E"/>
    <a:srgbClr val="35A196"/>
    <a:srgbClr val="5CD8E6"/>
    <a:srgbClr val="16838E"/>
    <a:srgbClr val="997165"/>
    <a:srgbClr val="F8D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94" autoAdjust="0"/>
  </p:normalViewPr>
  <p:slideViewPr>
    <p:cSldViewPr snapToGrid="0">
      <p:cViewPr varScale="1">
        <p:scale>
          <a:sx n="74" d="100"/>
          <a:sy n="74" d="100"/>
        </p:scale>
        <p:origin x="1176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99556DA-062C-4552-91B1-B82C0D22DA44}" type="datetime1">
              <a:rPr lang="ko-KR" altLang="en-US"/>
              <a:pPr lvl="0">
                <a:defRPr/>
              </a:pPr>
              <a:t>2025-03-05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1385B4F-DDFD-4D99-B24D-3B9B8586A58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23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A81F0-9C72-417E-8D8D-7ECD7E9E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2776E4-735D-424F-842F-C2998620B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0B90D-0AC7-4B74-92EE-B4F86352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405A9F-8FB2-4B75-ABF0-5B221717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6FD83-3B6E-4C58-B7E3-F0D99B7B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8393-7761-4783-8370-A13B0960E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8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75F220-823C-4722-AE06-A0E3F97E1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9EF9DB-F168-4E24-B39D-9890C8744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DFB65-6284-4A6D-97DB-AA5F03C7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0ABA4-1B11-4216-A6E9-12CFF514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1FDDC-6AB8-4D8F-BF67-B0F723FB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8393-7761-4783-8370-A13B0960E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78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4">
            <a:extLst>
              <a:ext uri="{FF2B5EF4-FFF2-40B4-BE49-F238E27FC236}">
                <a16:creationId xmlns:a16="http://schemas.microsoft.com/office/drawing/2014/main" id="{F15194FD-11B9-463D-AE52-7A04372B3D9D}"/>
              </a:ext>
            </a:extLst>
          </p:cNvPr>
          <p:cNvSpPr txBox="1">
            <a:spLocks/>
          </p:cNvSpPr>
          <p:nvPr userDrawn="1"/>
        </p:nvSpPr>
        <p:spPr>
          <a:xfrm>
            <a:off x="10310327" y="6311191"/>
            <a:ext cx="1360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Slide </a:t>
            </a:r>
            <a:fld id="{A73F8393-7761-4783-8370-A13B0960E6A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17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3AF70F0-F524-1755-AF6B-F5A4802964E6}"/>
              </a:ext>
            </a:extLst>
          </p:cNvPr>
          <p:cNvSpPr/>
          <p:nvPr userDrawn="1"/>
        </p:nvSpPr>
        <p:spPr>
          <a:xfrm>
            <a:off x="0" y="0"/>
            <a:ext cx="12192000" cy="914399"/>
          </a:xfrm>
          <a:prstGeom prst="rect">
            <a:avLst/>
          </a:prstGeom>
          <a:gradFill flip="none" rotWithShape="1">
            <a:gsLst>
              <a:gs pos="56000">
                <a:srgbClr val="556E7E">
                  <a:alpha val="80000"/>
                </a:srgbClr>
              </a:gs>
              <a:gs pos="0">
                <a:schemeClr val="tx1">
                  <a:alpha val="70000"/>
                </a:schemeClr>
              </a:gs>
              <a:gs pos="100000">
                <a:srgbClr val="16838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0959" y="256763"/>
            <a:ext cx="8007220" cy="483960"/>
          </a:xfrm>
        </p:spPr>
        <p:txBody>
          <a:bodyPr>
            <a:noAutofit/>
          </a:bodyPr>
          <a:lstStyle>
            <a:lvl1pPr>
              <a:defRPr sz="30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0959" y="1175385"/>
            <a:ext cx="10965024" cy="490447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410761" y="6297127"/>
            <a:ext cx="11185421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4"/>
          <p:cNvSpPr txBox="1"/>
          <p:nvPr userDrawn="1"/>
        </p:nvSpPr>
        <p:spPr>
          <a:xfrm>
            <a:off x="10235468" y="6314364"/>
            <a:ext cx="1360714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defRPr/>
            </a:pPr>
            <a:fld id="{A73F8393-7761-4783-8370-A13B0960E6A1}" type="slidenum">
              <a:rPr lang="ko-KR" altLang="en-US" smtClean="0"/>
              <a:pPr lvl="0" algn="r"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40054-A3C4-45CA-9B49-9B9378A5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8D26B-566E-471B-A37B-7EF8E647B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38FE6A-5445-4834-95C1-0EE4FB625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CE959-9E45-495D-B0D0-7A2A9BEF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4B794-295D-4177-8316-1C84735A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8393-7761-4783-8370-A13B0960E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47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6E228-BCE8-49EC-AA99-4B88CDE6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78C11-9B0F-47CC-88BA-D17E27461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BC6E90-B38E-43AA-8484-08881FD4A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324FD4-1E40-4834-ADBD-C6BF9CA4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237FE-56ED-4795-A326-CF4979CB5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39F3F4-B682-4A91-BA3B-8DA25A59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8393-7761-4783-8370-A13B0960E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71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E8486-895E-4E38-BF4F-03A8C7E9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2CB9-1A56-4B53-90B3-92E700ECA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717258-E7C1-4010-806D-5F652E0BE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FA79E8-FBB6-4E49-B21D-19BED0435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A0DD86-35E5-40CD-8D0B-9FCB45F51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E6ACF6-AF23-4C12-ACA4-79723B905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DE917F-6A78-4DAF-926C-FFC9C2BF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CA4A23-449B-4E1C-8E8B-F269796C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8393-7761-4783-8370-A13B0960E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48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64513-DC42-44DB-8134-49F6FCC2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E36C71-1E9C-41FD-8B7F-6F214116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E93703-380C-4EDF-AF22-ED12857C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8C179-6549-4CA6-832D-7709DF50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8393-7761-4783-8370-A13B0960E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525B2-22CB-4929-A67F-90EFE439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D4AA8-FE49-4392-91F7-A1BFD2077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316CAA-F4F8-4D9F-86A4-D55E61187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E6E4A-DB62-4508-BF3D-EFFD6F40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01E4F4-F778-45E9-8767-0C664F28A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2F9BC7-1B12-4BA8-B2FC-D9815642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8393-7761-4783-8370-A13B0960E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85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B9770-F52E-48F8-9EFC-2E398E79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D5E576-B807-4916-8DA7-604535751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AC8E93-4FEF-4CC6-B81A-5964CFCA6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451CB0-97F3-4320-93C5-33875A68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353A45-9713-4875-94C3-354B534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D8569F-6789-4975-8B24-CF6786AE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F8393-7761-4783-8370-A13B0960E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86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842599-3CB4-4C16-94DA-DFEDE45A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094EB-7474-40E0-999A-324E9889A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A7BBB-FD2E-4939-AAEC-5FC986A11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A5F33-21B3-4753-A8B0-19286F7B8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F0B9B7-2432-446F-AF2B-2D27168F8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Slide </a:t>
            </a:r>
            <a:fld id="{2049008B-6C03-4252-BB58-A0213D2E26D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38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46281D1-7171-E400-C589-4F3084B40DFF}"/>
              </a:ext>
            </a:extLst>
          </p:cNvPr>
          <p:cNvSpPr/>
          <p:nvPr/>
        </p:nvSpPr>
        <p:spPr>
          <a:xfrm>
            <a:off x="205531" y="288845"/>
            <a:ext cx="11780938" cy="6017858"/>
          </a:xfrm>
          <a:prstGeom prst="rect">
            <a:avLst/>
          </a:prstGeom>
          <a:gradFill flip="none" rotWithShape="1">
            <a:gsLst>
              <a:gs pos="51000">
                <a:schemeClr val="accent6">
                  <a:lumMod val="5000"/>
                  <a:lumOff val="95000"/>
                </a:schemeClr>
              </a:gs>
              <a:gs pos="100000">
                <a:srgbClr val="35A196"/>
              </a:gs>
              <a:gs pos="85000">
                <a:srgbClr val="7FBEC6"/>
              </a:gs>
              <a:gs pos="75000">
                <a:schemeClr val="accent5">
                  <a:lumMod val="40000"/>
                  <a:lumOff val="60000"/>
                </a:schemeClr>
              </a:gs>
            </a:gsLst>
            <a:lin ang="3000000" scaled="0"/>
            <a:tileRect/>
          </a:gra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6D28524-030C-F7DF-DE4E-1FCEA5E6F1E3}"/>
              </a:ext>
            </a:extLst>
          </p:cNvPr>
          <p:cNvSpPr txBox="1">
            <a:spLocks/>
          </p:cNvSpPr>
          <p:nvPr/>
        </p:nvSpPr>
        <p:spPr>
          <a:xfrm>
            <a:off x="205530" y="2485163"/>
            <a:ext cx="6389233" cy="1450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br>
              <a:rPr lang="en-US" altLang="ko-KR" sz="3500" b="1" dirty="0"/>
            </a:br>
            <a:r>
              <a:rPr lang="ko-KR" altLang="en-US" sz="3500" b="1" dirty="0"/>
              <a:t>난임 환자 대상 임신 성공 여부 예측 </a:t>
            </a:r>
            <a:r>
              <a:rPr lang="en-US" altLang="ko-KR" sz="3500" b="1" dirty="0"/>
              <a:t>AI </a:t>
            </a:r>
            <a:r>
              <a:rPr lang="ko-KR" altLang="en-US" sz="3500" b="1" dirty="0" err="1"/>
              <a:t>해커톤</a:t>
            </a:r>
            <a:endParaRPr lang="en-US" altLang="ko-KR" sz="3500" b="1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E80367B-1236-B14D-D0BA-7B93F479B6EF}"/>
              </a:ext>
            </a:extLst>
          </p:cNvPr>
          <p:cNvSpPr txBox="1">
            <a:spLocks/>
          </p:cNvSpPr>
          <p:nvPr/>
        </p:nvSpPr>
        <p:spPr>
          <a:xfrm>
            <a:off x="8879632" y="5641906"/>
            <a:ext cx="2782076" cy="653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ko-KR" sz="1600" dirty="0">
                <a:solidFill>
                  <a:schemeClr val="bg1"/>
                </a:solidFill>
              </a:rPr>
              <a:t>Team </a:t>
            </a:r>
            <a:r>
              <a:rPr lang="en-US" altLang="ko-KR" sz="1600" dirty="0" err="1">
                <a:solidFill>
                  <a:schemeClr val="bg1"/>
                </a:solidFill>
              </a:rPr>
              <a:t>FertiMind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r">
              <a:defRPr/>
            </a:pPr>
            <a:r>
              <a:rPr lang="en-US" altLang="ko-KR" sz="1600" b="1" dirty="0">
                <a:solidFill>
                  <a:schemeClr val="bg1"/>
                </a:solidFill>
              </a:rPr>
              <a:t>LG Aimers 6</a:t>
            </a:r>
            <a:r>
              <a:rPr lang="en-US" altLang="ko-KR" sz="1600" b="1" baseline="30000" dirty="0">
                <a:solidFill>
                  <a:schemeClr val="bg1"/>
                </a:solidFill>
              </a:rPr>
              <a:t>th</a:t>
            </a:r>
            <a:r>
              <a:rPr lang="en-US" altLang="ko-KR" sz="1600" b="1" dirty="0">
                <a:solidFill>
                  <a:schemeClr val="bg1"/>
                </a:solidFill>
              </a:rPr>
              <a:t> period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12B3C43-4FA3-D132-1410-76537092CAC3}"/>
              </a:ext>
            </a:extLst>
          </p:cNvPr>
          <p:cNvCxnSpPr>
            <a:cxnSpLocks/>
          </p:cNvCxnSpPr>
          <p:nvPr/>
        </p:nvCxnSpPr>
        <p:spPr>
          <a:xfrm>
            <a:off x="6363855" y="3516085"/>
            <a:ext cx="5622614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35460F-E06A-EA1A-D26B-DDC23A9B76DE}"/>
              </a:ext>
            </a:extLst>
          </p:cNvPr>
          <p:cNvSpPr/>
          <p:nvPr/>
        </p:nvSpPr>
        <p:spPr>
          <a:xfrm>
            <a:off x="205531" y="288844"/>
            <a:ext cx="11780938" cy="6017858"/>
          </a:xfrm>
          <a:prstGeom prst="rect">
            <a:avLst/>
          </a:prstGeom>
          <a:noFill/>
          <a:ln w="349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868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8D349-2596-074A-86B5-F09F4241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2560D-4B0C-4134-B7FC-EE1697B68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최종 성능</a:t>
            </a:r>
            <a:endParaRPr lang="en-US" altLang="ko-KR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아쉬운 점</a:t>
            </a:r>
            <a:endParaRPr lang="en-US" altLang="ko-KR" sz="2000" b="1" dirty="0"/>
          </a:p>
          <a:p>
            <a:pPr marL="285750" indent="-285750">
              <a:buFontTx/>
              <a:buChar char="-"/>
            </a:pPr>
            <a:r>
              <a:rPr lang="ko-KR" altLang="en-US" sz="1800" dirty="0"/>
              <a:t>여러 방법 도입에도 성능 차이가 크지 않았던 점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en-US" altLang="ko-KR" sz="1800" dirty="0"/>
              <a:t>Recall</a:t>
            </a:r>
            <a:r>
              <a:rPr lang="ko-KR" altLang="en-US" sz="1800" dirty="0"/>
              <a:t>의 개선이 어려웠다는 점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endParaRPr lang="en-US" altLang="ko-KR" sz="1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endParaRPr lang="ko-KR" altLang="en-US" sz="2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C1162F1-CB57-03C0-28C8-19FEC5EF1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997364"/>
              </p:ext>
            </p:extLst>
          </p:nvPr>
        </p:nvGraphicFramePr>
        <p:xfrm>
          <a:off x="2303832" y="1918215"/>
          <a:ext cx="7399277" cy="1102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354926">
                  <a:extLst>
                    <a:ext uri="{9D8B030D-6E8A-4147-A177-3AD203B41FA5}">
                      <a16:colId xmlns:a16="http://schemas.microsoft.com/office/drawing/2014/main" val="636369807"/>
                    </a:ext>
                  </a:extLst>
                </a:gridCol>
                <a:gridCol w="3044351">
                  <a:extLst>
                    <a:ext uri="{9D8B030D-6E8A-4147-A177-3AD203B41FA5}">
                      <a16:colId xmlns:a16="http://schemas.microsoft.com/office/drawing/2014/main" val="74790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16838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ROC-AUC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임신 성공 여부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rgbClr val="1683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884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검증성능 </a:t>
                      </a:r>
                      <a:r>
                        <a:rPr lang="en-US" altLang="ko-KR" dirty="0"/>
                        <a:t>(8Fold)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0.7385~0.7457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80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set (Private)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0.74219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7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12751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921148-B32C-5B17-59CC-CE40995B7397}"/>
              </a:ext>
            </a:extLst>
          </p:cNvPr>
          <p:cNvSpPr/>
          <p:nvPr/>
        </p:nvSpPr>
        <p:spPr>
          <a:xfrm>
            <a:off x="-2" y="0"/>
            <a:ext cx="12192000" cy="6858000"/>
          </a:xfrm>
          <a:prstGeom prst="rect">
            <a:avLst/>
          </a:prstGeom>
          <a:gradFill>
            <a:gsLst>
              <a:gs pos="77000">
                <a:srgbClr val="0B4247">
                  <a:alpha val="50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16838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1" y="2550218"/>
            <a:ext cx="12191998" cy="1450909"/>
          </a:xfrm>
        </p:spPr>
        <p:txBody>
          <a:bodyPr>
            <a:normAutofit/>
          </a:bodyPr>
          <a:lstStyle/>
          <a:p>
            <a:pPr lvl="0" algn="ctr">
              <a:defRPr/>
            </a:pPr>
            <a:r>
              <a:rPr lang="en-US" altLang="ko-KR" sz="7200" b="1" dirty="0">
                <a:solidFill>
                  <a:schemeClr val="bg1"/>
                </a:solidFill>
              </a:rPr>
              <a:t>THANK YOU </a:t>
            </a:r>
            <a:r>
              <a:rPr lang="en-US" altLang="ko-KR" sz="7200" b="1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altLang="ko-KR" sz="7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7745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AC2DF26-9666-F3B0-A909-19111AB1090E}"/>
              </a:ext>
            </a:extLst>
          </p:cNvPr>
          <p:cNvSpPr/>
          <p:nvPr/>
        </p:nvSpPr>
        <p:spPr>
          <a:xfrm>
            <a:off x="0" y="0"/>
            <a:ext cx="12192000" cy="2888343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stretch>
              <a:fillRect t="-60000" b="-60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22468" y="2196031"/>
            <a:ext cx="2567473" cy="69231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2468" y="3429000"/>
            <a:ext cx="9548664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 b="1" dirty="0"/>
              <a:t>1.</a:t>
            </a:r>
            <a:r>
              <a:rPr lang="ko-KR" altLang="en-US" sz="2500" b="1" dirty="0"/>
              <a:t> 팀 소개</a:t>
            </a:r>
          </a:p>
          <a:p>
            <a:pPr lvl="0">
              <a:defRPr/>
            </a:pPr>
            <a:endParaRPr lang="en-US" altLang="ko-KR" sz="2500" b="1" dirty="0"/>
          </a:p>
          <a:p>
            <a:pPr lvl="0">
              <a:defRPr/>
            </a:pPr>
            <a:r>
              <a:rPr lang="en-US" altLang="ko-KR" sz="2500" b="1" dirty="0"/>
              <a:t>2. </a:t>
            </a:r>
            <a:r>
              <a:rPr lang="ko-KR" altLang="en-US" sz="2500" b="1" dirty="0"/>
              <a:t>데이터 </a:t>
            </a:r>
            <a:r>
              <a:rPr lang="ko-KR" altLang="en-US" sz="2500" b="1" dirty="0" err="1"/>
              <a:t>전처리</a:t>
            </a:r>
            <a:endParaRPr lang="en-US" altLang="ko-KR" sz="2500" b="1" dirty="0"/>
          </a:p>
          <a:p>
            <a:pPr lvl="0">
              <a:defRPr/>
            </a:pPr>
            <a:endParaRPr lang="en-US" altLang="ko-KR" sz="2500" b="1" dirty="0"/>
          </a:p>
          <a:p>
            <a:pPr lvl="0">
              <a:defRPr/>
            </a:pPr>
            <a:r>
              <a:rPr lang="en-US" altLang="ko-KR" sz="2500" b="1" dirty="0"/>
              <a:t>3. </a:t>
            </a:r>
            <a:r>
              <a:rPr lang="ko-KR" altLang="en-US" sz="2500" b="1" dirty="0"/>
              <a:t>모델링</a:t>
            </a:r>
            <a:endParaRPr lang="en-US" altLang="ko-KR" sz="25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팀 소개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6D625-1FD0-C044-22CC-B5EE3D798EF8}"/>
              </a:ext>
            </a:extLst>
          </p:cNvPr>
          <p:cNvSpPr txBox="1"/>
          <p:nvPr/>
        </p:nvSpPr>
        <p:spPr>
          <a:xfrm>
            <a:off x="317500" y="1091622"/>
            <a:ext cx="161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FertiMind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49B2EF-30D7-5DCE-8440-D988C0AED4BB}"/>
              </a:ext>
            </a:extLst>
          </p:cNvPr>
          <p:cNvSpPr txBox="1"/>
          <p:nvPr/>
        </p:nvSpPr>
        <p:spPr>
          <a:xfrm>
            <a:off x="648074" y="1516947"/>
            <a:ext cx="205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Team leader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08D35-0F2A-28AE-E5A0-F77B37D8839C}"/>
              </a:ext>
            </a:extLst>
          </p:cNvPr>
          <p:cNvSpPr txBox="1"/>
          <p:nvPr/>
        </p:nvSpPr>
        <p:spPr>
          <a:xfrm>
            <a:off x="650581" y="3402419"/>
            <a:ext cx="254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Team members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3CF652-4270-CCBB-8158-D08E364D6857}"/>
              </a:ext>
            </a:extLst>
          </p:cNvPr>
          <p:cNvSpPr txBox="1"/>
          <p:nvPr/>
        </p:nvSpPr>
        <p:spPr>
          <a:xfrm>
            <a:off x="5724282" y="2815092"/>
            <a:ext cx="90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최성현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04EFB-A081-68BC-1299-E601006777B1}"/>
              </a:ext>
            </a:extLst>
          </p:cNvPr>
          <p:cNvSpPr txBox="1"/>
          <p:nvPr/>
        </p:nvSpPr>
        <p:spPr>
          <a:xfrm>
            <a:off x="1639667" y="5408536"/>
            <a:ext cx="90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임한택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8711C-4DFF-60C2-1EF3-51DC72C975EF}"/>
              </a:ext>
            </a:extLst>
          </p:cNvPr>
          <p:cNvSpPr txBox="1"/>
          <p:nvPr/>
        </p:nvSpPr>
        <p:spPr>
          <a:xfrm>
            <a:off x="5669333" y="5336058"/>
            <a:ext cx="90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정민수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5A14E-021B-1BD7-1133-A2D21F9B36F3}"/>
              </a:ext>
            </a:extLst>
          </p:cNvPr>
          <p:cNvSpPr txBox="1"/>
          <p:nvPr/>
        </p:nvSpPr>
        <p:spPr>
          <a:xfrm>
            <a:off x="9541164" y="5352326"/>
            <a:ext cx="90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채윤병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47444B-5797-B6CC-4110-16B97BE680D6}"/>
              </a:ext>
            </a:extLst>
          </p:cNvPr>
          <p:cNvSpPr txBox="1"/>
          <p:nvPr/>
        </p:nvSpPr>
        <p:spPr>
          <a:xfrm>
            <a:off x="4937105" y="5721658"/>
            <a:ext cx="2369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Major : Biotechnology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89BBEE-C396-47E5-672F-3ED7AD2AFD8A}"/>
              </a:ext>
            </a:extLst>
          </p:cNvPr>
          <p:cNvSpPr txBox="1"/>
          <p:nvPr/>
        </p:nvSpPr>
        <p:spPr>
          <a:xfrm>
            <a:off x="1110356" y="5721658"/>
            <a:ext cx="2261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Major :</a:t>
            </a:r>
            <a:r>
              <a:rPr lang="ko-KR" altLang="en-US" sz="1600"/>
              <a:t> </a:t>
            </a:r>
            <a:r>
              <a:rPr lang="fr-FR" altLang="ko-KR" sz="1600"/>
              <a:t>horticulture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ACB7AA-4B24-AA81-05A6-ED8739E51665}"/>
              </a:ext>
            </a:extLst>
          </p:cNvPr>
          <p:cNvSpPr txBox="1"/>
          <p:nvPr/>
        </p:nvSpPr>
        <p:spPr>
          <a:xfrm>
            <a:off x="8438190" y="5705390"/>
            <a:ext cx="3110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Major : Biomedical engineering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645EF-0511-2E7F-6733-FD9D0FE05122}"/>
              </a:ext>
            </a:extLst>
          </p:cNvPr>
          <p:cNvSpPr txBox="1"/>
          <p:nvPr/>
        </p:nvSpPr>
        <p:spPr>
          <a:xfrm>
            <a:off x="5047004" y="3184424"/>
            <a:ext cx="2259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Major :</a:t>
            </a:r>
            <a:r>
              <a:rPr lang="ko-KR" altLang="en-US" sz="1600" dirty="0"/>
              <a:t> </a:t>
            </a:r>
            <a:r>
              <a:rPr lang="en-US" altLang="ko-KR" sz="1600" dirty="0"/>
              <a:t>Software</a:t>
            </a:r>
            <a:endParaRPr lang="ko-KR" alt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31C135-9F42-01B5-3839-93DACF5E1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931" y="3747435"/>
            <a:ext cx="1185367" cy="158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그림 21" descr="사람, 의류, 인간의 얼굴, 미소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8696C26-C93A-B398-B655-B1C451FB5C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3" r="3017" b="4807"/>
          <a:stretch/>
        </p:blipFill>
        <p:spPr>
          <a:xfrm>
            <a:off x="9312694" y="3761481"/>
            <a:ext cx="1361626" cy="15745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0F5342-CF18-8C1C-D492-C1EAD3BB41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214" y="1733056"/>
            <a:ext cx="1066800" cy="1435100"/>
          </a:xfrm>
          <a:prstGeom prst="rect">
            <a:avLst/>
          </a:prstGeom>
        </p:spPr>
      </p:pic>
      <p:pic>
        <p:nvPicPr>
          <p:cNvPr id="10" name="그림 9" descr="인간의 얼굴, 사람, 헤드샷, 미소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F68B1EE-E8AC-D3A3-8284-89759C624B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30" y="3739300"/>
            <a:ext cx="1185367" cy="15804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B9ABE-2B9F-66EB-3CD5-06CF56C7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bg1"/>
                </a:solidFill>
              </a:rPr>
              <a:t>해커톤</a:t>
            </a:r>
            <a:r>
              <a:rPr lang="ko-KR" altLang="en-US" dirty="0">
                <a:solidFill>
                  <a:schemeClr val="bg1"/>
                </a:solidFill>
              </a:rPr>
              <a:t>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4A5D6-E4A4-9C8E-E347-91C87D3D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8" y="1175385"/>
            <a:ext cx="11518642" cy="4904479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 err="1"/>
              <a:t>해커톤</a:t>
            </a:r>
            <a:r>
              <a:rPr lang="ko-KR" altLang="en-US" sz="2000" b="1" dirty="0"/>
              <a:t> 목적 </a:t>
            </a:r>
            <a:endParaRPr lang="en-US" altLang="ko-KR" sz="2000" b="1" dirty="0"/>
          </a:p>
          <a:p>
            <a:r>
              <a:rPr lang="en-US" altLang="ko-KR" sz="1800" dirty="0"/>
              <a:t>	</a:t>
            </a:r>
            <a:r>
              <a:rPr lang="ko-KR" altLang="en-US" sz="1800" dirty="0"/>
              <a:t>난임 환자 대상 임신 성공 여부 예측 </a:t>
            </a:r>
            <a:r>
              <a:rPr lang="en-US" altLang="ko-KR" sz="1800" dirty="0"/>
              <a:t>AI </a:t>
            </a:r>
            <a:r>
              <a:rPr lang="ko-KR" altLang="en-US" sz="1800" dirty="0"/>
              <a:t>모델 개발</a:t>
            </a:r>
          </a:p>
          <a:p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이전 관련 연구</a:t>
            </a:r>
            <a:endParaRPr lang="en-US" altLang="ko-KR" sz="2000" b="1" dirty="0"/>
          </a:p>
          <a:p>
            <a:r>
              <a:rPr lang="en-US" altLang="ko-KR" sz="1800" dirty="0"/>
              <a:t>	Goyal, A.et al,. ‘Machine learning predicts live-birth occurrence before in-vitro fertilization 	treatment’. Sci Rep (2020)</a:t>
            </a:r>
          </a:p>
          <a:p>
            <a:r>
              <a:rPr lang="en-US" altLang="ko-KR" sz="1800" dirty="0"/>
              <a:t>		</a:t>
            </a:r>
            <a:r>
              <a:rPr lang="ko-KR" altLang="en-US" sz="1800" dirty="0" err="1"/>
              <a:t>머신러닝</a:t>
            </a:r>
            <a:r>
              <a:rPr lang="ko-KR" altLang="en-US" sz="1800" dirty="0"/>
              <a:t> 이용</a:t>
            </a:r>
            <a:r>
              <a:rPr lang="en-US" altLang="ko-KR" sz="1800" dirty="0"/>
              <a:t>(RF), AUROC : 0.846</a:t>
            </a:r>
          </a:p>
          <a:p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주요과정</a:t>
            </a:r>
            <a:endParaRPr lang="en-US" altLang="ko-KR" sz="2000" b="1" dirty="0"/>
          </a:p>
          <a:p>
            <a:r>
              <a:rPr lang="en-US" altLang="ko-KR" sz="1800" dirty="0"/>
              <a:t>	</a:t>
            </a:r>
            <a:r>
              <a:rPr lang="ko-KR" altLang="en-US" sz="1800" dirty="0"/>
              <a:t>데이터 </a:t>
            </a:r>
            <a:r>
              <a:rPr lang="ko-KR" altLang="en-US" sz="1800" err="1"/>
              <a:t>전처리</a:t>
            </a:r>
            <a:r>
              <a:rPr lang="ko-KR" altLang="en-US" sz="1800"/>
              <a:t> </a:t>
            </a:r>
            <a:r>
              <a:rPr lang="en-US" altLang="ko-KR" sz="1800"/>
              <a:t>– </a:t>
            </a:r>
            <a:r>
              <a:rPr lang="ko-KR" altLang="en-US" sz="1800"/>
              <a:t>컬럼 </a:t>
            </a:r>
            <a:r>
              <a:rPr lang="ko-KR" altLang="en-US" sz="1800" dirty="0"/>
              <a:t>제거</a:t>
            </a:r>
            <a:r>
              <a:rPr lang="en-US" altLang="ko-KR" sz="1800" dirty="0"/>
              <a:t> </a:t>
            </a:r>
            <a:r>
              <a:rPr lang="ko-KR" altLang="en-US" sz="1800" dirty="0"/>
              <a:t>및</a:t>
            </a:r>
            <a:r>
              <a:rPr lang="en-US" altLang="ko-KR" sz="1800" dirty="0"/>
              <a:t> </a:t>
            </a:r>
            <a:r>
              <a:rPr lang="ko-KR" altLang="en-US" sz="1800" dirty="0" err="1"/>
              <a:t>결측치</a:t>
            </a:r>
            <a:r>
              <a:rPr lang="ko-KR" altLang="en-US" sz="1800" dirty="0"/>
              <a:t> 보간</a:t>
            </a:r>
            <a:r>
              <a:rPr lang="en-US" altLang="ko-KR" sz="1800" dirty="0"/>
              <a:t>, </a:t>
            </a:r>
            <a:r>
              <a:rPr lang="ko-KR" altLang="en-US" sz="1800" dirty="0"/>
              <a:t>파생 변수 생성</a:t>
            </a:r>
            <a:r>
              <a:rPr lang="en-US" altLang="ko-KR" sz="1800" dirty="0"/>
              <a:t> </a:t>
            </a:r>
          </a:p>
          <a:p>
            <a:endParaRPr lang="en-US" altLang="ko-KR" sz="1800" dirty="0"/>
          </a:p>
          <a:p>
            <a:r>
              <a:rPr lang="en-US" altLang="ko-KR" sz="1800" dirty="0"/>
              <a:t>	</a:t>
            </a:r>
            <a:r>
              <a:rPr lang="ko-KR" altLang="en-US" sz="1800" dirty="0"/>
              <a:t>모델링 </a:t>
            </a:r>
            <a:r>
              <a:rPr lang="en-US" altLang="ko-KR" sz="1800" dirty="0"/>
              <a:t>– </a:t>
            </a:r>
            <a:r>
              <a:rPr lang="ko-KR" altLang="en-US" sz="1800" dirty="0" err="1"/>
              <a:t>머신러닝</a:t>
            </a:r>
            <a:r>
              <a:rPr lang="ko-KR" altLang="en-US" sz="1800" dirty="0"/>
              <a:t> 모델 앙상블</a:t>
            </a:r>
            <a:r>
              <a:rPr lang="en-US" altLang="ko-KR" sz="1800" dirty="0"/>
              <a:t>(</a:t>
            </a:r>
            <a:r>
              <a:rPr lang="en-US" altLang="ko-KR" sz="1800" dirty="0" err="1"/>
              <a:t>catboost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lgbm</a:t>
            </a:r>
            <a:r>
              <a:rPr lang="en-US" altLang="ko-KR" sz="1800" dirty="0"/>
              <a:t>), </a:t>
            </a:r>
            <a:r>
              <a:rPr lang="ko-KR" altLang="en-US" sz="1800" dirty="0" err="1"/>
              <a:t>하이퍼파라미터</a:t>
            </a:r>
            <a:r>
              <a:rPr lang="ko-KR" altLang="en-US" sz="1800" dirty="0"/>
              <a:t> 튜닝</a:t>
            </a:r>
            <a:endParaRPr lang="en-US" altLang="ko-KR" sz="1800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17BAFD5-8DAD-0290-1472-3976ECC44EA1}"/>
              </a:ext>
            </a:extLst>
          </p:cNvPr>
          <p:cNvSpPr/>
          <p:nvPr/>
        </p:nvSpPr>
        <p:spPr>
          <a:xfrm>
            <a:off x="1531133" y="3439664"/>
            <a:ext cx="707916" cy="1879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7294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E23AC-162C-42A1-D71D-F50D0751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</a:rPr>
              <a:t>전처리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1101B-4087-9376-0D02-59F96C242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데이터 셋</a:t>
            </a:r>
            <a:endParaRPr lang="en-US" altLang="ko-KR" sz="2000" b="1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EDA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7F4983-D4FD-199A-C5F4-299E85608F8D}"/>
              </a:ext>
            </a:extLst>
          </p:cNvPr>
          <p:cNvSpPr txBox="1"/>
          <p:nvPr/>
        </p:nvSpPr>
        <p:spPr>
          <a:xfrm>
            <a:off x="583523" y="1574251"/>
            <a:ext cx="7552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Train 256,351 test 90,067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67</a:t>
            </a:r>
            <a:r>
              <a:rPr lang="ko-KR" altLang="en-US" dirty="0"/>
              <a:t> </a:t>
            </a:r>
            <a:r>
              <a:rPr lang="en-US" altLang="ko-KR" dirty="0"/>
              <a:t>features</a:t>
            </a:r>
            <a:r>
              <a:rPr lang="ko-KR" altLang="en-US" dirty="0"/>
              <a:t> </a:t>
            </a:r>
            <a:r>
              <a:rPr lang="en-US" altLang="ko-KR" dirty="0"/>
              <a:t>(ID </a:t>
            </a:r>
            <a:r>
              <a:rPr lang="ko-KR" altLang="en-US" dirty="0"/>
              <a:t>제외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A54ED4-EE49-1F78-0C83-EE905F4131A1}"/>
              </a:ext>
            </a:extLst>
          </p:cNvPr>
          <p:cNvSpPr txBox="1"/>
          <p:nvPr/>
        </p:nvSpPr>
        <p:spPr>
          <a:xfrm>
            <a:off x="520959" y="2497581"/>
            <a:ext cx="646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dirty="0"/>
              <a:t>Label : </a:t>
            </a:r>
            <a:r>
              <a:rPr lang="ko-KR" altLang="en-US" dirty="0"/>
              <a:t>임신 성공 여부</a:t>
            </a:r>
            <a:r>
              <a:rPr lang="en-US" altLang="ko-KR" dirty="0"/>
              <a:t>(</a:t>
            </a:r>
            <a:r>
              <a:rPr lang="ko-KR" altLang="en-US" dirty="0"/>
              <a:t>출산까지 성공적으로 진행된 임신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DCE6E-CD81-1E6E-A054-C8B35FC5E10C}"/>
              </a:ext>
            </a:extLst>
          </p:cNvPr>
          <p:cNvSpPr txBox="1"/>
          <p:nvPr/>
        </p:nvSpPr>
        <p:spPr>
          <a:xfrm>
            <a:off x="520958" y="3642391"/>
            <a:ext cx="7865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ko-KR" altLang="en-US" dirty="0"/>
              <a:t>주요 분석 결과</a:t>
            </a:r>
            <a:endParaRPr lang="en-US" altLang="ko-KR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342900" indent="-342900" algn="just">
              <a:buAutoNum type="arabicPeriod"/>
            </a:pPr>
            <a:r>
              <a:rPr lang="ko-KR" altLang="en-US" dirty="0"/>
              <a:t>어떤 특성의 특정 값에 대해서 </a:t>
            </a:r>
            <a:r>
              <a:rPr lang="en-US" altLang="ko-KR" dirty="0"/>
              <a:t>label</a:t>
            </a:r>
            <a:r>
              <a:rPr lang="ko-KR" altLang="en-US" dirty="0"/>
              <a:t> 값 빈도가 편중되는 경우가 존재</a:t>
            </a:r>
            <a:endParaRPr lang="en-US" altLang="ko-KR" dirty="0"/>
          </a:p>
          <a:p>
            <a:pPr marL="342900" indent="-342900" algn="just">
              <a:buAutoNum type="arabicPeriod"/>
            </a:pPr>
            <a:r>
              <a:rPr lang="ko-KR" altLang="en-US" dirty="0"/>
              <a:t>시술 유형 </a:t>
            </a:r>
            <a:r>
              <a:rPr lang="en-US" altLang="ko-KR" dirty="0"/>
              <a:t>DI </a:t>
            </a:r>
            <a:r>
              <a:rPr lang="ko-KR" altLang="en-US" dirty="0"/>
              <a:t>데이터의 수치형 변수에 대해 </a:t>
            </a:r>
            <a:r>
              <a:rPr lang="ko-KR" altLang="en-US" dirty="0" err="1"/>
              <a:t>결측값</a:t>
            </a:r>
            <a:r>
              <a:rPr lang="ko-KR" altLang="en-US" dirty="0"/>
              <a:t> 존재</a:t>
            </a:r>
            <a:endParaRPr lang="en-US" altLang="ko-KR" dirty="0"/>
          </a:p>
          <a:p>
            <a:pPr marL="342900" indent="-342900" algn="just">
              <a:buAutoNum type="arabicPeriod"/>
            </a:pPr>
            <a:r>
              <a:rPr lang="en-US" altLang="ko-KR" dirty="0"/>
              <a:t>Feature importance </a:t>
            </a:r>
            <a:r>
              <a:rPr lang="ko-KR" altLang="en-US" dirty="0"/>
              <a:t>상 임신 성공 여부에 영향이 미비한 특성 존재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273434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FD665-39BC-4F9F-BE07-EBE226368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19857-9D14-01B4-DCF4-D7DE240A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</a:rPr>
              <a:t>전처리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5F1F00-76FE-C7D9-8197-98349D23F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9" y="1175385"/>
            <a:ext cx="3780108" cy="48396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컬럼 제거 및 </a:t>
            </a:r>
            <a:r>
              <a:rPr lang="ko-KR" altLang="en-US" sz="2000" b="1" err="1"/>
              <a:t>결측치</a:t>
            </a:r>
            <a:r>
              <a:rPr lang="ko-KR" altLang="en-US" sz="2000" b="1"/>
              <a:t> 보간</a:t>
            </a:r>
            <a:endParaRPr lang="en-US" altLang="ko-KR" sz="2400" b="1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C5BD7-9657-E947-E063-BA681A754A3B}"/>
              </a:ext>
            </a:extLst>
          </p:cNvPr>
          <p:cNvSpPr txBox="1"/>
          <p:nvPr/>
        </p:nvSpPr>
        <p:spPr>
          <a:xfrm>
            <a:off x="520958" y="1847850"/>
            <a:ext cx="3780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컬럼 제거</a:t>
            </a:r>
            <a:endParaRPr lang="en-US" altLang="ko-KR" b="1" dirty="0"/>
          </a:p>
          <a:p>
            <a:r>
              <a:rPr lang="en-US" altLang="ko-KR" dirty="0"/>
              <a:t>-   </a:t>
            </a:r>
            <a:r>
              <a:rPr lang="ko-KR" altLang="en-US" dirty="0"/>
              <a:t>거의 단일 값을 갖는 컬럼 제거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Shapley value </a:t>
            </a:r>
            <a:r>
              <a:rPr lang="ko-KR" altLang="en-US" dirty="0"/>
              <a:t>낮은 컬럼 제거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6976D-006B-B564-4669-7FD92783AFF0}"/>
              </a:ext>
            </a:extLst>
          </p:cNvPr>
          <p:cNvSpPr txBox="1"/>
          <p:nvPr/>
        </p:nvSpPr>
        <p:spPr>
          <a:xfrm>
            <a:off x="4437191" y="1853684"/>
            <a:ext cx="37801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 err="1"/>
              <a:t>결측치</a:t>
            </a:r>
            <a:r>
              <a:rPr lang="ko-KR" altLang="en-US" b="1" dirty="0"/>
              <a:t> 처리</a:t>
            </a:r>
            <a:endParaRPr lang="en-US" altLang="ko-KR" b="1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범주형 변수 </a:t>
            </a:r>
            <a:r>
              <a:rPr lang="en-US" altLang="ko-KR" dirty="0"/>
              <a:t>: </a:t>
            </a:r>
            <a:r>
              <a:rPr lang="ko-KR" altLang="en-US" dirty="0" err="1"/>
              <a:t>최빈값으로</a:t>
            </a:r>
            <a:r>
              <a:rPr lang="ko-KR" altLang="en-US" dirty="0"/>
              <a:t> 대체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수치형 변수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1. </a:t>
            </a:r>
            <a:r>
              <a:rPr lang="ko-KR" altLang="en-US" dirty="0" err="1"/>
              <a:t>결측치</a:t>
            </a:r>
            <a:r>
              <a:rPr lang="ko-KR" altLang="en-US" dirty="0"/>
              <a:t> </a:t>
            </a:r>
            <a:r>
              <a:rPr lang="en-US" altLang="ko-KR" dirty="0"/>
              <a:t>50% </a:t>
            </a:r>
            <a:r>
              <a:rPr lang="ko-KR" altLang="en-US" dirty="0"/>
              <a:t>이상 </a:t>
            </a:r>
            <a:r>
              <a:rPr lang="en-US" altLang="ko-KR" dirty="0"/>
              <a:t>-1</a:t>
            </a:r>
            <a:r>
              <a:rPr lang="ko-KR" altLang="en-US" dirty="0"/>
              <a:t>로 대체</a:t>
            </a:r>
            <a:endParaRPr lang="en-US" altLang="ko-KR" dirty="0"/>
          </a:p>
          <a:p>
            <a:r>
              <a:rPr lang="en-US" altLang="ko-KR" dirty="0"/>
              <a:t>    2. </a:t>
            </a:r>
            <a:r>
              <a:rPr lang="ko-KR" altLang="en-US" dirty="0"/>
              <a:t>기타 컬럼</a:t>
            </a:r>
            <a:r>
              <a:rPr lang="en-US" altLang="ko-KR" dirty="0"/>
              <a:t>: </a:t>
            </a:r>
            <a:r>
              <a:rPr lang="ko-KR" altLang="en-US" dirty="0" err="1"/>
              <a:t>최빈값으로</a:t>
            </a:r>
            <a:r>
              <a:rPr lang="ko-KR" altLang="en-US" dirty="0"/>
              <a:t> 대체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‘</a:t>
            </a:r>
            <a:r>
              <a:rPr lang="ko-KR" altLang="en-US" dirty="0"/>
              <a:t>시술 당시 나이</a:t>
            </a:r>
            <a:r>
              <a:rPr lang="en-US" altLang="ko-KR" dirty="0"/>
              <a:t>’</a:t>
            </a:r>
            <a:r>
              <a:rPr lang="ko-KR" altLang="en-US" dirty="0"/>
              <a:t>의 </a:t>
            </a:r>
            <a:r>
              <a:rPr lang="en-US" altLang="ko-KR" dirty="0"/>
              <a:t>‘</a:t>
            </a:r>
            <a:r>
              <a:rPr lang="ko-KR" altLang="en-US" dirty="0"/>
              <a:t>알 수 없음</a:t>
            </a:r>
            <a:r>
              <a:rPr lang="en-US" altLang="ko-KR" dirty="0"/>
              <a:t>’</a:t>
            </a:r>
            <a:r>
              <a:rPr lang="ko-KR" altLang="en-US" dirty="0"/>
              <a:t>은 </a:t>
            </a:r>
            <a:r>
              <a:rPr lang="en-US" altLang="ko-KR" dirty="0"/>
              <a:t>‘</a:t>
            </a:r>
            <a:r>
              <a:rPr lang="ko-KR" altLang="en-US" dirty="0"/>
              <a:t>만 </a:t>
            </a:r>
            <a:r>
              <a:rPr lang="en-US" altLang="ko-KR" dirty="0"/>
              <a:t>43-44’</a:t>
            </a:r>
            <a:r>
              <a:rPr lang="ko-KR" altLang="en-US" dirty="0"/>
              <a:t>세로 대체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시술 당시 나이 외에도 일부 열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들에 대해서</a:t>
            </a:r>
            <a:r>
              <a:rPr lang="en-US" altLang="ko-KR" dirty="0"/>
              <a:t> Train </a:t>
            </a:r>
            <a:r>
              <a:rPr lang="ko-KR" altLang="en-US" dirty="0"/>
              <a:t>데이터셋의   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카테고리 항목별</a:t>
            </a:r>
            <a:r>
              <a:rPr lang="en-US" altLang="ko-KR" dirty="0"/>
              <a:t> </a:t>
            </a:r>
            <a:r>
              <a:rPr lang="ko-KR" altLang="en-US" dirty="0"/>
              <a:t>임신 성공 비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율을 기반으로 한 </a:t>
            </a:r>
            <a:r>
              <a:rPr lang="ko-KR" altLang="en-US" dirty="0" err="1"/>
              <a:t>결측치</a:t>
            </a:r>
            <a:r>
              <a:rPr lang="ko-KR" altLang="en-US" dirty="0"/>
              <a:t> 보간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을 진행하였음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A9577-7C18-B67D-9F29-5DAFCD5A553C}"/>
              </a:ext>
            </a:extLst>
          </p:cNvPr>
          <p:cNvSpPr txBox="1"/>
          <p:nvPr/>
        </p:nvSpPr>
        <p:spPr>
          <a:xfrm>
            <a:off x="8353425" y="1847850"/>
            <a:ext cx="3412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3. </a:t>
            </a:r>
            <a:r>
              <a:rPr lang="ko-KR" altLang="en-US" b="1"/>
              <a:t>데이터 정제</a:t>
            </a:r>
            <a:endParaRPr lang="en-US" altLang="ko-KR" b="1"/>
          </a:p>
          <a:p>
            <a:endParaRPr lang="en-US" altLang="ko-KR"/>
          </a:p>
          <a:p>
            <a:r>
              <a:rPr lang="en-US" altLang="ko-KR"/>
              <a:t>-  </a:t>
            </a:r>
            <a:r>
              <a:rPr lang="ko-KR" altLang="en-US"/>
              <a:t>이식된 배아 수가 </a:t>
            </a:r>
            <a:r>
              <a:rPr lang="en-US" altLang="ko-KR"/>
              <a:t>0</a:t>
            </a:r>
            <a:r>
              <a:rPr lang="ko-KR" altLang="en-US"/>
              <a:t>인데 임신 성공한 논리적 오류 데이터 제거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14C733-B889-40AE-97F3-BEC4ED8D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56" y="2771180"/>
            <a:ext cx="4011482" cy="347808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95174A6-BA08-412B-9393-0F87B6C3DB11}"/>
              </a:ext>
            </a:extLst>
          </p:cNvPr>
          <p:cNvCxnSpPr/>
          <p:nvPr/>
        </p:nvCxnSpPr>
        <p:spPr>
          <a:xfrm>
            <a:off x="8217298" y="5241701"/>
            <a:ext cx="48882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FCF21AD3-567C-434A-865E-D1839D56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988" y="3429000"/>
            <a:ext cx="2421739" cy="2853008"/>
          </a:xfrm>
          <a:prstGeom prst="rect">
            <a:avLst/>
          </a:prstGeom>
        </p:spPr>
      </p:pic>
      <p:sp>
        <p:nvSpPr>
          <p:cNvPr id="45" name="화살표: 위로 구부러짐 44">
            <a:extLst>
              <a:ext uri="{FF2B5EF4-FFF2-40B4-BE49-F238E27FC236}">
                <a16:creationId xmlns:a16="http://schemas.microsoft.com/office/drawing/2014/main" id="{FC42E7F0-4C0B-4EC6-BA58-0D01535DFE98}"/>
              </a:ext>
            </a:extLst>
          </p:cNvPr>
          <p:cNvSpPr/>
          <p:nvPr/>
        </p:nvSpPr>
        <p:spPr>
          <a:xfrm rot="16200000">
            <a:off x="10572061" y="5897015"/>
            <a:ext cx="312106" cy="1803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023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CFCB2-F254-9176-DFD6-13963D500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69498-E60E-146F-8CFB-1FF30941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데이터 </a:t>
            </a:r>
            <a:r>
              <a:rPr lang="ko-KR" altLang="en-US" dirty="0" err="1">
                <a:solidFill>
                  <a:schemeClr val="bg1"/>
                </a:solidFill>
              </a:rPr>
              <a:t>전처리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65B58-2F2B-373B-B174-CB1586B98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9" y="1175385"/>
            <a:ext cx="3780108" cy="48396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/>
              <a:t>파생변수 생성</a:t>
            </a:r>
            <a:endParaRPr lang="en-US" altLang="ko-KR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644A4-6A6E-F434-7D75-10C32A4788DB}"/>
              </a:ext>
            </a:extLst>
          </p:cNvPr>
          <p:cNvSpPr txBox="1"/>
          <p:nvPr/>
        </p:nvSpPr>
        <p:spPr>
          <a:xfrm>
            <a:off x="520959" y="1847850"/>
            <a:ext cx="36107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범주화 및 그룹화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‘</a:t>
            </a:r>
            <a:r>
              <a:rPr lang="ko-KR" altLang="en-US" dirty="0"/>
              <a:t>배아 이식 경과일</a:t>
            </a:r>
            <a:r>
              <a:rPr lang="en-US" altLang="ko-KR" dirty="0"/>
              <a:t>’ : </a:t>
            </a:r>
            <a:r>
              <a:rPr lang="ko-KR" altLang="en-US" dirty="0"/>
              <a:t>카테고리형 변환</a:t>
            </a:r>
            <a:r>
              <a:rPr lang="en-US" altLang="ko-KR" dirty="0"/>
              <a:t>(0~7</a:t>
            </a:r>
            <a:r>
              <a:rPr lang="ko-KR" altLang="en-US" dirty="0"/>
              <a:t>일</a:t>
            </a:r>
            <a:r>
              <a:rPr lang="en-US" altLang="ko-KR" dirty="0"/>
              <a:t>, Missing) </a:t>
            </a:r>
          </a:p>
          <a:p>
            <a:r>
              <a:rPr lang="en-US" altLang="ko-KR" dirty="0"/>
              <a:t>    -&gt; Missing </a:t>
            </a:r>
            <a:r>
              <a:rPr lang="ko-KR" altLang="en-US" dirty="0"/>
              <a:t>값이 의미를 갖는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     범주로 판단 하였음</a:t>
            </a:r>
            <a:r>
              <a:rPr lang="en-US" altLang="ko-KR" dirty="0"/>
              <a:t>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‘</a:t>
            </a:r>
            <a:r>
              <a:rPr lang="ko-KR" altLang="en-US" dirty="0"/>
              <a:t>총 생성 </a:t>
            </a:r>
            <a:r>
              <a:rPr lang="ko-KR" altLang="en-US" dirty="0" err="1"/>
              <a:t>배아수</a:t>
            </a:r>
            <a:r>
              <a:rPr lang="en-US" altLang="ko-KR" dirty="0"/>
              <a:t>’, ‘</a:t>
            </a:r>
            <a:r>
              <a:rPr lang="ko-KR" altLang="en-US" dirty="0"/>
              <a:t>저장된 배아 수</a:t>
            </a:r>
            <a:r>
              <a:rPr lang="en-US" altLang="ko-KR" dirty="0"/>
              <a:t>’ : </a:t>
            </a:r>
            <a:r>
              <a:rPr lang="ko-KR" altLang="en-US" dirty="0"/>
              <a:t>구간화 </a:t>
            </a:r>
            <a:r>
              <a:rPr lang="en-US" altLang="ko-KR" dirty="0"/>
              <a:t> 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희소 범주 병합</a:t>
            </a:r>
            <a:r>
              <a:rPr lang="en-US" altLang="ko-KR" dirty="0"/>
              <a:t>: </a:t>
            </a:r>
            <a:r>
              <a:rPr lang="ko-KR" altLang="en-US" dirty="0"/>
              <a:t>출현 빈도 낮은 카테고리는 </a:t>
            </a:r>
            <a:r>
              <a:rPr lang="en-US" altLang="ko-KR" dirty="0"/>
              <a:t>‘</a:t>
            </a:r>
            <a:r>
              <a:rPr lang="ko-KR" altLang="en-US" dirty="0"/>
              <a:t>기타</a:t>
            </a:r>
            <a:r>
              <a:rPr lang="en-US" altLang="ko-KR" dirty="0"/>
              <a:t>’</a:t>
            </a:r>
            <a:r>
              <a:rPr lang="ko-KR" altLang="en-US" dirty="0"/>
              <a:t>로 통합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1E224-474C-B985-5242-EA64F3074933}"/>
              </a:ext>
            </a:extLst>
          </p:cNvPr>
          <p:cNvSpPr txBox="1"/>
          <p:nvPr/>
        </p:nvSpPr>
        <p:spPr>
          <a:xfrm>
            <a:off x="4437191" y="1853684"/>
            <a:ext cx="362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2. </a:t>
            </a:r>
            <a:r>
              <a:rPr lang="ko-KR" altLang="en-US" b="1"/>
              <a:t>파생 비율 변수</a:t>
            </a:r>
            <a:endParaRPr lang="en-US" altLang="ko-KR" b="1"/>
          </a:p>
          <a:p>
            <a:endParaRPr lang="en-US" altLang="ko-KR"/>
          </a:p>
        </p:txBody>
      </p:sp>
      <p:pic>
        <p:nvPicPr>
          <p:cNvPr id="8" name="그림 7" descr="스크린샷이(가) 표시된 사진">
            <a:extLst>
              <a:ext uri="{FF2B5EF4-FFF2-40B4-BE49-F238E27FC236}">
                <a16:creationId xmlns:a16="http://schemas.microsoft.com/office/drawing/2014/main" id="{79277E18-35F5-E794-13A4-F7B43B04C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6" b="5526"/>
          <a:stretch/>
        </p:blipFill>
        <p:spPr>
          <a:xfrm>
            <a:off x="4524569" y="2231658"/>
            <a:ext cx="7220958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7870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454DC-1CD7-12D0-B2E7-36EAB450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8D18A-307F-DDF7-F9CC-C223A8F6D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교차 검증 및 </a:t>
            </a:r>
            <a:r>
              <a:rPr lang="ko-KR" altLang="en-US" sz="2000" b="1" dirty="0" err="1"/>
              <a:t>하이퍼파라미터</a:t>
            </a:r>
            <a:r>
              <a:rPr lang="ko-KR" altLang="en-US" sz="2000" b="1" dirty="0"/>
              <a:t> 튜닝 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optuna</a:t>
            </a:r>
            <a:r>
              <a:rPr lang="en-US" altLang="ko-KR" sz="2000" b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B9044-DE6B-9C2D-92B2-676B0B797499}"/>
              </a:ext>
            </a:extLst>
          </p:cNvPr>
          <p:cNvSpPr txBox="1"/>
          <p:nvPr/>
        </p:nvSpPr>
        <p:spPr>
          <a:xfrm>
            <a:off x="706017" y="1690575"/>
            <a:ext cx="1032421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600" b="1" dirty="0"/>
              <a:t>1. </a:t>
            </a:r>
            <a:r>
              <a:rPr lang="en" altLang="ko-KR" sz="1600" b="1" dirty="0" err="1"/>
              <a:t>StratifiedKFold</a:t>
            </a:r>
            <a:r>
              <a:rPr lang="en" altLang="ko-KR" sz="1600" b="1" dirty="0"/>
              <a:t> (10-Fold)</a:t>
            </a:r>
            <a:endParaRPr lang="en" altLang="ko-KR" sz="1600" dirty="0"/>
          </a:p>
          <a:p>
            <a:r>
              <a:rPr lang="en" altLang="ko-KR" sz="1600" dirty="0"/>
              <a:t>• </a:t>
            </a:r>
            <a:r>
              <a:rPr lang="en-US" altLang="ko-KR" sz="1600" dirty="0"/>
              <a:t>10</a:t>
            </a:r>
            <a:r>
              <a:rPr lang="ko-KR" altLang="en-US" sz="1600" dirty="0"/>
              <a:t>개의 </a:t>
            </a:r>
            <a:r>
              <a:rPr lang="en-US" altLang="ko-KR" sz="1600" dirty="0"/>
              <a:t>Fold</a:t>
            </a:r>
            <a:r>
              <a:rPr lang="ko-KR" altLang="en-US" sz="1600" dirty="0"/>
              <a:t>로 나누어 </a:t>
            </a:r>
            <a:r>
              <a:rPr lang="ko-KR" altLang="en-US" sz="1600" b="1" dirty="0"/>
              <a:t>안정적인 모델 성능</a:t>
            </a:r>
            <a:r>
              <a:rPr lang="ko-KR" altLang="en-US" sz="1600" dirty="0"/>
              <a:t>을 추정</a:t>
            </a:r>
            <a:endParaRPr lang="en-US" altLang="ko-KR" sz="1600" dirty="0"/>
          </a:p>
          <a:p>
            <a:r>
              <a:rPr lang="en-US" altLang="ko-KR" sz="1600" dirty="0"/>
              <a:t>• </a:t>
            </a:r>
            <a:r>
              <a:rPr lang="ko-KR" altLang="en-US" sz="1600" dirty="0"/>
              <a:t>각 </a:t>
            </a:r>
            <a:r>
              <a:rPr lang="en" altLang="ko-KR" sz="1600" dirty="0"/>
              <a:t>Fold</a:t>
            </a:r>
            <a:r>
              <a:rPr lang="ko-KR" altLang="en-US" sz="1600" dirty="0"/>
              <a:t>별로 </a:t>
            </a:r>
            <a:r>
              <a:rPr lang="en" altLang="ko-KR" sz="1600" dirty="0" err="1"/>
              <a:t>CatBoost</a:t>
            </a:r>
            <a:r>
              <a:rPr lang="en" altLang="ko-KR" sz="1600" dirty="0"/>
              <a:t>, LGBM</a:t>
            </a:r>
            <a:r>
              <a:rPr lang="ko-KR" altLang="en-US" sz="1600" dirty="0"/>
              <a:t>을 학습</a:t>
            </a:r>
            <a:r>
              <a:rPr lang="en-US" altLang="ko-KR" sz="1600" dirty="0"/>
              <a:t>·</a:t>
            </a:r>
            <a:r>
              <a:rPr lang="ko-KR" altLang="en-US" sz="1600" dirty="0"/>
              <a:t>검증 후</a:t>
            </a:r>
            <a:r>
              <a:rPr lang="en-US" altLang="ko-KR" sz="1600" dirty="0"/>
              <a:t>, </a:t>
            </a:r>
            <a:r>
              <a:rPr lang="ko-KR" altLang="en-US" sz="1600" dirty="0"/>
              <a:t>모델을 저장</a:t>
            </a:r>
            <a:endParaRPr lang="en-US" altLang="ko-KR" sz="1600" dirty="0"/>
          </a:p>
          <a:p>
            <a:r>
              <a:rPr lang="ko-KR" altLang="en-US" sz="1600" dirty="0"/>
              <a:t>   </a:t>
            </a:r>
            <a:r>
              <a:rPr lang="en" altLang="ko-KR" sz="1600" dirty="0"/>
              <a:t>10-Fold </a:t>
            </a:r>
            <a:r>
              <a:rPr lang="ko-KR" altLang="en-US" sz="1600" dirty="0"/>
              <a:t>중 </a:t>
            </a:r>
            <a:r>
              <a:rPr lang="ko-KR" altLang="en-US" sz="1600" b="1" dirty="0"/>
              <a:t>검증 </a:t>
            </a:r>
            <a:r>
              <a:rPr lang="en" altLang="ko-KR" sz="1600" b="1" dirty="0"/>
              <a:t>AUC</a:t>
            </a:r>
            <a:r>
              <a:rPr lang="ko-KR" altLang="en-US" sz="1600" b="1" dirty="0"/>
              <a:t>가 가장 낮은 두 개 </a:t>
            </a:r>
            <a:r>
              <a:rPr lang="en" altLang="ko-KR" sz="1600" b="1" dirty="0"/>
              <a:t>Fold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제외하여</a:t>
            </a:r>
            <a:r>
              <a:rPr lang="en-US" altLang="ko-KR" sz="1600" dirty="0"/>
              <a:t>, </a:t>
            </a:r>
            <a:r>
              <a:rPr lang="ko-KR" altLang="en-US" sz="1600" dirty="0"/>
              <a:t>나머지 </a:t>
            </a:r>
            <a:r>
              <a:rPr lang="en-US" altLang="ko-KR" sz="1600" dirty="0"/>
              <a:t>8</a:t>
            </a:r>
            <a:r>
              <a:rPr lang="ko-KR" altLang="en-US" sz="1600" dirty="0"/>
              <a:t>개 </a:t>
            </a:r>
            <a:r>
              <a:rPr lang="en" altLang="ko-KR" sz="1600" dirty="0"/>
              <a:t>Fold</a:t>
            </a:r>
            <a:r>
              <a:rPr lang="ko-KR" altLang="en-US" sz="1600" dirty="0"/>
              <a:t>의 모델만 앙상블에 활용</a:t>
            </a:r>
            <a:endParaRPr lang="en-US" altLang="ko-KR" sz="1600" dirty="0"/>
          </a:p>
          <a:p>
            <a:r>
              <a:rPr lang="ko-KR" altLang="en-US" sz="1600" dirty="0"/>
              <a:t>    → 모델 성능이 불안정한 </a:t>
            </a:r>
            <a:r>
              <a:rPr lang="ko-KR" altLang="en-US" sz="1600" dirty="0" err="1"/>
              <a:t>폴드를</a:t>
            </a:r>
            <a:r>
              <a:rPr lang="ko-KR" altLang="en-US" sz="1600" dirty="0"/>
              <a:t> 제거해 </a:t>
            </a:r>
            <a:r>
              <a:rPr lang="ko-KR" altLang="en-US" sz="1600" b="1" dirty="0"/>
              <a:t>평균 예측 성능</a:t>
            </a:r>
            <a:r>
              <a:rPr lang="ko-KR" altLang="en-US" sz="1600" dirty="0"/>
              <a:t> 향상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/>
              <a:t>2. </a:t>
            </a:r>
            <a:r>
              <a:rPr lang="en" altLang="ko-KR" sz="1600" b="1" dirty="0" err="1"/>
              <a:t>Optuna</a:t>
            </a:r>
            <a:endParaRPr lang="en" altLang="ko-KR" sz="1600" dirty="0"/>
          </a:p>
          <a:p>
            <a:r>
              <a:rPr lang="en" altLang="ko-KR" sz="1600" dirty="0"/>
              <a:t>• </a:t>
            </a:r>
            <a:r>
              <a:rPr lang="en" altLang="ko-KR" sz="1600" b="1" dirty="0"/>
              <a:t>TPE </a:t>
            </a:r>
            <a:r>
              <a:rPr lang="ko-KR" altLang="en-US" sz="1600" b="1" dirty="0" err="1"/>
              <a:t>샘플러</a:t>
            </a:r>
            <a:r>
              <a:rPr lang="en-US" altLang="ko-KR" sz="1600" b="1" dirty="0"/>
              <a:t>(</a:t>
            </a:r>
            <a:r>
              <a:rPr lang="en" altLang="ko-KR" sz="1600" b="1" dirty="0" err="1"/>
              <a:t>TPESampler</a:t>
            </a:r>
            <a:r>
              <a:rPr lang="en" altLang="ko-KR" sz="1600" b="1" dirty="0"/>
              <a:t>)</a:t>
            </a:r>
            <a:r>
              <a:rPr lang="en" altLang="ko-KR" sz="1600" dirty="0"/>
              <a:t> </a:t>
            </a:r>
            <a:r>
              <a:rPr lang="ko-KR" altLang="en-US" sz="1600" dirty="0"/>
              <a:t>기반으로 </a:t>
            </a:r>
            <a:r>
              <a:rPr lang="ko-KR" altLang="en-US" sz="1600" b="1" dirty="0" err="1"/>
              <a:t>하이퍼파라미터</a:t>
            </a:r>
            <a:r>
              <a:rPr lang="ko-KR" altLang="en-US" sz="1600" b="1" dirty="0"/>
              <a:t> 탐색</a:t>
            </a:r>
            <a:r>
              <a:rPr lang="ko-KR" altLang="en-US" sz="1600" dirty="0"/>
              <a:t>을 진행</a:t>
            </a:r>
            <a:endParaRPr lang="en-US" altLang="ko-KR" sz="1600" dirty="0"/>
          </a:p>
          <a:p>
            <a:r>
              <a:rPr lang="en-US" altLang="ko-KR" sz="1600" dirty="0"/>
              <a:t>• </a:t>
            </a:r>
            <a:r>
              <a:rPr lang="en" altLang="ko-KR" sz="1600" dirty="0" err="1"/>
              <a:t>CatBoost</a:t>
            </a:r>
            <a:r>
              <a:rPr lang="ko-KR" altLang="en-US" sz="1600" dirty="0"/>
              <a:t>와 </a:t>
            </a:r>
            <a:r>
              <a:rPr lang="en" altLang="ko-KR" sz="1600" dirty="0"/>
              <a:t>LGBM </a:t>
            </a:r>
            <a:r>
              <a:rPr lang="ko-KR" altLang="en-US" sz="1600" dirty="0"/>
              <a:t>각각에 대해 </a:t>
            </a:r>
            <a:r>
              <a:rPr lang="en" altLang="ko-KR" sz="1600" b="1" dirty="0" err="1"/>
              <a:t>learning_rate</a:t>
            </a:r>
            <a:r>
              <a:rPr lang="en" altLang="ko-KR" sz="1600" dirty="0"/>
              <a:t>, </a:t>
            </a:r>
            <a:r>
              <a:rPr lang="en" altLang="ko-KR" sz="1600" b="1" dirty="0"/>
              <a:t>depth(</a:t>
            </a:r>
            <a:r>
              <a:rPr lang="en" altLang="ko-KR" sz="1600" b="1" dirty="0" err="1"/>
              <a:t>n_estimators</a:t>
            </a:r>
            <a:r>
              <a:rPr lang="en" altLang="ko-KR" sz="1600" b="1" dirty="0"/>
              <a:t>)</a:t>
            </a:r>
            <a:r>
              <a:rPr lang="en" altLang="ko-KR" sz="1600" dirty="0"/>
              <a:t>, </a:t>
            </a:r>
            <a:r>
              <a:rPr lang="en" altLang="ko-KR" sz="1600" b="1" dirty="0"/>
              <a:t>l2_leaf_reg</a:t>
            </a:r>
            <a:r>
              <a:rPr lang="en" altLang="ko-KR" sz="1600" dirty="0"/>
              <a:t>, </a:t>
            </a:r>
            <a:r>
              <a:rPr lang="en" altLang="ko-KR" sz="1600" b="1" dirty="0" err="1"/>
              <a:t>min_child_samples</a:t>
            </a:r>
            <a:r>
              <a:rPr lang="en" altLang="ko-KR" sz="1600" dirty="0"/>
              <a:t> </a:t>
            </a:r>
            <a:r>
              <a:rPr lang="ko-KR" altLang="en-US" sz="1600" dirty="0"/>
              <a:t>등의 파라미터를 탐색하며</a:t>
            </a:r>
            <a:r>
              <a:rPr lang="en-US" altLang="ko-KR" sz="1600" dirty="0"/>
              <a:t>, </a:t>
            </a:r>
            <a:r>
              <a:rPr lang="ko-KR" altLang="en-US" sz="1600" dirty="0"/>
              <a:t>검증 데이터셋에서 </a:t>
            </a:r>
            <a:r>
              <a:rPr lang="en" altLang="ko-KR" sz="1600" b="1" dirty="0"/>
              <a:t>AUC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최대화하는 조합 연구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/>
              <a:t>3. </a:t>
            </a:r>
            <a:r>
              <a:rPr lang="ko-KR" altLang="en-US" sz="1600" b="1" dirty="0"/>
              <a:t>클래스 불균형 보정</a:t>
            </a:r>
            <a:endParaRPr lang="ko-KR" altLang="en-US" sz="1600" dirty="0"/>
          </a:p>
          <a:p>
            <a:r>
              <a:rPr lang="en-US" altLang="ko-KR" sz="1600" dirty="0"/>
              <a:t>• </a:t>
            </a:r>
            <a:r>
              <a:rPr lang="en" altLang="ko-KR" sz="1600" b="1" dirty="0" err="1"/>
              <a:t>compute_class_weight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통해 클래스별 가중치를 자동 계산한 뒤</a:t>
            </a:r>
            <a:r>
              <a:rPr lang="en-US" altLang="ko-KR" sz="1600" dirty="0"/>
              <a:t>, </a:t>
            </a:r>
            <a:r>
              <a:rPr lang="ko-KR" altLang="en-US" sz="1600" dirty="0"/>
              <a:t>모델 학습 시 </a:t>
            </a:r>
            <a:r>
              <a:rPr lang="en" altLang="ko-KR" sz="1600" b="1" dirty="0" err="1"/>
              <a:t>class_weight</a:t>
            </a:r>
            <a:r>
              <a:rPr lang="ko-KR" altLang="en-US" sz="1600" dirty="0"/>
              <a:t>로 반영</a:t>
            </a:r>
            <a:endParaRPr lang="en-US" altLang="ko-KR" sz="1600" dirty="0"/>
          </a:p>
          <a:p>
            <a:r>
              <a:rPr lang="en-US" altLang="ko-KR" sz="1600" dirty="0"/>
              <a:t>• </a:t>
            </a:r>
            <a:r>
              <a:rPr lang="ko-KR" altLang="en-US" sz="1600" dirty="0"/>
              <a:t>임신 성공</a:t>
            </a:r>
            <a:r>
              <a:rPr lang="en-US" altLang="ko-KR" sz="1600" dirty="0"/>
              <a:t>(</a:t>
            </a:r>
            <a:r>
              <a:rPr lang="en" altLang="ko-KR" sz="1600" dirty="0"/>
              <a:t>Positive) </a:t>
            </a:r>
            <a:r>
              <a:rPr lang="ko-KR" altLang="en-US" sz="1600" dirty="0"/>
              <a:t>비율이 적은 편이므로</a:t>
            </a:r>
            <a:r>
              <a:rPr lang="en-US" altLang="ko-KR" sz="1600" dirty="0"/>
              <a:t>, </a:t>
            </a:r>
            <a:r>
              <a:rPr lang="ko-KR" altLang="en-US" sz="1600" dirty="0"/>
              <a:t>이를 보정해 모델이 소수 클래스를 놓치지 않도록 하였음</a:t>
            </a:r>
            <a:endParaRPr lang="en-US" altLang="ko-KR" sz="1600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32291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30181-2513-D3DD-A794-3BF972C3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모델링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8BEA8-35F0-1D16-3F0D-C4FBD0D49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모델 앙상블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F7BED7-ED44-563A-EAD7-95B75A114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35" y="1670356"/>
            <a:ext cx="6258910" cy="3699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911AAC-5323-AD76-E613-62AB1D4ECB10}"/>
              </a:ext>
            </a:extLst>
          </p:cNvPr>
          <p:cNvSpPr txBox="1"/>
          <p:nvPr/>
        </p:nvSpPr>
        <p:spPr>
          <a:xfrm>
            <a:off x="706017" y="5505427"/>
            <a:ext cx="10779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400" dirty="0" err="1"/>
              <a:t>CatBoost</a:t>
            </a:r>
            <a:r>
              <a:rPr lang="ko-KR" altLang="en-US" sz="1400" dirty="0"/>
              <a:t>의 범주형 처리와 </a:t>
            </a:r>
            <a:r>
              <a:rPr lang="en" altLang="ko-KR" sz="1400" dirty="0"/>
              <a:t>LGBM</a:t>
            </a:r>
            <a:r>
              <a:rPr lang="ko-KR" altLang="en-US" sz="1400" dirty="0"/>
              <a:t>의 학습 효율성을 고려했을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앙상블 시 </a:t>
            </a:r>
            <a:r>
              <a:rPr lang="ko-KR" altLang="en-US" sz="1400" b="1" dirty="0"/>
              <a:t>단일 모델보다 높은 일반화 성능</a:t>
            </a:r>
            <a:r>
              <a:rPr lang="ko-KR" altLang="en-US" sz="1400" dirty="0"/>
              <a:t>을 기대할 수 있었습니다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실제로 </a:t>
            </a:r>
            <a:r>
              <a:rPr lang="en" altLang="ko-KR" sz="1400" dirty="0" err="1"/>
              <a:t>AutoML</a:t>
            </a:r>
            <a:r>
              <a:rPr lang="ko-KR" altLang="en-US" sz="1400" dirty="0"/>
              <a:t> 결과를 보면 </a:t>
            </a:r>
            <a:r>
              <a:rPr lang="en" altLang="ko-KR" sz="1400" dirty="0" err="1"/>
              <a:t>CatBoost</a:t>
            </a:r>
            <a:r>
              <a:rPr lang="ko-KR" altLang="en-US" sz="1400" dirty="0"/>
              <a:t>와 </a:t>
            </a:r>
            <a:r>
              <a:rPr lang="en" altLang="ko-KR" sz="1400" dirty="0"/>
              <a:t>LGBM</a:t>
            </a:r>
            <a:r>
              <a:rPr lang="ko-KR" altLang="en-US" sz="1400" dirty="0"/>
              <a:t>의 성능이 제일 높게 나오는 것을 확인할 수 있었음</a:t>
            </a:r>
            <a:endParaRPr lang="en-US" altLang="ko-KR" sz="1400" dirty="0"/>
          </a:p>
          <a:p>
            <a:r>
              <a:rPr lang="ko-KR" altLang="en-US" sz="1400" dirty="0"/>
              <a:t>여러 비율을 시도해보며 결과적으로 </a:t>
            </a:r>
            <a:r>
              <a:rPr lang="en-US" altLang="ko-KR" sz="1400" b="1" dirty="0"/>
              <a:t>1.8 : 1</a:t>
            </a:r>
            <a:r>
              <a:rPr lang="ko-KR" altLang="en-US" sz="1400" b="1" dirty="0"/>
              <a:t> 비율</a:t>
            </a:r>
            <a:r>
              <a:rPr lang="ko-KR" altLang="en-US" sz="1400" dirty="0"/>
              <a:t>로 앙상블</a:t>
            </a:r>
          </a:p>
        </p:txBody>
      </p:sp>
    </p:spTree>
    <p:extLst>
      <p:ext uri="{BB962C8B-B14F-4D97-AF65-F5344CB8AC3E}">
        <p14:creationId xmlns:p14="http://schemas.microsoft.com/office/powerpoint/2010/main" val="24571523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4509</TotalTime>
  <Words>638</Words>
  <Application>Microsoft Office PowerPoint</Application>
  <PresentationFormat>와이드스크린</PresentationFormat>
  <Paragraphs>134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PowerPoint 프레젠테이션</vt:lpstr>
      <vt:lpstr>Contents</vt:lpstr>
      <vt:lpstr>1. 팀 소개</vt:lpstr>
      <vt:lpstr>해커톤 요약</vt:lpstr>
      <vt:lpstr>2. 데이터 전처리</vt:lpstr>
      <vt:lpstr>2. 데이터 전처리</vt:lpstr>
      <vt:lpstr>2. 데이터 전처리</vt:lpstr>
      <vt:lpstr>3. 모델링</vt:lpstr>
      <vt:lpstr>3. 모델링</vt:lpstr>
      <vt:lpstr>3. 모델링</vt:lpstr>
      <vt:lpstr>THANK YOU 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윤병 채</dc:creator>
  <cp:lastModifiedBy>PC</cp:lastModifiedBy>
  <cp:revision>116</cp:revision>
  <dcterms:created xsi:type="dcterms:W3CDTF">2023-03-13T09:20:29Z</dcterms:created>
  <dcterms:modified xsi:type="dcterms:W3CDTF">2025-03-04T15:34:30Z</dcterms:modified>
  <cp:version/>
</cp:coreProperties>
</file>