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56" r:id="rId2"/>
    <p:sldId id="305" r:id="rId3"/>
    <p:sldId id="306" r:id="rId4"/>
    <p:sldId id="382" r:id="rId5"/>
    <p:sldId id="309" r:id="rId6"/>
    <p:sldId id="310" r:id="rId7"/>
    <p:sldId id="403" r:id="rId8"/>
    <p:sldId id="404" r:id="rId9"/>
    <p:sldId id="383" r:id="rId10"/>
    <p:sldId id="405" r:id="rId11"/>
    <p:sldId id="384" r:id="rId12"/>
    <p:sldId id="391" r:id="rId13"/>
    <p:sldId id="393" r:id="rId14"/>
    <p:sldId id="396" r:id="rId15"/>
    <p:sldId id="395" r:id="rId16"/>
    <p:sldId id="397" r:id="rId17"/>
    <p:sldId id="398" r:id="rId18"/>
    <p:sldId id="338" r:id="rId19"/>
    <p:sldId id="317" r:id="rId20"/>
    <p:sldId id="401" r:id="rId2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05"/>
            <p14:sldId id="306"/>
            <p14:sldId id="382"/>
            <p14:sldId id="309"/>
            <p14:sldId id="310"/>
            <p14:sldId id="403"/>
            <p14:sldId id="404"/>
            <p14:sldId id="383"/>
            <p14:sldId id="405"/>
            <p14:sldId id="384"/>
            <p14:sldId id="391"/>
            <p14:sldId id="393"/>
            <p14:sldId id="396"/>
            <p14:sldId id="395"/>
            <p14:sldId id="397"/>
            <p14:sldId id="398"/>
            <p14:sldId id="338"/>
            <p14:sldId id="317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0B3E2"/>
    <a:srgbClr val="80EC55"/>
    <a:srgbClr val="FFB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108" d="100"/>
          <a:sy n="108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Convolutional 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/>
              <a:t>Preparation</a:t>
            </a:r>
          </a:p>
          <a:p>
            <a:pPr lvl="1"/>
            <a:r>
              <a:rPr lang="en-US" altLang="ko-KR"/>
              <a:t>Dataset : FMNIST 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TASK : Classification </a:t>
            </a:r>
          </a:p>
          <a:p>
            <a:pPr lvl="1"/>
            <a:r>
              <a:rPr lang="en-US" altLang="ko-KR"/>
              <a:t>Loss function : cross entropy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Model : CNN </a:t>
            </a:r>
          </a:p>
          <a:p>
            <a:pPr lvl="1"/>
            <a:r>
              <a:rPr lang="en-US" altLang="ko-KR"/>
              <a:t>Optimizer : SGD</a:t>
            </a:r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/61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8176AF-539C-406F-87B9-0C0FC726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B5F3C-D471-4B44-A61B-08FAB6F7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32856"/>
            <a:ext cx="5173543" cy="793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84B7E-564B-46E3-8F6F-93F151E6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645024"/>
            <a:ext cx="4992266" cy="936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A7B58C-E306-4F26-AFD8-57E1FC3B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5517232"/>
            <a:ext cx="5976664" cy="8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Preparation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USE_CUDA = </a:t>
            </a:r>
            <a:r>
              <a:rPr kumimoji="0"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torch.cuda.is_available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kumimoji="0"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torch.device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cuda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USE_CUDA </a:t>
            </a:r>
            <a:r>
              <a:rPr kumimoji="0"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cpu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Select device to use (GPU or CPU)</a:t>
            </a:r>
          </a:p>
          <a:p>
            <a:pPr lvl="2"/>
            <a:r>
              <a:rPr lang="en-US" altLang="ko-KR" dirty="0"/>
              <a:t>If GPU can be used, use GPU</a:t>
            </a:r>
          </a:p>
          <a:p>
            <a:pPr lvl="2"/>
            <a:r>
              <a:rPr lang="en-US" altLang="ko-KR" dirty="0"/>
              <a:t>else, use CPU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181588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torch.optim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torch.nn.functional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USE_CUDA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torch.cuda.is_available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torch.device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cuda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USE_CUDA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cpu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8176AF-539C-406F-87B9-0C0FC726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data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Transforms : Normalize data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397031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transforms.Compose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transforms.ToTensor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transforms.Normalize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mean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std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kumimoji="0" lang="ko-KR" altLang="ko-KR" sz="2400" dirty="0">
              <a:latin typeface="Arial" panose="020B0604020202020204" pitchFamily="34" charset="0"/>
            </a:endParaRPr>
          </a:p>
          <a:p>
            <a:pPr lvl="0"/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datasets.FashionMNIST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'./.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/'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download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datasets.FashionMNIST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'./.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/'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download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041BDA-5EB2-4933-9D4F-82CF90CFA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5" t="-1" b="1316"/>
          <a:stretch/>
        </p:blipFill>
        <p:spPr>
          <a:xfrm>
            <a:off x="3799800" y="3506835"/>
            <a:ext cx="4372200" cy="476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DC48C1-980D-4F9A-A0EF-90D6DAE8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86" b="939"/>
          <a:stretch/>
        </p:blipFill>
        <p:spPr>
          <a:xfrm>
            <a:off x="3799800" y="4883197"/>
            <a:ext cx="4372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for mini-batch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Divide by each batch of data</a:t>
            </a:r>
          </a:p>
          <a:p>
            <a:pPr lvl="1"/>
            <a:r>
              <a:rPr lang="en-US" altLang="ko-KR" dirty="0"/>
              <a:t>Data Shuffling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26776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BATCH_SIZE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=BATCH_SIZE,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shuffle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=BATCH_SIZE,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shuffle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1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Network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 err="1"/>
              <a:t>nn.Linear</a:t>
            </a:r>
            <a:r>
              <a:rPr lang="en-US" altLang="ko-KR" b="1" dirty="0"/>
              <a:t>(x, y) =  </a:t>
            </a:r>
            <a:r>
              <a:rPr lang="en-US" altLang="ko-KR" b="1" dirty="0" err="1"/>
              <a:t>x_dim</a:t>
            </a:r>
            <a:r>
              <a:rPr lang="en-US" altLang="ko-KR" b="1" dirty="0"/>
              <a:t> -&gt; </a:t>
            </a:r>
            <a:r>
              <a:rPr lang="en-US" altLang="ko-KR" b="1" dirty="0" err="1"/>
              <a:t>y_dim</a:t>
            </a:r>
            <a:r>
              <a:rPr lang="en-US" altLang="ko-KR" b="1" dirty="0"/>
              <a:t> (node)</a:t>
            </a:r>
          </a:p>
          <a:p>
            <a:pPr lvl="1"/>
            <a:r>
              <a:rPr lang="en-US" altLang="ko-KR" b="1" dirty="0"/>
              <a:t>nn.Conv2d(x, y) =  </a:t>
            </a:r>
            <a:r>
              <a:rPr lang="en-US" altLang="ko-KR" b="1" dirty="0" err="1"/>
              <a:t>x_dim</a:t>
            </a:r>
            <a:r>
              <a:rPr lang="en-US" altLang="ko-KR" b="1" dirty="0"/>
              <a:t> -&gt; </a:t>
            </a:r>
            <a:r>
              <a:rPr lang="en-US" altLang="ko-KR" b="1" dirty="0" err="1"/>
              <a:t>y_dim</a:t>
            </a:r>
            <a:r>
              <a:rPr lang="en-US" altLang="ko-KR" b="1" dirty="0"/>
              <a:t> (channel)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850013"/>
            <a:ext cx="7200000" cy="353943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(F.max_pool2d(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(F.max_pool2d(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x.view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F.dropout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.training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F.log_softmax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B942E9-40EA-4886-BEBF-19EBE92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48" y="4912465"/>
            <a:ext cx="2630304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DAB2-CEDF-4450-B0CB-C9D29A3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470A-157D-4D34-9410-B6D3E9F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and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Net.to(DEVICE)</a:t>
            </a:r>
          </a:p>
          <a:p>
            <a:pPr lvl="2"/>
            <a:r>
              <a:rPr lang="en-US" altLang="ko-KR" b="1" dirty="0"/>
              <a:t>.to(): </a:t>
            </a:r>
            <a:r>
              <a:rPr lang="en-US" altLang="ko-KR" dirty="0"/>
              <a:t>function sends the parameters of the model to the specified location.</a:t>
            </a:r>
          </a:p>
          <a:p>
            <a:pPr lvl="2"/>
            <a:r>
              <a:rPr lang="en-US" altLang="ko-KR" b="1" dirty="0"/>
              <a:t>DEVICE</a:t>
            </a:r>
            <a:r>
              <a:rPr lang="en-US" altLang="ko-KR" dirty="0"/>
              <a:t> = GPU or CPU (defined it before)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Stochastic Gradient Descent (SGD)</a:t>
            </a:r>
          </a:p>
          <a:p>
            <a:pPr lvl="2"/>
            <a:r>
              <a:rPr lang="en-US" altLang="ko-KR" dirty="0"/>
              <a:t>Parameters to learn</a:t>
            </a:r>
          </a:p>
          <a:p>
            <a:pPr lvl="2"/>
            <a:r>
              <a:rPr lang="en-US" altLang="ko-KR" dirty="0"/>
              <a:t>Learning rate – Hyper Parameter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9E2FC-6589-4477-8F68-E8CD02604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A6913-A892-4D2C-96A1-08C955381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A5A83-44D8-43B8-93E8-44D4B0C91B0F}"/>
              </a:ext>
            </a:extLst>
          </p:cNvPr>
          <p:cNvSpPr/>
          <p:nvPr/>
        </p:nvSpPr>
        <p:spPr>
          <a:xfrm>
            <a:off x="972000" y="1916832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Net().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optim.SGD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model.parameters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lr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7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training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/61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enumerate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optimizer.zero_grad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optimizer.step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200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{} [{}/{} ({:.0f}%)]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{:.6f}'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100.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3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evaluation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/61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397031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evaluate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model.eval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with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torch.no_grad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reduction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sum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output.max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keepdim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pred.eq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target.view_as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100.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7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23A7-B6AF-47F7-B1A6-D432524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EA65D-5523-4281-8518-BC16F8A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350AC-2A36-44D8-BAF0-BEB47F7EE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1063-D1B7-43CF-8D1F-03DB5BA6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3286D-325A-4BA3-938B-1B9B667678BC}"/>
              </a:ext>
            </a:extLst>
          </p:cNvPr>
          <p:cNvSpPr/>
          <p:nvPr/>
        </p:nvSpPr>
        <p:spPr>
          <a:xfrm>
            <a:off x="972000" y="1988840"/>
            <a:ext cx="7200000" cy="22467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EPOCHS=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EPOCHS +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evaluate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'[{}]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{:.4f},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Accuracy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{:.2f}%'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90A96-0295-4CD7-AB3C-5BD5879A0FF6}"/>
              </a:ext>
            </a:extLst>
          </p:cNvPr>
          <p:cNvSpPr/>
          <p:nvPr/>
        </p:nvSpPr>
        <p:spPr>
          <a:xfrm>
            <a:off x="972000" y="4562634"/>
            <a:ext cx="7200000" cy="923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" dirty="0"/>
              <a:t>[10] Test Loss: 0.4043, Accuracy: 84.98%</a:t>
            </a:r>
            <a:endParaRPr lang="ko" altLang="en-US" dirty="0"/>
          </a:p>
          <a:p>
            <a:r>
              <a:rPr lang="en-US" altLang="ko" dirty="0"/>
              <a:t>[20] Test Loss: 0.3592, Accuracy: 86.22%</a:t>
            </a:r>
            <a:endParaRPr lang="ko" altLang="en-US" dirty="0"/>
          </a:p>
          <a:p>
            <a:r>
              <a:rPr lang="en-US" altLang="ko" dirty="0"/>
              <a:t>[30] Test Loss: 0.3326, Accuracy: 87.47%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966340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7115-664D-4AA0-BDD6-ABC013A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32C8-BBF1-43AD-94B7-A9BD5052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Conv2d</a:t>
            </a:r>
          </a:p>
          <a:p>
            <a:pPr lvl="2"/>
            <a:r>
              <a:rPr lang="en-US" altLang="ko-KR" dirty="0"/>
              <a:t>Filter: 5x5x10, 5x5x20</a:t>
            </a:r>
          </a:p>
          <a:p>
            <a:pPr lvl="2"/>
            <a:r>
              <a:rPr lang="en-US" altLang="ko-KR" dirty="0"/>
              <a:t>Default: Strides: 1, Padding: 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0718E-4E59-4D23-9CBC-20B3288C6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CA88D-2A17-437C-A3EF-01F841CA1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/65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0278B8-00ED-4AD9-B215-D679EAFAEAD2}"/>
              </a:ext>
            </a:extLst>
          </p:cNvPr>
          <p:cNvSpPr/>
          <p:nvPr/>
        </p:nvSpPr>
        <p:spPr>
          <a:xfrm>
            <a:off x="972000" y="1838563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1DF69-B5BB-4478-8A12-762B6A52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6" y="4569345"/>
            <a:ext cx="3756234" cy="1521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36E9C-561C-45B6-8DDF-190D9EFC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29" y="4919451"/>
            <a:ext cx="319132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Convolutional Neural Network?</a:t>
            </a:r>
          </a:p>
          <a:p>
            <a:pPr lvl="1"/>
            <a:r>
              <a:rPr lang="en-US" altLang="ko-KR" dirty="0"/>
              <a:t>Consists of Convolution, Pooling layers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F9B28B0C-B92A-46C7-9B1B-608BF43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6213"/>
            <a:ext cx="792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2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7115-664D-4AA0-BDD6-ABC013A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32C8-BBF1-43AD-94B7-A9BD5052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Conv2d</a:t>
            </a:r>
          </a:p>
          <a:p>
            <a:pPr lvl="2"/>
            <a:r>
              <a:rPr lang="en-US" altLang="ko-KR" dirty="0"/>
              <a:t>Filter: 5x5x10, 5x5x20</a:t>
            </a:r>
          </a:p>
          <a:p>
            <a:pPr lvl="2"/>
            <a:r>
              <a:rPr lang="en-US" altLang="ko-KR" dirty="0"/>
              <a:t>Strides: 1, Padding: 2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0718E-4E59-4D23-9CBC-20B3288C6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CA88D-2A17-437C-A3EF-01F841CA1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/65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0278B8-00ED-4AD9-B215-D679EAFAEAD2}"/>
              </a:ext>
            </a:extLst>
          </p:cNvPr>
          <p:cNvSpPr/>
          <p:nvPr/>
        </p:nvSpPr>
        <p:spPr>
          <a:xfrm>
            <a:off x="972000" y="1838563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80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66B1B6-044E-4B1F-8A04-F4CF6877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3" y="4265831"/>
            <a:ext cx="4941881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BAC3-EB0F-44E2-A514-763D061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2724-8744-4F2F-A196-7346714F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perceive on computer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50EF3-2444-4F37-8843-991232CA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B157B-D0C9-4F4C-980A-33210C58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/65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A5D08-1E2B-452F-8FFD-F57548A3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75433"/>
            <a:ext cx="3172147" cy="3156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69799-8759-45AB-A10F-CF205228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71" y="2375433"/>
            <a:ext cx="3302179" cy="31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BAC3-EB0F-44E2-A514-763D061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2724-8744-4F2F-A196-7346714F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perceive on computer</a:t>
            </a:r>
            <a:endParaRPr lang="ko-KR" altLang="en-US" dirty="0"/>
          </a:p>
          <a:p>
            <a:pPr lvl="1"/>
            <a:r>
              <a:rPr lang="en-US" altLang="ko-KR" dirty="0"/>
              <a:t>DNN(Dense Neural network)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CNN(Convolutional Neural network)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50EF3-2444-4F37-8843-991232CA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B157B-D0C9-4F4C-980A-33210C58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/65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A5D08-1E2B-452F-8FFD-F57548A3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2276871"/>
            <a:ext cx="1265304" cy="1258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69799-8759-45AB-A10F-CF205228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76719"/>
            <a:ext cx="1604554" cy="153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9E5F02-C1A7-41EA-9EF3-F3EBC312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276872"/>
            <a:ext cx="4536504" cy="901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70154-E7AB-4D69-B56D-C9DA25B93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584" y="4725144"/>
            <a:ext cx="3819525" cy="120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6B7D7-C813-47B0-AD2C-D8F9C1818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191" y="1700808"/>
            <a:ext cx="2580105" cy="21598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BEC378-DDEE-4126-B48A-5C101E093D5C}"/>
              </a:ext>
            </a:extLst>
          </p:cNvPr>
          <p:cNvSpPr/>
          <p:nvPr/>
        </p:nvSpPr>
        <p:spPr bwMode="auto">
          <a:xfrm>
            <a:off x="6876256" y="2204864"/>
            <a:ext cx="1944216" cy="144016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09B90-EE95-47AD-9B2A-AD184BDDD116}"/>
              </a:ext>
            </a:extLst>
          </p:cNvPr>
          <p:cNvSpPr/>
          <p:nvPr/>
        </p:nvSpPr>
        <p:spPr bwMode="auto">
          <a:xfrm>
            <a:off x="5220072" y="5229200"/>
            <a:ext cx="3168352" cy="144016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AB726F-7878-4209-B714-EA11EB8DBA9A}"/>
              </a:ext>
            </a:extLst>
          </p:cNvPr>
          <p:cNvSpPr/>
          <p:nvPr/>
        </p:nvSpPr>
        <p:spPr bwMode="auto">
          <a:xfrm>
            <a:off x="6876256" y="2852936"/>
            <a:ext cx="1296144" cy="144016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D623C-D218-4C5D-8A70-8F21D7E6B31F}"/>
              </a:ext>
            </a:extLst>
          </p:cNvPr>
          <p:cNvSpPr txBox="1"/>
          <p:nvPr/>
        </p:nvSpPr>
        <p:spPr>
          <a:xfrm>
            <a:off x="2411760" y="443711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28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B5E57F-D7A8-4725-987A-6FB2206F654B}"/>
              </a:ext>
            </a:extLst>
          </p:cNvPr>
          <p:cNvCxnSpPr/>
          <p:nvPr/>
        </p:nvCxnSpPr>
        <p:spPr bwMode="auto">
          <a:xfrm>
            <a:off x="1187624" y="4635380"/>
            <a:ext cx="0" cy="216024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0B601-F0B6-4B7A-AA07-BC8F30E6BBA2}"/>
              </a:ext>
            </a:extLst>
          </p:cNvPr>
          <p:cNvCxnSpPr/>
          <p:nvPr/>
        </p:nvCxnSpPr>
        <p:spPr bwMode="auto">
          <a:xfrm>
            <a:off x="2772784" y="4607762"/>
            <a:ext cx="0" cy="216024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6C914-9DAD-42BF-A912-C85183DA0D20}"/>
              </a:ext>
            </a:extLst>
          </p:cNvPr>
          <p:cNvCxnSpPr>
            <a:cxnSpLocks/>
          </p:cNvCxnSpPr>
          <p:nvPr/>
        </p:nvCxnSpPr>
        <p:spPr bwMode="auto">
          <a:xfrm>
            <a:off x="1187624" y="4725144"/>
            <a:ext cx="1584176" cy="0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FBFB79-EDFA-4BC9-9C0A-993C4CC5E25C}"/>
              </a:ext>
            </a:extLst>
          </p:cNvPr>
          <p:cNvSpPr txBox="1"/>
          <p:nvPr/>
        </p:nvSpPr>
        <p:spPr>
          <a:xfrm>
            <a:off x="683568" y="486916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28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FF1E6C-01B7-4855-B2D8-DFC8001D9621}"/>
              </a:ext>
            </a:extLst>
          </p:cNvPr>
          <p:cNvCxnSpPr>
            <a:cxnSpLocks/>
          </p:cNvCxnSpPr>
          <p:nvPr/>
        </p:nvCxnSpPr>
        <p:spPr bwMode="auto">
          <a:xfrm>
            <a:off x="899592" y="6309320"/>
            <a:ext cx="288032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DD9BA-7CCF-4380-ACFB-1EBB2C122810}"/>
              </a:ext>
            </a:extLst>
          </p:cNvPr>
          <p:cNvCxnSpPr>
            <a:cxnSpLocks/>
          </p:cNvCxnSpPr>
          <p:nvPr/>
        </p:nvCxnSpPr>
        <p:spPr bwMode="auto">
          <a:xfrm>
            <a:off x="899592" y="4797152"/>
            <a:ext cx="288032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3496FA-94F5-4A60-AD27-BA5E8F4E257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3608" y="4797152"/>
            <a:ext cx="0" cy="1512168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9138BA-B6DF-4CEA-8BCC-AC60DDBE24F2}"/>
              </a:ext>
            </a:extLst>
          </p:cNvPr>
          <p:cNvSpPr txBox="1"/>
          <p:nvPr/>
        </p:nvSpPr>
        <p:spPr>
          <a:xfrm>
            <a:off x="4572000" y="312122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784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57AE25-FF6E-4DDA-AB5E-5D80C8037328}"/>
              </a:ext>
            </a:extLst>
          </p:cNvPr>
          <p:cNvCxnSpPr/>
          <p:nvPr/>
        </p:nvCxnSpPr>
        <p:spPr bwMode="auto">
          <a:xfrm>
            <a:off x="1547664" y="2204864"/>
            <a:ext cx="0" cy="216024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2B6170-7A78-4A98-AF94-48B40F0D2722}"/>
              </a:ext>
            </a:extLst>
          </p:cNvPr>
          <p:cNvCxnSpPr/>
          <p:nvPr/>
        </p:nvCxnSpPr>
        <p:spPr bwMode="auto">
          <a:xfrm>
            <a:off x="5004048" y="3140968"/>
            <a:ext cx="0" cy="216024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760532-4D76-4320-AA5D-A210A3DF5F02}"/>
              </a:ext>
            </a:extLst>
          </p:cNvPr>
          <p:cNvCxnSpPr>
            <a:cxnSpLocks/>
          </p:cNvCxnSpPr>
          <p:nvPr/>
        </p:nvCxnSpPr>
        <p:spPr bwMode="auto">
          <a:xfrm>
            <a:off x="1547664" y="2276872"/>
            <a:ext cx="3456384" cy="936104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28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B10B-AE12-423D-9252-BDF0E987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83EC-AA64-415D-BF75-CC470BC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B20F2-E030-4490-BF7A-FC47053AC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84748-DCC4-4B2C-B049-7239123F9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2" descr="https://github.com/vdumoulin/conv_arithmetic/raw/master/gif/no_padding_no_strides.gif">
            <a:extLst>
              <a:ext uri="{FF2B5EF4-FFF2-40B4-BE49-F238E27FC236}">
                <a16:creationId xmlns:a16="http://schemas.microsoft.com/office/drawing/2014/main" id="{AB1E0804-F623-4BD8-AE80-9B94EDD04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1" y="1916832"/>
            <a:ext cx="1729669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github.com/vdumoulin/conv_arithmetic/raw/master/gif/no_padding_strides.gif">
            <a:extLst>
              <a:ext uri="{FF2B5EF4-FFF2-40B4-BE49-F238E27FC236}">
                <a16:creationId xmlns:a16="http://schemas.microsoft.com/office/drawing/2014/main" id="{D5DBBC24-A0F5-4E7D-B1B0-A01511CD5A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8" y="4354733"/>
            <a:ext cx="187425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github.com/vdumoulin/conv_arithmetic/raw/master/gif/same_padding_no_strides.gif">
            <a:extLst>
              <a:ext uri="{FF2B5EF4-FFF2-40B4-BE49-F238E27FC236}">
                <a16:creationId xmlns:a16="http://schemas.microsoft.com/office/drawing/2014/main" id="{F3B715CB-0E7A-42D8-9118-6545F165BA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75" y="1916832"/>
            <a:ext cx="1615192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ithub.com/vdumoulin/conv_arithmetic/raw/master/gif/padding_strides.gif">
            <a:extLst>
              <a:ext uri="{FF2B5EF4-FFF2-40B4-BE49-F238E27FC236}">
                <a16:creationId xmlns:a16="http://schemas.microsoft.com/office/drawing/2014/main" id="{10F34042-6E58-416F-9EF4-4EBA8D6EFF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6" y="4354733"/>
            <a:ext cx="1903463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4B3C7-F0B3-441C-A2FD-36F86F293C55}"/>
              </a:ext>
            </a:extLst>
          </p:cNvPr>
          <p:cNvSpPr txBox="1"/>
          <p:nvPr/>
        </p:nvSpPr>
        <p:spPr>
          <a:xfrm>
            <a:off x="1214178" y="3684450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Padding=0,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F3C86-AB8B-44EF-B5A1-1C1CD5887E25}"/>
              </a:ext>
            </a:extLst>
          </p:cNvPr>
          <p:cNvSpPr txBox="1"/>
          <p:nvPr/>
        </p:nvSpPr>
        <p:spPr>
          <a:xfrm>
            <a:off x="1201416" y="6185143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Padding=0,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45D30-0443-4616-81E1-044954FEBF04}"/>
              </a:ext>
            </a:extLst>
          </p:cNvPr>
          <p:cNvSpPr txBox="1"/>
          <p:nvPr/>
        </p:nvSpPr>
        <p:spPr>
          <a:xfrm>
            <a:off x="4761435" y="3684450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Padding=1 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59C25-551B-406A-8B92-34C4157D3BEB}"/>
              </a:ext>
            </a:extLst>
          </p:cNvPr>
          <p:cNvSpPr txBox="1"/>
          <p:nvPr/>
        </p:nvSpPr>
        <p:spPr>
          <a:xfrm>
            <a:off x="4730070" y="6185143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Padding=1,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4F6771-6635-4079-B3DC-C8FE47DAF4FC}"/>
              </a:ext>
            </a:extLst>
          </p:cNvPr>
          <p:cNvSpPr/>
          <p:nvPr/>
        </p:nvSpPr>
        <p:spPr>
          <a:xfrm>
            <a:off x="5371894" y="57349"/>
            <a:ext cx="3836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https://github.com/vdumoulin/conv_arithmetic</a:t>
            </a:r>
          </a:p>
        </p:txBody>
      </p:sp>
    </p:spTree>
    <p:extLst>
      <p:ext uri="{BB962C8B-B14F-4D97-AF65-F5344CB8AC3E}">
        <p14:creationId xmlns:p14="http://schemas.microsoft.com/office/powerpoint/2010/main" val="38247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2" descr="https://cdn-images-1.medium.com/max/800/1*_34EtrgYk6cQxlJ2br51HQ.gif">
            <a:extLst>
              <a:ext uri="{FF2B5EF4-FFF2-40B4-BE49-F238E27FC236}">
                <a16:creationId xmlns:a16="http://schemas.microsoft.com/office/drawing/2014/main" id="{2C6552D4-8317-46FA-B7BB-467545014B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6" y="1990108"/>
            <a:ext cx="5138928" cy="42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B794D-C0B5-4DD1-A3AB-7760BAD4214A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33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(1)</a:t>
            </a:r>
            <a:endParaRPr lang="ko-KR" altLang="en-US" dirty="0"/>
          </a:p>
          <a:p>
            <a:pPr lvl="1"/>
            <a:r>
              <a:rPr lang="en-US" altLang="ko-KR" dirty="0"/>
              <a:t>MAX pooling</a:t>
            </a:r>
          </a:p>
          <a:p>
            <a:pPr lvl="2"/>
            <a:r>
              <a:rPr lang="en-US" altLang="ko-KR" dirty="0" err="1"/>
              <a:t>Sride</a:t>
            </a:r>
            <a:r>
              <a:rPr lang="en-US" altLang="ko-KR" dirty="0"/>
              <a:t>=2, </a:t>
            </a:r>
            <a:r>
              <a:rPr lang="en-US" altLang="ko-KR" dirty="0" err="1"/>
              <a:t>Kernel_size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/65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2D75A-D2C1-4791-BCE0-5DC8C25E4D68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974245F-1C36-4160-8BDC-1387F842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130100" cy="35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8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(2)</a:t>
            </a:r>
            <a:endParaRPr lang="ko-KR" altLang="en-US" dirty="0"/>
          </a:p>
          <a:p>
            <a:pPr lvl="1"/>
            <a:r>
              <a:rPr lang="en-US" altLang="ko-KR" dirty="0"/>
              <a:t>Average pooling</a:t>
            </a:r>
          </a:p>
          <a:p>
            <a:pPr lvl="2"/>
            <a:r>
              <a:rPr lang="en-US" altLang="ko-KR" dirty="0" err="1"/>
              <a:t>Sride</a:t>
            </a:r>
            <a:r>
              <a:rPr lang="en-US" altLang="ko-KR" dirty="0"/>
              <a:t>=2, </a:t>
            </a:r>
            <a:r>
              <a:rPr lang="en-US" altLang="ko-KR" dirty="0" err="1"/>
              <a:t>Kernel_size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/65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2D75A-D2C1-4791-BCE0-5DC8C25E4D68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264646-374D-462D-AD19-D5F5215E80F0}"/>
              </a:ext>
            </a:extLst>
          </p:cNvPr>
          <p:cNvGrpSpPr/>
          <p:nvPr/>
        </p:nvGrpSpPr>
        <p:grpSpPr>
          <a:xfrm>
            <a:off x="1547664" y="2708920"/>
            <a:ext cx="6130100" cy="3549005"/>
            <a:chOff x="1547664" y="2708920"/>
            <a:chExt cx="6130100" cy="3549005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B49A1EAB-E8E6-4AC9-A6A1-D5B09FC3D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708920"/>
              <a:ext cx="6130100" cy="354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86D6C-AF5D-43B9-BD0D-1199374D3896}"/>
                </a:ext>
              </a:extLst>
            </p:cNvPr>
            <p:cNvSpPr txBox="1"/>
            <p:nvPr/>
          </p:nvSpPr>
          <p:spPr>
            <a:xfrm>
              <a:off x="6029401" y="3840291"/>
              <a:ext cx="660758" cy="369332"/>
            </a:xfrm>
            <a:prstGeom prst="rect">
              <a:avLst/>
            </a:prstGeom>
            <a:solidFill>
              <a:srgbClr val="FFBF68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2.75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2BEF2-7C51-4A73-A375-464F3221DBDD}"/>
                </a:ext>
              </a:extLst>
            </p:cNvPr>
            <p:cNvSpPr txBox="1"/>
            <p:nvPr/>
          </p:nvSpPr>
          <p:spPr>
            <a:xfrm>
              <a:off x="6690159" y="3840291"/>
              <a:ext cx="649537" cy="369332"/>
            </a:xfrm>
            <a:prstGeom prst="rect">
              <a:avLst/>
            </a:prstGeom>
            <a:solidFill>
              <a:srgbClr val="80EC5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4.75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5F880-7F09-4997-A37A-5B36EFADFA70}"/>
                </a:ext>
              </a:extLst>
            </p:cNvPr>
            <p:cNvSpPr txBox="1"/>
            <p:nvPr/>
          </p:nvSpPr>
          <p:spPr>
            <a:xfrm>
              <a:off x="6690159" y="4386701"/>
              <a:ext cx="660758" cy="369332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1.75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CD8666-6D03-449E-BBF0-3098FAB4EDD8}"/>
                </a:ext>
              </a:extLst>
            </p:cNvPr>
            <p:cNvSpPr txBox="1"/>
            <p:nvPr/>
          </p:nvSpPr>
          <p:spPr>
            <a:xfrm>
              <a:off x="6029401" y="4386701"/>
              <a:ext cx="660758" cy="369332"/>
            </a:xfrm>
            <a:prstGeom prst="rect">
              <a:avLst/>
            </a:prstGeom>
            <a:solidFill>
              <a:srgbClr val="50B3E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1.75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99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8376-D232-49F6-AECF-3FBC07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9917-4FA6-4A3F-A1FA-B64DCA97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Fashion-MNIST is a dataset of </a:t>
            </a:r>
            <a:r>
              <a:rPr lang="en-US" altLang="ko-KR" dirty="0" err="1"/>
              <a:t>Zalando's</a:t>
            </a:r>
            <a:r>
              <a:rPr lang="en-US" altLang="ko-KR" dirty="0"/>
              <a:t> article images</a:t>
            </a:r>
          </a:p>
          <a:p>
            <a:pPr lvl="1"/>
            <a:r>
              <a:rPr lang="en-US" altLang="ko-KR" dirty="0"/>
              <a:t>It contains training set of 60,000 examples and a test set of 10,000 examples</a:t>
            </a:r>
          </a:p>
          <a:p>
            <a:pPr lvl="1"/>
            <a:r>
              <a:rPr lang="en-US" altLang="ko-KR" dirty="0"/>
              <a:t>Each example is a 28x28 grayscale image, associated with a label from 10 classes.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A5B5B-775F-4B8A-83D0-690E15E79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A472A-B520-4CC1-8723-69E66945C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/61</a:t>
            </a:r>
          </a:p>
        </p:txBody>
      </p:sp>
      <p:pic>
        <p:nvPicPr>
          <p:cNvPr id="8" name="Picture 4" descr="fashion mnist evaluation resultsì ëí ì´ë¯¸ì§ ê²ìê²°ê³¼">
            <a:extLst>
              <a:ext uri="{FF2B5EF4-FFF2-40B4-BE49-F238E27FC236}">
                <a16:creationId xmlns:a16="http://schemas.microsoft.com/office/drawing/2014/main" id="{FC15D286-16D5-4297-889C-B737F273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45630"/>
            <a:ext cx="3456384" cy="27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5C5D68BF-57BB-4B48-85CF-8988D62D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348413" cy="21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7161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6215</TotalTime>
  <Words>1891</Words>
  <Application>Microsoft Office PowerPoint</Application>
  <PresentationFormat>On-screen Show (4:3)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굴림</vt:lpstr>
      <vt:lpstr>Arial</vt:lpstr>
      <vt:lpstr>Calibri</vt:lpstr>
      <vt:lpstr>Consolas</vt:lpstr>
      <vt:lpstr>Wingdings 2</vt:lpstr>
      <vt:lpstr>수묵 터치</vt:lpstr>
      <vt:lpstr>Convolutional Neural Networks</vt:lpstr>
      <vt:lpstr>Convolutional Neural Network</vt:lpstr>
      <vt:lpstr>Image data</vt:lpstr>
      <vt:lpstr>Image data</vt:lpstr>
      <vt:lpstr>Convolution</vt:lpstr>
      <vt:lpstr>Convolution</vt:lpstr>
      <vt:lpstr>Pooling</vt:lpstr>
      <vt:lpstr>Pooling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임지영</cp:lastModifiedBy>
  <cp:revision>314</cp:revision>
  <dcterms:created xsi:type="dcterms:W3CDTF">2004-03-24T09:34:53Z</dcterms:created>
  <dcterms:modified xsi:type="dcterms:W3CDTF">2022-03-14T00:57:31Z</dcterms:modified>
</cp:coreProperties>
</file>