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396" r:id="rId4"/>
    <p:sldId id="353" r:id="rId5"/>
    <p:sldId id="355" r:id="rId6"/>
    <p:sldId id="363" r:id="rId7"/>
    <p:sldId id="354" r:id="rId8"/>
    <p:sldId id="362" r:id="rId9"/>
    <p:sldId id="364" r:id="rId10"/>
    <p:sldId id="365" r:id="rId11"/>
    <p:sldId id="397" r:id="rId12"/>
    <p:sldId id="398" r:id="rId13"/>
    <p:sldId id="378" r:id="rId14"/>
    <p:sldId id="377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3" autoAdjust="0"/>
    <p:restoredTop sz="87139" autoAdjust="0"/>
  </p:normalViewPr>
  <p:slideViewPr>
    <p:cSldViewPr>
      <p:cViewPr varScale="1">
        <p:scale>
          <a:sx n="92" d="100"/>
          <a:sy n="92" d="100"/>
        </p:scale>
        <p:origin x="-180" y="-108"/>
      </p:cViewPr>
      <p:guideLst>
        <p:guide orient="horz" pos="32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7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AC603-7B10-6347-BF5B-6659026718ED}" type="doc">
      <dgm:prSet loTypeId="urn:microsoft.com/office/officeart/2005/8/layout/cycle3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05AA3F-3F15-AE49-9DB2-8E47696EFF86}">
      <dgm:prSet phldrT="[Text]" custT="1"/>
      <dgm:spPr/>
      <dgm:t>
        <a:bodyPr/>
        <a:lstStyle/>
        <a:p>
          <a:r>
            <a:rPr lang="en-US" sz="1400" b="1" dirty="0" smtClean="0"/>
            <a:t>How you act..</a:t>
          </a:r>
        </a:p>
        <a:p>
          <a:endParaRPr lang="en-US" sz="1200" b="1" i="1" dirty="0" smtClean="0"/>
        </a:p>
        <a:p>
          <a:r>
            <a:rPr lang="en-US" sz="1200" b="0" i="1" dirty="0" smtClean="0"/>
            <a:t>We learn as we go</a:t>
          </a:r>
        </a:p>
      </dgm:t>
    </dgm:pt>
    <dgm:pt modelId="{4044B580-B026-524E-9EAD-D4B30E66A812}" type="parTrans" cxnId="{C623B6F6-E4A7-A041-87F1-D1186F52D015}">
      <dgm:prSet/>
      <dgm:spPr/>
      <dgm:t>
        <a:bodyPr/>
        <a:lstStyle/>
        <a:p>
          <a:endParaRPr lang="en-US" sz="1100"/>
        </a:p>
      </dgm:t>
    </dgm:pt>
    <dgm:pt modelId="{80E3F6DD-DAD4-AE42-A127-1D28BCE058AD}" type="sibTrans" cxnId="{C623B6F6-E4A7-A041-87F1-D1186F52D015}">
      <dgm:prSet/>
      <dgm:spPr/>
      <dgm:t>
        <a:bodyPr/>
        <a:lstStyle/>
        <a:p>
          <a:endParaRPr lang="en-US" sz="1100"/>
        </a:p>
      </dgm:t>
    </dgm:pt>
    <dgm:pt modelId="{9C287286-F2A9-5B4C-AFC1-6D86160124C1}">
      <dgm:prSet phldrT="[Text]" custT="1"/>
      <dgm:spPr/>
      <dgm:t>
        <a:bodyPr/>
        <a:lstStyle/>
        <a:p>
          <a:r>
            <a:rPr lang="en-US" sz="1400" b="1" dirty="0" smtClean="0"/>
            <a:t>What other information is out there…</a:t>
          </a:r>
        </a:p>
        <a:p>
          <a:r>
            <a:rPr lang="en-US" sz="1200" b="0" i="1" dirty="0" smtClean="0"/>
            <a:t>Aggregates existing information</a:t>
          </a:r>
          <a:endParaRPr lang="en-US" sz="1100" b="0" i="1" dirty="0" smtClean="0"/>
        </a:p>
      </dgm:t>
    </dgm:pt>
    <dgm:pt modelId="{3DF4FE2D-57E0-A04E-9969-B99F1513928C}" type="parTrans" cxnId="{E5AAF2E5-E63F-7A4E-A482-85F460594783}">
      <dgm:prSet/>
      <dgm:spPr/>
      <dgm:t>
        <a:bodyPr/>
        <a:lstStyle/>
        <a:p>
          <a:endParaRPr lang="en-US" sz="1100"/>
        </a:p>
      </dgm:t>
    </dgm:pt>
    <dgm:pt modelId="{8FEE8A74-8E89-BF4D-9849-481A162B8B97}" type="sibTrans" cxnId="{E5AAF2E5-E63F-7A4E-A482-85F460594783}">
      <dgm:prSet/>
      <dgm:spPr/>
      <dgm:t>
        <a:bodyPr/>
        <a:lstStyle/>
        <a:p>
          <a:endParaRPr lang="en-US" sz="1100"/>
        </a:p>
      </dgm:t>
    </dgm:pt>
    <dgm:pt modelId="{2C378514-08C2-A140-8D56-14F5F08611CE}">
      <dgm:prSet phldrT="[Text]" custT="1"/>
      <dgm:spPr/>
      <dgm:t>
        <a:bodyPr/>
        <a:lstStyle/>
        <a:p>
          <a:r>
            <a:rPr lang="en-US" sz="1400" b="1" dirty="0" smtClean="0"/>
            <a:t>What you tell us…</a:t>
          </a:r>
        </a:p>
        <a:p>
          <a:endParaRPr lang="en-US" sz="1200" b="1" i="1" dirty="0" smtClean="0"/>
        </a:p>
        <a:p>
          <a:r>
            <a:rPr lang="en-US" sz="1200" b="0" i="1" dirty="0" smtClean="0"/>
            <a:t>Create user profile and pull in social</a:t>
          </a:r>
          <a:endParaRPr lang="en-US" sz="1200" b="0" i="1" dirty="0"/>
        </a:p>
      </dgm:t>
    </dgm:pt>
    <dgm:pt modelId="{45E1F203-C54A-804D-A949-20995E436A7C}" type="sibTrans" cxnId="{56B68925-7E5A-6E4A-A177-DC4B54AD10DE}">
      <dgm:prSet/>
      <dgm:spPr/>
      <dgm:t>
        <a:bodyPr/>
        <a:lstStyle/>
        <a:p>
          <a:endParaRPr lang="en-US" sz="1100">
            <a:solidFill>
              <a:srgbClr val="FF0000"/>
            </a:solidFill>
          </a:endParaRPr>
        </a:p>
      </dgm:t>
    </dgm:pt>
    <dgm:pt modelId="{271974D2-A4A0-8A47-835C-290FCE453F29}" type="parTrans" cxnId="{56B68925-7E5A-6E4A-A177-DC4B54AD10DE}">
      <dgm:prSet/>
      <dgm:spPr/>
      <dgm:t>
        <a:bodyPr/>
        <a:lstStyle/>
        <a:p>
          <a:endParaRPr lang="en-US" sz="1100"/>
        </a:p>
      </dgm:t>
    </dgm:pt>
    <dgm:pt modelId="{42439B00-C82E-DA40-8411-8B2BA26A0D49}" type="pres">
      <dgm:prSet presAssocID="{B94AC603-7B10-6347-BF5B-6659026718E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11E992-1AD1-E247-9DAD-EF8F5C660A30}" type="pres">
      <dgm:prSet presAssocID="{B94AC603-7B10-6347-BF5B-6659026718ED}" presName="cycle" presStyleCnt="0"/>
      <dgm:spPr/>
    </dgm:pt>
    <dgm:pt modelId="{7A4FCC5A-AC1B-804B-8333-7DE078B183AB}" type="pres">
      <dgm:prSet presAssocID="{2C378514-08C2-A140-8D56-14F5F08611CE}" presName="nodeFirstNode" presStyleLbl="node1" presStyleIdx="0" presStyleCnt="3" custRadScaleRad="99109" custRadScaleInc="-3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B50E-B417-0741-BB55-7ECA79A4A6CA}" type="pres">
      <dgm:prSet presAssocID="{45E1F203-C54A-804D-A949-20995E436A7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73083B0A-7C15-0C42-8C5C-B927EC536FF8}" type="pres">
      <dgm:prSet presAssocID="{A705AA3F-3F15-AE49-9DB2-8E47696EFF86}" presName="nodeFollowingNodes" presStyleLbl="node1" presStyleIdx="1" presStyleCnt="3" custScaleY="133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4408A-99E0-E749-AA0F-CDA5CED9C5E6}" type="pres">
      <dgm:prSet presAssocID="{9C287286-F2A9-5B4C-AFC1-6D86160124C1}" presName="nodeFollowingNodes" presStyleLbl="node1" presStyleIdx="2" presStyleCnt="3" custScaleY="122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C023FC-2D45-4928-928B-C5B19DFF3810}" type="presOf" srcId="{45E1F203-C54A-804D-A949-20995E436A7C}" destId="{AAC6B50E-B417-0741-BB55-7ECA79A4A6CA}" srcOrd="0" destOrd="0" presId="urn:microsoft.com/office/officeart/2005/8/layout/cycle3"/>
    <dgm:cxn modelId="{AE706C4B-1D12-481F-8D28-5E0631832379}" type="presOf" srcId="{B94AC603-7B10-6347-BF5B-6659026718ED}" destId="{42439B00-C82E-DA40-8411-8B2BA26A0D49}" srcOrd="0" destOrd="0" presId="urn:microsoft.com/office/officeart/2005/8/layout/cycle3"/>
    <dgm:cxn modelId="{E5AAF2E5-E63F-7A4E-A482-85F460594783}" srcId="{B94AC603-7B10-6347-BF5B-6659026718ED}" destId="{9C287286-F2A9-5B4C-AFC1-6D86160124C1}" srcOrd="2" destOrd="0" parTransId="{3DF4FE2D-57E0-A04E-9969-B99F1513928C}" sibTransId="{8FEE8A74-8E89-BF4D-9849-481A162B8B97}"/>
    <dgm:cxn modelId="{C623B6F6-E4A7-A041-87F1-D1186F52D015}" srcId="{B94AC603-7B10-6347-BF5B-6659026718ED}" destId="{A705AA3F-3F15-AE49-9DB2-8E47696EFF86}" srcOrd="1" destOrd="0" parTransId="{4044B580-B026-524E-9EAD-D4B30E66A812}" sibTransId="{80E3F6DD-DAD4-AE42-A127-1D28BCE058AD}"/>
    <dgm:cxn modelId="{4EA77785-4CEF-40D1-9C39-406E7A84926B}" type="presOf" srcId="{2C378514-08C2-A140-8D56-14F5F08611CE}" destId="{7A4FCC5A-AC1B-804B-8333-7DE078B183AB}" srcOrd="0" destOrd="0" presId="urn:microsoft.com/office/officeart/2005/8/layout/cycle3"/>
    <dgm:cxn modelId="{56B68925-7E5A-6E4A-A177-DC4B54AD10DE}" srcId="{B94AC603-7B10-6347-BF5B-6659026718ED}" destId="{2C378514-08C2-A140-8D56-14F5F08611CE}" srcOrd="0" destOrd="0" parTransId="{271974D2-A4A0-8A47-835C-290FCE453F29}" sibTransId="{45E1F203-C54A-804D-A949-20995E436A7C}"/>
    <dgm:cxn modelId="{4E01C91B-2343-4655-BBAE-E0B554EF0ED4}" type="presOf" srcId="{9C287286-F2A9-5B4C-AFC1-6D86160124C1}" destId="{E954408A-99E0-E749-AA0F-CDA5CED9C5E6}" srcOrd="0" destOrd="0" presId="urn:microsoft.com/office/officeart/2005/8/layout/cycle3"/>
    <dgm:cxn modelId="{C8251B8A-DB04-4B1F-AA75-34CF5DE7DB89}" type="presOf" srcId="{A705AA3F-3F15-AE49-9DB2-8E47696EFF86}" destId="{73083B0A-7C15-0C42-8C5C-B927EC536FF8}" srcOrd="0" destOrd="0" presId="urn:microsoft.com/office/officeart/2005/8/layout/cycle3"/>
    <dgm:cxn modelId="{80B6CB1D-381C-416F-AEFB-11B7562058BA}" type="presParOf" srcId="{42439B00-C82E-DA40-8411-8B2BA26A0D49}" destId="{AA11E992-1AD1-E247-9DAD-EF8F5C660A30}" srcOrd="0" destOrd="0" presId="urn:microsoft.com/office/officeart/2005/8/layout/cycle3"/>
    <dgm:cxn modelId="{E1F726E6-1C6B-4D2E-804A-4DA1E15ED2FC}" type="presParOf" srcId="{AA11E992-1AD1-E247-9DAD-EF8F5C660A30}" destId="{7A4FCC5A-AC1B-804B-8333-7DE078B183AB}" srcOrd="0" destOrd="0" presId="urn:microsoft.com/office/officeart/2005/8/layout/cycle3"/>
    <dgm:cxn modelId="{3FE5553A-E6C2-45DF-90F8-EFFBADD2A13B}" type="presParOf" srcId="{AA11E992-1AD1-E247-9DAD-EF8F5C660A30}" destId="{AAC6B50E-B417-0741-BB55-7ECA79A4A6CA}" srcOrd="1" destOrd="0" presId="urn:microsoft.com/office/officeart/2005/8/layout/cycle3"/>
    <dgm:cxn modelId="{14536993-7311-40B0-8E2A-733A8FB79BB2}" type="presParOf" srcId="{AA11E992-1AD1-E247-9DAD-EF8F5C660A30}" destId="{73083B0A-7C15-0C42-8C5C-B927EC536FF8}" srcOrd="2" destOrd="0" presId="urn:microsoft.com/office/officeart/2005/8/layout/cycle3"/>
    <dgm:cxn modelId="{A8A58D04-92A9-4B35-B430-D67A4315FBE9}" type="presParOf" srcId="{AA11E992-1AD1-E247-9DAD-EF8F5C660A30}" destId="{E954408A-99E0-E749-AA0F-CDA5CED9C5E6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B50E-B417-0741-BB55-7ECA79A4A6CA}">
      <dsp:nvSpPr>
        <dsp:cNvPr id="0" name=""/>
        <dsp:cNvSpPr/>
      </dsp:nvSpPr>
      <dsp:spPr>
        <a:xfrm>
          <a:off x="489596" y="385050"/>
          <a:ext cx="2598921" cy="2598921"/>
        </a:xfrm>
        <a:prstGeom prst="circularArrow">
          <a:avLst>
            <a:gd name="adj1" fmla="val 5689"/>
            <a:gd name="adj2" fmla="val 340510"/>
            <a:gd name="adj3" fmla="val 12697868"/>
            <a:gd name="adj4" fmla="val 18076081"/>
            <a:gd name="adj5" fmla="val 5908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4FCC5A-AC1B-804B-8333-7DE078B183AB}">
      <dsp:nvSpPr>
        <dsp:cNvPr id="0" name=""/>
        <dsp:cNvSpPr/>
      </dsp:nvSpPr>
      <dsp:spPr>
        <a:xfrm>
          <a:off x="929904" y="492373"/>
          <a:ext cx="1718305" cy="8591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What you tell us…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i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1" kern="1200" dirty="0" smtClean="0"/>
            <a:t>Create user profile and pull in social</a:t>
          </a:r>
          <a:endParaRPr lang="en-US" sz="1200" b="0" i="1" kern="1200" dirty="0"/>
        </a:p>
      </dsp:txBody>
      <dsp:txXfrm>
        <a:off x="971844" y="534313"/>
        <a:ext cx="1634425" cy="775272"/>
      </dsp:txXfrm>
    </dsp:sp>
    <dsp:sp modelId="{73083B0A-7C15-0C42-8C5C-B927EC536FF8}">
      <dsp:nvSpPr>
        <dsp:cNvPr id="0" name=""/>
        <dsp:cNvSpPr/>
      </dsp:nvSpPr>
      <dsp:spPr>
        <a:xfrm>
          <a:off x="1970237" y="2044869"/>
          <a:ext cx="1718305" cy="114332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How you act..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i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1" kern="1200" dirty="0" smtClean="0"/>
            <a:t>We learn as we go</a:t>
          </a:r>
        </a:p>
      </dsp:txBody>
      <dsp:txXfrm>
        <a:off x="2026050" y="2100682"/>
        <a:ext cx="1606679" cy="1031700"/>
      </dsp:txXfrm>
    </dsp:sp>
    <dsp:sp modelId="{E954408A-99E0-E749-AA0F-CDA5CED9C5E6}">
      <dsp:nvSpPr>
        <dsp:cNvPr id="0" name=""/>
        <dsp:cNvSpPr/>
      </dsp:nvSpPr>
      <dsp:spPr>
        <a:xfrm>
          <a:off x="230" y="2092230"/>
          <a:ext cx="1718305" cy="104860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What other information is out there…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1" kern="1200" dirty="0" smtClean="0"/>
            <a:t>Aggregates existing information</a:t>
          </a:r>
          <a:endParaRPr lang="en-US" sz="1100" b="0" i="1" kern="1200" dirty="0" smtClean="0"/>
        </a:p>
      </dsp:txBody>
      <dsp:txXfrm>
        <a:off x="51419" y="2143419"/>
        <a:ext cx="1615927" cy="946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B2614-FB6C-42B7-A3B6-8FB6C8B3AFD5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3A118-4AE5-4DC4-9DFC-082B8AE04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118-4AE5-4DC4-9DFC-082B8AE046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What you tell us…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Initial profile tailored by time to purchase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Unobtrusive questions up front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Keep it fun; explain why we’re gathering this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How you act…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Micro-engagement along the way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Geolocation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Adaptive questions based on behaviors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What else is out there…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Social site APIs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OEM data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Edmunds API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Makes/Models/Options/Cost to own/Maintenance/</a:t>
            </a:r>
            <a:r>
              <a:rPr lang="en-US" dirty="0" err="1" smtClean="0">
                <a:solidFill>
                  <a:schemeClr val="tx1"/>
                </a:solidFill>
              </a:rPr>
              <a:t>Inventives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118-4AE5-4DC4-9DFC-082B8AE046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582B3-8028-4578-8217-61EA7CFF1A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3A118-4AE5-4DC4-9DFC-082B8AE046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E77-2515-47C8-85E6-148C9B7877C0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D8B3-5755-43BE-85CD-A68795DE10AA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8C4C-A851-470A-8CA5-676F28C2AFAA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0EF5-0DC1-465E-BDDF-6916C05A2C70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D797-F08C-419B-9CC0-15E4D7F2AE1C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A955-7903-47E5-A02E-92931137AED9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A966-F623-42B7-8DCF-68B509E842E7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3855-3DCB-43EC-B345-F6D0FEA01E69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309-8C74-4760-AF1E-9CAF60F71574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654-B997-42C2-84A3-069840036616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C1B-1A96-4807-90F6-B01BDB20CBFF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5177-BFC0-4AE9-AF79-B552C6234B92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7520-6D8E-4796-A312-3D3BE95FB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This is a love story…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7" y="1600200"/>
            <a:ext cx="5762625" cy="38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6800" y="289560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Thanks! I think I’ve got some cars you’ll love!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2438400"/>
            <a:ext cx="289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2012 Jeep </a:t>
            </a:r>
            <a:r>
              <a:rPr lang="en-US" sz="1400" b="1" dirty="0"/>
              <a:t>Grand Cherokee</a:t>
            </a:r>
            <a:r>
              <a:rPr lang="en-US" sz="1400" dirty="0"/>
              <a:t>: </a:t>
            </a:r>
            <a:endParaRPr lang="en-US" sz="1400" dirty="0" smtClean="0"/>
          </a:p>
          <a:p>
            <a:r>
              <a:rPr lang="en-US" sz="1400" dirty="0" smtClean="0"/>
              <a:t>MSRP$ 27,229</a:t>
            </a:r>
            <a:endParaRPr lang="en-US" sz="1400" dirty="0"/>
          </a:p>
          <a:p>
            <a:pPr marL="342900" indent="-342900"/>
            <a:r>
              <a:rPr lang="en-US" sz="1400" i="1" dirty="0" smtClean="0"/>
              <a:t>	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438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2012 Jeep </a:t>
            </a:r>
            <a:r>
              <a:rPr lang="en-US" sz="1400" b="1" dirty="0"/>
              <a:t>Wrangler: </a:t>
            </a:r>
            <a:endParaRPr lang="en-US" sz="1400" b="1" dirty="0" smtClean="0"/>
          </a:p>
          <a:p>
            <a:r>
              <a:rPr lang="en-US" sz="1400" dirty="0" smtClean="0"/>
              <a:t>MSRP $21,622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0711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2013 Honda CR-V: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MSRP $22,795</a:t>
            </a:r>
            <a:endParaRPr lang="en-US" sz="1400" dirty="0"/>
          </a:p>
        </p:txBody>
      </p:sp>
      <p:pic>
        <p:nvPicPr>
          <p:cNvPr id="1026" name="Picture 2" descr="https://encrypted-tbn3.gstatic.com/images?q=tbn:ANd9GcRNYQOw5E0rqvGuT0NWU0xecQ3XYyKjKReiIsr2_uUEfhLLdU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2377440" cy="148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SKZ3dXoljvsAz2IoGfUK_B8Ce_nqZZTPAuxJV6aRFrGiVJ8qY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00"/>
            <a:ext cx="2286000" cy="15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RlPkD5XWUKrZET--8VesbtaR3sTITGhN8A6u7xSnm4NXgFMi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252834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52600" y="500711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/>
              <a:t>2013 </a:t>
            </a:r>
            <a:r>
              <a:rPr lang="nn-NO" sz="1400" b="1" dirty="0" smtClean="0"/>
              <a:t>Mitsubishi Outlander </a:t>
            </a:r>
            <a:r>
              <a:rPr lang="nn-NO" sz="1400" b="1" dirty="0"/>
              <a:t>SUV:</a:t>
            </a:r>
          </a:p>
          <a:p>
            <a:r>
              <a:rPr lang="nn-NO" sz="1400" dirty="0"/>
              <a:t>MSRP $21,737</a:t>
            </a:r>
          </a:p>
        </p:txBody>
      </p:sp>
      <p:pic>
        <p:nvPicPr>
          <p:cNvPr id="1034" name="Picture 10" descr="https://encrypted-tbn0.gstatic.com/images?q=tbn:ANd9GcRpAQgOzASZ6eTxOuXMpSjLiuQY5de5ZbKDb-kgK8z-tDFZ66H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" r="-3784" b="12281"/>
          <a:stretch/>
        </p:blipFill>
        <p:spPr bwMode="auto">
          <a:xfrm>
            <a:off x="5105400" y="3429000"/>
            <a:ext cx="2744203" cy="156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85800"/>
            <a:ext cx="8077200" cy="5638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28301" y="762000"/>
            <a:ext cx="443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2013 Jeep Grand Cherokee </a:t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066800"/>
            <a:ext cx="412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MSRP: $ 27,695  – $60,295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3888" y="26736"/>
            <a:ext cx="7025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KarMatch</a:t>
            </a:r>
            <a:r>
              <a:rPr lang="en-US" sz="2800" b="1" dirty="0" smtClean="0"/>
              <a:t>: </a:t>
            </a:r>
            <a:r>
              <a:rPr lang="en-US" sz="2800" b="1" dirty="0" smtClean="0"/>
              <a:t>We </a:t>
            </a:r>
            <a:r>
              <a:rPr lang="en-US" sz="2800" b="1" dirty="0" smtClean="0"/>
              <a:t>found your match!</a:t>
            </a:r>
            <a:endParaRPr lang="en-US" sz="2800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114800"/>
            <a:ext cx="3429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We’d Think You’d Like It: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Price falls within your range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High Safety Ratings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Room for the whole family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Active Lifestyle </a:t>
            </a:r>
          </a:p>
          <a:p>
            <a:endParaRPr lang="en-US" dirty="0" smtClean="0"/>
          </a:p>
        </p:txBody>
      </p:sp>
      <p:pic>
        <p:nvPicPr>
          <p:cNvPr id="11" name="Picture 10" descr="colo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36132"/>
            <a:ext cx="3124200" cy="2063450"/>
          </a:xfrm>
          <a:prstGeom prst="rect">
            <a:avLst/>
          </a:prstGeom>
        </p:spPr>
      </p:pic>
      <p:pic>
        <p:nvPicPr>
          <p:cNvPr id="12" name="Picture 4" descr="https://encrypted-tbn0.gstatic.com/images?q=tbn:ANd9GcSKZ3dXoljvsAz2IoGfUK_B8Ce_nqZZTPAuxJV6aRFrGiVJ8qY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7" y="1066800"/>
            <a:ext cx="3299823" cy="21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96867" y="4114800"/>
            <a:ext cx="3622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Cool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Wide variety of powertrains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 road prowess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Innovative technology</a:t>
            </a:r>
          </a:p>
          <a:p>
            <a:pPr marL="285750" indent="-285750">
              <a:buFontTx/>
              <a:buChar char="-"/>
            </a:pPr>
            <a:r>
              <a:rPr lang="en-US" dirty="0"/>
              <a:t>Wildly fast SRT 8 Model</a:t>
            </a:r>
          </a:p>
        </p:txBody>
      </p:sp>
    </p:spTree>
    <p:extLst>
      <p:ext uri="{BB962C8B-B14F-4D97-AF65-F5344CB8AC3E}">
        <p14:creationId xmlns:p14="http://schemas.microsoft.com/office/powerpoint/2010/main" val="33756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 we drive adoption? 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Seamless integration with social </a:t>
            </a:r>
          </a:p>
          <a:p>
            <a:pPr lvl="1"/>
            <a:endParaRPr lang="en-US" sz="2000" dirty="0" smtClean="0">
              <a:solidFill>
                <a:prstClr val="black"/>
              </a:solidFill>
            </a:endParaRP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Relentless focus on user experience (user-centric not auto-centric)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Target the household CFO first</a:t>
            </a:r>
          </a:p>
          <a:p>
            <a:pPr marL="914400" lvl="2" indent="-171450"/>
            <a:r>
              <a:rPr lang="en-US" sz="1800" u="sng" dirty="0" smtClean="0"/>
              <a:t>Influence</a:t>
            </a:r>
            <a:r>
              <a:rPr lang="en-US" sz="1800" dirty="0" smtClean="0"/>
              <a:t>: More than 70% of car buying decision are influenced by women</a:t>
            </a:r>
            <a:r>
              <a:rPr lang="en-US" sz="1800" baseline="30000" dirty="0" smtClean="0"/>
              <a:t>1</a:t>
            </a:r>
          </a:p>
          <a:p>
            <a:pPr marL="914400" lvl="2" indent="-171450"/>
            <a:r>
              <a:rPr lang="en-US" sz="1800" u="sng" dirty="0" smtClean="0"/>
              <a:t>Engagement</a:t>
            </a:r>
            <a:r>
              <a:rPr lang="en-US" sz="1800" dirty="0" smtClean="0"/>
              <a:t>: Women </a:t>
            </a:r>
            <a:r>
              <a:rPr lang="en-US" sz="1800" dirty="0"/>
              <a:t>produce 60 percent of all </a:t>
            </a:r>
            <a:r>
              <a:rPr lang="en-US" sz="1800" dirty="0" smtClean="0"/>
              <a:t>User Generated Content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</a:t>
            </a:r>
          </a:p>
          <a:p>
            <a:pPr marL="914400" lvl="2" indent="-171450"/>
            <a:r>
              <a:rPr lang="en-US" sz="1800" u="sng" dirty="0" smtClean="0"/>
              <a:t>Adoption</a:t>
            </a:r>
            <a:r>
              <a:rPr lang="en-US" sz="1800" dirty="0" smtClean="0"/>
              <a:t>: Primary research suggested 80% of women would create profiles and allow for behavioral data to be gathered</a:t>
            </a:r>
            <a:r>
              <a:rPr lang="en-US" sz="1800" baseline="30000" dirty="0" smtClean="0"/>
              <a:t>3</a:t>
            </a:r>
          </a:p>
          <a:p>
            <a:pPr marL="914400" lvl="2" indent="-171450"/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3985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SOURCE: (1) </a:t>
            </a:r>
            <a:r>
              <a:rPr lang="en-US" sz="900" dirty="0"/>
              <a:t>Influence: How Women's Soaring Economic Power Will Transform Our World for the Better</a:t>
            </a:r>
            <a:r>
              <a:rPr lang="en-US" sz="900" dirty="0" smtClean="0"/>
              <a:t>; (2) "The </a:t>
            </a:r>
            <a:r>
              <a:rPr lang="en-US" sz="900" dirty="0"/>
              <a:t>Conversation Index Vol. 1,"Bazaarvoice, September </a:t>
            </a:r>
            <a:r>
              <a:rPr lang="en-US" sz="900" dirty="0" smtClean="0"/>
              <a:t>2011; (3) Phone survey conducted 2/27 – 2/28 </a:t>
            </a:r>
            <a:endParaRPr lang="en-US" sz="9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So…you might be thinking..</a:t>
            </a:r>
          </a:p>
        </p:txBody>
      </p:sp>
    </p:spTree>
    <p:extLst>
      <p:ext uri="{BB962C8B-B14F-4D97-AF65-F5344CB8AC3E}">
        <p14:creationId xmlns:p14="http://schemas.microsoft.com/office/powerpoint/2010/main" val="27613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So…you might be thinking..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</a:t>
            </a:r>
            <a:r>
              <a:rPr lang="en-US" sz="2400" dirty="0" err="1" smtClean="0"/>
              <a:t>Karmatch</a:t>
            </a:r>
            <a:r>
              <a:rPr lang="en-US" sz="2400" dirty="0" smtClean="0"/>
              <a:t> valuable?</a:t>
            </a:r>
          </a:p>
          <a:p>
            <a:pPr lvl="1"/>
            <a:r>
              <a:rPr lang="en-US" sz="2000" dirty="0" smtClean="0"/>
              <a:t>Value along every step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To reach the end goal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93307"/>
            <a:ext cx="2133600" cy="365125"/>
          </a:xfrm>
        </p:spPr>
        <p:txBody>
          <a:bodyPr/>
          <a:lstStyle/>
          <a:p>
            <a:fld id="{33A37520-6D8E-4796-A312-3D3BE95FB2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514600"/>
            <a:ext cx="1828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OEM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514600"/>
            <a:ext cx="1828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Dealer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2514600"/>
            <a:ext cx="1828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Consumer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971800" y="2781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486400" y="2781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2635" y="3124200"/>
            <a:ext cx="151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High fidelity Consumer Behavior data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3058" y="3124200"/>
            <a:ext cx="15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Higher quality leads</a:t>
            </a:r>
          </a:p>
          <a:p>
            <a:r>
              <a:rPr lang="en-US" sz="1200" i="1" dirty="0" smtClean="0"/>
              <a:t> 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51458" y="3124200"/>
            <a:ext cx="167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Discovery of a vehicle that fits into your needs AND behavior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1197608" y="4658267"/>
            <a:ext cx="636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Better Data </a:t>
            </a:r>
            <a:r>
              <a:rPr lang="en-US" dirty="0" smtClean="0"/>
              <a:t>-&gt; Better Conversations -&gt; More </a:t>
            </a:r>
            <a:r>
              <a:rPr lang="en-US" dirty="0"/>
              <a:t>Qualified </a:t>
            </a:r>
            <a:r>
              <a:rPr lang="en-US" dirty="0" smtClean="0"/>
              <a:t>Leads -&gt; Deeper Engagement -&gt; More Revenue -&gt; </a:t>
            </a:r>
            <a:r>
              <a:rPr lang="en-US" dirty="0"/>
              <a:t>Move the metal</a:t>
            </a:r>
          </a:p>
        </p:txBody>
      </p:sp>
    </p:spTree>
    <p:extLst>
      <p:ext uri="{BB962C8B-B14F-4D97-AF65-F5344CB8AC3E}">
        <p14:creationId xmlns:p14="http://schemas.microsoft.com/office/powerpoint/2010/main" val="20236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lui\AppData\Local\Microsoft\Windows\Temporary Internet Files\Content.Outlook\3QAPKG2O\karmatch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-417" r="7968" b="294"/>
          <a:stretch/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802183"/>
            <a:ext cx="53191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 discovery engine that drives better car purchases</a:t>
            </a:r>
            <a:endParaRPr lang="en-US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21902"/>
            <a:ext cx="640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FF0000"/>
                </a:solidFill>
              </a:rPr>
              <a:t>Thank You!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Discover </a:t>
            </a:r>
            <a:r>
              <a:rPr lang="en-US" sz="4000" b="1" dirty="0" smtClean="0">
                <a:solidFill>
                  <a:srgbClr val="FF0000"/>
                </a:solidFill>
              </a:rPr>
              <a:t>the car you’ll love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520-6D8E-4796-A312-3D3BE95FB2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295400"/>
            <a:ext cx="4416252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Consumers can’t find the information that’s important </a:t>
            </a:r>
            <a:r>
              <a:rPr lang="en-US" sz="2800" b="1" u="sng" dirty="0" smtClean="0">
                <a:solidFill>
                  <a:schemeClr val="tx1"/>
                </a:solidFill>
              </a:rPr>
              <a:t>to them </a:t>
            </a:r>
            <a:r>
              <a:rPr lang="en-US" sz="2800" b="1" dirty="0" smtClean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4648200"/>
            <a:ext cx="38560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…and </a:t>
            </a:r>
            <a:r>
              <a:rPr lang="en-US" sz="2800" b="1" dirty="0" smtClean="0"/>
              <a:t>car companies </a:t>
            </a:r>
          </a:p>
          <a:p>
            <a:pPr algn="r"/>
            <a:r>
              <a:rPr lang="en-US" sz="2800" b="1" dirty="0" smtClean="0"/>
              <a:t>and </a:t>
            </a:r>
            <a:r>
              <a:rPr lang="en-US" sz="2800" b="1" dirty="0"/>
              <a:t>dealers </a:t>
            </a:r>
            <a:r>
              <a:rPr lang="en-US" sz="2800" b="1" dirty="0" smtClean="0"/>
              <a:t>can’t engage with consumers in a way that resonates…  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56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Here’s the problem…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39" y="1143000"/>
            <a:ext cx="3514724" cy="32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KarMatch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“Discover the car you’ll Love”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311144"/>
              </p:ext>
            </p:extLst>
          </p:nvPr>
        </p:nvGraphicFramePr>
        <p:xfrm>
          <a:off x="4899313" y="2590800"/>
          <a:ext cx="3688773" cy="366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4953000" y="2220332"/>
            <a:ext cx="365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We’re bringing </a:t>
            </a:r>
            <a:r>
              <a:rPr lang="en-US" sz="1600" b="1" dirty="0"/>
              <a:t>data together in a compelling </a:t>
            </a:r>
            <a:r>
              <a:rPr lang="en-US" sz="1600" b="1" dirty="0" smtClean="0"/>
              <a:t>way…..</a:t>
            </a:r>
            <a:endParaRPr lang="en-US" sz="1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971800"/>
            <a:ext cx="3581400" cy="3200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start with the user </a:t>
            </a:r>
            <a:r>
              <a:rPr lang="en-US" sz="1600" dirty="0" smtClean="0"/>
              <a:t>as the </a:t>
            </a:r>
            <a:r>
              <a:rPr lang="en-US" sz="1600" dirty="0" smtClean="0"/>
              <a:t>focus, </a:t>
            </a:r>
            <a:r>
              <a:rPr lang="en-US" sz="1600" dirty="0"/>
              <a:t> </a:t>
            </a:r>
            <a:r>
              <a:rPr lang="en-US" sz="1600" dirty="0" smtClean="0"/>
              <a:t>not </a:t>
            </a:r>
            <a:r>
              <a:rPr lang="en-US" sz="1600" dirty="0" smtClean="0"/>
              <a:t>brand or model</a:t>
            </a:r>
          </a:p>
          <a:p>
            <a:endParaRPr lang="en-US" sz="1600" dirty="0" smtClean="0"/>
          </a:p>
          <a:p>
            <a:r>
              <a:rPr lang="en-US" sz="1600" dirty="0" smtClean="0"/>
              <a:t>We create a seamless experience across the social web</a:t>
            </a:r>
          </a:p>
          <a:p>
            <a:endParaRPr lang="en-US" sz="1600" dirty="0" smtClean="0"/>
          </a:p>
          <a:p>
            <a:r>
              <a:rPr lang="en-US" sz="1600" dirty="0" smtClean="0"/>
              <a:t>We get to know you over time, informing recommendations </a:t>
            </a:r>
          </a:p>
          <a:p>
            <a:endParaRPr lang="en-US" sz="1600" dirty="0" smtClean="0"/>
          </a:p>
          <a:p>
            <a:r>
              <a:rPr lang="en-US" sz="1600" dirty="0" smtClean="0"/>
              <a:t>We pull information from established brands to get the user the best value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0512" y="6356350"/>
            <a:ext cx="986287" cy="365125"/>
          </a:xfrm>
        </p:spPr>
        <p:txBody>
          <a:bodyPr/>
          <a:lstStyle/>
          <a:p>
            <a:fld id="{33A37520-6D8E-4796-A312-3D3BE95FB2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6670" y="2220332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At </a:t>
            </a:r>
            <a:r>
              <a:rPr lang="en-US" sz="1600" b="1" dirty="0" err="1" smtClean="0"/>
              <a:t>KarMatch</a:t>
            </a:r>
            <a:r>
              <a:rPr lang="en-US" sz="1600" b="1" dirty="0" smtClean="0"/>
              <a:t>, here’s how we’re different and why people will use us: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6864" y="1534180"/>
            <a:ext cx="830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Our Theory: </a:t>
            </a:r>
            <a:r>
              <a:rPr lang="en-US" sz="1600" i="1" dirty="0" smtClean="0"/>
              <a:t>Deeper user engagement creates highly qualified leads and moves the metal</a:t>
            </a:r>
          </a:p>
          <a:p>
            <a:endParaRPr lang="en-US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6670" y="76200"/>
            <a:ext cx="245513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Introducing…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1572161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7030A0"/>
                </a:solidFill>
                <a:latin typeface="+mj-lt"/>
              </a:rPr>
              <a:t>KARMatch</a:t>
            </a:r>
            <a:r>
              <a:rPr lang="en-US" sz="8000" b="1" dirty="0" smtClean="0">
                <a:solidFill>
                  <a:srgbClr val="7030A0"/>
                </a:solidFill>
                <a:latin typeface="+mj-lt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74445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  <a:latin typeface="+mj-lt"/>
              </a:rPr>
              <a:t>Discover the </a:t>
            </a:r>
          </a:p>
          <a:p>
            <a:pPr algn="ctr"/>
            <a:r>
              <a:rPr lang="en-US" sz="4400" b="1" dirty="0" smtClean="0">
                <a:solidFill>
                  <a:srgbClr val="7030A0"/>
                </a:solidFill>
                <a:latin typeface="+mj-lt"/>
              </a:rPr>
              <a:t>car you’ll love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648200"/>
            <a:ext cx="4953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1" y="8382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Welcome back Christopher! </a:t>
            </a:r>
          </a:p>
          <a:p>
            <a:r>
              <a:rPr lang="en-US" sz="4000" b="1" dirty="0" smtClean="0">
                <a:solidFill>
                  <a:srgbClr val="7030A0"/>
                </a:solidFill>
              </a:rPr>
              <a:t>A few quick questions before we get started: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05000" y="4572000"/>
            <a:ext cx="1219200" cy="990600"/>
            <a:chOff x="1981200" y="3657600"/>
            <a:chExt cx="1219200" cy="990600"/>
          </a:xfrm>
        </p:grpSpPr>
        <p:sp>
          <p:nvSpPr>
            <p:cNvPr id="9" name="Rounded Rectangle 8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3730079"/>
              <a:ext cx="11772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0-3 </a:t>
              </a:r>
            </a:p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Months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6600" y="4572000"/>
            <a:ext cx="1219200" cy="990600"/>
            <a:chOff x="1981200" y="3657600"/>
            <a:chExt cx="12192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1200" y="3730079"/>
              <a:ext cx="11772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4</a:t>
              </a:r>
              <a:r>
                <a:rPr lang="en-US" sz="2400" b="1" dirty="0" smtClean="0">
                  <a:solidFill>
                    <a:srgbClr val="7030A0"/>
                  </a:solidFill>
                </a:rPr>
                <a:t>-6 </a:t>
              </a:r>
            </a:p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Months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4572000"/>
            <a:ext cx="1219200" cy="990600"/>
            <a:chOff x="1981200" y="3657600"/>
            <a:chExt cx="1219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200" y="3730079"/>
              <a:ext cx="11772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6-12 </a:t>
              </a:r>
            </a:p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Months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9800" y="4572000"/>
            <a:ext cx="1219200" cy="990600"/>
            <a:chOff x="1981200" y="3657600"/>
            <a:chExt cx="1219200" cy="990600"/>
          </a:xfrm>
        </p:grpSpPr>
        <p:sp>
          <p:nvSpPr>
            <p:cNvPr id="18" name="Rounded Rectangle 17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24482" y="3730079"/>
              <a:ext cx="10906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Over a </a:t>
              </a:r>
            </a:p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year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8800" y="30480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When are you looking </a:t>
            </a:r>
          </a:p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to buy your next car?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6800" y="22639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Which is most you?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8488" y="3657600"/>
            <a:ext cx="8382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0164" y="3657600"/>
            <a:ext cx="8382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52650" y="3657600"/>
            <a:ext cx="838200" cy="8382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3657600"/>
            <a:ext cx="8382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24326" y="3657600"/>
            <a:ext cx="838200" cy="838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914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Thanks! Let’s Start </a:t>
            </a:r>
            <a:r>
              <a:rPr lang="en-US" sz="4000" b="1" dirty="0" err="1" smtClean="0">
                <a:solidFill>
                  <a:srgbClr val="7030A0"/>
                </a:solidFill>
              </a:rPr>
              <a:t>KARGazing</a:t>
            </a:r>
            <a:r>
              <a:rPr lang="en-US" sz="4000" b="1" dirty="0" smtClean="0">
                <a:solidFill>
                  <a:srgbClr val="7030A0"/>
                </a:solidFill>
              </a:rPr>
              <a:t>!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3076" name="Picture 4" descr="https://encrypted-tbn2.gstatic.com/images?q=tbn:ANd9GcT6S72ce8tdVLXA_xtVA2DXZlNYN7aCzztbUxL0dDBZcy0hqCWw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66800" y="22639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Which is more you?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3084" name="Picture 12" descr="https://encrypted-tbn2.gstatic.com/images?q=tbn:ANd9GcQai8MBr96j2xhDdIxmxnuyjcvN8fxs6Uk21YQObnn3nDdnfucG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575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2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6800" y="22639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Which is more you?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3080" name="Picture 8" descr="https://encrypted-tbn2.gstatic.com/images?q=tbn:ANd9GcTlT9rQNK6NDUoeLnpzl3nsS8MX7Tbkt_2IssQzeU8XowIlW5bS-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1107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s://encrypted-tbn1.gstatic.com/images?q=tbn:ANd9GcQDYLZnXVNZ_3U3SLBiPp3-YxRaQrK8_ArAYghDYDcNnNl2gAO6l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94" y="35052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ncrypted-tbn3.gstatic.com/images?q=tbn:ANd9GcS_mwfrnv7hAmn4IB1izWSyoDkuVADd_R06zGeaZA-0wGCBQc3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838200"/>
            <a:ext cx="70104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6800" y="91440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How important is to put your snowboard on your car?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7" name="Picture 2" descr="https://encrypted-tbn1.gstatic.com/images?q=tbn:ANd9GcTzWYy3gcIHVpLvhXOUqKDNwhJbRyWThR3UR4WvvZjOzvYEI-r6x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6" t="15947" r="24162" b="6869"/>
          <a:stretch/>
        </p:blipFill>
        <p:spPr bwMode="auto">
          <a:xfrm>
            <a:off x="2895600" y="2407920"/>
            <a:ext cx="3301701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05000" y="4572000"/>
            <a:ext cx="1219200" cy="990600"/>
            <a:chOff x="1981200" y="3657600"/>
            <a:chExt cx="1219200" cy="990600"/>
          </a:xfrm>
        </p:grpSpPr>
        <p:sp>
          <p:nvSpPr>
            <p:cNvPr id="9" name="Rounded Rectangle 8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1113" y="3957935"/>
              <a:ext cx="897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Gross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6600" y="4572000"/>
            <a:ext cx="1219200" cy="990600"/>
            <a:chOff x="1981200" y="3657600"/>
            <a:chExt cx="12192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1438" y="3730079"/>
              <a:ext cx="10967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Eh, </a:t>
              </a:r>
            </a:p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not me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4572000"/>
            <a:ext cx="1219200" cy="990600"/>
            <a:chOff x="1981200" y="3657600"/>
            <a:chExt cx="1219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3289" y="3730079"/>
              <a:ext cx="1153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Nice to </a:t>
              </a:r>
            </a:p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have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9800" y="4572000"/>
            <a:ext cx="1219200" cy="990600"/>
            <a:chOff x="1981200" y="3657600"/>
            <a:chExt cx="1219200" cy="990600"/>
          </a:xfrm>
        </p:grpSpPr>
        <p:sp>
          <p:nvSpPr>
            <p:cNvPr id="18" name="Rounded Rectangle 17"/>
            <p:cNvSpPr/>
            <p:nvPr/>
          </p:nvSpPr>
          <p:spPr>
            <a:xfrm>
              <a:off x="1981200" y="3657600"/>
              <a:ext cx="12192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46601" y="3730079"/>
              <a:ext cx="846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Must</a:t>
              </a:r>
            </a:p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have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19887</TotalTime>
  <Words>590</Words>
  <Application>Microsoft Office PowerPoint</Application>
  <PresentationFormat>On-screen Show (4:3)</PresentationFormat>
  <Paragraphs>137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This is a love story…</vt:lpstr>
      <vt:lpstr>Here’s the problem…</vt:lpstr>
      <vt:lpstr>KarMatch “Discover the car you’ll Love”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So…you might be thinking..</vt:lpstr>
      <vt:lpstr>So…you might be thinking..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Binder</dc:creator>
  <cp:lastModifiedBy>Lui, Michael</cp:lastModifiedBy>
  <cp:revision>464</cp:revision>
  <dcterms:created xsi:type="dcterms:W3CDTF">2013-02-27T23:06:55Z</dcterms:created>
  <dcterms:modified xsi:type="dcterms:W3CDTF">2013-02-28T20:03:01Z</dcterms:modified>
</cp:coreProperties>
</file>