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4" r:id="rId3"/>
    <p:sldId id="263" r:id="rId4"/>
    <p:sldId id="262" r:id="rId5"/>
    <p:sldId id="259" r:id="rId6"/>
    <p:sldId id="260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591" autoAdjust="0"/>
  </p:normalViewPr>
  <p:slideViewPr>
    <p:cSldViewPr>
      <p:cViewPr varScale="1">
        <p:scale>
          <a:sx n="64" d="100"/>
          <a:sy n="64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D34DDE-055B-4F31-AF6F-1447B48A5E7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A28D82-EF57-4F5F-93E2-D238BC172A55}">
      <dgm:prSet phldrT="[Text]"/>
      <dgm:spPr/>
      <dgm:t>
        <a:bodyPr/>
        <a:lstStyle/>
        <a:p>
          <a:r>
            <a:rPr lang="en-US" dirty="0" smtClean="0"/>
            <a:t>Vehicle Selection &amp; Configuration</a:t>
          </a:r>
          <a:endParaRPr lang="en-US" dirty="0"/>
        </a:p>
      </dgm:t>
    </dgm:pt>
    <dgm:pt modelId="{7506308D-77F1-4CB4-9132-ED46FE336259}" type="parTrans" cxnId="{6A8387C9-2CCA-4E3B-BC14-122BC0AFF8F3}">
      <dgm:prSet/>
      <dgm:spPr/>
      <dgm:t>
        <a:bodyPr/>
        <a:lstStyle/>
        <a:p>
          <a:endParaRPr lang="en-US"/>
        </a:p>
      </dgm:t>
    </dgm:pt>
    <dgm:pt modelId="{A504EBC5-C590-4152-A5D1-7A0193C027B2}" type="sibTrans" cxnId="{6A8387C9-2CCA-4E3B-BC14-122BC0AFF8F3}">
      <dgm:prSet/>
      <dgm:spPr/>
      <dgm:t>
        <a:bodyPr/>
        <a:lstStyle/>
        <a:p>
          <a:endParaRPr lang="en-US"/>
        </a:p>
      </dgm:t>
    </dgm:pt>
    <dgm:pt modelId="{C8CA6249-DB68-4D20-B311-CAA05FD2A417}">
      <dgm:prSet phldrT="[Text]"/>
      <dgm:spPr/>
      <dgm:t>
        <a:bodyPr/>
        <a:lstStyle/>
        <a:p>
          <a:r>
            <a:rPr lang="en-US" dirty="0" smtClean="0"/>
            <a:t>Competitive Bids</a:t>
          </a:r>
          <a:endParaRPr lang="en-US" dirty="0"/>
        </a:p>
      </dgm:t>
    </dgm:pt>
    <dgm:pt modelId="{8DECA34B-8A03-442D-B333-6DAA6C5FB508}" type="parTrans" cxnId="{F0AAB0D4-7278-4DDC-B905-5FB0042B5F3F}">
      <dgm:prSet/>
      <dgm:spPr/>
      <dgm:t>
        <a:bodyPr/>
        <a:lstStyle/>
        <a:p>
          <a:endParaRPr lang="en-US"/>
        </a:p>
      </dgm:t>
    </dgm:pt>
    <dgm:pt modelId="{764B6194-3EBB-42DB-9E95-144D7B5B0743}" type="sibTrans" cxnId="{F0AAB0D4-7278-4DDC-B905-5FB0042B5F3F}">
      <dgm:prSet/>
      <dgm:spPr/>
      <dgm:t>
        <a:bodyPr/>
        <a:lstStyle/>
        <a:p>
          <a:endParaRPr lang="en-US"/>
        </a:p>
      </dgm:t>
    </dgm:pt>
    <dgm:pt modelId="{1176F956-CA17-4721-A72D-5A71A6C23C4D}">
      <dgm:prSet phldrT="[Text]"/>
      <dgm:spPr/>
      <dgm:t>
        <a:bodyPr/>
        <a:lstStyle/>
        <a:p>
          <a:r>
            <a:rPr lang="en-US" dirty="0" smtClean="0"/>
            <a:t>Purchase &amp; Delivery</a:t>
          </a:r>
          <a:endParaRPr lang="en-US" dirty="0"/>
        </a:p>
      </dgm:t>
    </dgm:pt>
    <dgm:pt modelId="{DCE426E7-5415-4A3D-AAA0-AE9CF333DA8C}" type="parTrans" cxnId="{5D36F859-21EA-4D85-92E7-BAC89369CFB5}">
      <dgm:prSet/>
      <dgm:spPr/>
      <dgm:t>
        <a:bodyPr/>
        <a:lstStyle/>
        <a:p>
          <a:endParaRPr lang="en-US"/>
        </a:p>
      </dgm:t>
    </dgm:pt>
    <dgm:pt modelId="{ECE0C6C4-273C-471B-A0E1-3A125FACC295}" type="sibTrans" cxnId="{5D36F859-21EA-4D85-92E7-BAC89369CFB5}">
      <dgm:prSet/>
      <dgm:spPr/>
      <dgm:t>
        <a:bodyPr/>
        <a:lstStyle/>
        <a:p>
          <a:endParaRPr lang="en-US"/>
        </a:p>
      </dgm:t>
    </dgm:pt>
    <dgm:pt modelId="{7D498A6A-1C45-470B-9019-25B5BF8C9570}" type="pres">
      <dgm:prSet presAssocID="{C4D34DDE-055B-4F31-AF6F-1447B48A5E7C}" presName="Name0" presStyleCnt="0">
        <dgm:presLayoutVars>
          <dgm:dir/>
          <dgm:animLvl val="lvl"/>
          <dgm:resizeHandles val="exact"/>
        </dgm:presLayoutVars>
      </dgm:prSet>
      <dgm:spPr/>
    </dgm:pt>
    <dgm:pt modelId="{B2F99355-D734-4C28-8E2C-4340DF35047C}" type="pres">
      <dgm:prSet presAssocID="{02A28D82-EF57-4F5F-93E2-D238BC172A5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C56AE1-5143-4A47-8C32-62DF00C4E244}" type="pres">
      <dgm:prSet presAssocID="{A504EBC5-C590-4152-A5D1-7A0193C027B2}" presName="parTxOnlySpace" presStyleCnt="0"/>
      <dgm:spPr/>
    </dgm:pt>
    <dgm:pt modelId="{EF92C0BA-5ED7-4228-937C-7A169A146099}" type="pres">
      <dgm:prSet presAssocID="{C8CA6249-DB68-4D20-B311-CAA05FD2A41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10B40-B429-43E1-8EA6-06D4E813E114}" type="pres">
      <dgm:prSet presAssocID="{764B6194-3EBB-42DB-9E95-144D7B5B0743}" presName="parTxOnlySpace" presStyleCnt="0"/>
      <dgm:spPr/>
    </dgm:pt>
    <dgm:pt modelId="{DA18178E-2603-4AA3-A0C6-6FA163B69DF7}" type="pres">
      <dgm:prSet presAssocID="{1176F956-CA17-4721-A72D-5A71A6C23C4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8387C9-2CCA-4E3B-BC14-122BC0AFF8F3}" srcId="{C4D34DDE-055B-4F31-AF6F-1447B48A5E7C}" destId="{02A28D82-EF57-4F5F-93E2-D238BC172A55}" srcOrd="0" destOrd="0" parTransId="{7506308D-77F1-4CB4-9132-ED46FE336259}" sibTransId="{A504EBC5-C590-4152-A5D1-7A0193C027B2}"/>
    <dgm:cxn modelId="{0E0939E4-19DC-4FF4-90DD-DF5705FB411B}" type="presOf" srcId="{C8CA6249-DB68-4D20-B311-CAA05FD2A417}" destId="{EF92C0BA-5ED7-4228-937C-7A169A146099}" srcOrd="0" destOrd="0" presId="urn:microsoft.com/office/officeart/2005/8/layout/chevron1"/>
    <dgm:cxn modelId="{F0AAB0D4-7278-4DDC-B905-5FB0042B5F3F}" srcId="{C4D34DDE-055B-4F31-AF6F-1447B48A5E7C}" destId="{C8CA6249-DB68-4D20-B311-CAA05FD2A417}" srcOrd="1" destOrd="0" parTransId="{8DECA34B-8A03-442D-B333-6DAA6C5FB508}" sibTransId="{764B6194-3EBB-42DB-9E95-144D7B5B0743}"/>
    <dgm:cxn modelId="{060BD466-850D-4521-9513-E898DEE7A5DB}" type="presOf" srcId="{02A28D82-EF57-4F5F-93E2-D238BC172A55}" destId="{B2F99355-D734-4C28-8E2C-4340DF35047C}" srcOrd="0" destOrd="0" presId="urn:microsoft.com/office/officeart/2005/8/layout/chevron1"/>
    <dgm:cxn modelId="{5D36F859-21EA-4D85-92E7-BAC89369CFB5}" srcId="{C4D34DDE-055B-4F31-AF6F-1447B48A5E7C}" destId="{1176F956-CA17-4721-A72D-5A71A6C23C4D}" srcOrd="2" destOrd="0" parTransId="{DCE426E7-5415-4A3D-AAA0-AE9CF333DA8C}" sibTransId="{ECE0C6C4-273C-471B-A0E1-3A125FACC295}"/>
    <dgm:cxn modelId="{60B7A91D-78CE-4BA6-B9E0-F1DC5FD1816D}" type="presOf" srcId="{1176F956-CA17-4721-A72D-5A71A6C23C4D}" destId="{DA18178E-2603-4AA3-A0C6-6FA163B69DF7}" srcOrd="0" destOrd="0" presId="urn:microsoft.com/office/officeart/2005/8/layout/chevron1"/>
    <dgm:cxn modelId="{12E2FA0F-11CC-4F2F-9F32-8E5F11F795C0}" type="presOf" srcId="{C4D34DDE-055B-4F31-AF6F-1447B48A5E7C}" destId="{7D498A6A-1C45-470B-9019-25B5BF8C9570}" srcOrd="0" destOrd="0" presId="urn:microsoft.com/office/officeart/2005/8/layout/chevron1"/>
    <dgm:cxn modelId="{C5B6EFE9-3BDC-4A5E-B24D-F02A7DA539E0}" type="presParOf" srcId="{7D498A6A-1C45-470B-9019-25B5BF8C9570}" destId="{B2F99355-D734-4C28-8E2C-4340DF35047C}" srcOrd="0" destOrd="0" presId="urn:microsoft.com/office/officeart/2005/8/layout/chevron1"/>
    <dgm:cxn modelId="{8E17B466-F9C4-4AEF-B27F-C46E98FC48C0}" type="presParOf" srcId="{7D498A6A-1C45-470B-9019-25B5BF8C9570}" destId="{B0C56AE1-5143-4A47-8C32-62DF00C4E244}" srcOrd="1" destOrd="0" presId="urn:microsoft.com/office/officeart/2005/8/layout/chevron1"/>
    <dgm:cxn modelId="{A8B99E49-58EE-433C-B988-F16317FDAF94}" type="presParOf" srcId="{7D498A6A-1C45-470B-9019-25B5BF8C9570}" destId="{EF92C0BA-5ED7-4228-937C-7A169A146099}" srcOrd="2" destOrd="0" presId="urn:microsoft.com/office/officeart/2005/8/layout/chevron1"/>
    <dgm:cxn modelId="{EF69748A-6CCB-4F56-82D0-11A086DC47A5}" type="presParOf" srcId="{7D498A6A-1C45-470B-9019-25B5BF8C9570}" destId="{7F010B40-B429-43E1-8EA6-06D4E813E114}" srcOrd="3" destOrd="0" presId="urn:microsoft.com/office/officeart/2005/8/layout/chevron1"/>
    <dgm:cxn modelId="{96B671EF-F5C8-410C-87EF-AFE43CD987CD}" type="presParOf" srcId="{7D498A6A-1C45-470B-9019-25B5BF8C9570}" destId="{DA18178E-2603-4AA3-A0C6-6FA163B69D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99355-D734-4C28-8E2C-4340DF35047C}">
      <dsp:nvSpPr>
        <dsp:cNvPr id="0" name=""/>
        <dsp:cNvSpPr/>
      </dsp:nvSpPr>
      <dsp:spPr>
        <a:xfrm>
          <a:off x="2444" y="52055"/>
          <a:ext cx="2978218" cy="11912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Vehicle Selection &amp; Configuration</a:t>
          </a:r>
          <a:endParaRPr lang="en-US" sz="2100" kern="1200" dirty="0"/>
        </a:p>
      </dsp:txBody>
      <dsp:txXfrm>
        <a:off x="598088" y="52055"/>
        <a:ext cx="1786931" cy="1191287"/>
      </dsp:txXfrm>
    </dsp:sp>
    <dsp:sp modelId="{EF92C0BA-5ED7-4228-937C-7A169A146099}">
      <dsp:nvSpPr>
        <dsp:cNvPr id="0" name=""/>
        <dsp:cNvSpPr/>
      </dsp:nvSpPr>
      <dsp:spPr>
        <a:xfrm>
          <a:off x="2682840" y="52055"/>
          <a:ext cx="2978218" cy="11912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Competitive Bids</a:t>
          </a:r>
          <a:endParaRPr lang="en-US" sz="2100" kern="1200" dirty="0"/>
        </a:p>
      </dsp:txBody>
      <dsp:txXfrm>
        <a:off x="3278484" y="52055"/>
        <a:ext cx="1786931" cy="1191287"/>
      </dsp:txXfrm>
    </dsp:sp>
    <dsp:sp modelId="{DA18178E-2603-4AA3-A0C6-6FA163B69DF7}">
      <dsp:nvSpPr>
        <dsp:cNvPr id="0" name=""/>
        <dsp:cNvSpPr/>
      </dsp:nvSpPr>
      <dsp:spPr>
        <a:xfrm>
          <a:off x="5363237" y="52055"/>
          <a:ext cx="2978218" cy="11912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Purchase &amp; Delivery</a:t>
          </a:r>
          <a:endParaRPr lang="en-US" sz="2100" kern="1200" dirty="0"/>
        </a:p>
      </dsp:txBody>
      <dsp:txXfrm>
        <a:off x="5958881" y="52055"/>
        <a:ext cx="1786931" cy="1191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EDAD-75A9-4491-AE64-C842BB8ACFB9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46F8-F6C4-44B6-9AB7-8D207F680E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EDAD-75A9-4491-AE64-C842BB8ACFB9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46F8-F6C4-44B6-9AB7-8D207F680E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EDAD-75A9-4491-AE64-C842BB8ACFB9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46F8-F6C4-44B6-9AB7-8D207F680E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8888"/>
            <a:ext cx="8229600" cy="66751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EDAD-75A9-4491-AE64-C842BB8ACFB9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46F8-F6C4-44B6-9AB7-8D207F680E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EDAD-75A9-4491-AE64-C842BB8ACFB9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46F8-F6C4-44B6-9AB7-8D207F680E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EDAD-75A9-4491-AE64-C842BB8ACFB9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46F8-F6C4-44B6-9AB7-8D207F680E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EDAD-75A9-4491-AE64-C842BB8ACFB9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46F8-F6C4-44B6-9AB7-8D207F680E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EDAD-75A9-4491-AE64-C842BB8ACFB9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46F8-F6C4-44B6-9AB7-8D207F680E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EDAD-75A9-4491-AE64-C842BB8ACFB9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46F8-F6C4-44B6-9AB7-8D207F680E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EDAD-75A9-4491-AE64-C842BB8ACFB9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46F8-F6C4-44B6-9AB7-8D207F680E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EDAD-75A9-4491-AE64-C842BB8ACFB9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AE46F8-F6C4-44B6-9AB7-8D207F680E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CCEDAD-75A9-4491-AE64-C842BB8ACFB9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AE46F8-F6C4-44B6-9AB7-8D207F680E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Verdana"/>
                <a:cs typeface="Verdana"/>
              </a:rPr>
              <a:t>It’s your deal.com</a:t>
            </a:r>
            <a:endParaRPr lang="en-US" sz="5000" dirty="0">
              <a:latin typeface="Verdana"/>
              <a:cs typeface="Verdan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436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Brian Bailey</a:t>
            </a:r>
          </a:p>
          <a:p>
            <a:r>
              <a:rPr lang="en-US" dirty="0" smtClean="0"/>
              <a:t>David </a:t>
            </a:r>
            <a:r>
              <a:rPr lang="en-US" dirty="0" smtClean="0"/>
              <a:t>Boutwell</a:t>
            </a:r>
            <a:endParaRPr lang="en-US" dirty="0" smtClean="0"/>
          </a:p>
          <a:p>
            <a:r>
              <a:rPr lang="en-US" dirty="0" smtClean="0"/>
              <a:t>Kevin Clements</a:t>
            </a:r>
          </a:p>
          <a:p>
            <a:r>
              <a:rPr lang="en-US" dirty="0" smtClean="0"/>
              <a:t>Mike Rabkin</a:t>
            </a:r>
          </a:p>
          <a:p>
            <a:r>
              <a:rPr lang="en-US" dirty="0" smtClean="0"/>
              <a:t>Tim </a:t>
            </a:r>
            <a:r>
              <a:rPr lang="en-US" dirty="0" smtClean="0"/>
              <a:t>Truby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Hackomotive</a:t>
            </a:r>
            <a:r>
              <a:rPr lang="en-US" dirty="0" smtClean="0"/>
              <a:t>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14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08888"/>
            <a:ext cx="8229600" cy="667512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Verdana"/>
                <a:ea typeface="Verdana" pitchFamily="34" charset="0"/>
                <a:cs typeface="Verdana"/>
              </a:rPr>
              <a:t>It’s your deal.com</a:t>
            </a:r>
            <a:endParaRPr lang="en-US" sz="4400" dirty="0">
              <a:latin typeface="Verdana"/>
              <a:ea typeface="Verdana" pitchFamily="34" charset="0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848600" cy="57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i="1" dirty="0" smtClean="0">
                <a:latin typeface="Arial"/>
                <a:cs typeface="Arial"/>
              </a:rPr>
              <a:t>”I’m not in control of the shopping experience”</a:t>
            </a:r>
            <a:endParaRPr lang="en-US" sz="3200" b="1" i="1" dirty="0" smtClean="0">
              <a:latin typeface="Arial"/>
              <a:cs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3352800"/>
            <a:ext cx="8229600" cy="27432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Negotiation process is painful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 can’t shop anonymously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Consumer often feels that pricing is unfair (feels cheated)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Entire sales process long and drawn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existing single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 satisfies all consumer’s points of pain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24600"/>
            <a:ext cx="9144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99206" y="2801779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Yr, Mk, Mod, Features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532606" y="232695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599406" y="1430179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In-Direct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370806" y="226837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161006" y="22683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Concierge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285206" y="2268379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Wizard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18806" y="4325779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Cheapest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75406" y="1430179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Direct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85206" y="2801779"/>
            <a:ext cx="1773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Demographic / </a:t>
            </a:r>
            <a:r>
              <a:rPr lang="en-US" sz="1000" dirty="0" smtClean="0"/>
              <a:t>Sociographic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20815" y="3182779"/>
            <a:ext cx="1212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Vehicle Suggestions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765845" y="3563779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Selection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51606" y="3258979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Bid Template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380206" y="3411379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Dealer Fin (Y / N)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380206" y="3639979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Vehicle Delivery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380206" y="3868579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Zip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380206" y="4325779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GAP</a:t>
            </a:r>
            <a:endParaRPr lang="en-US" sz="1000" dirty="0"/>
          </a:p>
        </p:txBody>
      </p:sp>
      <p:cxnSp>
        <p:nvCxnSpPr>
          <p:cNvPr id="22" name="Straight Arrow Connector 21"/>
          <p:cNvCxnSpPr>
            <a:stCxn id="6" idx="2"/>
            <a:endCxn id="5" idx="0"/>
          </p:cNvCxnSpPr>
          <p:nvPr/>
        </p:nvCxnSpPr>
        <p:spPr>
          <a:xfrm flipH="1">
            <a:off x="2668620" y="2573179"/>
            <a:ext cx="44484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61206" y="1887379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Vehicle </a:t>
            </a:r>
            <a:r>
              <a:rPr lang="en-US" sz="1000" dirty="0" smtClean="0"/>
              <a:t>ID’d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80206" y="4554379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Warranty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380206" y="4782979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Maintenance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151606" y="4097179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Ancillary Prod</a:t>
            </a:r>
            <a:endParaRPr lang="en-US" sz="1000" dirty="0"/>
          </a:p>
        </p:txBody>
      </p:sp>
      <p:sp>
        <p:nvSpPr>
          <p:cNvPr id="27" name="Right Brace 26"/>
          <p:cNvSpPr/>
          <p:nvPr/>
        </p:nvSpPr>
        <p:spPr>
          <a:xfrm>
            <a:off x="5961606" y="1553289"/>
            <a:ext cx="300540" cy="1400890"/>
          </a:xfrm>
          <a:prstGeom prst="rightBrace">
            <a:avLst>
              <a:gd name="adj1" fmla="val 8333"/>
              <a:gd name="adj2" fmla="val 282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Elbow Connector 28"/>
          <p:cNvCxnSpPr>
            <a:stCxn id="15" idx="1"/>
            <a:endCxn id="5" idx="3"/>
          </p:cNvCxnSpPr>
          <p:nvPr/>
        </p:nvCxnSpPr>
        <p:spPr>
          <a:xfrm rot="10800000">
            <a:off x="3338035" y="2924890"/>
            <a:ext cx="1427811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2"/>
            <a:endCxn id="6" idx="0"/>
          </p:cNvCxnSpPr>
          <p:nvPr/>
        </p:nvCxnSpPr>
        <p:spPr>
          <a:xfrm rot="5400000">
            <a:off x="2857764" y="1988941"/>
            <a:ext cx="193358" cy="482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8" idx="0"/>
          </p:cNvCxnSpPr>
          <p:nvPr/>
        </p:nvCxnSpPr>
        <p:spPr>
          <a:xfrm rot="16200000" flipH="1">
            <a:off x="3299741" y="2029639"/>
            <a:ext cx="134779" cy="342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  <a:endCxn id="10" idx="1"/>
          </p:cNvCxnSpPr>
          <p:nvPr/>
        </p:nvCxnSpPr>
        <p:spPr>
          <a:xfrm>
            <a:off x="3706154" y="2391490"/>
            <a:ext cx="579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2"/>
            <a:endCxn id="9" idx="3"/>
          </p:cNvCxnSpPr>
          <p:nvPr/>
        </p:nvCxnSpPr>
        <p:spPr>
          <a:xfrm rot="5400000">
            <a:off x="2430449" y="1626158"/>
            <a:ext cx="257890" cy="127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12" idx="2"/>
            <a:endCxn id="23" idx="1"/>
          </p:cNvCxnSpPr>
          <p:nvPr/>
        </p:nvCxnSpPr>
        <p:spPr>
          <a:xfrm rot="16200000" flipH="1">
            <a:off x="2375975" y="1625259"/>
            <a:ext cx="334090" cy="4363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7" idx="2"/>
            <a:endCxn id="23" idx="3"/>
          </p:cNvCxnSpPr>
          <p:nvPr/>
        </p:nvCxnSpPr>
        <p:spPr>
          <a:xfrm rot="5400000">
            <a:off x="3607014" y="1699741"/>
            <a:ext cx="334090" cy="2874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99206" y="3276600"/>
            <a:ext cx="1600200" cy="1752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5" idx="2"/>
            <a:endCxn id="42" idx="0"/>
          </p:cNvCxnSpPr>
          <p:nvPr/>
        </p:nvCxnSpPr>
        <p:spPr>
          <a:xfrm>
            <a:off x="2668620" y="3048000"/>
            <a:ext cx="13068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25389" y="1843444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</a:t>
            </a:r>
            <a:r>
              <a:rPr lang="en-US" sz="1000" baseline="30000" dirty="0" smtClean="0"/>
              <a:t>RD</a:t>
            </a:r>
            <a:r>
              <a:rPr lang="en-US" sz="1000" dirty="0" smtClean="0"/>
              <a:t> Party Links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428206" y="529875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123406" y="4003358"/>
            <a:ext cx="1457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Distribute to Part. </a:t>
            </a:r>
            <a:r>
              <a:rPr lang="en-US" sz="1000" dirty="0" smtClean="0"/>
              <a:t>Dlrs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6037806" y="529875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6318813" y="562117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Create Acct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346065" y="5925979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Follow - up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4590006" y="5621179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E-contracting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818606" y="5849779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Delivery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742406" y="6154579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E-Payment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4437606" y="6459379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Loyalty Program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454851" y="4935379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Purchase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6418806" y="4554379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Nearest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6418806" y="5011579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Geo </a:t>
            </a:r>
            <a:r>
              <a:rPr lang="en-US" sz="1000" dirty="0" smtClean="0"/>
              <a:t>avg</a:t>
            </a:r>
            <a:r>
              <a:rPr lang="en-US" sz="1000" dirty="0" smtClean="0"/>
              <a:t> price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5455595" y="4401979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Dlr</a:t>
            </a:r>
            <a:r>
              <a:rPr lang="en-US" sz="1000" dirty="0" smtClean="0"/>
              <a:t> Bids</a:t>
            </a:r>
            <a:endParaRPr lang="en-US" sz="1000" dirty="0"/>
          </a:p>
        </p:txBody>
      </p:sp>
      <p:cxnSp>
        <p:nvCxnSpPr>
          <p:cNvPr id="61" name="Straight Arrow Connector 60"/>
          <p:cNvCxnSpPr>
            <a:stCxn id="42" idx="3"/>
            <a:endCxn id="48" idx="1"/>
          </p:cNvCxnSpPr>
          <p:nvPr/>
        </p:nvCxnSpPr>
        <p:spPr>
          <a:xfrm flipV="1">
            <a:off x="3599406" y="4126469"/>
            <a:ext cx="1524000" cy="26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2"/>
            <a:endCxn id="59" idx="0"/>
          </p:cNvCxnSpPr>
          <p:nvPr/>
        </p:nvCxnSpPr>
        <p:spPr>
          <a:xfrm rot="5400000">
            <a:off x="5736441" y="4286289"/>
            <a:ext cx="152400" cy="78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9" idx="3"/>
            <a:endCxn id="11" idx="1"/>
          </p:cNvCxnSpPr>
          <p:nvPr/>
        </p:nvCxnSpPr>
        <p:spPr>
          <a:xfrm flipV="1">
            <a:off x="6090705" y="4448890"/>
            <a:ext cx="328101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9" idx="3"/>
            <a:endCxn id="57" idx="1"/>
          </p:cNvCxnSpPr>
          <p:nvPr/>
        </p:nvCxnSpPr>
        <p:spPr>
          <a:xfrm>
            <a:off x="6090705" y="4525090"/>
            <a:ext cx="328101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9" idx="3"/>
            <a:endCxn id="58" idx="1"/>
          </p:cNvCxnSpPr>
          <p:nvPr/>
        </p:nvCxnSpPr>
        <p:spPr>
          <a:xfrm>
            <a:off x="6090705" y="4525090"/>
            <a:ext cx="328101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9" idx="2"/>
            <a:endCxn id="56" idx="0"/>
          </p:cNvCxnSpPr>
          <p:nvPr/>
        </p:nvCxnSpPr>
        <p:spPr>
          <a:xfrm rot="16200000" flipH="1">
            <a:off x="5635200" y="4786149"/>
            <a:ext cx="287179" cy="11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6" idx="2"/>
            <a:endCxn id="47" idx="0"/>
          </p:cNvCxnSpPr>
          <p:nvPr/>
        </p:nvCxnSpPr>
        <p:spPr>
          <a:xfrm flipH="1">
            <a:off x="5608704" y="5181600"/>
            <a:ext cx="175725" cy="117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2"/>
            <a:endCxn id="49" idx="0"/>
          </p:cNvCxnSpPr>
          <p:nvPr/>
        </p:nvCxnSpPr>
        <p:spPr>
          <a:xfrm>
            <a:off x="5784429" y="5181600"/>
            <a:ext cx="421051" cy="117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stCxn id="47" idx="2"/>
            <a:endCxn id="52" idx="3"/>
          </p:cNvCxnSpPr>
          <p:nvPr/>
        </p:nvCxnSpPr>
        <p:spPr>
          <a:xfrm rot="5400000">
            <a:off x="5439084" y="5574669"/>
            <a:ext cx="199311" cy="1399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47" idx="2"/>
            <a:endCxn id="53" idx="3"/>
          </p:cNvCxnSpPr>
          <p:nvPr/>
        </p:nvCxnSpPr>
        <p:spPr>
          <a:xfrm rot="5400000">
            <a:off x="5304431" y="5668616"/>
            <a:ext cx="427911" cy="1806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88"/>
          <p:cNvCxnSpPr>
            <a:stCxn id="47" idx="2"/>
            <a:endCxn id="54" idx="3"/>
          </p:cNvCxnSpPr>
          <p:nvPr/>
        </p:nvCxnSpPr>
        <p:spPr>
          <a:xfrm rot="5400000">
            <a:off x="5182860" y="5851845"/>
            <a:ext cx="732711" cy="1189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hape 90"/>
          <p:cNvCxnSpPr>
            <a:stCxn id="47" idx="2"/>
            <a:endCxn id="55" idx="3"/>
          </p:cNvCxnSpPr>
          <p:nvPr/>
        </p:nvCxnSpPr>
        <p:spPr>
          <a:xfrm rot="5400000">
            <a:off x="5019926" y="5993711"/>
            <a:ext cx="1037511" cy="1400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49" idx="2"/>
            <a:endCxn id="50" idx="1"/>
          </p:cNvCxnSpPr>
          <p:nvPr/>
        </p:nvCxnSpPr>
        <p:spPr>
          <a:xfrm rot="16200000" flipH="1">
            <a:off x="6162491" y="5587967"/>
            <a:ext cx="199311" cy="1133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94"/>
          <p:cNvCxnSpPr>
            <a:stCxn id="49" idx="2"/>
            <a:endCxn id="51" idx="1"/>
          </p:cNvCxnSpPr>
          <p:nvPr/>
        </p:nvCxnSpPr>
        <p:spPr>
          <a:xfrm rot="16200000" flipH="1">
            <a:off x="6023717" y="5726741"/>
            <a:ext cx="504111" cy="1405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418806" y="4782979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Comparison 1 v 2 v 3</a:t>
            </a:r>
            <a:endParaRPr lang="en-US" sz="1000" dirty="0"/>
          </a:p>
        </p:txBody>
      </p:sp>
      <p:cxnSp>
        <p:nvCxnSpPr>
          <p:cNvPr id="99" name="Straight Connector 98"/>
          <p:cNvCxnSpPr>
            <a:stCxn id="59" idx="3"/>
            <a:endCxn id="97" idx="1"/>
          </p:cNvCxnSpPr>
          <p:nvPr/>
        </p:nvCxnSpPr>
        <p:spPr>
          <a:xfrm>
            <a:off x="6090705" y="4525090"/>
            <a:ext cx="328101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3" idx="2"/>
            <a:endCxn id="14" idx="0"/>
          </p:cNvCxnSpPr>
          <p:nvPr/>
        </p:nvCxnSpPr>
        <p:spPr>
          <a:xfrm rot="5400000">
            <a:off x="5081980" y="3092931"/>
            <a:ext cx="134779" cy="44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4" idx="2"/>
            <a:endCxn id="15" idx="0"/>
          </p:cNvCxnSpPr>
          <p:nvPr/>
        </p:nvCxnSpPr>
        <p:spPr>
          <a:xfrm flipH="1">
            <a:off x="5097026" y="3429000"/>
            <a:ext cx="29885" cy="134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itle 1"/>
          <p:cNvSpPr txBox="1">
            <a:spLocks/>
          </p:cNvSpPr>
          <p:nvPr/>
        </p:nvSpPr>
        <p:spPr>
          <a:xfrm>
            <a:off x="457200" y="762000"/>
            <a:ext cx="8229600" cy="66751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Verdana"/>
                <a:cs typeface="Verdana"/>
              </a:rPr>
              <a:t>Detailed Process:</a:t>
            </a:r>
            <a:endParaRPr lang="en-US" sz="3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93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3657600"/>
            <a:ext cx="2667000" cy="16002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0650" indent="-1206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Vehicle sale price</a:t>
            </a:r>
          </a:p>
          <a:p>
            <a:pPr marL="120650" indent="-1206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Dealer finance </a:t>
            </a:r>
            <a:r>
              <a:rPr lang="en-US" sz="1600" dirty="0" smtClean="0">
                <a:solidFill>
                  <a:schemeClr val="tx2"/>
                </a:solidFill>
              </a:rPr>
              <a:t>i</a:t>
            </a:r>
            <a:r>
              <a:rPr lang="en-US" sz="1600" dirty="0" smtClean="0">
                <a:solidFill>
                  <a:schemeClr val="tx2"/>
                </a:solidFill>
              </a:rPr>
              <a:t>ntegration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120650" indent="-1206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Ancillary F&amp;I products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120650" indent="-1206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Customer remains anonymous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0" y="3657600"/>
            <a:ext cx="2514600" cy="16002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0650" indent="-120650">
              <a:lnSpc>
                <a:spcPts val="14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On-site / off-site delivery</a:t>
            </a:r>
          </a:p>
          <a:p>
            <a:pPr marL="120650" indent="-120650">
              <a:lnSpc>
                <a:spcPts val="14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Minimize paperwork upon delivery</a:t>
            </a:r>
          </a:p>
          <a:p>
            <a:pPr marL="120650" indent="-120650">
              <a:lnSpc>
                <a:spcPts val="14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</a:rPr>
              <a:t>Maximize experience at time of delivery!</a:t>
            </a:r>
          </a:p>
          <a:p>
            <a:pPr marL="120650" indent="-120650">
              <a:lnSpc>
                <a:spcPts val="14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Satisfaction guarantee </a:t>
            </a:r>
            <a:r>
              <a:rPr lang="en-US" sz="1600" b="1" dirty="0" smtClean="0">
                <a:solidFill>
                  <a:schemeClr val="tx2"/>
                </a:solidFill>
              </a:rPr>
              <a:t>(High CSI)</a:t>
            </a:r>
          </a:p>
          <a:p>
            <a:pPr marL="285750" indent="-285750">
              <a:lnSpc>
                <a:spcPts val="14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9900" y="369896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1700" y="369896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33500" y="369896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65300" y="369896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74700" y="3850568"/>
            <a:ext cx="127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06500" y="3851362"/>
            <a:ext cx="12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38300" y="3851362"/>
            <a:ext cx="12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40029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/>
              <a:t>Carsonality</a:t>
            </a:r>
            <a:r>
              <a:rPr lang="en-US" dirty="0" smtClean="0"/>
              <a:t> Wizard”</a:t>
            </a:r>
          </a:p>
        </p:txBody>
      </p:sp>
      <p:cxnSp>
        <p:nvCxnSpPr>
          <p:cNvPr id="19" name="Straight Arrow Connector 18"/>
          <p:cNvCxnSpPr>
            <a:endCxn id="10" idx="0"/>
          </p:cNvCxnSpPr>
          <p:nvPr/>
        </p:nvCxnSpPr>
        <p:spPr>
          <a:xfrm rot="5400000">
            <a:off x="475195" y="3551856"/>
            <a:ext cx="29421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62200" y="3429000"/>
            <a:ext cx="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xmlns="" val="1005589464"/>
              </p:ext>
            </p:extLst>
          </p:nvPr>
        </p:nvGraphicFramePr>
        <p:xfrm>
          <a:off x="342900" y="2189873"/>
          <a:ext cx="83439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/>
          <p:cNvSpPr txBox="1">
            <a:spLocks/>
          </p:cNvSpPr>
          <p:nvPr/>
        </p:nvSpPr>
        <p:spPr>
          <a:xfrm>
            <a:off x="457200" y="990600"/>
            <a:ext cx="8229600" cy="66751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Verdana"/>
                <a:cs typeface="Verdana"/>
              </a:rPr>
              <a:t>High-level Process:</a:t>
            </a:r>
            <a:endParaRPr lang="en-US" sz="3600" dirty="0">
              <a:latin typeface="Verdana"/>
              <a:cs typeface="Verdan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09800" y="369896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71468" y="3851362"/>
            <a:ext cx="12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81000" y="5486401"/>
            <a:ext cx="8229600" cy="533399"/>
            <a:chOff x="2444" y="52055"/>
            <a:chExt cx="2978218" cy="1191287"/>
          </a:xfrm>
        </p:grpSpPr>
        <p:sp>
          <p:nvSpPr>
            <p:cNvPr id="26" name="Chevron 25"/>
            <p:cNvSpPr/>
            <p:nvPr/>
          </p:nvSpPr>
          <p:spPr>
            <a:xfrm>
              <a:off x="2444" y="52055"/>
              <a:ext cx="2978218" cy="119128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Chevron 4"/>
            <p:cNvSpPr/>
            <p:nvPr/>
          </p:nvSpPr>
          <p:spPr>
            <a:xfrm>
              <a:off x="598088" y="52055"/>
              <a:ext cx="1786931" cy="1191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Concierge Service</a:t>
              </a:r>
              <a:endParaRPr lang="en-US" sz="2100" kern="1200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0" y="6324600"/>
            <a:ext cx="9144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21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Verdana"/>
                <a:cs typeface="Verdana"/>
              </a:rPr>
              <a:t>Features </a:t>
            </a:r>
            <a:endParaRPr lang="en-US" sz="36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One stop purchase portal (“Soup to nuts”)</a:t>
            </a:r>
          </a:p>
          <a:p>
            <a:pPr lvl="0"/>
            <a:r>
              <a:rPr lang="en-US" dirty="0" smtClean="0"/>
              <a:t>Consumer </a:t>
            </a:r>
            <a:r>
              <a:rPr lang="en-US" dirty="0"/>
              <a:t>shielded </a:t>
            </a:r>
            <a:r>
              <a:rPr lang="en-US" dirty="0" smtClean="0"/>
              <a:t>from the negotiation </a:t>
            </a:r>
            <a:r>
              <a:rPr lang="en-US" dirty="0"/>
              <a:t>process (anonymity till purchase)</a:t>
            </a:r>
          </a:p>
          <a:p>
            <a:pPr lvl="0"/>
            <a:r>
              <a:rPr lang="en-US" dirty="0"/>
              <a:t>No fees to consumer</a:t>
            </a:r>
          </a:p>
          <a:p>
            <a:pPr lvl="0"/>
            <a:r>
              <a:rPr lang="en-US" dirty="0"/>
              <a:t>No </a:t>
            </a:r>
            <a:r>
              <a:rPr lang="en-US" dirty="0" smtClean="0"/>
              <a:t>up-front fee to dealer to participate</a:t>
            </a:r>
            <a:endParaRPr lang="en-US" dirty="0"/>
          </a:p>
          <a:p>
            <a:pPr lvl="0"/>
            <a:r>
              <a:rPr lang="en-US" dirty="0"/>
              <a:t>Transactional fee of $150 per </a:t>
            </a:r>
            <a:r>
              <a:rPr lang="en-US" dirty="0" smtClean="0"/>
              <a:t>completed sale</a:t>
            </a:r>
            <a:endParaRPr lang="en-US" dirty="0"/>
          </a:p>
          <a:p>
            <a:pPr lvl="0"/>
            <a:r>
              <a:rPr lang="en-US" dirty="0"/>
              <a:t>Integrated </a:t>
            </a:r>
            <a:r>
              <a:rPr lang="en-US" dirty="0" smtClean="0"/>
              <a:t>DMS, DCS, Application Aggregator, OEM systems &amp;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9144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080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Verdana"/>
                <a:cs typeface="Verdana"/>
              </a:rPr>
              <a:t>Key Benefits</a:t>
            </a:r>
            <a:endParaRPr lang="en-US" sz="36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4114800" cy="47545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 smtClean="0"/>
              <a:t>Consumer:</a:t>
            </a:r>
          </a:p>
          <a:p>
            <a:pPr lvl="0"/>
            <a:r>
              <a:rPr lang="en-US" sz="2400" dirty="0" smtClean="0"/>
              <a:t>Consumer has total control</a:t>
            </a:r>
          </a:p>
          <a:p>
            <a:r>
              <a:rPr lang="en-US" sz="2400" dirty="0" smtClean="0"/>
              <a:t>No pressure negotiation</a:t>
            </a:r>
          </a:p>
          <a:p>
            <a:r>
              <a:rPr lang="en-US" sz="2400" dirty="0" smtClean="0"/>
              <a:t>Consumer anonymity</a:t>
            </a:r>
          </a:p>
          <a:p>
            <a:pPr lvl="0"/>
            <a:r>
              <a:rPr lang="en-US" sz="2400" dirty="0" smtClean="0"/>
              <a:t>Near real time results</a:t>
            </a:r>
            <a:endParaRPr lang="en-US" sz="2400" dirty="0"/>
          </a:p>
          <a:p>
            <a:pPr lvl="0"/>
            <a:r>
              <a:rPr lang="en-US" sz="2400" dirty="0" smtClean="0"/>
              <a:t>Fully transparent</a:t>
            </a:r>
            <a:endParaRPr lang="en-US" sz="2400" dirty="0"/>
          </a:p>
          <a:p>
            <a:pPr lvl="0"/>
            <a:r>
              <a:rPr lang="en-US" sz="2400" dirty="0" smtClean="0"/>
              <a:t>Competitive pricing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53000" y="1676400"/>
            <a:ext cx="3962400" cy="47545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800" dirty="0" smtClean="0"/>
              <a:t>Dealer: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upfront </a:t>
            </a:r>
            <a:r>
              <a:rPr lang="en-US" sz="2400" dirty="0" smtClean="0"/>
              <a:t>cost to compete for </a:t>
            </a:r>
            <a:r>
              <a:rPr lang="en-US" sz="2400" dirty="0" smtClean="0"/>
              <a:t>customers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Retained F&amp;I profit opportunity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Low mgmt </a:t>
            </a:r>
            <a:r>
              <a:rPr lang="en-US" sz="2400" dirty="0" smtClean="0"/>
              <a:t>commitment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No sales support required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Expanded </a:t>
            </a:r>
            <a:r>
              <a:rPr lang="en-US" sz="2400" dirty="0" smtClean="0"/>
              <a:t>sales </a:t>
            </a:r>
            <a:r>
              <a:rPr lang="en-US" sz="2400" dirty="0" smtClean="0"/>
              <a:t>territory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Higher CSI results in returning customers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6324600"/>
            <a:ext cx="9144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08888"/>
            <a:ext cx="8229600" cy="667512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Verdana"/>
                <a:ea typeface="Verdana" pitchFamily="34" charset="0"/>
                <a:cs typeface="Verdana"/>
              </a:rPr>
              <a:t>It’s Your Deal.com</a:t>
            </a:r>
            <a:endParaRPr lang="en-US" sz="4400" dirty="0">
              <a:latin typeface="Verdana"/>
              <a:ea typeface="Verdana" pitchFamily="34" charset="0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848600" cy="57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i="1" dirty="0" smtClean="0">
                <a:latin typeface="Verdana"/>
                <a:cs typeface="Verdana"/>
              </a:rPr>
              <a:t>”Where the customer owns the shopping experience”</a:t>
            </a:r>
            <a:endParaRPr lang="en-US" sz="3200" i="1" dirty="0" smtClean="0">
              <a:latin typeface="Verdana"/>
              <a:cs typeface="Verdan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91440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</TotalTime>
  <Words>304</Words>
  <Application>Microsoft Macintosh PowerPoint</Application>
  <PresentationFormat>On-screen Show (4:3)</PresentationFormat>
  <Paragraphs>92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It’s your deal.com</vt:lpstr>
      <vt:lpstr>It’s your deal.com</vt:lpstr>
      <vt:lpstr>Slide 3</vt:lpstr>
      <vt:lpstr>Slide 4</vt:lpstr>
      <vt:lpstr>Features </vt:lpstr>
      <vt:lpstr>Key Benefits</vt:lpstr>
      <vt:lpstr>It’s Your Deal.com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Pain</dc:title>
  <dc:creator>rearden</dc:creator>
  <cp:lastModifiedBy>rearden</cp:lastModifiedBy>
  <cp:revision>22</cp:revision>
  <dcterms:created xsi:type="dcterms:W3CDTF">2013-02-28T00:52:30Z</dcterms:created>
  <dcterms:modified xsi:type="dcterms:W3CDTF">2013-02-28T19:36:55Z</dcterms:modified>
</cp:coreProperties>
</file>