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A32D-094F-4A80-A5BC-9C0BEACD8B3A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5F34-B49D-42BA-A75B-05DA0E0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2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A32D-094F-4A80-A5BC-9C0BEACD8B3A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5F34-B49D-42BA-A75B-05DA0E0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A32D-094F-4A80-A5BC-9C0BEACD8B3A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5F34-B49D-42BA-A75B-05DA0E0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A32D-094F-4A80-A5BC-9C0BEACD8B3A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5F34-B49D-42BA-A75B-05DA0E0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0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A32D-094F-4A80-A5BC-9C0BEACD8B3A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5F34-B49D-42BA-A75B-05DA0E0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1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A32D-094F-4A80-A5BC-9C0BEACD8B3A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5F34-B49D-42BA-A75B-05DA0E0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0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A32D-094F-4A80-A5BC-9C0BEACD8B3A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5F34-B49D-42BA-A75B-05DA0E0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6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A32D-094F-4A80-A5BC-9C0BEACD8B3A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5F34-B49D-42BA-A75B-05DA0E0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7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A32D-094F-4A80-A5BC-9C0BEACD8B3A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5F34-B49D-42BA-A75B-05DA0E0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A32D-094F-4A80-A5BC-9C0BEACD8B3A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5F34-B49D-42BA-A75B-05DA0E0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5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A32D-094F-4A80-A5BC-9C0BEACD8B3A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5F34-B49D-42BA-A75B-05DA0E0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3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2A32D-094F-4A80-A5BC-9C0BEACD8B3A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55F34-B49D-42BA-A75B-05DA0E0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9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.wsj.com/public/quotes/main.html?type=djn&amp;symbol=COS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317303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38600" y="2799546"/>
            <a:ext cx="411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Team Hammer</a:t>
            </a:r>
          </a:p>
          <a:p>
            <a:r>
              <a:rPr lang="en-US" sz="2800" b="1" dirty="0" err="1" smtClean="0">
                <a:solidFill>
                  <a:srgbClr val="92D050"/>
                </a:solidFill>
              </a:rPr>
              <a:t>Hackomotive</a:t>
            </a:r>
            <a:r>
              <a:rPr lang="en-US" sz="2800" b="1" dirty="0" smtClean="0">
                <a:solidFill>
                  <a:srgbClr val="92D050"/>
                </a:solidFill>
              </a:rPr>
              <a:t> 2013</a:t>
            </a:r>
            <a:endParaRPr lang="en-US" sz="2800" b="1" dirty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570607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Ylondia Portis</a:t>
            </a:r>
          </a:p>
          <a:p>
            <a:r>
              <a:rPr lang="en-US" b="1" dirty="0" smtClean="0"/>
              <a:t>Steve </a:t>
            </a:r>
            <a:r>
              <a:rPr lang="en-US" b="1" dirty="0" err="1" smtClean="0"/>
              <a:t>Tu</a:t>
            </a:r>
            <a:endParaRPr lang="en-US" b="1" dirty="0" smtClean="0"/>
          </a:p>
          <a:p>
            <a:r>
              <a:rPr lang="en-US" b="1" dirty="0" smtClean="0"/>
              <a:t>Shuman Mukherjee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75218" y="570607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Jon </a:t>
            </a:r>
            <a:r>
              <a:rPr lang="en-US" b="1" dirty="0" err="1" smtClean="0"/>
              <a:t>Salzberg</a:t>
            </a:r>
            <a:endParaRPr lang="en-US" b="1" dirty="0" smtClean="0"/>
          </a:p>
          <a:p>
            <a:r>
              <a:rPr lang="en-US" b="1" dirty="0" smtClean="0"/>
              <a:t>Damian </a:t>
            </a:r>
            <a:r>
              <a:rPr lang="en-US" b="1" dirty="0" err="1" smtClean="0"/>
              <a:t>Geddry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887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9812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Goal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2514600"/>
            <a:ext cx="8686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address the fractured shopping experience through aggregation, personalization, and preparation 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667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8989" y="949404"/>
            <a:ext cx="43330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000" dirty="0" smtClean="0">
                <a:solidFill>
                  <a:schemeClr val="accent2"/>
                </a:solidFill>
              </a:rPr>
              <a:t>80%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of shoppers begin online looking for Knowledge and Efficiently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49950" y="2124670"/>
            <a:ext cx="6113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shoppers </a:t>
            </a:r>
            <a:r>
              <a:rPr lang="en-US" sz="2400" i="1" dirty="0" smtClean="0"/>
              <a:t>Actually</a:t>
            </a:r>
            <a:r>
              <a:rPr lang="en-US" dirty="0" smtClean="0"/>
              <a:t> encounter is </a:t>
            </a:r>
            <a:r>
              <a:rPr lang="en-US" b="1" u="sng" dirty="0" smtClean="0">
                <a:solidFill>
                  <a:schemeClr val="accent2"/>
                </a:solidFill>
              </a:rPr>
              <a:t>Too Much </a:t>
            </a:r>
            <a:r>
              <a:rPr lang="en-US" dirty="0" smtClean="0"/>
              <a:t>information across </a:t>
            </a:r>
            <a:r>
              <a:rPr lang="en-US" b="1" u="sng" dirty="0" smtClean="0">
                <a:solidFill>
                  <a:schemeClr val="accent2"/>
                </a:solidFill>
              </a:rPr>
              <a:t>Too Many </a:t>
            </a:r>
            <a:r>
              <a:rPr lang="en-US" dirty="0" smtClean="0"/>
              <a:t>different places and </a:t>
            </a:r>
            <a:r>
              <a:rPr lang="en-US" b="1" u="sng" dirty="0" smtClean="0">
                <a:solidFill>
                  <a:srgbClr val="C00000"/>
                </a:solidFill>
              </a:rPr>
              <a:t>Not Enough Consultation</a:t>
            </a: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4800" y="3558439"/>
            <a:ext cx="3962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impact on the average shopper</a:t>
            </a:r>
          </a:p>
          <a:p>
            <a:pPr marL="631825" lvl="1" indent="-285750"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accent2"/>
                </a:solidFill>
              </a:rPr>
              <a:t>18</a:t>
            </a:r>
            <a:r>
              <a:rPr lang="en-US" sz="3200" dirty="0" smtClean="0"/>
              <a:t> </a:t>
            </a:r>
            <a:r>
              <a:rPr lang="en-US" dirty="0" smtClean="0"/>
              <a:t>hours researching </a:t>
            </a:r>
            <a:r>
              <a:rPr lang="en-US" dirty="0"/>
              <a:t>	</a:t>
            </a:r>
            <a:endParaRPr lang="en-US" dirty="0" smtClean="0"/>
          </a:p>
          <a:p>
            <a:pPr marL="631825" lvl="1" indent="-285750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2"/>
                </a:solidFill>
              </a:rPr>
              <a:t>10 </a:t>
            </a:r>
            <a:r>
              <a:rPr lang="en-US" dirty="0" smtClean="0"/>
              <a:t>different search  queries</a:t>
            </a:r>
          </a:p>
          <a:p>
            <a:pPr marL="631825" lvl="1" indent="-285750">
              <a:buFont typeface="Wingdings" pitchFamily="2" charset="2"/>
              <a:buChar char="ü"/>
            </a:pPr>
            <a:r>
              <a:rPr lang="en-US" sz="2800" dirty="0">
                <a:solidFill>
                  <a:schemeClr val="accent2"/>
                </a:solidFill>
              </a:rPr>
              <a:t>13</a:t>
            </a:r>
            <a:r>
              <a:rPr lang="en-US" sz="3600" dirty="0" smtClean="0"/>
              <a:t> </a:t>
            </a:r>
            <a:r>
              <a:rPr lang="en-US" dirty="0" smtClean="0"/>
              <a:t>different sources consulted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3572470"/>
            <a:ext cx="257175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5706070"/>
            <a:ext cx="8839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A PROBLEM!</a:t>
            </a:r>
            <a:endParaRPr lang="en-US" sz="5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53418" y="1072515"/>
            <a:ext cx="37147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spcBef>
                <a:spcPts val="600"/>
              </a:spcBef>
            </a:pPr>
            <a:r>
              <a:rPr lang="en-US" sz="4000" dirty="0" smtClean="0">
                <a:solidFill>
                  <a:schemeClr val="accent2"/>
                </a:solidFill>
              </a:rPr>
              <a:t>52%</a:t>
            </a: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start with only SOME or NO idea of what they want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303072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Situation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805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907259" y="1857995"/>
            <a:ext cx="3236741" cy="14003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Ease </a:t>
            </a:r>
            <a:r>
              <a:rPr lang="en-US" sz="2000" b="1" dirty="0" smtClean="0"/>
              <a:t>into Buying </a:t>
            </a:r>
            <a:r>
              <a:rPr lang="en-US" sz="2000" b="1" dirty="0" smtClean="0"/>
              <a:t>Stage</a:t>
            </a:r>
          </a:p>
          <a:p>
            <a:pPr algn="ctr">
              <a:spcBef>
                <a:spcPts val="600"/>
              </a:spcBef>
            </a:pPr>
            <a:r>
              <a:rPr lang="en-US" sz="2000" dirty="0"/>
              <a:t>Matches the consumer to a dealer and delivery model that suits them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3810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We Envision Something Better For Shoppers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49110" y="1828800"/>
            <a:ext cx="3058603" cy="14003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Meaningful </a:t>
            </a:r>
            <a:r>
              <a:rPr lang="en-US" sz="2000" b="1" dirty="0" smtClean="0"/>
              <a:t>Connections</a:t>
            </a:r>
            <a:endParaRPr lang="en-US" sz="2000" b="1" dirty="0" smtClean="0"/>
          </a:p>
          <a:p>
            <a:pPr algn="ctr">
              <a:spcBef>
                <a:spcPts val="600"/>
              </a:spcBef>
            </a:pPr>
            <a:r>
              <a:rPr lang="en-US" sz="2000" dirty="0" smtClean="0"/>
              <a:t>Gets you to the car you want based on the cars that people just like you love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24200" y="1829212"/>
            <a:ext cx="2699546" cy="14003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000" b="1" dirty="0" smtClean="0"/>
              <a:t>Research in Less Time</a:t>
            </a:r>
          </a:p>
          <a:p>
            <a:pPr algn="ctr">
              <a:spcBef>
                <a:spcPts val="600"/>
              </a:spcBef>
            </a:pPr>
            <a:r>
              <a:rPr lang="en-US" sz="2000" dirty="0"/>
              <a:t>Delivers the kind of research a customer really  </a:t>
            </a:r>
            <a:r>
              <a:rPr lang="en-US" sz="2000" dirty="0" smtClean="0"/>
              <a:t>cares about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6248400" y="4858018"/>
            <a:ext cx="1104899" cy="1786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97" y="4327822"/>
            <a:ext cx="2333389" cy="1996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0" y="4910712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 smtClean="0"/>
              <a:t>INTRODUCING </a:t>
            </a:r>
            <a:endParaRPr lang="en-US" sz="48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50371" y="2162795"/>
            <a:ext cx="165462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352800" y="2162795"/>
            <a:ext cx="165462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180938"/>
            <a:ext cx="1658937" cy="3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1086" y="3745436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All In One Location…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760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266" y="58580"/>
            <a:ext cx="8534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Meaningful Connections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862584" y="1219200"/>
            <a:ext cx="682421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Shoppers are </a:t>
            </a:r>
            <a:r>
              <a:rPr lang="en-US" dirty="0" smtClean="0"/>
              <a:t>asked to provide details that go </a:t>
            </a:r>
            <a:r>
              <a:rPr lang="en-US" u="sng" dirty="0" smtClean="0"/>
              <a:t>beyond</a:t>
            </a:r>
            <a:r>
              <a:rPr lang="en-US" dirty="0" smtClean="0"/>
              <a:t> just NEEDS</a:t>
            </a:r>
          </a:p>
          <a:p>
            <a:pPr marL="566738" lvl="1" indent="-219075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Values</a:t>
            </a:r>
            <a:r>
              <a:rPr lang="en-US" dirty="0" smtClean="0"/>
              <a:t>, such as </a:t>
            </a:r>
            <a:r>
              <a:rPr lang="en-US" dirty="0" smtClean="0"/>
              <a:t>ecological footprint</a:t>
            </a:r>
          </a:p>
          <a:p>
            <a:pPr marL="566738" lvl="1" indent="-219075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Lifestyle, such as being able to find a </a:t>
            </a:r>
            <a:r>
              <a:rPr lang="en-US" dirty="0" smtClean="0"/>
              <a:t>vehicle </a:t>
            </a:r>
            <a:r>
              <a:rPr lang="en-US" dirty="0" smtClean="0"/>
              <a:t>that supports </a:t>
            </a:r>
            <a:r>
              <a:rPr lang="en-US" dirty="0" smtClean="0"/>
              <a:t>your daily </a:t>
            </a:r>
            <a:r>
              <a:rPr lang="en-US" dirty="0" smtClean="0"/>
              <a:t>activities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3279089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shoppers </a:t>
            </a:r>
            <a:r>
              <a:rPr lang="en-US" dirty="0" smtClean="0"/>
              <a:t>characteristics </a:t>
            </a:r>
            <a:r>
              <a:rPr lang="en-US" dirty="0" smtClean="0"/>
              <a:t>are </a:t>
            </a:r>
            <a:r>
              <a:rPr lang="en-US" dirty="0" smtClean="0"/>
              <a:t>then matched </a:t>
            </a:r>
            <a:r>
              <a:rPr lang="en-US" dirty="0" smtClean="0"/>
              <a:t>to buyers who share similar </a:t>
            </a:r>
            <a:r>
              <a:rPr lang="en-US" dirty="0" smtClean="0"/>
              <a:t>characteristics </a:t>
            </a:r>
            <a:r>
              <a:rPr lang="en-US" dirty="0" smtClean="0"/>
              <a:t>and Love the vehicle they purchased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7200" y="48006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smtClean="0"/>
              <a:t>PAYOFF</a:t>
            </a:r>
            <a:endParaRPr lang="en-US" sz="2400" dirty="0" smtClean="0"/>
          </a:p>
          <a:p>
            <a:r>
              <a:rPr lang="en-US" sz="2400" dirty="0" smtClean="0"/>
              <a:t> ‘Starter List’ of vehicles that BEST reflects the users Needs, Values, and </a:t>
            </a:r>
            <a:r>
              <a:rPr lang="en-US" sz="2400" dirty="0" smtClean="0"/>
              <a:t>Lifestyle  </a:t>
            </a:r>
            <a:endParaRPr lang="en-US" sz="2400" dirty="0"/>
          </a:p>
        </p:txBody>
      </p:sp>
      <p:sp>
        <p:nvSpPr>
          <p:cNvPr id="15" name="AutoShape 2" descr="data:image/jpeg;base64,/9j/4AAQSkZJRgABAQAAAQABAAD/2wCEAAkGBhAPEBIQERAQFBIQEBUSEhQQFRQQERERFhAVFRURFBQXHCYeFxkkGRQSHy8gIycpLCwsFR4xNTAqNSc3LCkBCQoKDgwOGg8PGi0cHiQpLC01NC8pLCksKik0KSwsLSwpKSwsLCosMiwuKSwsKSksLCwsKSosLS0pKSkpKSkqKf/AABEIAMIBAwMBIgACEQEDEQH/xAAcAAEAAQUBAQAAAAAAAAAAAAAABgIDBQcIAQT/xABHEAABAwICBQgHBQUHBAMAAAABAAIDBBEFIQYHEjFBEyJRYXGBkaEUMkJSYpKxIzNygqJjc7LB0Qg0RFPC0vBDVKPxFRck/8QAGgEBAQADAQEAAAAAAAAAAAAAAAECBAYFA//EACoRAQACAQIEBAYDAAAAAAAAAAABAgMEERIhMUEFE1FxIjKhsdHwFWHx/9oADAMBAAIRAxEAPwDeCIiAiIg1trswnlaEyAZwubJ3eq7ycfBZ7VrjPpWHwvJu7YDXfjbzXeYKzeO4M2sgfA42EjC0m17Ai381ruk1DxtbsyYhVOb7sYbG3ryJcEGyavF6eH72eGP95Ixn8RWGq9Y2ExetX0x/dv5U/wDjuo0NTuCU/One89c04jHlsoaLRSl3mgcR0v8ASXeALkH21euzCGZNmlkP7OJ4/jDV8L9dkUmVPh1fN+RrQflLkdrK0dpfuWMNv8mlLfNzWhWn68qc5U1BWS9FmsaP0Fx8kER0gpMUxKqirKbCamnljIIeTvsbtJ22s3G/cSFvDBpJnQRmeMRyljTIwEODX7I2gCN4vda7drLxmb+74HIBwMxefq1n1WOi1sYnS1sUeJ00MMEmThG0hzQcuU2tt19k2uOgoNxIqIZQ9ocDcEXFs1WgIiICIiAiIgIit1FQyNpe9zWsaLuc4hrQOkkoRG64iiz9ZFCHW2pS33xGS3tt63kpJSVbJmNkje17Hi7XNNwQsK3rbpO77ZMGTFETesx7wuoiLN8RERAREQEREBERAREQEREFLzYGy5/0w9Imxl1LLV1LIp3tLQ2R+wwObYBrCdkDaaR3roIrSGuugdDPT1bMi12zf4gdtnmHIJDQaicPIDpJamQnpc1t/lbfzWdpNUeER/4QP/eve/yJsszoriYqKaKVpyexrh3gH+azCDEUeiNBD93R0zbcRGy/jZZSOBrcmtaOwAKtEBQjWfocK+lcWgcrHz4z8QHqnqIy/wDSm6+esqYmNPKvYxtt73Bg8Sg1jqZ0zL2HD5yRLADye16zowbFh+Jhy7LdC2sud9P3wUmIMraCpgc/b2nNie2TZkHEhp9VwuCP6rduiGkkeIUsc7PaHObxY8ZOYew+ORQZtERAREQERQ/TLWBHR3hg2ZKjceLIet/S74fG3HG14pG8vrhw3zW4KRvLMaRaUQUDNqR13uHMjbm9/wDRvxHLvyWqcb0iqcRfeQ7MbTdsbTaNnWfed1nutuWKqqp0jnT1EjiXG7nON3O6h0DqGQWCxLG3ScxnNZ0Dee1eZkzWy8o5Q6vSaDHpo4p529fT2ZefSNlPdsQa9/Fzhdo7AptqcxGqqJKh7hanDQDYWYZy4EWG6+xtXt0tvwUQ0D1cTYk4SybUdKDm/c6WxzbFfwLtw6zkt8YZhkVLE2GFjWRsFmtb5kneSd5JzK+2nw7TxNPxPV44rOKOcz1/p9SIi33NiIiAiIgIiICIiAiIgIiICgGuDCeWoJHAZxgSD8pufK/ip+rFbQxzMLJG7TXAgjpB3hBpfV3rRpaCjbDUmUujLg0Rs27svcZkgDfbfwWZqv7QFNe0FFUSH43Mj8m7ZUupNWOExerRQm3vgyfxXWcpcHp4haOCJg+BgH0CDVZ1sYzUf3bCbA7i9k0vnzAvBVaXVO4MgB6GwMt47bltOsxmlp/vaini/eSMj/iIWArda2ERXvWseRwhbJNfvY0jzQQz/wCt8fqf7zir2g7w2WZw+Vpa1XqbUDETtT1szzx2Wtb5u2ivurtfmHs+7hqpD1tZE3xc6/ksPLr1q5sqXDL9Bc6SfyjYPqgk1FqTwqP1mSyfvJHW8G2Cl+DYFTUUfJU0TY2XJs3pO89q1KdK9Kqr7qmEIPuwsZbvmc4rF49hWkohdNPVzbLRtOZHM5pLeNmxhrUG/UWtdUOnprIfRZ33mp2gBzjd0sO5ryeJGTSew8VspARFrPWHrAILqOkfnm2aVpzHAxMI49LuG4Z7sL3ikby2NPp76i/BT/H0adaxeTLqWjdz82yzNzDOBZGeLul3Dhnu1nLO2IbT8ycwN5J6SvnlqWwi+93AdCw087nnacbkrzL2tkneXY6fT001OGnXvPqu1te+U3ccuA4BTzVzqxNZs1VW0tpt8cZuHVHWeIj83cMszd1Y6tfStmsq2fYA3iid/wBc++4f5fV7XZ626gLZDgtrDh7y8jxDxDh3x4p5959PZTFE1jQ1rQ1rQGta0ANa0CwAA3BVoi3HOiIiAiIgIiICIiAiIgIiICIiAvCbL1CEGktaWnWJU9YYYKl0MLo2loa2MG9yHHbLdreAd/FfPSavMar2h0+IO2XcHyzS5fhuAvr144TlFOB6ryx34XD+rR4qYaqsY9IoYSTdzW7Du1vNP0v3oI1Q/wBn6PfNVyE8eTa1nmblSGi1KYXH6zJJD+0kcR4AgKfIgwNDoJh0H3dHACOOw0nxIusxFSRtFmsaB1ABXkQeAKxW0okYWkbwvoRBzjpRhsuCYk2ogFmF5fHwb+0hPUQT3HqW99GMfjrqeOeM3bI2/WDuLT1g3B7FhtYeija6mey3OttMd7rxuP8AzgStQaEaZVOFOqacsvk6zXboqgc3aPS0jeOOy1SZiI3lnjx2yWilestn6y9O/Rmmjp3fbvb9o9pzhYRuB4PI8Ab7yFqGScRi/tHcOhU1FY5znSyOLnvcXOLsy5xNy496xkspcbleZe85J3l2el09dNj4a9e8/v0JJC43JzKnWrHV+a+T0idp9FiduOXLyD2B8A9o93TbBaE6JSYnVCEXbEyz53j2I77h8R3DvO4FdH0NDHBGyGJgZHG0NY0bgB/zevthxcXOejQ8R1vlR5dPmn6QvMYAAAAABYAZAAbgAvURbzmBERAREQEREBERAREQEREBERAREQEREEI1o4Ty9FM0C5DC5v4m84eYUE1I4xsvlpyeIkb38130b4rcON0+3G4dS540elOH4wGbmiZ0R/C88z/Qg6WY64VS+SgnDmg9S+iSZrRdxAA4uNh4lBWij+IawMLp/vK6nuODHiV3yx3KjWIa9MMjuI21Mx+CMRtPfIQfJBsVFpTEP7Qcpygo429Bmkc8/KwN+qxMmsfSCs+5a9oP/b04aPnkDvqg31WPYGOc8gNa0ucTua0C5J6gFzdpBibKmqmnY0NY93NFrEsAs0u+IgX77cFbxs4o1zfT5qj7Rpc1ksxfcA2uWB2yBv8ABYuWSwstPUX3nhh0fhOn4azmt1np7KZ5do9SU1O+V7Y2NLnvcGMaN7nONg0dpKtLampTRPbe7EJW82MmOnB4vtZ8ncDsjrLuhfCleKdnpanPGHHN5/ZbD0I0UZhtI2EWMrufO8e3IRmAfdG4dQvvJUgRF6URtG0ONveb2m1usiIirAREQEREBERAREQEREBERAREQEREBERBaqWXaVzvrTwx0GICRoP2rQ4bIJO2w2yt1bC6NViShjcbloJ6wg55hxvSKpGzEatreHJsFOPms0+auM1YYxVHaqHgcSaiV0pA6c7/AFXQbaZo3AKirpGyxvidcCRjmEjeA5pabdxRY2c4QaH04OdRLKBxha2Jh/CX7RI67BSPA8CwJrg2oZM13vTuL4z2lhy72gLBnFXUDn08kIdLE8sdt3ABBtcDoO8dRC+WfSblfXiYB8OS83z8u7qf4zTTXaN/ff8AYb2wnRHD42tfBDBskXa6MNIcOkOG9ZqOjY3c0LQGj2lk9E/bpZOaTd8Mmcb+0cD8QsfotgVmuehbTlw5VtQY3Wi2HO2JdkgAvyaRtWzB3cBuW3jzRf3eNqtDfBPrE9/y1xp9jXpeI1DweZG7kY+jYju247XbbvzKMuddUxvuL9KLStO87unxVilIrHaH1YZh76maOCMXfM9rG9FybXPUN56gV0nhlRRUMcFE2eFpaGxRsdIxsj3fhvcucbndvK5ww7AauquaaNztk2c4HYAJG6+/ceCs4to3VUJa6VobtHmuYTdrxmM+nK4PUtvBXaN3P+K5+LJGOOkfd1eHKq6gWrXTX0+mHKH7eKzJR0m2UgHQ4C/aCFNw+62XkLyKgFVhEEREBERAREQEREBERAREQEREBERAREQF4SvV8GJvOwbGxsgjeK62sKpyWmp5RzSQWwsfJmDYjasG+aimI6/YhcQUcrugzPbEPlbtHzWr9KaHka2djr25Uuy37LztZeJ8Fs3RvVlh7mNe5hkJF7vcXDw3IrX+lmnUuKSNc+np2vbkDC15lLfcc4uO0O7JYp8L2gbbHs2hdu20tuOq66KoNFaWAWjhjb+FoH0XuM6NU1XCYZowWncRk9juD2Hgf+G4XwyYotzjq9LR662D4bc6/b2/DnJrrblVUASix9Ybj0rK6VaLzYdPyUnOY65ikAs2Rv8AJwyuOHYQTh1p86y6KZpmp6xKiIEAA7xv7VWjnXzV2jpjLJHEN8kjWDtc4N/mp1llHwxzb31c4MKfDoLjnTN5d3TeTNv6Ngdyr0y0dZVwPjI3jeN4PAjrBsVIIQGtDW5NaA1o6GgWA8AFVK3aFl6VY2jZx2S83tNp7y5ywDF5sJrtpwPMdyczR7cZO8eTgujsJxFk8bJGODmvaHNI3EEXBWodauihH/6o25sHPtxj6e7f2XTVDphybvQZXc1xLoCeB3ui+rh39SyfJvBpVwL5oJLhXw5BWi8C9RBERAREQEREBERAREQEREBERAREQeFfLVtuCvrKszNQc+63MM5OqZKBlI0tPa03Hk4+Cmeq/FuVpIwTmwbB/LkPK3irWuDC9umMgGcTg/u9U+Tj4KKapsU2JpISfWs8fwu/0osN3BytyPSI3CplCjJhdJcIirYHQSjI5tcPWjeBk9vX9QSFoXE8OkppnwSiz4zY23EcHDqIse9dBVbrLXOneCmpLZGi0jBYH3m3vsnvvbtK+OXHxRvHV6Wh1XlTw2+Wfo1zdZzQeHbxClB3Nl2z+Rpf9WhY04RUXtyMl+oXHipzoHotJE/lpBZxFmj3Qd/eV8KY53epqNVjjHO0xMzHZteCYFfWwrF0bbBZCNy3XNS+bFqASsLSN4XPWkuDPw+rs27RtcpC4ZFtjewPS027rLpIm4UE1i6LCqgJaOe3nMPQ4fyO49qMZhmdX2lra+ma8kCRvMlaODwN4HQd47bcFMmFcx6F6Svw6qDzcMJ5OdnEAHfb3mm58RxXR2H1zZGNc0ghwBBGYIIuCOpVGSCqVprlUHIK0XgK9RBERAREQEREBERAREQEREBERAVEgVa8cgimmGHCaCRh3OYWnvFlz/o1VmmrYicrScm/vOyfO3gul8Vh2mkdS5u00oDBXTAZbTuUb+bM/qDkHQWGzbTAepfS9qjGg+KcvTRv4lgJ7bZ+d1KbZKMofDNCF8E1CDwCzL41bdCoyYH/AOLb0BfVT0luCyPIKtsSMt1EMa+lgXjQquWARjK4ArNXThzSDxXyYjpFTUwvNNFH+NzWnuBzKimJ64KGO4j5WY/s27LfmfbyBVYoJrJ0a9Hm9IYOZIbSW4O3Nd37j3KR6otL/wDAyuzaCYSeLN7o+7eOq/Qo1pPrGkrWOj9HjYxwIO2TI6x68gPBROhq3xyMfEXcoxwczYBc4OByyG9Vi6xhkurzSsLotWPnpopXsLHvja5zDva4tBLc+grOBqivQvUsiqCIiAiIgIiICIiAiIgIiICIiAvCvUQfJUsuCtGa3sM2ZYpgN92H+Jv+pb4lata61sL5SkkIGbLSD8pufLaQR7VLinMdCT6j8vwuz+u0tsxG4XPGg2KinqgXOAa9pBJNgCMwSe4+K2lUa0KCFtuVMjuiFpf+rJvmosJu5WXvAWqcS10PNxT0wHQ6Z1/0M/3KJ4nrExCa+1UmMHhCBF5jneaLu3rW4vDANqWSNg6XuDB5qL4lrVoIrhr3SnoiaSPmdYeBWmoaeoqXXZHNM4+1ZzvF5/qpDh2rLEJrFzWRA+8dt3gMvNNjdm8R1xzuuIIGMHvSuLz8rbDzKiuJad10+T6p4B9mIiIdnMsT3lTvC9S0QsZ5ZJD0A7DfAZ+amOE6AUdPbk4Iwemw2vmOaqc2iKPAqypN46eV1/aeNgHr2nb1JsN1S1stjLIyMdDAZHeJsPqt4wYYxu5oX2MpQENmr8K1MUrbGXblPxuy+VtgpnhehtNTgCOJjfwtDfopCI7KtoUNluCANFgvoC8AXtlUeoiICIiAiIgIiICIiAiIgIiICIiAiIgoeFHtJaASRPaRcEEHsIUkIVqSEHeg5Nlw+QSvhbHI98bywhjS43BtnZZnDtX2Iz2+xEYPGU5/K25XRRwSK9wxtzmcuKvsomjcAg01hmpUmxnneelsYDB4m5+imGE6rqGCxEDSR7T+e7xddToQhVliisTTYJGzIMA7l9raQDgvp2VVZBYEIVYjCqsvEV5ZVArzaCofKAgv2VJC+KbE2MBJcABvJNgO0qMYtrQoILjlg9w9mH7U+I5o7yiJnygC89Kb0rTWK655XXFPAG/FMdo/I3/codi2m9bPflap7Wne1h5Fluxtr991R0wydrtxBsbG3A9BVxc9at9LzRVHJvd9hUOG1c5Mk3Nk79x6rHgt+UtRtC6I+lERAREQEREBERAREQEREBERAREQERECy8IXq8JQeWXhK8fIAvmkrAOKivqJVJksovi+n1FTXElRHtD2WnlH/K25HeoZiuuZuYp4HO6HSkMHytuT4hUbWdUgcVjMS0igpxeWWNg+NwbfsvvWjcT1hYhPe8/JtPCEcn+rN3mozJV7bs3Oe89F5Hn+ZRG58V1v0kdxEJJj8I2GfM63kCofimtitluIhHCOoco/xdl+lR3D9FK+o9SnLAfamOx+nf5KV4XqekfY1E7j8MY2G+OZPkghGJ45LMbzzveeh7i4dzdw7gvaHCKqotyNPI4H2nDk2eLt/ct14Lqzo6exbC249ojad8zrlSmnwaNm5oQaTwzVRVy2M0rYx7sQufmd/RSOPVFTRsJLS91t8hLj4bvJbWZTAcF7JT5IOX8Wwd1HO6ndew50ZPtR33do3eC25qt0u5eL0eR32sIABO98e5ru0bj3HirOs3RHl4uUjH2sZ2mdZ4tPURl4LVuCYs+nljqI8nMdmDlfg6N3mEHUUb7qtYPRvG2VULJWG7Xtv1g8WnrBuO5ZsFB6iIgIiICIiAiIgIiICIiAiIgIiICsy7kRBjatx6StMazsRmFRyYll2CM2B7tg/lvZeoioVZEREY2RxMgBJI2hkcxvW6tEsPiZGwtijaSBfZY0X7bBeIgnlFE0DcPALKRNHQiILzQq0RFer07kREYbHGjYPYudcXaBWVQAsOVBsMhcsBJ8URBsvU7IeSmFzYTCwvkLsF7BbWi3IiCtERAREQEREH//2Q=="/>
          <p:cNvSpPr>
            <a:spLocks noChangeAspect="1" noChangeArrowheads="1"/>
          </p:cNvSpPr>
          <p:nvPr/>
        </p:nvSpPr>
        <p:spPr bwMode="auto">
          <a:xfrm>
            <a:off x="0" y="-896938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377817" y="1991556"/>
            <a:ext cx="1147406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47289" y="3606291"/>
            <a:ext cx="1752600" cy="2177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749" y="3102756"/>
            <a:ext cx="1409940" cy="955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9" y="1582142"/>
            <a:ext cx="1093177" cy="81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830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95428" y="48768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PAYOFF:</a:t>
            </a:r>
          </a:p>
          <a:p>
            <a:r>
              <a:rPr lang="en-US" sz="2400" dirty="0" smtClean="0"/>
              <a:t> Relevancy and Efficiency – </a:t>
            </a:r>
            <a:r>
              <a:rPr lang="en-US" sz="2400" dirty="0" smtClean="0"/>
              <a:t>Shoppers move </a:t>
            </a:r>
            <a:r>
              <a:rPr lang="en-US" sz="2400" dirty="0" smtClean="0"/>
              <a:t>quickly to the content </a:t>
            </a:r>
            <a:r>
              <a:rPr lang="en-US" sz="2400" dirty="0" smtClean="0"/>
              <a:t>that they really want, all in one location </a:t>
            </a:r>
            <a:endParaRPr lang="en-US" sz="2400" dirty="0" smtClean="0"/>
          </a:p>
        </p:txBody>
      </p:sp>
      <p:sp>
        <p:nvSpPr>
          <p:cNvPr id="15" name="AutoShape 2" descr="data:image/jpeg;base64,/9j/4AAQSkZJRgABAQAAAQABAAD/2wCEAAkGBhAPEBIQERAQFBIQEBUSEhQQFRQQERERFhAVFRURFBQXHCYeFxkkGRQSHy8gIycpLCwsFR4xNTAqNSc3LCkBCQoKDgwOGg8PGi0cHiQpLC01NC8pLCksKik0KSwsLSwpKSwsLCosMiwuKSwsKSksLCwsKSosLS0pKSkpKSkqKf/AABEIAMIBAwMBIgACEQEDEQH/xAAcAAEAAQUBAQAAAAAAAAAAAAAABgIDBQcIAQT/xABHEAABAwICBQgHBQUHBAMAAAABAAIDBBEFIQYHEjFBEyJRYXGBkaEUMkJSYpKxIzNygqJjc7LB0Qg0RFPC0vBDVKPxFRck/8QAGgEBAQADAQEAAAAAAAAAAAAAAAECBAYFA//EACoRAQACAQIEBAYDAAAAAAAAAAABAgMEERIhMUEFE1FxIjKhsdHwFWHx/9oADAMBAAIRAxEAPwDeCIiAiIg1trswnlaEyAZwubJ3eq7ycfBZ7VrjPpWHwvJu7YDXfjbzXeYKzeO4M2sgfA42EjC0m17Ai381ruk1DxtbsyYhVOb7sYbG3ryJcEGyavF6eH72eGP95Ixn8RWGq9Y2ExetX0x/dv5U/wDjuo0NTuCU/One89c04jHlsoaLRSl3mgcR0v8ASXeALkH21euzCGZNmlkP7OJ4/jDV8L9dkUmVPh1fN+RrQflLkdrK0dpfuWMNv8mlLfNzWhWn68qc5U1BWS9FmsaP0Fx8kER0gpMUxKqirKbCamnljIIeTvsbtJ22s3G/cSFvDBpJnQRmeMRyljTIwEODX7I2gCN4vda7drLxmb+74HIBwMxefq1n1WOi1sYnS1sUeJ00MMEmThG0hzQcuU2tt19k2uOgoNxIqIZQ9ocDcEXFs1WgIiICIiAiIgIit1FQyNpe9zWsaLuc4hrQOkkoRG64iiz9ZFCHW2pS33xGS3tt63kpJSVbJmNkje17Hi7XNNwQsK3rbpO77ZMGTFETesx7wuoiLN8RERAREQEREBERAREQEREFLzYGy5/0w9Imxl1LLV1LIp3tLQ2R+wwObYBrCdkDaaR3roIrSGuugdDPT1bMi12zf4gdtnmHIJDQaicPIDpJamQnpc1t/lbfzWdpNUeER/4QP/eve/yJsszoriYqKaKVpyexrh3gH+azCDEUeiNBD93R0zbcRGy/jZZSOBrcmtaOwAKtEBQjWfocK+lcWgcrHz4z8QHqnqIy/wDSm6+esqYmNPKvYxtt73Bg8Sg1jqZ0zL2HD5yRLADye16zowbFh+Jhy7LdC2sud9P3wUmIMraCpgc/b2nNie2TZkHEhp9VwuCP6rduiGkkeIUsc7PaHObxY8ZOYew+ORQZtERAREQERQ/TLWBHR3hg2ZKjceLIet/S74fG3HG14pG8vrhw3zW4KRvLMaRaUQUDNqR13uHMjbm9/wDRvxHLvyWqcb0iqcRfeQ7MbTdsbTaNnWfed1nutuWKqqp0jnT1EjiXG7nON3O6h0DqGQWCxLG3ScxnNZ0Dee1eZkzWy8o5Q6vSaDHpo4p529fT2ZefSNlPdsQa9/Fzhdo7AptqcxGqqJKh7hanDQDYWYZy4EWG6+xtXt0tvwUQ0D1cTYk4SybUdKDm/c6WxzbFfwLtw6zkt8YZhkVLE2GFjWRsFmtb5kneSd5JzK+2nw7TxNPxPV44rOKOcz1/p9SIi33NiIiAiIgIiICIiAiIgIiICgGuDCeWoJHAZxgSD8pufK/ip+rFbQxzMLJG7TXAgjpB3hBpfV3rRpaCjbDUmUujLg0Rs27svcZkgDfbfwWZqv7QFNe0FFUSH43Mj8m7ZUupNWOExerRQm3vgyfxXWcpcHp4haOCJg+BgH0CDVZ1sYzUf3bCbA7i9k0vnzAvBVaXVO4MgB6GwMt47bltOsxmlp/vaini/eSMj/iIWArda2ERXvWseRwhbJNfvY0jzQQz/wCt8fqf7zir2g7w2WZw+Vpa1XqbUDETtT1szzx2Wtb5u2ivurtfmHs+7hqpD1tZE3xc6/ksPLr1q5sqXDL9Bc6SfyjYPqgk1FqTwqP1mSyfvJHW8G2Cl+DYFTUUfJU0TY2XJs3pO89q1KdK9Kqr7qmEIPuwsZbvmc4rF49hWkohdNPVzbLRtOZHM5pLeNmxhrUG/UWtdUOnprIfRZ33mp2gBzjd0sO5ryeJGTSew8VspARFrPWHrAILqOkfnm2aVpzHAxMI49LuG4Z7sL3ikby2NPp76i/BT/H0adaxeTLqWjdz82yzNzDOBZGeLul3Dhnu1nLO2IbT8ycwN5J6SvnlqWwi+93AdCw087nnacbkrzL2tkneXY6fT001OGnXvPqu1te+U3ccuA4BTzVzqxNZs1VW0tpt8cZuHVHWeIj83cMszd1Y6tfStmsq2fYA3iid/wBc++4f5fV7XZ626gLZDgtrDh7y8jxDxDh3x4p5959PZTFE1jQ1rQ1rQGta0ANa0CwAA3BVoi3HOiIiAiIgIiICIiAiIgIiICIiAvCbL1CEGktaWnWJU9YYYKl0MLo2loa2MG9yHHbLdreAd/FfPSavMar2h0+IO2XcHyzS5fhuAvr144TlFOB6ryx34XD+rR4qYaqsY9IoYSTdzW7Du1vNP0v3oI1Q/wBn6PfNVyE8eTa1nmblSGi1KYXH6zJJD+0kcR4AgKfIgwNDoJh0H3dHACOOw0nxIusxFSRtFmsaB1ABXkQeAKxW0okYWkbwvoRBzjpRhsuCYk2ogFmF5fHwb+0hPUQT3HqW99GMfjrqeOeM3bI2/WDuLT1g3B7FhtYeija6mey3OttMd7rxuP8AzgStQaEaZVOFOqacsvk6zXboqgc3aPS0jeOOy1SZiI3lnjx2yWilestn6y9O/Rmmjp3fbvb9o9pzhYRuB4PI8Ab7yFqGScRi/tHcOhU1FY5znSyOLnvcXOLsy5xNy496xkspcbleZe85J3l2el09dNj4a9e8/v0JJC43JzKnWrHV+a+T0idp9FiduOXLyD2B8A9o93TbBaE6JSYnVCEXbEyz53j2I77h8R3DvO4FdH0NDHBGyGJgZHG0NY0bgB/zevthxcXOejQ8R1vlR5dPmn6QvMYAAAAABYAZAAbgAvURbzmBERAREQEREBERAREQEREBERAREQEREEI1o4Ty9FM0C5DC5v4m84eYUE1I4xsvlpyeIkb38130b4rcON0+3G4dS540elOH4wGbmiZ0R/C88z/Qg6WY64VS+SgnDmg9S+iSZrRdxAA4uNh4lBWij+IawMLp/vK6nuODHiV3yx3KjWIa9MMjuI21Mx+CMRtPfIQfJBsVFpTEP7Qcpygo429Bmkc8/KwN+qxMmsfSCs+5a9oP/b04aPnkDvqg31WPYGOc8gNa0ucTua0C5J6gFzdpBibKmqmnY0NY93NFrEsAs0u+IgX77cFbxs4o1zfT5qj7Rpc1ksxfcA2uWB2yBv8ABYuWSwstPUX3nhh0fhOn4azmt1np7KZ5do9SU1O+V7Y2NLnvcGMaN7nONg0dpKtLampTRPbe7EJW82MmOnB4vtZ8ncDsjrLuhfCleKdnpanPGHHN5/ZbD0I0UZhtI2EWMrufO8e3IRmAfdG4dQvvJUgRF6URtG0ONveb2m1usiIirAREQEREBERAREQEREBERAREQEREBERBaqWXaVzvrTwx0GICRoP2rQ4bIJO2w2yt1bC6NViShjcbloJ6wg55hxvSKpGzEatreHJsFOPms0+auM1YYxVHaqHgcSaiV0pA6c7/AFXQbaZo3AKirpGyxvidcCRjmEjeA5pabdxRY2c4QaH04OdRLKBxha2Jh/CX7RI67BSPA8CwJrg2oZM13vTuL4z2lhy72gLBnFXUDn08kIdLE8sdt3ABBtcDoO8dRC+WfSblfXiYB8OS83z8u7qf4zTTXaN/ff8AYb2wnRHD42tfBDBskXa6MNIcOkOG9ZqOjY3c0LQGj2lk9E/bpZOaTd8Mmcb+0cD8QsfotgVmuehbTlw5VtQY3Wi2HO2JdkgAvyaRtWzB3cBuW3jzRf3eNqtDfBPrE9/y1xp9jXpeI1DweZG7kY+jYju247XbbvzKMuddUxvuL9KLStO87unxVilIrHaH1YZh76maOCMXfM9rG9FybXPUN56gV0nhlRRUMcFE2eFpaGxRsdIxsj3fhvcucbndvK5ww7AauquaaNztk2c4HYAJG6+/ceCs4to3VUJa6VobtHmuYTdrxmM+nK4PUtvBXaN3P+K5+LJGOOkfd1eHKq6gWrXTX0+mHKH7eKzJR0m2UgHQ4C/aCFNw+62XkLyKgFVhEEREBERAREQEREBERAREQEREBERAREQF4SvV8GJvOwbGxsgjeK62sKpyWmp5RzSQWwsfJmDYjasG+aimI6/YhcQUcrugzPbEPlbtHzWr9KaHka2djr25Uuy37LztZeJ8Fs3RvVlh7mNe5hkJF7vcXDw3IrX+lmnUuKSNc+np2vbkDC15lLfcc4uO0O7JYp8L2gbbHs2hdu20tuOq66KoNFaWAWjhjb+FoH0XuM6NU1XCYZowWncRk9juD2Hgf+G4XwyYotzjq9LR662D4bc6/b2/DnJrrblVUASix9Ybj0rK6VaLzYdPyUnOY65ikAs2Rv8AJwyuOHYQTh1p86y6KZpmp6xKiIEAA7xv7VWjnXzV2jpjLJHEN8kjWDtc4N/mp1llHwxzb31c4MKfDoLjnTN5d3TeTNv6Ngdyr0y0dZVwPjI3jeN4PAjrBsVIIQGtDW5NaA1o6GgWA8AFVK3aFl6VY2jZx2S83tNp7y5ywDF5sJrtpwPMdyczR7cZO8eTgujsJxFk8bJGODmvaHNI3EEXBWodauihH/6o25sHPtxj6e7f2XTVDphybvQZXc1xLoCeB3ui+rh39SyfJvBpVwL5oJLhXw5BWi8C9RBERAREQEREBERAREQEREBERAREQeFfLVtuCvrKszNQc+63MM5OqZKBlI0tPa03Hk4+Cmeq/FuVpIwTmwbB/LkPK3irWuDC9umMgGcTg/u9U+Tj4KKapsU2JpISfWs8fwu/0osN3BytyPSI3CplCjJhdJcIirYHQSjI5tcPWjeBk9vX9QSFoXE8OkppnwSiz4zY23EcHDqIse9dBVbrLXOneCmpLZGi0jBYH3m3vsnvvbtK+OXHxRvHV6Wh1XlTw2+Wfo1zdZzQeHbxClB3Nl2z+Rpf9WhY04RUXtyMl+oXHipzoHotJE/lpBZxFmj3Qd/eV8KY53epqNVjjHO0xMzHZteCYFfWwrF0bbBZCNy3XNS+bFqASsLSN4XPWkuDPw+rs27RtcpC4ZFtjewPS027rLpIm4UE1i6LCqgJaOe3nMPQ4fyO49qMZhmdX2lra+ma8kCRvMlaODwN4HQd47bcFMmFcx6F6Svw6qDzcMJ5OdnEAHfb3mm58RxXR2H1zZGNc0ghwBBGYIIuCOpVGSCqVprlUHIK0XgK9RBERAREQEREBERAREQEREBERAVEgVa8cgimmGHCaCRh3OYWnvFlz/o1VmmrYicrScm/vOyfO3gul8Vh2mkdS5u00oDBXTAZbTuUb+bM/qDkHQWGzbTAepfS9qjGg+KcvTRv4lgJ7bZ+d1KbZKMofDNCF8E1CDwCzL41bdCoyYH/AOLb0BfVT0luCyPIKtsSMt1EMa+lgXjQquWARjK4ArNXThzSDxXyYjpFTUwvNNFH+NzWnuBzKimJ64KGO4j5WY/s27LfmfbyBVYoJrJ0a9Hm9IYOZIbSW4O3Nd37j3KR6otL/wDAyuzaCYSeLN7o+7eOq/Qo1pPrGkrWOj9HjYxwIO2TI6x68gPBROhq3xyMfEXcoxwczYBc4OByyG9Vi6xhkurzSsLotWPnpopXsLHvja5zDva4tBLc+grOBqivQvUsiqCIiAiIgIiICIiAiIgIiICIiAvCvUQfJUsuCtGa3sM2ZYpgN92H+Jv+pb4lata61sL5SkkIGbLSD8pufLaQR7VLinMdCT6j8vwuz+u0tsxG4XPGg2KinqgXOAa9pBJNgCMwSe4+K2lUa0KCFtuVMjuiFpf+rJvmosJu5WXvAWqcS10PNxT0wHQ6Z1/0M/3KJ4nrExCa+1UmMHhCBF5jneaLu3rW4vDANqWSNg6XuDB5qL4lrVoIrhr3SnoiaSPmdYeBWmoaeoqXXZHNM4+1ZzvF5/qpDh2rLEJrFzWRA+8dt3gMvNNjdm8R1xzuuIIGMHvSuLz8rbDzKiuJad10+T6p4B9mIiIdnMsT3lTvC9S0QsZ5ZJD0A7DfAZ+amOE6AUdPbk4Iwemw2vmOaqc2iKPAqypN46eV1/aeNgHr2nb1JsN1S1stjLIyMdDAZHeJsPqt4wYYxu5oX2MpQENmr8K1MUrbGXblPxuy+VtgpnhehtNTgCOJjfwtDfopCI7KtoUNluCANFgvoC8AXtlUeoiICIiAiIgIiICIiAiIgIiICIiAiIgoeFHtJaASRPaRcEEHsIUkIVqSEHeg5Nlw+QSvhbHI98bywhjS43BtnZZnDtX2Iz2+xEYPGU5/K25XRRwSK9wxtzmcuKvsomjcAg01hmpUmxnneelsYDB4m5+imGE6rqGCxEDSR7T+e7xddToQhVliisTTYJGzIMA7l9raQDgvp2VVZBYEIVYjCqsvEV5ZVArzaCofKAgv2VJC+KbE2MBJcABvJNgO0qMYtrQoILjlg9w9mH7U+I5o7yiJnygC89Kb0rTWK655XXFPAG/FMdo/I3/codi2m9bPflap7Wne1h5Fluxtr991R0wydrtxBsbG3A9BVxc9at9LzRVHJvd9hUOG1c5Mk3Nk79x6rHgt+UtRtC6I+lERAREQEREBERAREQEREBERAREQERECy8IXq8JQeWXhK8fIAvmkrAOKivqJVJksovi+n1FTXElRHtD2WnlH/K25HeoZiuuZuYp4HO6HSkMHytuT4hUbWdUgcVjMS0igpxeWWNg+NwbfsvvWjcT1hYhPe8/JtPCEcn+rN3mozJV7bs3Oe89F5Hn+ZRG58V1v0kdxEJJj8I2GfM63kCofimtitluIhHCOoco/xdl+lR3D9FK+o9SnLAfamOx+nf5KV4XqekfY1E7j8MY2G+OZPkghGJ45LMbzzveeh7i4dzdw7gvaHCKqotyNPI4H2nDk2eLt/ct14Lqzo6exbC249ojad8zrlSmnwaNm5oQaTwzVRVy2M0rYx7sQufmd/RSOPVFTRsJLS91t8hLj4bvJbWZTAcF7JT5IOX8Wwd1HO6ndew50ZPtR33do3eC25qt0u5eL0eR32sIABO98e5ru0bj3HirOs3RHl4uUjH2sZ2mdZ4tPURl4LVuCYs+nljqI8nMdmDlfg6N3mEHUUb7qtYPRvG2VULJWG7Xtv1g8WnrBuO5ZsFB6iIgIiICIiAiIgIiICIiAiIgIiICsy7kRBjatx6StMazsRmFRyYll2CM2B7tg/lvZeoioVZEREY2RxMgBJI2hkcxvW6tEsPiZGwtijaSBfZY0X7bBeIgnlFE0DcPALKRNHQiILzQq0RFer07kREYbHGjYPYudcXaBWVQAsOVBsMhcsBJ8URBsvU7IeSmFzYTCwvkLsF7BbWi3IiCtERAREQEREH//2Q=="/>
          <p:cNvSpPr>
            <a:spLocks noChangeAspect="1" noChangeArrowheads="1"/>
          </p:cNvSpPr>
          <p:nvPr/>
        </p:nvSpPr>
        <p:spPr bwMode="auto">
          <a:xfrm>
            <a:off x="0" y="-896938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8266" y="177240"/>
            <a:ext cx="8534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Research </a:t>
            </a:r>
            <a:r>
              <a:rPr lang="en-US" sz="3200" dirty="0" smtClean="0"/>
              <a:t>in Less Time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3775656" y="1320669"/>
            <a:ext cx="521594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err="1"/>
              <a:t>eCarmony</a:t>
            </a:r>
            <a:r>
              <a:rPr lang="en-US" b="1" dirty="0"/>
              <a:t> Provides Selected Vehicle I</a:t>
            </a:r>
            <a:r>
              <a:rPr lang="en-US" b="1" dirty="0" smtClean="0"/>
              <a:t>nformation</a:t>
            </a:r>
          </a:p>
          <a:p>
            <a:pPr>
              <a:spcBef>
                <a:spcPts val="600"/>
              </a:spcBef>
            </a:pPr>
            <a:r>
              <a:rPr lang="en-US" sz="2400" b="1" dirty="0" smtClean="0">
                <a:solidFill>
                  <a:srgbClr val="C00000"/>
                </a:solidFill>
              </a:rPr>
              <a:t>Unlike</a:t>
            </a:r>
            <a:r>
              <a:rPr lang="en-US" sz="2400" b="1" dirty="0" smtClean="0"/>
              <a:t> </a:t>
            </a:r>
            <a:r>
              <a:rPr lang="en-US" b="1" dirty="0" smtClean="0"/>
              <a:t>other spaces, </a:t>
            </a:r>
            <a:r>
              <a:rPr lang="en-US" b="1" dirty="0" err="1" smtClean="0"/>
              <a:t>eCarmony</a:t>
            </a:r>
            <a:r>
              <a:rPr lang="en-US" sz="2400" b="1" dirty="0" smtClean="0"/>
              <a:t>:</a:t>
            </a:r>
            <a:endParaRPr lang="en-US" sz="2400" b="1" dirty="0"/>
          </a:p>
          <a:p>
            <a:pPr marL="682625" lvl="1" indent="-276225">
              <a:spcBef>
                <a:spcPts val="600"/>
              </a:spcBef>
              <a:buFont typeface="+mj-lt"/>
              <a:buAutoNum type="arabicPeriod"/>
            </a:pPr>
            <a:r>
              <a:rPr lang="en-US" u="sng" dirty="0"/>
              <a:t>A</a:t>
            </a:r>
            <a:r>
              <a:rPr lang="en-US" u="sng" dirty="0" smtClean="0"/>
              <a:t>ggregates  </a:t>
            </a:r>
            <a:r>
              <a:rPr lang="en-US" dirty="0" smtClean="0"/>
              <a:t>objective content </a:t>
            </a:r>
            <a:r>
              <a:rPr lang="en-US" dirty="0" smtClean="0"/>
              <a:t>proven to be MOST valuable </a:t>
            </a:r>
            <a:r>
              <a:rPr lang="en-US" dirty="0" smtClean="0"/>
              <a:t>to shoppers</a:t>
            </a:r>
            <a:endParaRPr lang="en-US" dirty="0" smtClean="0"/>
          </a:p>
          <a:p>
            <a:pPr marL="682625" lvl="1" indent="-276225">
              <a:spcBef>
                <a:spcPts val="600"/>
              </a:spcBef>
              <a:buFont typeface="+mj-lt"/>
              <a:buAutoNum type="arabicPeriod"/>
            </a:pPr>
            <a:r>
              <a:rPr lang="en-US" u="sng" dirty="0" smtClean="0"/>
              <a:t>Personalizes</a:t>
            </a:r>
            <a:r>
              <a:rPr lang="en-US" dirty="0" smtClean="0"/>
              <a:t> by preselecting and elevating categories based on the </a:t>
            </a:r>
            <a:r>
              <a:rPr lang="en-US" dirty="0" smtClean="0"/>
              <a:t>user’s </a:t>
            </a:r>
            <a:r>
              <a:rPr lang="en-US" dirty="0" smtClean="0"/>
              <a:t>profile  </a:t>
            </a:r>
          </a:p>
          <a:p>
            <a:pPr marL="682625" lvl="1" indent="-276225">
              <a:spcBef>
                <a:spcPts val="600"/>
              </a:spcBef>
              <a:buFont typeface="+mj-lt"/>
              <a:buAutoNum type="arabicPeriod"/>
            </a:pPr>
            <a:r>
              <a:rPr lang="en-US" u="sng" dirty="0" smtClean="0"/>
              <a:t>Empowers</a:t>
            </a:r>
            <a:r>
              <a:rPr lang="en-US" dirty="0" smtClean="0"/>
              <a:t> by allowing the user to either continue with pre-selected categories or adjust as desired  </a:t>
            </a:r>
            <a:r>
              <a:rPr lang="en-US" dirty="0" smtClean="0"/>
              <a:t>  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115" y="3144662"/>
            <a:ext cx="1252300" cy="673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8" y="2505024"/>
            <a:ext cx="1319519" cy="76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86" y="3646120"/>
            <a:ext cx="1368227" cy="52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88266" y="1431946"/>
            <a:ext cx="253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 selects up to three vehicles of interest </a:t>
            </a:r>
            <a:endParaRPr lang="en-US" b="1" dirty="0"/>
          </a:p>
        </p:txBody>
      </p:sp>
      <p:sp>
        <p:nvSpPr>
          <p:cNvPr id="21" name="Isosceles Triangle 20"/>
          <p:cNvSpPr/>
          <p:nvPr/>
        </p:nvSpPr>
        <p:spPr>
          <a:xfrm rot="10800000">
            <a:off x="562349" y="2091355"/>
            <a:ext cx="429049" cy="207369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5400000">
            <a:off x="2937278" y="1651426"/>
            <a:ext cx="429049" cy="207369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3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2899" y="52578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PAYOFF:</a:t>
            </a:r>
          </a:p>
          <a:p>
            <a:r>
              <a:rPr lang="en-US" sz="2400" dirty="0" smtClean="0"/>
              <a:t> User begins the Buying process Informed and </a:t>
            </a:r>
            <a:r>
              <a:rPr lang="en-US" sz="2400" dirty="0" smtClean="0"/>
              <a:t>Confident</a:t>
            </a:r>
            <a:endParaRPr lang="en-US" sz="2400" u="sng" dirty="0" smtClean="0"/>
          </a:p>
        </p:txBody>
      </p:sp>
      <p:sp>
        <p:nvSpPr>
          <p:cNvPr id="15" name="AutoShape 2" descr="data:image/jpeg;base64,/9j/4AAQSkZJRgABAQAAAQABAAD/2wCEAAkGBhAPEBIQERAQFBIQEBUSEhQQFRQQERERFhAVFRURFBQXHCYeFxkkGRQSHy8gIycpLCwsFR4xNTAqNSc3LCkBCQoKDgwOGg8PGi0cHiQpLC01NC8pLCksKik0KSwsLSwpKSwsLCosMiwuKSwsKSksLCwsKSosLS0pKSkpKSkqKf/AABEIAMIBAwMBIgACEQEDEQH/xAAcAAEAAQUBAQAAAAAAAAAAAAAABgIDBQcIAQT/xABHEAABAwICBQgHBQUHBAMAAAABAAIDBBEFIQYHEjFBEyJRYXGBkaEUMkJSYpKxIzNygqJjc7LB0Qg0RFPC0vBDVKPxFRck/8QAGgEBAQADAQEAAAAAAAAAAAAAAAECBAYFA//EACoRAQACAQIEBAYDAAAAAAAAAAABAgMEERIhMUEFE1FxIjKhsdHwFWHx/9oADAMBAAIRAxEAPwDeCIiAiIg1trswnlaEyAZwubJ3eq7ycfBZ7VrjPpWHwvJu7YDXfjbzXeYKzeO4M2sgfA42EjC0m17Ai381ruk1DxtbsyYhVOb7sYbG3ryJcEGyavF6eH72eGP95Ixn8RWGq9Y2ExetX0x/dv5U/wDjuo0NTuCU/One89c04jHlsoaLRSl3mgcR0v8ASXeALkH21euzCGZNmlkP7OJ4/jDV8L9dkUmVPh1fN+RrQflLkdrK0dpfuWMNv8mlLfNzWhWn68qc5U1BWS9FmsaP0Fx8kER0gpMUxKqirKbCamnljIIeTvsbtJ22s3G/cSFvDBpJnQRmeMRyljTIwEODX7I2gCN4vda7drLxmb+74HIBwMxefq1n1WOi1sYnS1sUeJ00MMEmThG0hzQcuU2tt19k2uOgoNxIqIZQ9ocDcEXFs1WgIiICIiAiIgIit1FQyNpe9zWsaLuc4hrQOkkoRG64iiz9ZFCHW2pS33xGS3tt63kpJSVbJmNkje17Hi7XNNwQsK3rbpO77ZMGTFETesx7wuoiLN8RERAREQEREBERAREQEREFLzYGy5/0w9Imxl1LLV1LIp3tLQ2R+wwObYBrCdkDaaR3roIrSGuugdDPT1bMi12zf4gdtnmHIJDQaicPIDpJamQnpc1t/lbfzWdpNUeER/4QP/eve/yJsszoriYqKaKVpyexrh3gH+azCDEUeiNBD93R0zbcRGy/jZZSOBrcmtaOwAKtEBQjWfocK+lcWgcrHz4z8QHqnqIy/wDSm6+esqYmNPKvYxtt73Bg8Sg1jqZ0zL2HD5yRLADye16zowbFh+Jhy7LdC2sud9P3wUmIMraCpgc/b2nNie2TZkHEhp9VwuCP6rduiGkkeIUsc7PaHObxY8ZOYew+ORQZtERAREQERQ/TLWBHR3hg2ZKjceLIet/S74fG3HG14pG8vrhw3zW4KRvLMaRaUQUDNqR13uHMjbm9/wDRvxHLvyWqcb0iqcRfeQ7MbTdsbTaNnWfed1nutuWKqqp0jnT1EjiXG7nON3O6h0DqGQWCxLG3ScxnNZ0Dee1eZkzWy8o5Q6vSaDHpo4p529fT2ZefSNlPdsQa9/Fzhdo7AptqcxGqqJKh7hanDQDYWYZy4EWG6+xtXt0tvwUQ0D1cTYk4SybUdKDm/c6WxzbFfwLtw6zkt8YZhkVLE2GFjWRsFmtb5kneSd5JzK+2nw7TxNPxPV44rOKOcz1/p9SIi33NiIiAiIgIiICIiAiIgIiICgGuDCeWoJHAZxgSD8pufK/ip+rFbQxzMLJG7TXAgjpB3hBpfV3rRpaCjbDUmUujLg0Rs27svcZkgDfbfwWZqv7QFNe0FFUSH43Mj8m7ZUupNWOExerRQm3vgyfxXWcpcHp4haOCJg+BgH0CDVZ1sYzUf3bCbA7i9k0vnzAvBVaXVO4MgB6GwMt47bltOsxmlp/vaini/eSMj/iIWArda2ERXvWseRwhbJNfvY0jzQQz/wCt8fqf7zir2g7w2WZw+Vpa1XqbUDETtT1szzx2Wtb5u2ivurtfmHs+7hqpD1tZE3xc6/ksPLr1q5sqXDL9Bc6SfyjYPqgk1FqTwqP1mSyfvJHW8G2Cl+DYFTUUfJU0TY2XJs3pO89q1KdK9Kqr7qmEIPuwsZbvmc4rF49hWkohdNPVzbLRtOZHM5pLeNmxhrUG/UWtdUOnprIfRZ33mp2gBzjd0sO5ryeJGTSew8VspARFrPWHrAILqOkfnm2aVpzHAxMI49LuG4Z7sL3ikby2NPp76i/BT/H0adaxeTLqWjdz82yzNzDOBZGeLul3Dhnu1nLO2IbT8ycwN5J6SvnlqWwi+93AdCw087nnacbkrzL2tkneXY6fT001OGnXvPqu1te+U3ccuA4BTzVzqxNZs1VW0tpt8cZuHVHWeIj83cMszd1Y6tfStmsq2fYA3iid/wBc++4f5fV7XZ626gLZDgtrDh7y8jxDxDh3x4p5959PZTFE1jQ1rQ1rQGta0ANa0CwAA3BVoi3HOiIiAiIgIiICIiAiIgIiICIiAvCbL1CEGktaWnWJU9YYYKl0MLo2loa2MG9yHHbLdreAd/FfPSavMar2h0+IO2XcHyzS5fhuAvr144TlFOB6ryx34XD+rR4qYaqsY9IoYSTdzW7Du1vNP0v3oI1Q/wBn6PfNVyE8eTa1nmblSGi1KYXH6zJJD+0kcR4AgKfIgwNDoJh0H3dHACOOw0nxIusxFSRtFmsaB1ABXkQeAKxW0okYWkbwvoRBzjpRhsuCYk2ogFmF5fHwb+0hPUQT3HqW99GMfjrqeOeM3bI2/WDuLT1g3B7FhtYeija6mey3OttMd7rxuP8AzgStQaEaZVOFOqacsvk6zXboqgc3aPS0jeOOy1SZiI3lnjx2yWilestn6y9O/Rmmjp3fbvb9o9pzhYRuB4PI8Ab7yFqGScRi/tHcOhU1FY5znSyOLnvcXOLsy5xNy496xkspcbleZe85J3l2el09dNj4a9e8/v0JJC43JzKnWrHV+a+T0idp9FiduOXLyD2B8A9o93TbBaE6JSYnVCEXbEyz53j2I77h8R3DvO4FdH0NDHBGyGJgZHG0NY0bgB/zevthxcXOejQ8R1vlR5dPmn6QvMYAAAAABYAZAAbgAvURbzmBERAREQEREBERAREQEREBERAREQEREEI1o4Ty9FM0C5DC5v4m84eYUE1I4xsvlpyeIkb38130b4rcON0+3G4dS540elOH4wGbmiZ0R/C88z/Qg6WY64VS+SgnDmg9S+iSZrRdxAA4uNh4lBWij+IawMLp/vK6nuODHiV3yx3KjWIa9MMjuI21Mx+CMRtPfIQfJBsVFpTEP7Qcpygo429Bmkc8/KwN+qxMmsfSCs+5a9oP/b04aPnkDvqg31WPYGOc8gNa0ucTua0C5J6gFzdpBibKmqmnY0NY93NFrEsAs0u+IgX77cFbxs4o1zfT5qj7Rpc1ksxfcA2uWB2yBv8ABYuWSwstPUX3nhh0fhOn4azmt1np7KZ5do9SU1O+V7Y2NLnvcGMaN7nONg0dpKtLampTRPbe7EJW82MmOnB4vtZ8ncDsjrLuhfCleKdnpanPGHHN5/ZbD0I0UZhtI2EWMrufO8e3IRmAfdG4dQvvJUgRF6URtG0ONveb2m1usiIirAREQEREBERAREQEREBERAREQEREBERBaqWXaVzvrTwx0GICRoP2rQ4bIJO2w2yt1bC6NViShjcbloJ6wg55hxvSKpGzEatreHJsFOPms0+auM1YYxVHaqHgcSaiV0pA6c7/AFXQbaZo3AKirpGyxvidcCRjmEjeA5pabdxRY2c4QaH04OdRLKBxha2Jh/CX7RI67BSPA8CwJrg2oZM13vTuL4z2lhy72gLBnFXUDn08kIdLE8sdt3ABBtcDoO8dRC+WfSblfXiYB8OS83z8u7qf4zTTXaN/ff8AYb2wnRHD42tfBDBskXa6MNIcOkOG9ZqOjY3c0LQGj2lk9E/bpZOaTd8Mmcb+0cD8QsfotgVmuehbTlw5VtQY3Wi2HO2JdkgAvyaRtWzB3cBuW3jzRf3eNqtDfBPrE9/y1xp9jXpeI1DweZG7kY+jYju247XbbvzKMuddUxvuL9KLStO87unxVilIrHaH1YZh76maOCMXfM9rG9FybXPUN56gV0nhlRRUMcFE2eFpaGxRsdIxsj3fhvcucbndvK5ww7AauquaaNztk2c4HYAJG6+/ceCs4to3VUJa6VobtHmuYTdrxmM+nK4PUtvBXaN3P+K5+LJGOOkfd1eHKq6gWrXTX0+mHKH7eKzJR0m2UgHQ4C/aCFNw+62XkLyKgFVhEEREBERAREQEREBERAREQEREBERAREQF4SvV8GJvOwbGxsgjeK62sKpyWmp5RzSQWwsfJmDYjasG+aimI6/YhcQUcrugzPbEPlbtHzWr9KaHka2djr25Uuy37LztZeJ8Fs3RvVlh7mNe5hkJF7vcXDw3IrX+lmnUuKSNc+np2vbkDC15lLfcc4uO0O7JYp8L2gbbHs2hdu20tuOq66KoNFaWAWjhjb+FoH0XuM6NU1XCYZowWncRk9juD2Hgf+G4XwyYotzjq9LR662D4bc6/b2/DnJrrblVUASix9Ybj0rK6VaLzYdPyUnOY65ikAs2Rv8AJwyuOHYQTh1p86y6KZpmp6xKiIEAA7xv7VWjnXzV2jpjLJHEN8kjWDtc4N/mp1llHwxzb31c4MKfDoLjnTN5d3TeTNv6Ngdyr0y0dZVwPjI3jeN4PAjrBsVIIQGtDW5NaA1o6GgWA8AFVK3aFl6VY2jZx2S83tNp7y5ywDF5sJrtpwPMdyczR7cZO8eTgujsJxFk8bJGODmvaHNI3EEXBWodauihH/6o25sHPtxj6e7f2XTVDphybvQZXc1xLoCeB3ui+rh39SyfJvBpVwL5oJLhXw5BWi8C9RBERAREQEREBERAREQEREBERAREQeFfLVtuCvrKszNQc+63MM5OqZKBlI0tPa03Hk4+Cmeq/FuVpIwTmwbB/LkPK3irWuDC9umMgGcTg/u9U+Tj4KKapsU2JpISfWs8fwu/0osN3BytyPSI3CplCjJhdJcIirYHQSjI5tcPWjeBk9vX9QSFoXE8OkppnwSiz4zY23EcHDqIse9dBVbrLXOneCmpLZGi0jBYH3m3vsnvvbtK+OXHxRvHV6Wh1XlTw2+Wfo1zdZzQeHbxClB3Nl2z+Rpf9WhY04RUXtyMl+oXHipzoHotJE/lpBZxFmj3Qd/eV8KY53epqNVjjHO0xMzHZteCYFfWwrF0bbBZCNy3XNS+bFqASsLSN4XPWkuDPw+rs27RtcpC4ZFtjewPS027rLpIm4UE1i6LCqgJaOe3nMPQ4fyO49qMZhmdX2lra+ma8kCRvMlaODwN4HQd47bcFMmFcx6F6Svw6qDzcMJ5OdnEAHfb3mm58RxXR2H1zZGNc0ghwBBGYIIuCOpVGSCqVprlUHIK0XgK9RBERAREQEREBERAREQEREBERAVEgVa8cgimmGHCaCRh3OYWnvFlz/o1VmmrYicrScm/vOyfO3gul8Vh2mkdS5u00oDBXTAZbTuUb+bM/qDkHQWGzbTAepfS9qjGg+KcvTRv4lgJ7bZ+d1KbZKMofDNCF8E1CDwCzL41bdCoyYH/AOLb0BfVT0luCyPIKtsSMt1EMa+lgXjQquWARjK4ArNXThzSDxXyYjpFTUwvNNFH+NzWnuBzKimJ64KGO4j5WY/s27LfmfbyBVYoJrJ0a9Hm9IYOZIbSW4O3Nd37j3KR6otL/wDAyuzaCYSeLN7o+7eOq/Qo1pPrGkrWOj9HjYxwIO2TI6x68gPBROhq3xyMfEXcoxwczYBc4OByyG9Vi6xhkurzSsLotWPnpopXsLHvja5zDva4tBLc+grOBqivQvUsiqCIiAiIgIiICIiAiIgIiICIiAvCvUQfJUsuCtGa3sM2ZYpgN92H+Jv+pb4lata61sL5SkkIGbLSD8pufLaQR7VLinMdCT6j8vwuz+u0tsxG4XPGg2KinqgXOAa9pBJNgCMwSe4+K2lUa0KCFtuVMjuiFpf+rJvmosJu5WXvAWqcS10PNxT0wHQ6Z1/0M/3KJ4nrExCa+1UmMHhCBF5jneaLu3rW4vDANqWSNg6XuDB5qL4lrVoIrhr3SnoiaSPmdYeBWmoaeoqXXZHNM4+1ZzvF5/qpDh2rLEJrFzWRA+8dt3gMvNNjdm8R1xzuuIIGMHvSuLz8rbDzKiuJad10+T6p4B9mIiIdnMsT3lTvC9S0QsZ5ZJD0A7DfAZ+amOE6AUdPbk4Iwemw2vmOaqc2iKPAqypN46eV1/aeNgHr2nb1JsN1S1stjLIyMdDAZHeJsPqt4wYYxu5oX2MpQENmr8K1MUrbGXblPxuy+VtgpnhehtNTgCOJjfwtDfopCI7KtoUNluCANFgvoC8AXtlUeoiICIiAiIgIiICIiAiIgIiICIiAiIgoeFHtJaASRPaRcEEHsIUkIVqSEHeg5Nlw+QSvhbHI98bywhjS43BtnZZnDtX2Iz2+xEYPGU5/K25XRRwSK9wxtzmcuKvsomjcAg01hmpUmxnneelsYDB4m5+imGE6rqGCxEDSR7T+e7xddToQhVliisTTYJGzIMA7l9raQDgvp2VVZBYEIVYjCqsvEV5ZVArzaCofKAgv2VJC+KbE2MBJcABvJNgO0qMYtrQoILjlg9w9mH7U+I5o7yiJnygC89Kb0rTWK655XXFPAG/FMdo/I3/codi2m9bPflap7Wne1h5Fluxtr991R0wydrtxBsbG3A9BVxc9at9LzRVHJvd9hUOG1c5Mk3Nk79x6rHgt+UtRtC6I+lERAREQEREBERAREQEREBERAREQERECy8IXq8JQeWXhK8fIAvmkrAOKivqJVJksovi+n1FTXElRHtD2WnlH/K25HeoZiuuZuYp4HO6HSkMHytuT4hUbWdUgcVjMS0igpxeWWNg+NwbfsvvWjcT1hYhPe8/JtPCEcn+rN3mozJV7bs3Oe89F5Hn+ZRG58V1v0kdxEJJj8I2GfM63kCofimtitluIhHCOoco/xdl+lR3D9FK+o9SnLAfamOx+nf5KV4XqekfY1E7j8MY2G+OZPkghGJ45LMbzzveeh7i4dzdw7gvaHCKqotyNPI4H2nDk2eLt/ct14Lqzo6exbC249ojad8zrlSmnwaNm5oQaTwzVRVy2M0rYx7sQufmd/RSOPVFTRsJLS91t8hLj4bvJbWZTAcF7JT5IOX8Wwd1HO6ndew50ZPtR33do3eC25qt0u5eL0eR32sIABO98e5ru0bj3HirOs3RHl4uUjH2sZ2mdZ4tPURl4LVuCYs+nljqI8nMdmDlfg6N3mEHUUb7qtYPRvG2VULJWG7Xtv1g8WnrBuO5ZsFB6iIgIiICIiAiIgIiICIiAiIgIiICsy7kRBjatx6StMazsRmFRyYll2CM2B7tg/lvZeoioVZEREY2RxMgBJI2hkcxvW6tEsPiZGwtijaSBfZY0X7bBeIgnlFE0DcPALKRNHQiILzQq0RFer07kREYbHGjYPYudcXaBWVQAsOVBsMhcsBJ8URBsvU7IeSmFzYTCwvkLsF7BbWi3IiCtERAREQEREH//2Q=="/>
          <p:cNvSpPr>
            <a:spLocks noChangeAspect="1" noChangeArrowheads="1"/>
          </p:cNvSpPr>
          <p:nvPr/>
        </p:nvSpPr>
        <p:spPr bwMode="auto">
          <a:xfrm>
            <a:off x="-1" y="-242208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8266" y="177240"/>
            <a:ext cx="8855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Ease </a:t>
            </a:r>
            <a:r>
              <a:rPr lang="en-US" sz="3200" dirty="0"/>
              <a:t>into Buying Stage</a:t>
            </a:r>
          </a:p>
          <a:p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74965" y="914400"/>
            <a:ext cx="431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Maps dealers with desired vehicles within a radius, down to trim preferences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0" y="1371600"/>
            <a:ext cx="3935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Rank order dealers by consumer ratings, and attributes important to the user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3111658"/>
            <a:ext cx="4309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permission, passes </a:t>
            </a:r>
            <a:r>
              <a:rPr lang="en-US" dirty="0" smtClean="0"/>
              <a:t>user profile</a:t>
            </a:r>
            <a:r>
              <a:rPr lang="en-US" dirty="0" smtClean="0"/>
              <a:t>, </a:t>
            </a:r>
            <a:r>
              <a:rPr lang="en-US" dirty="0" smtClean="0"/>
              <a:t>preferences</a:t>
            </a:r>
            <a:r>
              <a:rPr lang="en-US" dirty="0" smtClean="0"/>
              <a:t>, and </a:t>
            </a:r>
            <a:r>
              <a:rPr lang="en-US" dirty="0" smtClean="0"/>
              <a:t>expectations to dealer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34" y="1676400"/>
            <a:ext cx="1948567" cy="94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2073934" y="1766760"/>
            <a:ext cx="805567" cy="77055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645" y="2002769"/>
            <a:ext cx="264495" cy="26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407" y="2165646"/>
            <a:ext cx="264495" cy="26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489" y="1814445"/>
            <a:ext cx="264495" cy="26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65475" y="3771701"/>
            <a:ext cx="3971343" cy="1447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53" y="4072646"/>
            <a:ext cx="2090351" cy="84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0004" y="3773716"/>
            <a:ext cx="1819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itchFamily="34" charset="0"/>
              <a:buChar char="•"/>
            </a:pPr>
            <a:r>
              <a:rPr lang="en-US" sz="1000" dirty="0" smtClean="0"/>
              <a:t>Car Preference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000" dirty="0" smtClean="0"/>
              <a:t>Test Drive Preference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000" dirty="0" smtClean="0"/>
              <a:t>Desired Dealership Time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000" dirty="0" smtClean="0"/>
              <a:t>Package Options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000" dirty="0" smtClean="0"/>
              <a:t>Desire to be upsold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000" dirty="0" smtClean="0"/>
              <a:t>Disclaimer that feedback of dealer compliance with consumer preferences will drive future lead generation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2044" y="3794195"/>
            <a:ext cx="1421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Sample Boarding Pass</a:t>
            </a:r>
          </a:p>
        </p:txBody>
      </p:sp>
      <p:graphicFrame>
        <p:nvGraphicFramePr>
          <p:cNvPr id="37" name="Group 4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458828"/>
              </p:ext>
            </p:extLst>
          </p:nvPr>
        </p:nvGraphicFramePr>
        <p:xfrm>
          <a:off x="4597996" y="2057400"/>
          <a:ext cx="1823765" cy="1076136"/>
        </p:xfrm>
        <a:graphic>
          <a:graphicData uri="http://schemas.openxmlformats.org/drawingml/2006/table">
            <a:tbl>
              <a:tblPr/>
              <a:tblGrid>
                <a:gridCol w="1290365"/>
                <a:gridCol w="5334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Qualified Dealerships</a:t>
                      </a:r>
                    </a:p>
                  </a:txBody>
                  <a:tcPr marL="36576" marR="36576" marT="36576" marB="3657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% Match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576" marR="36576" marT="36576" marB="36576" horzOverflow="overflow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3642">
                <a:tc>
                  <a:txBody>
                    <a:bodyPr/>
                    <a:lstStyle/>
                    <a:p>
                      <a:pPr marL="1588" lvl="1" indent="0" algn="l" eaLnBrk="1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 2" pitchFamily="18" charset="2"/>
                        <a:buNone/>
                      </a:pPr>
                      <a:r>
                        <a:rPr lang="en-US" sz="900" b="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Huntington</a:t>
                      </a:r>
                      <a:r>
                        <a:rPr lang="en-US" sz="900" b="0" u="sng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 Beach Ford</a:t>
                      </a:r>
                      <a:endParaRPr lang="en-US" sz="900" b="0" u="sng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36576" marR="36576" marT="36576" marB="3657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8" lvl="1" indent="0" algn="l" eaLnBrk="1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 2" pitchFamily="18" charset="2"/>
                        <a:buNone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95%</a:t>
                      </a:r>
                    </a:p>
                  </a:txBody>
                  <a:tcPr marL="36576" marR="36576" marT="36576" marB="36576" horzOverflow="overflow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3642">
                <a:tc>
                  <a:txBody>
                    <a:bodyPr/>
                    <a:lstStyle/>
                    <a:p>
                      <a:pPr marL="1588" marR="0" lvl="1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en-US" sz="900" b="0" u="sng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Santa Monica Ford</a:t>
                      </a:r>
                    </a:p>
                  </a:txBody>
                  <a:tcPr marL="36576" marR="36576" marT="36576" marB="3657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8" marR="0" lvl="1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78%</a:t>
                      </a:r>
                    </a:p>
                  </a:txBody>
                  <a:tcPr marL="36576" marR="36576" marT="36576" marB="36576" horzOverflow="overflow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3642">
                <a:tc>
                  <a:txBody>
                    <a:bodyPr/>
                    <a:lstStyle/>
                    <a:p>
                      <a:pPr marL="1588" marR="0" lvl="1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en-US" sz="900" b="0" u="sng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Inglewood Ford</a:t>
                      </a:r>
                    </a:p>
                  </a:txBody>
                  <a:tcPr marL="36576" marR="36576" marT="36576" marB="3657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8" lvl="1" indent="0" algn="l" eaLnBrk="1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 2" pitchFamily="18" charset="2"/>
                        <a:buNone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47%</a:t>
                      </a:r>
                    </a:p>
                  </a:txBody>
                  <a:tcPr marL="36576" marR="36576" marT="36576" marB="36576" horzOverflow="overflow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3642">
                <a:tc>
                  <a:txBody>
                    <a:bodyPr/>
                    <a:lstStyle/>
                    <a:p>
                      <a:pPr marL="1588" marR="0" lvl="1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en-US" sz="900" b="0" u="sng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Airport Marina Ford</a:t>
                      </a:r>
                    </a:p>
                  </a:txBody>
                  <a:tcPr marL="36576" marR="36576" marT="36576" marB="3657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8" lvl="1" indent="0" algn="l" eaLnBrk="1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 2" pitchFamily="18" charset="2"/>
                        <a:buNone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 marL="36576" marR="36576" marT="36576" marB="36576" horzOverflow="overflow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596" y="2286000"/>
            <a:ext cx="2014448" cy="1447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46" name="AutoShape 69"/>
          <p:cNvSpPr>
            <a:spLocks noChangeArrowheads="1"/>
          </p:cNvSpPr>
          <p:nvPr/>
        </p:nvSpPr>
        <p:spPr bwMode="gray">
          <a:xfrm>
            <a:off x="6579196" y="2286000"/>
            <a:ext cx="246795" cy="161131"/>
          </a:xfrm>
          <a:prstGeom prst="rightArrow">
            <a:avLst>
              <a:gd name="adj1" fmla="val 50000"/>
              <a:gd name="adj2" fmla="val 49826"/>
            </a:avLst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" y="685800"/>
            <a:ext cx="1447800" cy="1460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8266" y="238780"/>
            <a:ext cx="8534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Summary…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1146628"/>
            <a:ext cx="6705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Feasible </a:t>
            </a:r>
            <a:r>
              <a:rPr lang="en-US" dirty="0" smtClean="0"/>
              <a:t>because all information needed to populate experience currently exist and is accessible or can be provided  by the User 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57" y="2209800"/>
            <a:ext cx="1447800" cy="1460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17400" y="2670628"/>
            <a:ext cx="661294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Desirable </a:t>
            </a:r>
            <a:r>
              <a:rPr lang="en-US" dirty="0"/>
              <a:t>because </a:t>
            </a:r>
            <a:r>
              <a:rPr lang="en-US" dirty="0" smtClean="0"/>
              <a:t>it resolves the business issue of unifying scattered information.  And, a growing number of consumers are requesting a more brokered car shopping experience:</a:t>
            </a:r>
          </a:p>
          <a:p>
            <a:pPr marL="566738" lvl="1" indent="-109538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One Example:  87,000 people, during a single Month, requested referrals </a:t>
            </a:r>
            <a:r>
              <a:rPr lang="en-US" sz="1600" dirty="0"/>
              <a:t>to </a:t>
            </a:r>
            <a:r>
              <a:rPr lang="en-US" sz="1600" dirty="0" smtClean="0"/>
              <a:t>recommended dealers </a:t>
            </a:r>
            <a:r>
              <a:rPr lang="en-US" sz="1600" dirty="0"/>
              <a:t>through </a:t>
            </a:r>
            <a:r>
              <a:rPr lang="en-US" sz="1600" dirty="0">
                <a:hlinkClick r:id="rId3"/>
              </a:rPr>
              <a:t>Costco Wholesale</a:t>
            </a:r>
            <a:r>
              <a:rPr lang="en-US" sz="1600" dirty="0"/>
              <a:t> </a:t>
            </a:r>
            <a:r>
              <a:rPr lang="en-US" sz="1600" dirty="0" smtClean="0"/>
              <a:t>Corp’s car-buying service </a:t>
            </a:r>
            <a:endParaRPr lang="en-US" sz="1600" dirty="0"/>
          </a:p>
          <a:p>
            <a:endParaRPr lang="en-US" dirty="0" smtClean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4" y="4339772"/>
            <a:ext cx="1447800" cy="1460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3857" y="4800600"/>
            <a:ext cx="661294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Unique</a:t>
            </a:r>
            <a:r>
              <a:rPr lang="en-US" sz="4000" dirty="0"/>
              <a:t> </a:t>
            </a:r>
            <a:r>
              <a:rPr lang="en-US" dirty="0" smtClean="0"/>
              <a:t>matches consumers to vehicles through crowd sourcing, customizes and streamline the process, and arms the consumer with knowledge preparing them for their dealer experience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350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510</Words>
  <Application>Microsoft Office PowerPoint</Application>
  <PresentationFormat>On-screen Show (4:3)</PresentationFormat>
  <Paragraphs>72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TeamDetroit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ylondia.portis</dc:creator>
  <cp:lastModifiedBy>ylondia.portis</cp:lastModifiedBy>
  <cp:revision>2</cp:revision>
  <dcterms:created xsi:type="dcterms:W3CDTF">2013-02-28T19:50:48Z</dcterms:created>
  <dcterms:modified xsi:type="dcterms:W3CDTF">2013-02-28T19:55:11Z</dcterms:modified>
</cp:coreProperties>
</file>