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7" r:id="rId2"/>
    <p:sldId id="258" r:id="rId3"/>
    <p:sldId id="259" r:id="rId4"/>
    <p:sldId id="257" r:id="rId5"/>
    <p:sldId id="260" r:id="rId6"/>
    <p:sldId id="256" r:id="rId7"/>
    <p:sldId id="268" r:id="rId8"/>
    <p:sldId id="261" r:id="rId9"/>
    <p:sldId id="262" r:id="rId10"/>
    <p:sldId id="263" r:id="rId11"/>
    <p:sldId id="271" r:id="rId12"/>
    <p:sldId id="264" r:id="rId13"/>
    <p:sldId id="274" r:id="rId14"/>
    <p:sldId id="266" r:id="rId15"/>
    <p:sldId id="272" r:id="rId16"/>
    <p:sldId id="265"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5678B-6DD2-4358-BABD-84958C1CA47A}" type="datetimeFigureOut">
              <a:rPr lang="en-US" smtClean="0"/>
              <a:t>2/27/2013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65620-07BD-4F1E-8AC3-31B1A62FEFF3}" type="slidenum">
              <a:rPr lang="en-US" smtClean="0"/>
              <a:t>‹#›</a:t>
            </a:fld>
            <a:endParaRPr lang="en-US"/>
          </a:p>
        </p:txBody>
      </p:sp>
    </p:spTree>
    <p:extLst>
      <p:ext uri="{BB962C8B-B14F-4D97-AF65-F5344CB8AC3E}">
        <p14:creationId xmlns:p14="http://schemas.microsoft.com/office/powerpoint/2010/main" val="234631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65620-07BD-4F1E-8AC3-31B1A62FEFF3}" type="slidenum">
              <a:rPr lang="en-US" smtClean="0"/>
              <a:t>6</a:t>
            </a:fld>
            <a:endParaRPr lang="en-US"/>
          </a:p>
        </p:txBody>
      </p:sp>
    </p:spTree>
    <p:extLst>
      <p:ext uri="{BB962C8B-B14F-4D97-AF65-F5344CB8AC3E}">
        <p14:creationId xmlns:p14="http://schemas.microsoft.com/office/powerpoint/2010/main" val="390420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t>
            </a:r>
            <a:r>
              <a:rPr lang="en-US" dirty="0" err="1" smtClean="0"/>
              <a:t>CarTell</a:t>
            </a:r>
            <a:r>
              <a:rPr lang="en-US" dirty="0" smtClean="0"/>
              <a:t> and we bring</a:t>
            </a:r>
            <a:r>
              <a:rPr lang="en-US" baseline="0" dirty="0" smtClean="0"/>
              <a:t> together car shoppers that are looking for the same vehicle to </a:t>
            </a:r>
            <a:r>
              <a:rPr lang="en-US" b="1" baseline="0" dirty="0" smtClean="0"/>
              <a:t>discuss</a:t>
            </a:r>
            <a:r>
              <a:rPr lang="en-US" baseline="0" dirty="0" smtClean="0"/>
              <a:t>, </a:t>
            </a:r>
            <a:r>
              <a:rPr lang="en-US" b="1" baseline="0" dirty="0" smtClean="0"/>
              <a:t>debate</a:t>
            </a:r>
            <a:r>
              <a:rPr lang="en-US" baseline="0" dirty="0" smtClean="0"/>
              <a:t> and </a:t>
            </a:r>
            <a:r>
              <a:rPr lang="en-US" b="1" baseline="0" dirty="0" smtClean="0"/>
              <a:t>decide</a:t>
            </a:r>
            <a:r>
              <a:rPr lang="en-US" baseline="0" dirty="0" smtClean="0"/>
              <a:t> on their future purchase together</a:t>
            </a:r>
            <a:endParaRPr lang="en-US" dirty="0"/>
          </a:p>
        </p:txBody>
      </p:sp>
      <p:sp>
        <p:nvSpPr>
          <p:cNvPr id="4" name="Slide Number Placeholder 3"/>
          <p:cNvSpPr>
            <a:spLocks noGrp="1"/>
          </p:cNvSpPr>
          <p:nvPr>
            <p:ph type="sldNum" sz="quarter" idx="10"/>
          </p:nvPr>
        </p:nvSpPr>
        <p:spPr/>
        <p:txBody>
          <a:bodyPr/>
          <a:lstStyle/>
          <a:p>
            <a:fld id="{21765620-07BD-4F1E-8AC3-31B1A62FEFF3}" type="slidenum">
              <a:rPr lang="en-US" smtClean="0"/>
              <a:t>8</a:t>
            </a:fld>
            <a:endParaRPr lang="en-US"/>
          </a:p>
        </p:txBody>
      </p:sp>
    </p:spTree>
    <p:extLst>
      <p:ext uri="{BB962C8B-B14F-4D97-AF65-F5344CB8AC3E}">
        <p14:creationId xmlns:p14="http://schemas.microsoft.com/office/powerpoint/2010/main" val="34454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developed a multi-platform solution to link car buyers.  After you select the vehicle you are looking for and your location</a:t>
            </a:r>
            <a:endParaRPr lang="en-US" dirty="0"/>
          </a:p>
        </p:txBody>
      </p:sp>
      <p:sp>
        <p:nvSpPr>
          <p:cNvPr id="4" name="Slide Number Placeholder 3"/>
          <p:cNvSpPr>
            <a:spLocks noGrp="1"/>
          </p:cNvSpPr>
          <p:nvPr>
            <p:ph type="sldNum" sz="quarter" idx="10"/>
          </p:nvPr>
        </p:nvSpPr>
        <p:spPr/>
        <p:txBody>
          <a:bodyPr/>
          <a:lstStyle/>
          <a:p>
            <a:fld id="{21765620-07BD-4F1E-8AC3-31B1A62FEFF3}" type="slidenum">
              <a:rPr lang="en-US" smtClean="0"/>
              <a:t>9</a:t>
            </a:fld>
            <a:endParaRPr lang="en-US"/>
          </a:p>
        </p:txBody>
      </p:sp>
    </p:spTree>
    <p:extLst>
      <p:ext uri="{BB962C8B-B14F-4D97-AF65-F5344CB8AC3E}">
        <p14:creationId xmlns:p14="http://schemas.microsoft.com/office/powerpoint/2010/main" val="250036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arrive at a list of the available deals and customers</a:t>
            </a:r>
            <a:r>
              <a:rPr lang="en-US" baseline="0" dirty="0" smtClean="0"/>
              <a:t> that are discussing the selected model.  </a:t>
            </a:r>
            <a:endParaRPr lang="en-US" dirty="0"/>
          </a:p>
        </p:txBody>
      </p:sp>
      <p:sp>
        <p:nvSpPr>
          <p:cNvPr id="4" name="Slide Number Placeholder 3"/>
          <p:cNvSpPr>
            <a:spLocks noGrp="1"/>
          </p:cNvSpPr>
          <p:nvPr>
            <p:ph type="sldNum" sz="quarter" idx="10"/>
          </p:nvPr>
        </p:nvSpPr>
        <p:spPr/>
        <p:txBody>
          <a:bodyPr/>
          <a:lstStyle/>
          <a:p>
            <a:fld id="{21765620-07BD-4F1E-8AC3-31B1A62FEFF3}" type="slidenum">
              <a:rPr lang="en-US" smtClean="0"/>
              <a:t>10</a:t>
            </a:fld>
            <a:endParaRPr lang="en-US"/>
          </a:p>
        </p:txBody>
      </p:sp>
    </p:spTree>
    <p:extLst>
      <p:ext uri="{BB962C8B-B14F-4D97-AF65-F5344CB8AC3E}">
        <p14:creationId xmlns:p14="http://schemas.microsoft.com/office/powerpoint/2010/main" val="210303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truly unique features is the conversation.  The conversation brings together individuals with different levels of automotive knowledge to ask, answer and advise the group on the new car.  We market this application to   It is an up to date conversation </a:t>
            </a:r>
            <a:endParaRPr lang="en-US" dirty="0"/>
          </a:p>
        </p:txBody>
      </p:sp>
      <p:sp>
        <p:nvSpPr>
          <p:cNvPr id="4" name="Slide Number Placeholder 3"/>
          <p:cNvSpPr>
            <a:spLocks noGrp="1"/>
          </p:cNvSpPr>
          <p:nvPr>
            <p:ph type="sldNum" sz="quarter" idx="10"/>
          </p:nvPr>
        </p:nvSpPr>
        <p:spPr/>
        <p:txBody>
          <a:bodyPr/>
          <a:lstStyle/>
          <a:p>
            <a:fld id="{21765620-07BD-4F1E-8AC3-31B1A62FEFF3}" type="slidenum">
              <a:rPr lang="en-US" smtClean="0"/>
              <a:t>11</a:t>
            </a:fld>
            <a:endParaRPr lang="en-US"/>
          </a:p>
        </p:txBody>
      </p:sp>
    </p:spTree>
    <p:extLst>
      <p:ext uri="{BB962C8B-B14F-4D97-AF65-F5344CB8AC3E}">
        <p14:creationId xmlns:p14="http://schemas.microsoft.com/office/powerpoint/2010/main" val="364119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65620-07BD-4F1E-8AC3-31B1A62FEFF3}" type="slidenum">
              <a:rPr lang="en-US" smtClean="0"/>
              <a:t>12</a:t>
            </a:fld>
            <a:endParaRPr lang="en-US"/>
          </a:p>
        </p:txBody>
      </p:sp>
    </p:spTree>
    <p:extLst>
      <p:ext uri="{BB962C8B-B14F-4D97-AF65-F5344CB8AC3E}">
        <p14:creationId xmlns:p14="http://schemas.microsoft.com/office/powerpoint/2010/main" val="216002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polled our </a:t>
            </a:r>
            <a:r>
              <a:rPr lang="en-US" baseline="0" dirty="0" err="1" smtClean="0"/>
              <a:t>facebook</a:t>
            </a:r>
            <a:r>
              <a:rPr lang="en-US" baseline="0" dirty="0" smtClean="0"/>
              <a:t> friends and </a:t>
            </a:r>
            <a:r>
              <a:rPr lang="en-US" dirty="0" smtClean="0"/>
              <a:t>48% would use </a:t>
            </a:r>
            <a:r>
              <a:rPr lang="en-US" dirty="0" err="1" smtClean="0"/>
              <a:t>CarTell</a:t>
            </a:r>
            <a:r>
              <a:rPr lang="en-US" baseline="0" dirty="0" smtClean="0"/>
              <a:t> to buy a car</a:t>
            </a:r>
          </a:p>
        </p:txBody>
      </p:sp>
      <p:sp>
        <p:nvSpPr>
          <p:cNvPr id="4" name="Slide Number Placeholder 3"/>
          <p:cNvSpPr>
            <a:spLocks noGrp="1"/>
          </p:cNvSpPr>
          <p:nvPr>
            <p:ph type="sldNum" sz="quarter" idx="10"/>
          </p:nvPr>
        </p:nvSpPr>
        <p:spPr/>
        <p:txBody>
          <a:bodyPr/>
          <a:lstStyle/>
          <a:p>
            <a:fld id="{21765620-07BD-4F1E-8AC3-31B1A62FEFF3}" type="slidenum">
              <a:rPr lang="en-US" smtClean="0"/>
              <a:t>14</a:t>
            </a:fld>
            <a:endParaRPr lang="en-US"/>
          </a:p>
        </p:txBody>
      </p:sp>
    </p:spTree>
    <p:extLst>
      <p:ext uri="{BB962C8B-B14F-4D97-AF65-F5344CB8AC3E}">
        <p14:creationId xmlns:p14="http://schemas.microsoft.com/office/powerpoint/2010/main" val="341861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797797-928F-498B-800F-4F2D9B0E20A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73335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97797-928F-498B-800F-4F2D9B0E20A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326283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97797-928F-498B-800F-4F2D9B0E20A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385074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97797-928F-498B-800F-4F2D9B0E20A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24652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797797-928F-498B-800F-4F2D9B0E20AB}" type="datetimeFigureOut">
              <a:rPr lang="en-US" smtClean="0"/>
              <a:t>2/27/2013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41914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797797-928F-498B-800F-4F2D9B0E20A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124236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797797-928F-498B-800F-4F2D9B0E20AB}" type="datetimeFigureOut">
              <a:rPr lang="en-US" smtClean="0"/>
              <a:t>2/27/2013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323816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97797-928F-498B-800F-4F2D9B0E20AB}" type="datetimeFigureOut">
              <a:rPr lang="en-US" smtClean="0"/>
              <a:t>2/27/2013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48764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97797-928F-498B-800F-4F2D9B0E20AB}" type="datetimeFigureOut">
              <a:rPr lang="en-US" smtClean="0"/>
              <a:t>2/27/2013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407524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97797-928F-498B-800F-4F2D9B0E20A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110730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97797-928F-498B-800F-4F2D9B0E20AB}" type="datetimeFigureOut">
              <a:rPr lang="en-US" smtClean="0"/>
              <a:t>2/27/2013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43227-AF83-4735-98BF-CB4355EDCC46}" type="slidenum">
              <a:rPr lang="en-US" smtClean="0"/>
              <a:t>‹#›</a:t>
            </a:fld>
            <a:endParaRPr lang="en-US"/>
          </a:p>
        </p:txBody>
      </p:sp>
    </p:spTree>
    <p:extLst>
      <p:ext uri="{BB962C8B-B14F-4D97-AF65-F5344CB8AC3E}">
        <p14:creationId xmlns:p14="http://schemas.microsoft.com/office/powerpoint/2010/main" val="258508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97797-928F-498B-800F-4F2D9B0E20AB}" type="datetimeFigureOut">
              <a:rPr lang="en-US" smtClean="0"/>
              <a:t>2/27/2013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43227-AF83-4735-98BF-CB4355EDCC46}" type="slidenum">
              <a:rPr lang="en-US" smtClean="0"/>
              <a:t>‹#›</a:t>
            </a:fld>
            <a:endParaRPr lang="en-US"/>
          </a:p>
        </p:txBody>
      </p:sp>
    </p:spTree>
    <p:extLst>
      <p:ext uri="{BB962C8B-B14F-4D97-AF65-F5344CB8AC3E}">
        <p14:creationId xmlns:p14="http://schemas.microsoft.com/office/powerpoint/2010/main" val="174170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85800"/>
            <a:ext cx="9144000" cy="8305800"/>
          </a:xfrm>
          <a:prstGeom prst="rect">
            <a:avLst/>
          </a:prstGeom>
        </p:spPr>
      </p:pic>
    </p:spTree>
    <p:extLst>
      <p:ext uri="{BB962C8B-B14F-4D97-AF65-F5344CB8AC3E}">
        <p14:creationId xmlns:p14="http://schemas.microsoft.com/office/powerpoint/2010/main" val="554208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4312"/>
            <a:ext cx="9144000" cy="64293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5637276"/>
            <a:ext cx="1220724" cy="1220724"/>
          </a:xfrm>
          <a:prstGeom prst="rect">
            <a:avLst/>
          </a:prstGeom>
        </p:spPr>
      </p:pic>
    </p:spTree>
    <p:extLst>
      <p:ext uri="{BB962C8B-B14F-4D97-AF65-F5344CB8AC3E}">
        <p14:creationId xmlns:p14="http://schemas.microsoft.com/office/powerpoint/2010/main" val="899155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3030" t="35455" r="28335"/>
          <a:stretch/>
        </p:blipFill>
        <p:spPr>
          <a:xfrm>
            <a:off x="228600" y="76294"/>
            <a:ext cx="7848599" cy="7323677"/>
          </a:xfrm>
          <a:prstGeom prst="rect">
            <a:avLst/>
          </a:prstGeom>
        </p:spPr>
      </p:pic>
    </p:spTree>
    <p:extLst>
      <p:ext uri="{BB962C8B-B14F-4D97-AF65-F5344CB8AC3E}">
        <p14:creationId xmlns:p14="http://schemas.microsoft.com/office/powerpoint/2010/main" val="3508280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4312"/>
            <a:ext cx="9144000" cy="64293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5637276"/>
            <a:ext cx="1220724" cy="1220724"/>
          </a:xfrm>
          <a:prstGeom prst="rect">
            <a:avLst/>
          </a:prstGeom>
        </p:spPr>
      </p:pic>
    </p:spTree>
    <p:extLst>
      <p:ext uri="{BB962C8B-B14F-4D97-AF65-F5344CB8AC3E}">
        <p14:creationId xmlns:p14="http://schemas.microsoft.com/office/powerpoint/2010/main" val="672720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0"/>
            <a:ext cx="9144000" cy="1143000"/>
          </a:xfrm>
        </p:spPr>
        <p:txBody>
          <a:bodyPr>
            <a:normAutofit/>
          </a:bodyPr>
          <a:lstStyle/>
          <a:p>
            <a:r>
              <a:rPr lang="en-US" sz="6000" dirty="0" smtClean="0">
                <a:latin typeface="Franklin Gothic Demi" pitchFamily="34" charset="0"/>
              </a:rPr>
              <a:t>Is it feasible?</a:t>
            </a:r>
            <a:endParaRPr lang="en-US" sz="6000" dirty="0">
              <a:latin typeface="Franklin Gothic Dem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2275576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Franklin Gothic Demi" pitchFamily="34" charset="0"/>
              </a:rPr>
              <a:t>Car Shopper Buy-In</a:t>
            </a:r>
            <a:endParaRPr lang="en-US" sz="5400" dirty="0">
              <a:latin typeface="Franklin Gothic Dem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
        <p:nvSpPr>
          <p:cNvPr id="6" name="TextBox 5"/>
          <p:cNvSpPr txBox="1"/>
          <p:nvPr/>
        </p:nvSpPr>
        <p:spPr>
          <a:xfrm>
            <a:off x="0" y="2432209"/>
            <a:ext cx="9144000" cy="2215991"/>
          </a:xfrm>
          <a:prstGeom prst="rect">
            <a:avLst/>
          </a:prstGeom>
          <a:noFill/>
        </p:spPr>
        <p:txBody>
          <a:bodyPr wrap="square" rtlCol="0">
            <a:spAutoFit/>
          </a:bodyPr>
          <a:lstStyle/>
          <a:p>
            <a:pPr algn="ctr"/>
            <a:r>
              <a:rPr lang="en-US" sz="13800" dirty="0" smtClean="0">
                <a:latin typeface="Franklin Gothic Demi" pitchFamily="34" charset="0"/>
              </a:rPr>
              <a:t>48%</a:t>
            </a:r>
            <a:endParaRPr lang="en-US" sz="13800" dirty="0">
              <a:latin typeface="Franklin Gothic Demi" pitchFamily="34" charset="0"/>
            </a:endParaRPr>
          </a:p>
        </p:txBody>
      </p:sp>
    </p:spTree>
    <p:extLst>
      <p:ext uri="{BB962C8B-B14F-4D97-AF65-F5344CB8AC3E}">
        <p14:creationId xmlns:p14="http://schemas.microsoft.com/office/powerpoint/2010/main" val="961843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Franklin Gothic Demi" pitchFamily="34" charset="0"/>
              </a:rPr>
              <a:t>Dealership Buy-In</a:t>
            </a:r>
            <a:endParaRPr lang="en-US" b="1" dirty="0">
              <a:latin typeface="Franklin Gothic Demi" pitchFamily="34" charset="0"/>
            </a:endParaRPr>
          </a:p>
        </p:txBody>
      </p:sp>
      <p:pic>
        <p:nvPicPr>
          <p:cNvPr id="2050" name="Picture 2" descr="E:\letter of intent.png"/>
          <p:cNvPicPr>
            <a:picLocks noChangeAspect="1" noChangeArrowheads="1"/>
          </p:cNvPicPr>
          <p:nvPr/>
        </p:nvPicPr>
        <p:blipFill rotWithShape="1">
          <a:blip r:embed="rId2">
            <a:extLst>
              <a:ext uri="{28A0092B-C50C-407E-A947-70E740481C1C}">
                <a14:useLocalDpi xmlns:a14="http://schemas.microsoft.com/office/drawing/2010/main" val="0"/>
              </a:ext>
            </a:extLst>
          </a:blip>
          <a:srcRect l="3155" t="13635" r="3930" b="19799"/>
          <a:stretch/>
        </p:blipFill>
        <p:spPr bwMode="auto">
          <a:xfrm>
            <a:off x="3400013" y="1676400"/>
            <a:ext cx="5515387" cy="4484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1573" y="2667000"/>
            <a:ext cx="3225883" cy="1200329"/>
          </a:xfrm>
          <a:prstGeom prst="rect">
            <a:avLst/>
          </a:prstGeom>
          <a:noFill/>
        </p:spPr>
        <p:txBody>
          <a:bodyPr wrap="none" rtlCol="0">
            <a:spAutoFit/>
          </a:bodyPr>
          <a:lstStyle/>
          <a:p>
            <a:r>
              <a:rPr lang="en-US" sz="3600" dirty="0" smtClean="0">
                <a:latin typeface="Franklin Gothic Demi" pitchFamily="34" charset="0"/>
              </a:rPr>
              <a:t>Car Dealership</a:t>
            </a:r>
          </a:p>
          <a:p>
            <a:r>
              <a:rPr lang="en-US" sz="3600" dirty="0" smtClean="0">
                <a:latin typeface="Franklin Gothic Demi" pitchFamily="34" charset="0"/>
              </a:rPr>
              <a:t>Letter of Intent</a:t>
            </a:r>
            <a:endParaRPr lang="en-US" sz="3600" dirty="0">
              <a:latin typeface="Franklin Gothic Dem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2097507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Demi" pitchFamily="34" charset="0"/>
              </a:rPr>
              <a:t>Business Impact</a:t>
            </a:r>
            <a:endParaRPr lang="en-US" dirty="0">
              <a:latin typeface="Franklin Gothic Demi" pitchFamily="34" charset="0"/>
            </a:endParaRPr>
          </a:p>
        </p:txBody>
      </p:sp>
      <p:sp>
        <p:nvSpPr>
          <p:cNvPr id="3" name="Content Placeholder 2"/>
          <p:cNvSpPr>
            <a:spLocks noGrp="1"/>
          </p:cNvSpPr>
          <p:nvPr>
            <p:ph idx="1"/>
          </p:nvPr>
        </p:nvSpPr>
        <p:spPr>
          <a:xfrm>
            <a:off x="457200" y="1570037"/>
            <a:ext cx="8229600" cy="4525963"/>
          </a:xfrm>
        </p:spPr>
        <p:txBody>
          <a:bodyPr/>
          <a:lstStyle/>
          <a:p>
            <a:pPr marL="514350" indent="-514350">
              <a:buFont typeface="+mj-lt"/>
              <a:buAutoNum type="arabicPeriod"/>
            </a:pPr>
            <a:r>
              <a:rPr lang="en-US" dirty="0" smtClean="0">
                <a:latin typeface="Franklin Gothic Demi" pitchFamily="34" charset="0"/>
              </a:rPr>
              <a:t>Financially Committed Buyers</a:t>
            </a:r>
          </a:p>
          <a:p>
            <a:pPr marL="514350" indent="-514350">
              <a:buFont typeface="+mj-lt"/>
              <a:buAutoNum type="arabicPeriod"/>
            </a:pPr>
            <a:endParaRPr lang="en-US" dirty="0" smtClean="0">
              <a:latin typeface="Franklin Gothic Demi" pitchFamily="34" charset="0"/>
            </a:endParaRPr>
          </a:p>
          <a:p>
            <a:pPr marL="514350" indent="-514350">
              <a:buFont typeface="+mj-lt"/>
              <a:buAutoNum type="arabicPeriod"/>
            </a:pPr>
            <a:r>
              <a:rPr lang="en-US" dirty="0" smtClean="0">
                <a:latin typeface="Franklin Gothic Demi" pitchFamily="34" charset="0"/>
              </a:rPr>
              <a:t>Lower Customer Acquisition Cost by 60%</a:t>
            </a:r>
          </a:p>
          <a:p>
            <a:pPr lvl="1"/>
            <a:r>
              <a:rPr lang="en-US" dirty="0" smtClean="0">
                <a:latin typeface="Franklin Gothic Demi" pitchFamily="34" charset="0"/>
              </a:rPr>
              <a:t>5% of New Car Market….$280M Cost Saving </a:t>
            </a:r>
          </a:p>
          <a:p>
            <a:pPr marL="457200" lvl="1" indent="0">
              <a:buNone/>
            </a:pPr>
            <a:endParaRPr lang="en-US" dirty="0" smtClean="0">
              <a:latin typeface="Franklin Gothic Demi" pitchFamily="34" charset="0"/>
            </a:endParaRPr>
          </a:p>
          <a:p>
            <a:pPr marL="457200" lvl="1" indent="0" algn="ctr">
              <a:buNone/>
            </a:pPr>
            <a:r>
              <a:rPr lang="en-US" dirty="0" smtClean="0">
                <a:latin typeface="Franklin Gothic Demi" pitchFamily="34" charset="0"/>
              </a:rPr>
              <a:t>Where Car Buyers Unite!</a:t>
            </a:r>
            <a:endParaRPr lang="en-US" dirty="0" smtClean="0"/>
          </a:p>
          <a:p>
            <a:endParaRPr lang="en-US" dirty="0" smtClean="0"/>
          </a:p>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2320318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7248" y="0"/>
            <a:ext cx="7046752" cy="6858000"/>
          </a:xfrm>
          <a:prstGeom prst="rect">
            <a:avLst/>
          </a:prstGeom>
        </p:spPr>
      </p:pic>
      <p:sp>
        <p:nvSpPr>
          <p:cNvPr id="5" name="TextBox 4"/>
          <p:cNvSpPr txBox="1"/>
          <p:nvPr/>
        </p:nvSpPr>
        <p:spPr>
          <a:xfrm>
            <a:off x="609600" y="2209800"/>
            <a:ext cx="2454903" cy="2308324"/>
          </a:xfrm>
          <a:prstGeom prst="rect">
            <a:avLst/>
          </a:prstGeom>
          <a:noFill/>
        </p:spPr>
        <p:txBody>
          <a:bodyPr wrap="none" rtlCol="0">
            <a:spAutoFit/>
          </a:bodyPr>
          <a:lstStyle/>
          <a:p>
            <a:r>
              <a:rPr lang="en-US" sz="2400" dirty="0" smtClean="0">
                <a:latin typeface="Franklin Gothic Demi" pitchFamily="34" charset="0"/>
              </a:rPr>
              <a:t>Nathaniel Bolton</a:t>
            </a:r>
            <a:endParaRPr lang="en-US" sz="2400" dirty="0" smtClean="0">
              <a:latin typeface="Franklin Gothic Demi" pitchFamily="34" charset="0"/>
            </a:endParaRPr>
          </a:p>
          <a:p>
            <a:r>
              <a:rPr lang="en-US" sz="2400" dirty="0" smtClean="0">
                <a:latin typeface="Franklin Gothic Demi" pitchFamily="34" charset="0"/>
              </a:rPr>
              <a:t>Johnny Chu</a:t>
            </a:r>
          </a:p>
          <a:p>
            <a:r>
              <a:rPr lang="en-US" sz="2400" dirty="0" smtClean="0">
                <a:latin typeface="Franklin Gothic Demi" pitchFamily="34" charset="0"/>
              </a:rPr>
              <a:t>Ulrich Lange</a:t>
            </a:r>
            <a:endParaRPr lang="en-US" sz="2400" dirty="0" smtClean="0">
              <a:latin typeface="Franklin Gothic Demi" pitchFamily="34" charset="0"/>
            </a:endParaRPr>
          </a:p>
          <a:p>
            <a:r>
              <a:rPr lang="en-US" sz="2400" dirty="0" smtClean="0">
                <a:latin typeface="Franklin Gothic Demi" pitchFamily="34" charset="0"/>
              </a:rPr>
              <a:t>Michael </a:t>
            </a:r>
            <a:r>
              <a:rPr lang="en-US" sz="2400" dirty="0" err="1" smtClean="0">
                <a:latin typeface="Franklin Gothic Demi" pitchFamily="34" charset="0"/>
              </a:rPr>
              <a:t>Lucki</a:t>
            </a:r>
            <a:endParaRPr lang="en-US" sz="2400" dirty="0" smtClean="0">
              <a:latin typeface="Franklin Gothic Demi" pitchFamily="34" charset="0"/>
            </a:endParaRPr>
          </a:p>
          <a:p>
            <a:r>
              <a:rPr lang="en-US" sz="2400" dirty="0" smtClean="0">
                <a:latin typeface="Franklin Gothic Demi" pitchFamily="34" charset="0"/>
              </a:rPr>
              <a:t>Oscar </a:t>
            </a:r>
            <a:r>
              <a:rPr lang="en-US" sz="2400" dirty="0" err="1" smtClean="0">
                <a:latin typeface="Franklin Gothic Demi" pitchFamily="34" charset="0"/>
              </a:rPr>
              <a:t>Moncada</a:t>
            </a:r>
            <a:endParaRPr lang="en-US" sz="2400" dirty="0" smtClean="0">
              <a:latin typeface="Franklin Gothic Demi" pitchFamily="34" charset="0"/>
            </a:endParaRPr>
          </a:p>
          <a:p>
            <a:r>
              <a:rPr lang="en-US" sz="2400" dirty="0" smtClean="0">
                <a:latin typeface="Franklin Gothic Demi" pitchFamily="34" charset="0"/>
              </a:rPr>
              <a:t>Sergey </a:t>
            </a:r>
            <a:r>
              <a:rPr lang="en-US" sz="2400" dirty="0" err="1" smtClean="0">
                <a:latin typeface="Franklin Gothic Demi" pitchFamily="34" charset="0"/>
              </a:rPr>
              <a:t>Znutin</a:t>
            </a:r>
            <a:endParaRPr lang="en-US" sz="2400" dirty="0">
              <a:latin typeface="Franklin Gothic Demi" pitchFamily="34" charset="0"/>
            </a:endParaRPr>
          </a:p>
        </p:txBody>
      </p:sp>
    </p:spTree>
    <p:extLst>
      <p:ext uri="{BB962C8B-B14F-4D97-AF65-F5344CB8AC3E}">
        <p14:creationId xmlns:p14="http://schemas.microsoft.com/office/powerpoint/2010/main" val="409836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latin typeface="Franklin Gothic Demi" pitchFamily="34" charset="0"/>
              </a:rPr>
              <a:t>“I don’t understand car jargon</a:t>
            </a:r>
            <a:r>
              <a:rPr lang="en-US" dirty="0" smtClean="0">
                <a:latin typeface="A Love of Thunder" pitchFamily="2" charset="0"/>
              </a:rPr>
              <a:t>”</a:t>
            </a:r>
            <a:endParaRPr lang="en-US" dirty="0">
              <a:latin typeface="A Love of Thunder" pitchFamily="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1478320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470025"/>
          </a:xfrm>
        </p:spPr>
        <p:txBody>
          <a:bodyPr>
            <a:normAutofit fontScale="90000"/>
          </a:bodyPr>
          <a:lstStyle/>
          <a:p>
            <a:r>
              <a:rPr lang="en-US" sz="4800" dirty="0" smtClean="0">
                <a:latin typeface="Franklin Gothic Demi" pitchFamily="34" charset="0"/>
              </a:rPr>
              <a:t>“I don’t know the features I need”</a:t>
            </a:r>
            <a:endParaRPr lang="en-US" sz="4800" dirty="0">
              <a:latin typeface="Franklin Gothic Demi"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1435425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470025"/>
          </a:xfrm>
        </p:spPr>
        <p:txBody>
          <a:bodyPr>
            <a:normAutofit/>
          </a:bodyPr>
          <a:lstStyle/>
          <a:p>
            <a:r>
              <a:rPr lang="en-US" dirty="0" smtClean="0">
                <a:latin typeface="Franklin Gothic Demi" pitchFamily="34" charset="0"/>
              </a:rPr>
              <a:t>“I am not addressed </a:t>
            </a:r>
            <a:br>
              <a:rPr lang="en-US" dirty="0" smtClean="0">
                <a:latin typeface="Franklin Gothic Demi" pitchFamily="34" charset="0"/>
              </a:rPr>
            </a:br>
            <a:r>
              <a:rPr lang="en-US" dirty="0" smtClean="0">
                <a:latin typeface="Franklin Gothic Demi" pitchFamily="34" charset="0"/>
              </a:rPr>
              <a:t>because I am a woman”</a:t>
            </a:r>
            <a:endParaRPr lang="en-US" dirty="0">
              <a:latin typeface="Franklin Gothic Demi"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662445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Autofit/>
          </a:bodyPr>
          <a:lstStyle/>
          <a:p>
            <a:r>
              <a:rPr lang="en-US" dirty="0" smtClean="0">
                <a:latin typeface="Franklin Gothic Demi" pitchFamily="34" charset="0"/>
              </a:rPr>
              <a:t>“My neighbor always gets a better deal than me”</a:t>
            </a:r>
            <a:endParaRPr lang="en-US" dirty="0">
              <a:latin typeface="Franklin Gothic Dem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2583831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a:bodyPr>
          <a:lstStyle/>
          <a:p>
            <a:r>
              <a:rPr lang="en-US" dirty="0" smtClean="0">
                <a:latin typeface="Franklin Gothic Demi" pitchFamily="34" charset="0"/>
              </a:rPr>
              <a:t>“I don’t feel comfortable </a:t>
            </a:r>
            <a:br>
              <a:rPr lang="en-US" dirty="0" smtClean="0">
                <a:latin typeface="Franklin Gothic Demi" pitchFamily="34" charset="0"/>
              </a:rPr>
            </a:br>
            <a:r>
              <a:rPr lang="en-US" dirty="0" smtClean="0">
                <a:latin typeface="Franklin Gothic Demi" pitchFamily="34" charset="0"/>
              </a:rPr>
              <a:t>shopping for cars </a:t>
            </a:r>
            <a:r>
              <a:rPr lang="en-US" dirty="0" smtClean="0">
                <a:solidFill>
                  <a:srgbClr val="FF0000"/>
                </a:solidFill>
                <a:latin typeface="Franklin Gothic Demi" pitchFamily="34" charset="0"/>
              </a:rPr>
              <a:t>alone</a:t>
            </a:r>
            <a:r>
              <a:rPr lang="en-US" dirty="0" smtClean="0">
                <a:latin typeface="Franklin Gothic Demi" pitchFamily="34" charset="0"/>
              </a:rPr>
              <a:t>”</a:t>
            </a:r>
            <a:endParaRPr lang="en-US" dirty="0">
              <a:latin typeface="Franklin Gothic Demi"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4137278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67" y="0"/>
            <a:ext cx="10468839" cy="7086599"/>
          </a:xfrm>
          <a:prstGeom prst="rect">
            <a:avLst/>
          </a:prstGeom>
        </p:spPr>
      </p:pic>
    </p:spTree>
    <p:extLst>
      <p:ext uri="{BB962C8B-B14F-4D97-AF65-F5344CB8AC3E}">
        <p14:creationId xmlns:p14="http://schemas.microsoft.com/office/powerpoint/2010/main" val="2431468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153" y="0"/>
            <a:ext cx="13960306" cy="6858000"/>
          </a:xfrm>
          <a:prstGeom prst="rect">
            <a:avLst/>
          </a:prstGeom>
        </p:spPr>
      </p:pic>
      <p:sp>
        <p:nvSpPr>
          <p:cNvPr id="5" name="Subtitle 4"/>
          <p:cNvSpPr>
            <a:spLocks noGrp="1"/>
          </p:cNvSpPr>
          <p:nvPr>
            <p:ph type="subTitle" idx="1"/>
          </p:nvPr>
        </p:nvSpPr>
        <p:spPr>
          <a:xfrm>
            <a:off x="1524000" y="762000"/>
            <a:ext cx="6400800" cy="1752600"/>
          </a:xfrm>
        </p:spPr>
        <p:txBody>
          <a:bodyPr>
            <a:normAutofit/>
          </a:bodyPr>
          <a:lstStyle/>
          <a:p>
            <a:r>
              <a:rPr lang="en-US" sz="5400" dirty="0" smtClean="0">
                <a:solidFill>
                  <a:schemeClr val="bg1"/>
                </a:solidFill>
                <a:latin typeface="Franklin Gothic Demi" pitchFamily="34" charset="0"/>
              </a:rPr>
              <a:t>“Safety in Numbers”</a:t>
            </a:r>
            <a:endParaRPr lang="en-US" sz="5400" dirty="0">
              <a:solidFill>
                <a:schemeClr val="bg1"/>
              </a:solidFill>
              <a:latin typeface="Franklin Gothic Demi" pitchFamily="34" charset="0"/>
            </a:endParaRPr>
          </a:p>
        </p:txBody>
      </p:sp>
    </p:spTree>
    <p:extLst>
      <p:ext uri="{BB962C8B-B14F-4D97-AF65-F5344CB8AC3E}">
        <p14:creationId xmlns:p14="http://schemas.microsoft.com/office/powerpoint/2010/main" val="315144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76" y="5637276"/>
            <a:ext cx="1220724" cy="1220724"/>
          </a:xfrm>
          <a:prstGeom prst="rect">
            <a:avLst/>
          </a:prstGeom>
        </p:spPr>
      </p:pic>
    </p:spTree>
    <p:extLst>
      <p:ext uri="{BB962C8B-B14F-4D97-AF65-F5344CB8AC3E}">
        <p14:creationId xmlns:p14="http://schemas.microsoft.com/office/powerpoint/2010/main" val="442713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232</Words>
  <Application>Microsoft Office PowerPoint</Application>
  <PresentationFormat>On-screen Show (4:3)</PresentationFormat>
  <Paragraphs>39</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“I don’t understand car jargon”</vt:lpstr>
      <vt:lpstr>“I don’t know the features I need”</vt:lpstr>
      <vt:lpstr>“I am not addressed  because I am a woman”</vt:lpstr>
      <vt:lpstr>“My neighbor always gets a better deal than me”</vt:lpstr>
      <vt:lpstr>“I don’t feel comfortable  shopping for cars alone”</vt:lpstr>
      <vt:lpstr>PowerPoint Presentation</vt:lpstr>
      <vt:lpstr>PowerPoint Presentation</vt:lpstr>
      <vt:lpstr>PowerPoint Presentation</vt:lpstr>
      <vt:lpstr>PowerPoint Presentation</vt:lpstr>
      <vt:lpstr>PowerPoint Presentation</vt:lpstr>
      <vt:lpstr>PowerPoint Presentation</vt:lpstr>
      <vt:lpstr>Is it feasible?</vt:lpstr>
      <vt:lpstr>Car Shopper Buy-In</vt:lpstr>
      <vt:lpstr>Dealership Buy-In</vt:lpstr>
      <vt:lpstr>Business Impact</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don’t feel comfortable shopping for cars alone</dc:title>
  <dc:creator>Michael Lucki</dc:creator>
  <cp:lastModifiedBy>Michael Lucki</cp:lastModifiedBy>
  <cp:revision>24</cp:revision>
  <dcterms:created xsi:type="dcterms:W3CDTF">2013-02-28T01:31:40Z</dcterms:created>
  <dcterms:modified xsi:type="dcterms:W3CDTF">2013-02-28T19:56:11Z</dcterms:modified>
</cp:coreProperties>
</file>