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87350" lvl="0" marL="0" rtl="0">
              <a:lnSpc>
                <a:spcPct val="115000"/>
              </a:lnSpc>
              <a:spcBef>
                <a:spcPts val="0"/>
              </a:spcBef>
              <a:spcAft>
                <a:spcPts val="1600"/>
              </a:spcAft>
              <a:buClr>
                <a:schemeClr val="dk1"/>
              </a:buClr>
              <a:buSzPts val="1100"/>
              <a:buFont typeface="Arial"/>
              <a:buNone/>
            </a:pPr>
            <a:r>
              <a:rPr lang="en" sz="1000">
                <a:solidFill>
                  <a:schemeClr val="dk2"/>
                </a:solidFill>
              </a:rPr>
              <a:t>Johnny is in class and needs to take notes for an upcoming exam. He opens up his note taking app and the homepage screen is displayed. Johnny clicks on the take notes section of the app. This takes him to the editing notes screen, where he is able to input text with his keyboard or use a stylus to draw on the screen. Johnny listens to the professor’s lecture and types the notes into the app. He can add bullet points and highlight the text he thinks is important. Class ends and he taps the save button on the editing notes screen. The saving notes screen appears and Johnny names his notes document and chooses a location to save it to and then hits save.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marL="0" rtl="0">
              <a:lnSpc>
                <a:spcPct val="115000"/>
              </a:lnSpc>
              <a:spcBef>
                <a:spcPts val="0"/>
              </a:spcBef>
              <a:spcAft>
                <a:spcPts val="16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1007075" y="4103200"/>
            <a:ext cx="7381800" cy="792600"/>
          </a:xfrm>
          <a:prstGeom prst="rect">
            <a:avLst/>
          </a:prstGeom>
        </p:spPr>
        <p:txBody>
          <a:bodyPr anchorCtr="0" anchor="t" bIns="91425" lIns="91425" rIns="91425" wrap="square" tIns="91425">
            <a:noAutofit/>
          </a:bodyPr>
          <a:lstStyle/>
          <a:p>
            <a:pPr indent="0" lvl="0" marL="0">
              <a:spcBef>
                <a:spcPts val="0"/>
              </a:spcBef>
              <a:buNone/>
            </a:pPr>
            <a:r>
              <a:rPr lang="en" sz="2000">
                <a:solidFill>
                  <a:srgbClr val="35C4E6"/>
                </a:solidFill>
              </a:rPr>
              <a:t>Indya Dodson, Lukas Fuller, and Alexander Meadows</a:t>
            </a:r>
          </a:p>
          <a:p>
            <a:pPr indent="0" lvl="0" marL="0" rtl="0">
              <a:spcBef>
                <a:spcPts val="0"/>
              </a:spcBef>
              <a:buNone/>
            </a:pPr>
            <a:r>
              <a:rPr lang="en" sz="2000">
                <a:solidFill>
                  <a:srgbClr val="35C4E6"/>
                </a:solidFill>
              </a:rPr>
              <a:t>(Michelle Mendoza)</a:t>
            </a:r>
          </a:p>
        </p:txBody>
      </p:sp>
      <p:pic>
        <p:nvPicPr>
          <p:cNvPr id="55" name="Shape 55"/>
          <p:cNvPicPr preferRelativeResize="0"/>
          <p:nvPr/>
        </p:nvPicPr>
        <p:blipFill rotWithShape="1">
          <a:blip r:embed="rId3">
            <a:alphaModFix/>
          </a:blip>
          <a:srcRect b="15420" l="6628" r="5110" t="5177"/>
          <a:stretch/>
        </p:blipFill>
        <p:spPr>
          <a:xfrm>
            <a:off x="2139663" y="125250"/>
            <a:ext cx="5116625" cy="372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Features We Decided to Skip</a:t>
            </a:r>
            <a:br>
              <a:rPr lang="en" sz="3000">
                <a:solidFill>
                  <a:srgbClr val="F0B046"/>
                </a:solidFill>
                <a:latin typeface="Georgia"/>
                <a:ea typeface="Georgia"/>
                <a:cs typeface="Georgia"/>
                <a:sym typeface="Georgia"/>
              </a:rPr>
            </a:br>
          </a:p>
        </p:txBody>
      </p:sp>
      <p:sp>
        <p:nvSpPr>
          <p:cNvPr id="146" name="Shape 146"/>
          <p:cNvSpPr txBox="1"/>
          <p:nvPr>
            <p:ph idx="1" type="body"/>
          </p:nvPr>
        </p:nvSpPr>
        <p:spPr>
          <a:xfrm>
            <a:off x="1063175" y="1524900"/>
            <a:ext cx="7192800" cy="2919300"/>
          </a:xfrm>
          <a:prstGeom prst="rect">
            <a:avLst/>
          </a:prstGeom>
        </p:spPr>
        <p:txBody>
          <a:bodyPr anchorCtr="0" anchor="t" bIns="91425" lIns="91425" rIns="91425" wrap="square" tIns="91425">
            <a:noAutofit/>
          </a:bodyPr>
          <a:lstStyle/>
          <a:p>
            <a:pPr indent="0" lvl="0" marL="0">
              <a:lnSpc>
                <a:spcPct val="100000"/>
              </a:lnSpc>
              <a:spcBef>
                <a:spcPts val="0"/>
              </a:spcBef>
              <a:buNone/>
            </a:pPr>
            <a:r>
              <a:rPr lang="en" sz="1600"/>
              <a:t>There were some ideas that innovative in concept. However due to several constraints, we were unable to accomplish them in the design of the site. Here are a few:</a:t>
            </a:r>
          </a:p>
          <a:p>
            <a:pPr indent="-330200" lvl="0" marL="457200" rtl="0">
              <a:spcBef>
                <a:spcPts val="0"/>
              </a:spcBef>
              <a:spcAft>
                <a:spcPts val="0"/>
              </a:spcAft>
              <a:buSzPts val="1600"/>
              <a:buChar char="●"/>
            </a:pPr>
            <a:r>
              <a:rPr lang="en" sz="1600"/>
              <a:t>Linking words to urls</a:t>
            </a:r>
          </a:p>
          <a:p>
            <a:pPr indent="-330200" lvl="0" marL="457200" rtl="0">
              <a:spcBef>
                <a:spcPts val="0"/>
              </a:spcBef>
              <a:spcAft>
                <a:spcPts val="0"/>
              </a:spcAft>
              <a:buSzPts val="1600"/>
              <a:buChar char="●"/>
            </a:pPr>
            <a:r>
              <a:rPr lang="en" sz="1600"/>
              <a:t>Canvas and Google Docs integration</a:t>
            </a:r>
          </a:p>
          <a:p>
            <a:pPr indent="-330200" lvl="0" marL="457200" rtl="0">
              <a:spcBef>
                <a:spcPts val="0"/>
              </a:spcBef>
              <a:spcAft>
                <a:spcPts val="0"/>
              </a:spcAft>
              <a:buSzPts val="1600"/>
              <a:buChar char="●"/>
            </a:pPr>
            <a:r>
              <a:rPr lang="en" sz="1600"/>
              <a:t>Ability to draw notes directly into the notes section</a:t>
            </a:r>
          </a:p>
          <a:p>
            <a:pPr indent="-330200" lvl="0" marL="457200" rtl="0">
              <a:spcBef>
                <a:spcPts val="0"/>
              </a:spcBef>
              <a:spcAft>
                <a:spcPts val="0"/>
              </a:spcAft>
              <a:buSzPts val="1600"/>
              <a:buChar char="●"/>
            </a:pPr>
            <a:r>
              <a:rPr lang="en" sz="1600"/>
              <a:t>Ability to turn notes into review quizzes</a:t>
            </a:r>
          </a:p>
          <a:p>
            <a:pPr indent="-330200" lvl="0" marL="457200">
              <a:spcBef>
                <a:spcPts val="0"/>
              </a:spcBef>
              <a:buSzPts val="1600"/>
              <a:buChar char="●"/>
            </a:pPr>
            <a:r>
              <a:rPr lang="en" sz="1600"/>
              <a:t>Ability to add images, videos, diagrams, tables etc into notes</a:t>
            </a:r>
            <a:br>
              <a:rPr lang="en" sz="1600"/>
            </a:br>
          </a:p>
          <a:p>
            <a:pPr indent="-69850" lvl="0" marL="0" rtl="0">
              <a:spcBef>
                <a:spcPts val="0"/>
              </a:spcBef>
              <a:buClr>
                <a:srgbClr val="000000"/>
              </a:buClr>
              <a:buSzPts val="1100"/>
              <a:buFont typeface="Arial"/>
              <a:buNone/>
            </a:pPr>
            <a:r>
              <a:t/>
            </a:r>
            <a:endParaRPr sz="1600"/>
          </a:p>
        </p:txBody>
      </p:sp>
      <p:cxnSp>
        <p:nvCxnSpPr>
          <p:cNvPr id="147" name="Shape 147"/>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48" name="Shape 148"/>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49" name="Shape 149"/>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50" name="Shape 150"/>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1360425" y="2158775"/>
            <a:ext cx="6256800" cy="485700"/>
          </a:xfrm>
          <a:prstGeom prst="rect">
            <a:avLst/>
          </a:prstGeom>
        </p:spPr>
        <p:txBody>
          <a:bodyPr anchorCtr="0" anchor="t" bIns="91425" lIns="91425" rIns="91425" wrap="square" tIns="91425">
            <a:noAutofit/>
          </a:bodyPr>
          <a:lstStyle/>
          <a:p>
            <a:pPr indent="0" lvl="0" marL="0" rtl="0">
              <a:spcBef>
                <a:spcPts val="0"/>
              </a:spcBef>
              <a:buNone/>
            </a:pPr>
            <a:r>
              <a:rPr lang="en" sz="3600">
                <a:solidFill>
                  <a:srgbClr val="F0B046"/>
                </a:solidFill>
                <a:latin typeface="Georgia"/>
                <a:ea typeface="Georgia"/>
                <a:cs typeface="Georgia"/>
                <a:sym typeface="Georgia"/>
              </a:rPr>
              <a:t>High Fidelity Prototype Demo</a:t>
            </a:r>
            <a:br>
              <a:rPr lang="en" sz="3600">
                <a:solidFill>
                  <a:srgbClr val="F0B046"/>
                </a:solidFill>
                <a:latin typeface="Georgia"/>
                <a:ea typeface="Georgia"/>
                <a:cs typeface="Georgia"/>
                <a:sym typeface="Georgia"/>
              </a:rPr>
            </a:br>
          </a:p>
        </p:txBody>
      </p:sp>
      <p:cxnSp>
        <p:nvCxnSpPr>
          <p:cNvPr id="156" name="Shape 156"/>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57" name="Shape 157"/>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58" name="Shape 158"/>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59" name="Shape 159"/>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989950" y="838425"/>
            <a:ext cx="7399200" cy="485700"/>
          </a:xfrm>
          <a:prstGeom prst="rect">
            <a:avLst/>
          </a:prstGeom>
        </p:spPr>
        <p:txBody>
          <a:bodyPr anchorCtr="0" anchor="t" bIns="91425" lIns="91425" rIns="91425" wrap="square" tIns="91425">
            <a:noAutofit/>
          </a:bodyPr>
          <a:lstStyle/>
          <a:p>
            <a:pPr indent="0" lvl="0" marL="0" rtl="0">
              <a:spcBef>
                <a:spcPts val="0"/>
              </a:spcBef>
              <a:buNone/>
            </a:pPr>
            <a:r>
              <a:rPr lang="en" sz="2400">
                <a:solidFill>
                  <a:srgbClr val="F0B046"/>
                </a:solidFill>
                <a:latin typeface="Georgia"/>
                <a:ea typeface="Georgia"/>
                <a:cs typeface="Georgia"/>
                <a:sym typeface="Georgia"/>
              </a:rPr>
              <a:t>User Feedback from High Fidelity Prototype</a:t>
            </a:r>
            <a:br>
              <a:rPr lang="en" sz="2400">
                <a:solidFill>
                  <a:srgbClr val="F0B046"/>
                </a:solidFill>
                <a:latin typeface="Georgia"/>
                <a:ea typeface="Georgia"/>
                <a:cs typeface="Georgia"/>
                <a:sym typeface="Georgia"/>
              </a:rPr>
            </a:br>
            <a:br>
              <a:rPr lang="en" sz="2400">
                <a:solidFill>
                  <a:srgbClr val="F0B046"/>
                </a:solidFill>
                <a:latin typeface="Georgia"/>
                <a:ea typeface="Georgia"/>
                <a:cs typeface="Georgia"/>
                <a:sym typeface="Georgia"/>
              </a:rPr>
            </a:br>
            <a:br>
              <a:rPr lang="en" sz="2400">
                <a:solidFill>
                  <a:srgbClr val="F0B046"/>
                </a:solidFill>
                <a:latin typeface="Georgia"/>
                <a:ea typeface="Georgia"/>
                <a:cs typeface="Georgia"/>
                <a:sym typeface="Georgia"/>
              </a:rPr>
            </a:br>
          </a:p>
        </p:txBody>
      </p:sp>
      <p:sp>
        <p:nvSpPr>
          <p:cNvPr id="165" name="Shape 165"/>
          <p:cNvSpPr txBox="1"/>
          <p:nvPr>
            <p:ph idx="1" type="body"/>
          </p:nvPr>
        </p:nvSpPr>
        <p:spPr>
          <a:xfrm>
            <a:off x="1063175" y="1524900"/>
            <a:ext cx="7192800" cy="2906400"/>
          </a:xfrm>
          <a:prstGeom prst="rect">
            <a:avLst/>
          </a:prstGeom>
        </p:spPr>
        <p:txBody>
          <a:bodyPr anchorCtr="0" anchor="t" bIns="91425" lIns="91425" rIns="91425" wrap="square" tIns="91425">
            <a:noAutofit/>
          </a:bodyPr>
          <a:lstStyle/>
          <a:p>
            <a:pPr indent="0" lvl="0" marL="0">
              <a:spcBef>
                <a:spcPts val="0"/>
              </a:spcBef>
              <a:buNone/>
            </a:pPr>
            <a:r>
              <a:rPr lang="en" sz="1600"/>
              <a:t>We haven’t been able to test this demo with all of our users due to complications in the development phase. However, we believe they will be pleased with the end result of the project. We believe this because:</a:t>
            </a:r>
          </a:p>
          <a:p>
            <a:pPr indent="-330200" lvl="0" marL="457200" rtl="0">
              <a:spcBef>
                <a:spcPts val="0"/>
              </a:spcBef>
              <a:spcAft>
                <a:spcPts val="0"/>
              </a:spcAft>
              <a:buSzPts val="1600"/>
              <a:buAutoNum type="arabicPeriod"/>
            </a:pPr>
            <a:r>
              <a:rPr lang="en" sz="1600"/>
              <a:t>We scored a 4.6/5 rating on the low fidelity prototype</a:t>
            </a:r>
          </a:p>
          <a:p>
            <a:pPr indent="-330200" lvl="0" marL="457200" rtl="0">
              <a:spcBef>
                <a:spcPts val="0"/>
              </a:spcBef>
              <a:spcAft>
                <a:spcPts val="0"/>
              </a:spcAft>
              <a:buSzPts val="1600"/>
              <a:buAutoNum type="arabicPeriod"/>
            </a:pPr>
            <a:r>
              <a:rPr lang="en" sz="1600"/>
              <a:t>We ensured the user interface was visually pleasing and easy to use</a:t>
            </a:r>
          </a:p>
          <a:p>
            <a:pPr indent="-330200" lvl="0" marL="457200" rtl="0">
              <a:spcBef>
                <a:spcPts val="0"/>
              </a:spcBef>
              <a:spcAft>
                <a:spcPts val="0"/>
              </a:spcAft>
              <a:buSzPts val="1600"/>
              <a:buAutoNum type="arabicPeriod"/>
            </a:pPr>
            <a:r>
              <a:rPr lang="en" sz="1600"/>
              <a:t>The structure of the app is similar to Quizlet</a:t>
            </a:r>
          </a:p>
          <a:p>
            <a:pPr indent="-330200" lvl="0" marL="457200" rtl="0">
              <a:spcBef>
                <a:spcPts val="0"/>
              </a:spcBef>
              <a:spcAft>
                <a:spcPts val="0"/>
              </a:spcAft>
              <a:buSzPts val="1600"/>
              <a:buAutoNum type="arabicPeriod"/>
            </a:pPr>
            <a:r>
              <a:rPr lang="en" sz="1600"/>
              <a:t>The app is robust, allowing additional features to be easily incorporated in future designs </a:t>
            </a:r>
          </a:p>
          <a:p>
            <a:pPr indent="-330200" lvl="0" marL="457200" rtl="0">
              <a:spcBef>
                <a:spcPts val="0"/>
              </a:spcBef>
              <a:buSzPts val="1600"/>
              <a:buAutoNum type="arabicPeriod"/>
            </a:pPr>
            <a:r>
              <a:rPr lang="en" sz="1600"/>
              <a:t>Our app is on a live website</a:t>
            </a:r>
          </a:p>
          <a:p>
            <a:pPr indent="0" lvl="0" marL="0" rtl="0">
              <a:spcBef>
                <a:spcPts val="0"/>
              </a:spcBef>
              <a:buNone/>
            </a:pPr>
            <a:r>
              <a:t/>
            </a:r>
            <a:endParaRPr sz="1600"/>
          </a:p>
        </p:txBody>
      </p:sp>
      <p:cxnSp>
        <p:nvCxnSpPr>
          <p:cNvPr id="166" name="Shape 166"/>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67" name="Shape 167"/>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68" name="Shape 168"/>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69" name="Shape 169"/>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989950" y="838425"/>
            <a:ext cx="73992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Improvements</a:t>
            </a:r>
            <a:br>
              <a:rPr lang="en" sz="2400">
                <a:solidFill>
                  <a:srgbClr val="F0B046"/>
                </a:solidFill>
                <a:latin typeface="Georgia"/>
                <a:ea typeface="Georgia"/>
                <a:cs typeface="Georgia"/>
                <a:sym typeface="Georgia"/>
              </a:rPr>
            </a:br>
          </a:p>
        </p:txBody>
      </p:sp>
      <p:sp>
        <p:nvSpPr>
          <p:cNvPr id="175" name="Shape 175"/>
          <p:cNvSpPr txBox="1"/>
          <p:nvPr>
            <p:ph idx="1" type="body"/>
          </p:nvPr>
        </p:nvSpPr>
        <p:spPr>
          <a:xfrm>
            <a:off x="1063175" y="1524900"/>
            <a:ext cx="7192800" cy="2906400"/>
          </a:xfrm>
          <a:prstGeom prst="rect">
            <a:avLst/>
          </a:prstGeom>
        </p:spPr>
        <p:txBody>
          <a:bodyPr anchorCtr="0" anchor="t" bIns="91425" lIns="91425" rIns="91425" wrap="square" tIns="91425">
            <a:noAutofit/>
          </a:bodyPr>
          <a:lstStyle/>
          <a:p>
            <a:pPr indent="0" lvl="0" marL="0" rtl="0">
              <a:spcBef>
                <a:spcPts val="0"/>
              </a:spcBef>
              <a:buNone/>
            </a:pPr>
            <a:r>
              <a:rPr lang="en"/>
              <a:t>Here are a list of improvement we think would benefit this app:</a:t>
            </a:r>
          </a:p>
          <a:p>
            <a:pPr indent="-342900" lvl="0" marL="457200" rtl="0">
              <a:spcBef>
                <a:spcPts val="0"/>
              </a:spcBef>
              <a:spcAft>
                <a:spcPts val="0"/>
              </a:spcAft>
              <a:buSzPts val="1800"/>
              <a:buChar char="●"/>
            </a:pPr>
            <a:r>
              <a:rPr lang="en"/>
              <a:t>Building the app on a mobile platform rather than web platform</a:t>
            </a:r>
          </a:p>
          <a:p>
            <a:pPr indent="-342900" lvl="0" marL="457200" rtl="0">
              <a:spcBef>
                <a:spcPts val="0"/>
              </a:spcBef>
              <a:spcAft>
                <a:spcPts val="0"/>
              </a:spcAft>
              <a:buSzPts val="1800"/>
              <a:buChar char="●"/>
            </a:pPr>
            <a:r>
              <a:rPr lang="en"/>
              <a:t>Adding the features that we decided to skip</a:t>
            </a:r>
          </a:p>
          <a:p>
            <a:pPr indent="-342900" lvl="0" marL="457200" rtl="0">
              <a:spcBef>
                <a:spcPts val="0"/>
              </a:spcBef>
              <a:spcAft>
                <a:spcPts val="0"/>
              </a:spcAft>
              <a:buSzPts val="1800"/>
              <a:buChar char="●"/>
            </a:pPr>
            <a:r>
              <a:rPr lang="en"/>
              <a:t>Adding more branding/personality to the app</a:t>
            </a:r>
          </a:p>
          <a:p>
            <a:pPr indent="-342900" lvl="0" marL="457200" rtl="0">
              <a:spcBef>
                <a:spcPts val="0"/>
              </a:spcBef>
              <a:spcAft>
                <a:spcPts val="0"/>
              </a:spcAft>
              <a:buSzPts val="1800"/>
              <a:buChar char="●"/>
            </a:pPr>
            <a:r>
              <a:rPr lang="en"/>
              <a:t>Streamlining interactions</a:t>
            </a:r>
          </a:p>
          <a:p>
            <a:pPr indent="-342900" lvl="0" marL="457200" rtl="0">
              <a:spcBef>
                <a:spcPts val="0"/>
              </a:spcBef>
              <a:buSzPts val="1800"/>
              <a:buChar char="●"/>
            </a:pPr>
            <a:r>
              <a:rPr lang="en"/>
              <a:t>Adding accounts</a:t>
            </a:r>
          </a:p>
          <a:p>
            <a:pPr indent="0" lvl="0" marL="0" rtl="0">
              <a:spcBef>
                <a:spcPts val="0"/>
              </a:spcBef>
              <a:buNone/>
            </a:pPr>
            <a:r>
              <a:t/>
            </a:r>
            <a:endParaRPr sz="1600"/>
          </a:p>
        </p:txBody>
      </p:sp>
      <p:cxnSp>
        <p:nvCxnSpPr>
          <p:cNvPr id="176" name="Shape 176"/>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77" name="Shape 177"/>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78" name="Shape 178"/>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79" name="Shape 179"/>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989950" y="838425"/>
            <a:ext cx="73992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Summary</a:t>
            </a:r>
            <a:br>
              <a:rPr lang="en" sz="3000">
                <a:solidFill>
                  <a:srgbClr val="F0B046"/>
                </a:solidFill>
                <a:latin typeface="Georgia"/>
                <a:ea typeface="Georgia"/>
                <a:cs typeface="Georgia"/>
                <a:sym typeface="Georgia"/>
              </a:rPr>
            </a:br>
            <a:br>
              <a:rPr lang="en" sz="2400">
                <a:solidFill>
                  <a:srgbClr val="F0B046"/>
                </a:solidFill>
                <a:latin typeface="Georgia"/>
                <a:ea typeface="Georgia"/>
                <a:cs typeface="Georgia"/>
                <a:sym typeface="Georgia"/>
              </a:rPr>
            </a:br>
          </a:p>
        </p:txBody>
      </p:sp>
      <p:sp>
        <p:nvSpPr>
          <p:cNvPr id="185" name="Shape 185"/>
          <p:cNvSpPr txBox="1"/>
          <p:nvPr>
            <p:ph idx="1" type="body"/>
          </p:nvPr>
        </p:nvSpPr>
        <p:spPr>
          <a:xfrm>
            <a:off x="1063175" y="1524900"/>
            <a:ext cx="7192800" cy="2906400"/>
          </a:xfrm>
          <a:prstGeom prst="rect">
            <a:avLst/>
          </a:prstGeom>
        </p:spPr>
        <p:txBody>
          <a:bodyPr anchorCtr="0" anchor="t" bIns="91425" lIns="91425" rIns="91425" wrap="square" tIns="91425">
            <a:noAutofit/>
          </a:bodyPr>
          <a:lstStyle/>
          <a:p>
            <a:pPr indent="-330200" lvl="0" marL="457200" rtl="0">
              <a:spcBef>
                <a:spcPts val="0"/>
              </a:spcBef>
              <a:spcAft>
                <a:spcPts val="0"/>
              </a:spcAft>
              <a:buSzPts val="1600"/>
              <a:buChar char="●"/>
            </a:pPr>
            <a:r>
              <a:rPr lang="en" sz="1600"/>
              <a:t>We determined our target users through domain knowledge </a:t>
            </a:r>
          </a:p>
          <a:p>
            <a:pPr indent="-330200" lvl="0" marL="457200" rtl="0">
              <a:spcBef>
                <a:spcPts val="0"/>
              </a:spcBef>
              <a:spcAft>
                <a:spcPts val="0"/>
              </a:spcAft>
              <a:buSzPts val="1600"/>
              <a:buChar char="●"/>
            </a:pPr>
            <a:r>
              <a:rPr lang="en" sz="1600"/>
              <a:t>We defined requirements through user interviews. </a:t>
            </a:r>
          </a:p>
          <a:p>
            <a:pPr indent="-330200" lvl="0" marL="457200" rtl="0">
              <a:spcBef>
                <a:spcPts val="0"/>
              </a:spcBef>
              <a:spcAft>
                <a:spcPts val="0"/>
              </a:spcAft>
              <a:buSzPts val="1600"/>
              <a:buChar char="●"/>
            </a:pPr>
            <a:r>
              <a:rPr lang="en" sz="1600"/>
              <a:t>We created a low </a:t>
            </a:r>
            <a:r>
              <a:rPr lang="en" sz="1600"/>
              <a:t>fidelity</a:t>
            </a:r>
            <a:r>
              <a:rPr lang="en" sz="1600"/>
              <a:t> </a:t>
            </a:r>
            <a:r>
              <a:rPr lang="en" sz="1600"/>
              <a:t>prototype</a:t>
            </a:r>
            <a:r>
              <a:rPr lang="en" sz="1600"/>
              <a:t> that was matched the </a:t>
            </a:r>
            <a:r>
              <a:rPr lang="en" sz="1600"/>
              <a:t>expectation</a:t>
            </a:r>
            <a:r>
              <a:rPr lang="en" sz="1600"/>
              <a:t> of users. </a:t>
            </a:r>
          </a:p>
          <a:p>
            <a:pPr indent="-330200" lvl="0" marL="457200" rtl="0">
              <a:spcBef>
                <a:spcPts val="0"/>
              </a:spcBef>
              <a:spcAft>
                <a:spcPts val="0"/>
              </a:spcAft>
              <a:buSzPts val="1600"/>
              <a:buChar char="●"/>
            </a:pPr>
            <a:r>
              <a:rPr lang="en" sz="1600"/>
              <a:t>We took the user’s dislikes and </a:t>
            </a:r>
            <a:r>
              <a:rPr lang="en" sz="1600"/>
              <a:t>suggestions</a:t>
            </a:r>
            <a:r>
              <a:rPr lang="en" sz="1600"/>
              <a:t> into </a:t>
            </a:r>
            <a:r>
              <a:rPr lang="en" sz="1600"/>
              <a:t>consideration</a:t>
            </a:r>
            <a:r>
              <a:rPr lang="en" sz="1600"/>
              <a:t> and designed a high </a:t>
            </a:r>
            <a:r>
              <a:rPr lang="en" sz="1600"/>
              <a:t>fidelity</a:t>
            </a:r>
            <a:r>
              <a:rPr lang="en" sz="1600"/>
              <a:t> </a:t>
            </a:r>
            <a:r>
              <a:rPr lang="en" sz="1600"/>
              <a:t>prototype</a:t>
            </a:r>
            <a:r>
              <a:rPr lang="en" sz="1600"/>
              <a:t> that had the basic functionality that our users were looking for. </a:t>
            </a:r>
          </a:p>
          <a:p>
            <a:pPr indent="-330200" lvl="0" marL="457200" rtl="0">
              <a:spcBef>
                <a:spcPts val="0"/>
              </a:spcBef>
              <a:buSzPts val="1600"/>
              <a:buChar char="●"/>
            </a:pPr>
            <a:r>
              <a:rPr lang="en" sz="1600"/>
              <a:t>We haven’t tested on our users yet but we believe since used an iterative design </a:t>
            </a:r>
            <a:r>
              <a:rPr lang="en" sz="1600"/>
              <a:t>methodology</a:t>
            </a:r>
            <a:r>
              <a:rPr lang="en" sz="1600"/>
              <a:t> with a user centered design approach, we have an app that will increase test scores and </a:t>
            </a:r>
            <a:r>
              <a:rPr lang="en" sz="1600"/>
              <a:t>college students. </a:t>
            </a:r>
          </a:p>
        </p:txBody>
      </p:sp>
      <p:cxnSp>
        <p:nvCxnSpPr>
          <p:cNvPr id="186" name="Shape 186"/>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87" name="Shape 187"/>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88" name="Shape 188"/>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89" name="Shape 189"/>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Shape 194"/>
          <p:cNvPicPr preferRelativeResize="0"/>
          <p:nvPr/>
        </p:nvPicPr>
        <p:blipFill rotWithShape="1">
          <a:blip r:embed="rId3">
            <a:alphaModFix/>
          </a:blip>
          <a:srcRect b="15420" l="6628" r="5110" t="5177"/>
          <a:stretch/>
        </p:blipFill>
        <p:spPr>
          <a:xfrm>
            <a:off x="1690327" y="327138"/>
            <a:ext cx="5763350" cy="420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a:spcBef>
                <a:spcPts val="0"/>
              </a:spcBef>
              <a:buNone/>
            </a:pPr>
            <a:r>
              <a:rPr lang="en" sz="3000">
                <a:solidFill>
                  <a:srgbClr val="F0B046"/>
                </a:solidFill>
                <a:latin typeface="Georgia"/>
                <a:ea typeface="Georgia"/>
                <a:cs typeface="Georgia"/>
                <a:sym typeface="Georgia"/>
              </a:rPr>
              <a:t>Target Users</a:t>
            </a:r>
          </a:p>
        </p:txBody>
      </p:sp>
      <p:sp>
        <p:nvSpPr>
          <p:cNvPr id="61" name="Shape 61"/>
          <p:cNvSpPr txBox="1"/>
          <p:nvPr>
            <p:ph idx="1" type="body"/>
          </p:nvPr>
        </p:nvSpPr>
        <p:spPr>
          <a:xfrm>
            <a:off x="1063175" y="1554446"/>
            <a:ext cx="6443400" cy="2897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Various levels of experience with note taking apps</a:t>
            </a:r>
          </a:p>
          <a:p>
            <a:pPr indent="-342900" lvl="0" marL="457200" rtl="0">
              <a:spcBef>
                <a:spcPts val="0"/>
              </a:spcBef>
              <a:spcAft>
                <a:spcPts val="0"/>
              </a:spcAft>
              <a:buSzPts val="1800"/>
              <a:buChar char="●"/>
            </a:pPr>
            <a:r>
              <a:rPr lang="en"/>
              <a:t>College students</a:t>
            </a:r>
          </a:p>
          <a:p>
            <a:pPr indent="-342900" lvl="0" marL="457200" rtl="0">
              <a:spcBef>
                <a:spcPts val="0"/>
              </a:spcBef>
              <a:spcAft>
                <a:spcPts val="0"/>
              </a:spcAft>
              <a:buSzPts val="1800"/>
              <a:buChar char="●"/>
            </a:pPr>
            <a:r>
              <a:rPr lang="en"/>
              <a:t>17-24 years old</a:t>
            </a:r>
          </a:p>
          <a:p>
            <a:pPr indent="-342900" lvl="0" marL="457200" rtl="0">
              <a:spcBef>
                <a:spcPts val="0"/>
              </a:spcBef>
              <a:spcAft>
                <a:spcPts val="0"/>
              </a:spcAft>
              <a:buSzPts val="1800"/>
              <a:buChar char="●"/>
            </a:pPr>
            <a:r>
              <a:rPr lang="en"/>
              <a:t>Intermediate to advanced experience with computers/mobile devices</a:t>
            </a:r>
          </a:p>
          <a:p>
            <a:pPr indent="-342900" lvl="0" marL="457200" rtl="0">
              <a:spcBef>
                <a:spcPts val="0"/>
              </a:spcBef>
              <a:spcAft>
                <a:spcPts val="0"/>
              </a:spcAft>
              <a:buSzPts val="1800"/>
              <a:buChar char="●"/>
            </a:pPr>
            <a:r>
              <a:rPr lang="en"/>
              <a:t>Males and Females</a:t>
            </a:r>
          </a:p>
          <a:p>
            <a:pPr indent="-342900" lvl="0" marL="457200" rtl="0">
              <a:spcBef>
                <a:spcPts val="0"/>
              </a:spcBef>
              <a:buSzPts val="1800"/>
              <a:buChar char="●"/>
            </a:pPr>
            <a:r>
              <a:rPr lang="en"/>
              <a:t>Motivated to better understand course content and eventually improve grades.</a:t>
            </a:r>
          </a:p>
        </p:txBody>
      </p:sp>
      <p:cxnSp>
        <p:nvCxnSpPr>
          <p:cNvPr id="62" name="Shape 62"/>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63" name="Shape 63"/>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64" name="Shape 64"/>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65" name="Shape 65"/>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Data Gathering Techniques</a:t>
            </a:r>
            <a:br>
              <a:rPr lang="en" sz="3000">
                <a:solidFill>
                  <a:srgbClr val="F0B046"/>
                </a:solidFill>
                <a:latin typeface="Georgia"/>
                <a:ea typeface="Georgia"/>
                <a:cs typeface="Georgia"/>
                <a:sym typeface="Georgia"/>
              </a:rPr>
            </a:br>
          </a:p>
        </p:txBody>
      </p:sp>
      <p:sp>
        <p:nvSpPr>
          <p:cNvPr id="71" name="Shape 71"/>
          <p:cNvSpPr txBox="1"/>
          <p:nvPr>
            <p:ph idx="1" type="body"/>
          </p:nvPr>
        </p:nvSpPr>
        <p:spPr>
          <a:xfrm>
            <a:off x="1063175" y="1495996"/>
            <a:ext cx="6443400" cy="2897400"/>
          </a:xfrm>
          <a:prstGeom prst="rect">
            <a:avLst/>
          </a:prstGeom>
        </p:spPr>
        <p:txBody>
          <a:bodyPr anchorCtr="0" anchor="t" bIns="91425" lIns="91425" rIns="91425" wrap="square" tIns="91425">
            <a:noAutofit/>
          </a:bodyPr>
          <a:lstStyle/>
          <a:p>
            <a:pPr indent="-69850" lvl="0" marL="0" rtl="0">
              <a:spcBef>
                <a:spcPts val="0"/>
              </a:spcBef>
              <a:buClr>
                <a:srgbClr val="000000"/>
              </a:buClr>
              <a:buSzPts val="1100"/>
              <a:buFont typeface="Arial"/>
              <a:buNone/>
            </a:pPr>
            <a:r>
              <a:rPr lang="en" sz="1600"/>
              <a:t>We interviewed 6 different students, on and off campus, with open ended unbiased questions to try and retrieve as much information as possible. Some of the questions included:</a:t>
            </a:r>
          </a:p>
          <a:p>
            <a:pPr indent="-330200" lvl="0" marL="457200" rtl="0">
              <a:spcBef>
                <a:spcPts val="0"/>
              </a:spcBef>
              <a:spcAft>
                <a:spcPts val="0"/>
              </a:spcAft>
              <a:buSzPts val="1600"/>
              <a:buChar char="●"/>
            </a:pPr>
            <a:r>
              <a:rPr lang="en" sz="1600"/>
              <a:t>What level of experience do you have with note taking apps if any?</a:t>
            </a:r>
          </a:p>
          <a:p>
            <a:pPr indent="-330200" lvl="0" marL="457200" rtl="0">
              <a:spcBef>
                <a:spcPts val="0"/>
              </a:spcBef>
              <a:spcAft>
                <a:spcPts val="0"/>
              </a:spcAft>
              <a:buSzPts val="1600"/>
              <a:buChar char="●"/>
            </a:pPr>
            <a:r>
              <a:rPr lang="en" sz="1600"/>
              <a:t>Would a note taking app be helpful or unhelpful to you as a student? Explain your answer.</a:t>
            </a:r>
          </a:p>
          <a:p>
            <a:pPr indent="-330200" lvl="0" marL="457200" rtl="0">
              <a:spcBef>
                <a:spcPts val="0"/>
              </a:spcBef>
              <a:spcAft>
                <a:spcPts val="0"/>
              </a:spcAft>
              <a:buSzPts val="1600"/>
              <a:buChar char="●"/>
            </a:pPr>
            <a:r>
              <a:rPr lang="en" sz="1600"/>
              <a:t>If it would be helpful, what features would you like it to have?</a:t>
            </a:r>
          </a:p>
          <a:p>
            <a:pPr indent="-330200" lvl="0" marL="457200" rtl="0">
              <a:spcBef>
                <a:spcPts val="0"/>
              </a:spcBef>
              <a:buSzPts val="1600"/>
              <a:buChar char="●"/>
            </a:pPr>
            <a:r>
              <a:rPr lang="en" sz="1600"/>
              <a:t>If it would be unhelpful, why?</a:t>
            </a:r>
          </a:p>
          <a:p>
            <a:pPr indent="0" lvl="0" marL="0" rtl="0">
              <a:spcBef>
                <a:spcPts val="0"/>
              </a:spcBef>
              <a:buNone/>
            </a:pPr>
            <a:r>
              <a:t/>
            </a:r>
            <a:endParaRPr sz="1600"/>
          </a:p>
        </p:txBody>
      </p:sp>
      <p:cxnSp>
        <p:nvCxnSpPr>
          <p:cNvPr id="72" name="Shape 72"/>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73" name="Shape 73"/>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74" name="Shape 74"/>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75" name="Shape 75"/>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Requirements </a:t>
            </a:r>
          </a:p>
        </p:txBody>
      </p:sp>
      <p:sp>
        <p:nvSpPr>
          <p:cNvPr id="81" name="Shape 81"/>
          <p:cNvSpPr txBox="1"/>
          <p:nvPr>
            <p:ph idx="1" type="body"/>
          </p:nvPr>
        </p:nvSpPr>
        <p:spPr>
          <a:xfrm>
            <a:off x="1063175" y="1408325"/>
            <a:ext cx="7192800" cy="2897400"/>
          </a:xfrm>
          <a:prstGeom prst="rect">
            <a:avLst/>
          </a:prstGeom>
        </p:spPr>
        <p:txBody>
          <a:bodyPr anchorCtr="0" anchor="t" bIns="91425" lIns="91425" rIns="91425" wrap="square" tIns="91425">
            <a:noAutofit/>
          </a:bodyPr>
          <a:lstStyle/>
          <a:p>
            <a:pPr indent="0" lvl="0" marL="0" rtl="0">
              <a:spcBef>
                <a:spcPts val="0"/>
              </a:spcBef>
              <a:buNone/>
            </a:pPr>
            <a:r>
              <a:rPr lang="en" sz="1600"/>
              <a:t>We combined the most popular requirements from our users and determined which requirements could reasonably be implemented into the app. Here are some of the requirements:</a:t>
            </a:r>
          </a:p>
          <a:p>
            <a:pPr indent="-330200" lvl="0" marL="457200" rtl="0">
              <a:spcBef>
                <a:spcPts val="0"/>
              </a:spcBef>
              <a:spcAft>
                <a:spcPts val="0"/>
              </a:spcAft>
              <a:buSzPts val="1600"/>
              <a:buChar char="●"/>
            </a:pPr>
            <a:r>
              <a:rPr lang="en" sz="1600"/>
              <a:t>Easy to use (user friendly)</a:t>
            </a:r>
          </a:p>
          <a:p>
            <a:pPr indent="-330200" lvl="0" marL="457200" rtl="0">
              <a:spcBef>
                <a:spcPts val="0"/>
              </a:spcBef>
              <a:spcAft>
                <a:spcPts val="0"/>
              </a:spcAft>
              <a:buSzPts val="1600"/>
              <a:buChar char="●"/>
            </a:pPr>
            <a:r>
              <a:rPr lang="en" sz="1600"/>
              <a:t>Option to set up questions with the definitions and terms</a:t>
            </a:r>
          </a:p>
          <a:p>
            <a:pPr indent="-330200" lvl="0" marL="457200" rtl="0">
              <a:spcBef>
                <a:spcPts val="0"/>
              </a:spcBef>
              <a:spcAft>
                <a:spcPts val="0"/>
              </a:spcAft>
              <a:buSzPts val="1600"/>
              <a:buChar char="●"/>
            </a:pPr>
            <a:r>
              <a:rPr lang="en" sz="1600"/>
              <a:t>Option to use flashcards for studying</a:t>
            </a:r>
          </a:p>
          <a:p>
            <a:pPr indent="-330200" lvl="0" marL="457200" rtl="0">
              <a:spcBef>
                <a:spcPts val="0"/>
              </a:spcBef>
              <a:spcAft>
                <a:spcPts val="0"/>
              </a:spcAft>
              <a:buSzPts val="1600"/>
              <a:buChar char="●"/>
            </a:pPr>
            <a:r>
              <a:rPr lang="en" sz="1600"/>
              <a:t>Organization with folders</a:t>
            </a:r>
          </a:p>
          <a:p>
            <a:pPr indent="-330200" lvl="0" marL="457200" rtl="0">
              <a:spcBef>
                <a:spcPts val="0"/>
              </a:spcBef>
              <a:spcAft>
                <a:spcPts val="0"/>
              </a:spcAft>
              <a:buSzPts val="1600"/>
              <a:buChar char="●"/>
            </a:pPr>
            <a:r>
              <a:rPr lang="en" sz="1600"/>
              <a:t>Review section to view content that the user still needs to work on more</a:t>
            </a:r>
          </a:p>
          <a:p>
            <a:pPr indent="-330200" lvl="0" marL="457200" rtl="0">
              <a:spcBef>
                <a:spcPts val="0"/>
              </a:spcBef>
              <a:buSzPts val="1600"/>
              <a:buChar char="●"/>
            </a:pPr>
            <a:r>
              <a:rPr lang="en" sz="1600"/>
              <a:t>Track progress of your understanding while you study</a:t>
            </a:r>
            <a:br>
              <a:rPr lang="en" sz="1600"/>
            </a:br>
            <a:br>
              <a:rPr lang="en" sz="1600"/>
            </a:br>
            <a:br>
              <a:rPr lang="en" sz="1600"/>
            </a:br>
          </a:p>
          <a:p>
            <a:pPr indent="0" lvl="0" marL="0" rtl="0">
              <a:spcBef>
                <a:spcPts val="0"/>
              </a:spcBef>
              <a:buNone/>
            </a:pPr>
            <a:r>
              <a:t/>
            </a:r>
            <a:endParaRPr sz="1600"/>
          </a:p>
        </p:txBody>
      </p:sp>
      <p:cxnSp>
        <p:nvCxnSpPr>
          <p:cNvPr id="82" name="Shape 82"/>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83" name="Shape 83"/>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84" name="Shape 84"/>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85" name="Shape 85"/>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User Scenario</a:t>
            </a:r>
          </a:p>
        </p:txBody>
      </p:sp>
      <p:sp>
        <p:nvSpPr>
          <p:cNvPr id="91" name="Shape 91"/>
          <p:cNvSpPr txBox="1"/>
          <p:nvPr>
            <p:ph idx="1" type="body"/>
          </p:nvPr>
        </p:nvSpPr>
        <p:spPr>
          <a:xfrm>
            <a:off x="1063175" y="1524900"/>
            <a:ext cx="7192800" cy="2897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 student needs to take notes for an upcoming exam during his class</a:t>
            </a:r>
          </a:p>
          <a:p>
            <a:pPr indent="-342900" lvl="0" marL="457200" rtl="0">
              <a:spcBef>
                <a:spcPts val="0"/>
              </a:spcBef>
              <a:spcAft>
                <a:spcPts val="0"/>
              </a:spcAft>
              <a:buSzPts val="1800"/>
              <a:buChar char="●"/>
            </a:pPr>
            <a:r>
              <a:rPr lang="en"/>
              <a:t>Opens the note taking app on his phone</a:t>
            </a:r>
          </a:p>
          <a:p>
            <a:pPr indent="-342900" lvl="0" marL="457200" rtl="0">
              <a:spcBef>
                <a:spcPts val="0"/>
              </a:spcBef>
              <a:spcAft>
                <a:spcPts val="0"/>
              </a:spcAft>
              <a:buSzPts val="1800"/>
              <a:buChar char="●"/>
            </a:pPr>
            <a:r>
              <a:rPr lang="en"/>
              <a:t>Selects notes and begins to jot down information</a:t>
            </a:r>
          </a:p>
          <a:p>
            <a:pPr indent="-342900" lvl="0" marL="457200" rtl="0">
              <a:spcBef>
                <a:spcPts val="0"/>
              </a:spcBef>
              <a:spcAft>
                <a:spcPts val="0"/>
              </a:spcAft>
              <a:buSzPts val="1800"/>
              <a:buChar char="●"/>
            </a:pPr>
            <a:r>
              <a:rPr lang="en"/>
              <a:t>Class ends, saves his progress to the server</a:t>
            </a:r>
          </a:p>
          <a:p>
            <a:pPr indent="-342900" lvl="0" marL="457200" rtl="0">
              <a:spcBef>
                <a:spcPts val="0"/>
              </a:spcBef>
              <a:spcAft>
                <a:spcPts val="0"/>
              </a:spcAft>
              <a:buSzPts val="1800"/>
              <a:buChar char="●"/>
            </a:pPr>
            <a:r>
              <a:rPr lang="en"/>
              <a:t>Later he uses his notes to create flashcards</a:t>
            </a:r>
          </a:p>
          <a:p>
            <a:pPr indent="-330200" lvl="0" marL="457200" rtl="0">
              <a:spcBef>
                <a:spcPts val="0"/>
              </a:spcBef>
              <a:spcAft>
                <a:spcPts val="0"/>
              </a:spcAft>
              <a:buSzPts val="1600"/>
              <a:buChar char="●"/>
            </a:pPr>
            <a:r>
              <a:rPr lang="en"/>
              <a:t>He reviews flashcards before the exam</a:t>
            </a:r>
          </a:p>
          <a:p>
            <a:pPr indent="-330200" lvl="0" marL="457200" rtl="0">
              <a:spcBef>
                <a:spcPts val="0"/>
              </a:spcBef>
              <a:buSzPts val="1600"/>
              <a:buChar char="●"/>
            </a:pPr>
            <a:r>
              <a:rPr lang="en" sz="1600"/>
              <a:t>He scores the highest grade in his class</a:t>
            </a:r>
            <a:br>
              <a:rPr lang="en" sz="1600"/>
            </a:br>
            <a:br>
              <a:rPr lang="en" sz="1600"/>
            </a:br>
            <a:br>
              <a:rPr lang="en" sz="1600"/>
            </a:br>
            <a:br>
              <a:rPr lang="en" sz="1600"/>
            </a:br>
          </a:p>
          <a:p>
            <a:pPr indent="0" lvl="0" marL="0" rtl="0">
              <a:spcBef>
                <a:spcPts val="0"/>
              </a:spcBef>
              <a:buNone/>
            </a:pPr>
            <a:r>
              <a:t/>
            </a:r>
            <a:endParaRPr sz="1600"/>
          </a:p>
        </p:txBody>
      </p:sp>
      <p:cxnSp>
        <p:nvCxnSpPr>
          <p:cNvPr id="92" name="Shape 92"/>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93" name="Shape 93"/>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94" name="Shape 94"/>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95" name="Shape 95"/>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Low Fidelity Prototypes</a:t>
            </a:r>
          </a:p>
        </p:txBody>
      </p:sp>
      <p:sp>
        <p:nvSpPr>
          <p:cNvPr id="101" name="Shape 101"/>
          <p:cNvSpPr txBox="1"/>
          <p:nvPr>
            <p:ph idx="1" type="body"/>
          </p:nvPr>
        </p:nvSpPr>
        <p:spPr>
          <a:xfrm>
            <a:off x="1063175" y="1600600"/>
            <a:ext cx="3711900" cy="2897400"/>
          </a:xfrm>
          <a:prstGeom prst="rect">
            <a:avLst/>
          </a:prstGeom>
        </p:spPr>
        <p:txBody>
          <a:bodyPr anchorCtr="0" anchor="t" bIns="91425" lIns="91425" rIns="91425" wrap="square" tIns="91425">
            <a:noAutofit/>
          </a:bodyPr>
          <a:lstStyle/>
          <a:p>
            <a:pPr indent="0" lvl="0" marL="0" rtl="0">
              <a:spcBef>
                <a:spcPts val="0"/>
              </a:spcBef>
              <a:buNone/>
            </a:pPr>
            <a:r>
              <a:rPr lang="en"/>
              <a:t>First draft of the homepage, editing notes screen, and folder layout</a:t>
            </a:r>
            <a:br>
              <a:rPr lang="en" sz="1600"/>
            </a:br>
            <a:br>
              <a:rPr lang="en" sz="1600"/>
            </a:br>
            <a:br>
              <a:rPr lang="en" sz="1600"/>
            </a:br>
          </a:p>
          <a:p>
            <a:pPr indent="0" lvl="0" marL="0" rtl="0">
              <a:spcBef>
                <a:spcPts val="0"/>
              </a:spcBef>
              <a:buNone/>
            </a:pPr>
            <a:r>
              <a:t/>
            </a:r>
            <a:endParaRPr sz="1600"/>
          </a:p>
        </p:txBody>
      </p:sp>
      <p:cxnSp>
        <p:nvCxnSpPr>
          <p:cNvPr id="102" name="Shape 102"/>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03" name="Shape 103"/>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04" name="Shape 104"/>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05" name="Shape 105"/>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pic>
        <p:nvPicPr>
          <p:cNvPr id="106" name="Shape 106"/>
          <p:cNvPicPr preferRelativeResize="0"/>
          <p:nvPr/>
        </p:nvPicPr>
        <p:blipFill>
          <a:blip r:embed="rId3">
            <a:alphaModFix/>
          </a:blip>
          <a:stretch>
            <a:fillRect/>
          </a:stretch>
        </p:blipFill>
        <p:spPr>
          <a:xfrm>
            <a:off x="5554483" y="0"/>
            <a:ext cx="358951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a:spcBef>
                <a:spcPts val="0"/>
              </a:spcBef>
              <a:buNone/>
            </a:pPr>
            <a:r>
              <a:rPr lang="en" sz="3000">
                <a:solidFill>
                  <a:srgbClr val="F0B046"/>
                </a:solidFill>
                <a:latin typeface="Georgia"/>
                <a:ea typeface="Georgia"/>
                <a:cs typeface="Georgia"/>
                <a:sym typeface="Georgia"/>
              </a:rPr>
              <a:t>Low Fidelity Prototypes </a:t>
            </a:r>
          </a:p>
          <a:p>
            <a:pPr indent="0" lvl="0" marL="0" rtl="0">
              <a:spcBef>
                <a:spcPts val="0"/>
              </a:spcBef>
              <a:buNone/>
            </a:pPr>
            <a:r>
              <a:rPr lang="en" sz="3000">
                <a:solidFill>
                  <a:srgbClr val="F0B046"/>
                </a:solidFill>
                <a:latin typeface="Georgia"/>
                <a:ea typeface="Georgia"/>
                <a:cs typeface="Georgia"/>
                <a:sym typeface="Georgia"/>
              </a:rPr>
              <a:t>(cont.)</a:t>
            </a:r>
          </a:p>
        </p:txBody>
      </p:sp>
      <p:sp>
        <p:nvSpPr>
          <p:cNvPr id="112" name="Shape 112"/>
          <p:cNvSpPr txBox="1"/>
          <p:nvPr>
            <p:ph idx="1" type="body"/>
          </p:nvPr>
        </p:nvSpPr>
        <p:spPr>
          <a:xfrm>
            <a:off x="1063175" y="2053800"/>
            <a:ext cx="3711900" cy="2897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Draft of the flashcard page, viewing flashcards, and editing flashcards</a:t>
            </a:r>
          </a:p>
          <a:p>
            <a:pPr indent="0" lvl="0" marL="0" rtl="0">
              <a:spcBef>
                <a:spcPts val="0"/>
              </a:spcBef>
              <a:buNone/>
            </a:pPr>
            <a:br>
              <a:rPr lang="en" sz="1600"/>
            </a:br>
            <a:br>
              <a:rPr lang="en" sz="1600"/>
            </a:br>
            <a:br>
              <a:rPr lang="en" sz="1600"/>
            </a:br>
          </a:p>
          <a:p>
            <a:pPr indent="0" lvl="0" marL="0" rtl="0">
              <a:spcBef>
                <a:spcPts val="0"/>
              </a:spcBef>
              <a:buNone/>
            </a:pPr>
            <a:r>
              <a:t/>
            </a:r>
            <a:endParaRPr sz="1600"/>
          </a:p>
        </p:txBody>
      </p:sp>
      <p:cxnSp>
        <p:nvCxnSpPr>
          <p:cNvPr id="113" name="Shape 113"/>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14" name="Shape 114"/>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15" name="Shape 115"/>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16" name="Shape 116"/>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pic>
        <p:nvPicPr>
          <p:cNvPr id="117" name="Shape 117"/>
          <p:cNvPicPr preferRelativeResize="0"/>
          <p:nvPr/>
        </p:nvPicPr>
        <p:blipFill>
          <a:blip r:embed="rId3">
            <a:alphaModFix/>
          </a:blip>
          <a:stretch>
            <a:fillRect/>
          </a:stretch>
        </p:blipFill>
        <p:spPr>
          <a:xfrm>
            <a:off x="5350725" y="0"/>
            <a:ext cx="378038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989950" y="838425"/>
            <a:ext cx="2291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Low Fidelity Prototypes </a:t>
            </a:r>
          </a:p>
          <a:p>
            <a:pPr indent="0" lvl="0" marL="0" rtl="0">
              <a:spcBef>
                <a:spcPts val="0"/>
              </a:spcBef>
              <a:buNone/>
            </a:pPr>
            <a:r>
              <a:rPr lang="en" sz="3000">
                <a:solidFill>
                  <a:srgbClr val="F0B046"/>
                </a:solidFill>
                <a:latin typeface="Georgia"/>
                <a:ea typeface="Georgia"/>
                <a:cs typeface="Georgia"/>
                <a:sym typeface="Georgia"/>
              </a:rPr>
              <a:t>(cont.)</a:t>
            </a:r>
          </a:p>
        </p:txBody>
      </p:sp>
      <p:sp>
        <p:nvSpPr>
          <p:cNvPr id="123" name="Shape 123"/>
          <p:cNvSpPr txBox="1"/>
          <p:nvPr>
            <p:ph idx="1" type="body"/>
          </p:nvPr>
        </p:nvSpPr>
        <p:spPr>
          <a:xfrm>
            <a:off x="1063175" y="2418400"/>
            <a:ext cx="2010000" cy="2897400"/>
          </a:xfrm>
          <a:prstGeom prst="rect">
            <a:avLst/>
          </a:prstGeom>
        </p:spPr>
        <p:txBody>
          <a:bodyPr anchorCtr="0" anchor="t" bIns="91425" lIns="91425" rIns="91425" wrap="square" tIns="91425">
            <a:noAutofit/>
          </a:bodyPr>
          <a:lstStyle/>
          <a:p>
            <a:pPr indent="0" lvl="0" marL="0" rtl="0">
              <a:spcBef>
                <a:spcPts val="0"/>
              </a:spcBef>
              <a:buNone/>
            </a:pPr>
            <a:r>
              <a:rPr lang="en"/>
              <a:t>Idea for exporting notes to Google (Not implemented due to constraints)</a:t>
            </a:r>
            <a:br>
              <a:rPr lang="en"/>
            </a:br>
          </a:p>
          <a:p>
            <a:pPr indent="0" lvl="0" marL="0" rtl="0">
              <a:spcBef>
                <a:spcPts val="0"/>
              </a:spcBef>
              <a:buNone/>
            </a:pPr>
            <a:br>
              <a:rPr lang="en" sz="1600"/>
            </a:br>
            <a:br>
              <a:rPr lang="en" sz="1600"/>
            </a:br>
            <a:br>
              <a:rPr lang="en" sz="1600"/>
            </a:br>
          </a:p>
          <a:p>
            <a:pPr indent="0" lvl="0" marL="0" rtl="0">
              <a:spcBef>
                <a:spcPts val="0"/>
              </a:spcBef>
              <a:buNone/>
            </a:pPr>
            <a:r>
              <a:t/>
            </a:r>
            <a:endParaRPr sz="1600"/>
          </a:p>
        </p:txBody>
      </p:sp>
      <p:cxnSp>
        <p:nvCxnSpPr>
          <p:cNvPr id="124" name="Shape 124"/>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25" name="Shape 125"/>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26" name="Shape 126"/>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27" name="Shape 127"/>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pic>
        <p:nvPicPr>
          <p:cNvPr id="128" name="Shape 128"/>
          <p:cNvPicPr preferRelativeResize="0"/>
          <p:nvPr/>
        </p:nvPicPr>
        <p:blipFill>
          <a:blip r:embed="rId3">
            <a:alphaModFix/>
          </a:blip>
          <a:stretch>
            <a:fillRect/>
          </a:stretch>
        </p:blipFill>
        <p:spPr>
          <a:xfrm>
            <a:off x="3535025" y="0"/>
            <a:ext cx="58249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989950" y="838413"/>
            <a:ext cx="6443400" cy="485700"/>
          </a:xfrm>
          <a:prstGeom prst="rect">
            <a:avLst/>
          </a:prstGeom>
        </p:spPr>
        <p:txBody>
          <a:bodyPr anchorCtr="0" anchor="t" bIns="91425" lIns="91425" rIns="91425" wrap="square" tIns="91425">
            <a:noAutofit/>
          </a:bodyPr>
          <a:lstStyle/>
          <a:p>
            <a:pPr indent="0" lvl="0" marL="0" rtl="0">
              <a:spcBef>
                <a:spcPts val="0"/>
              </a:spcBef>
              <a:buNone/>
            </a:pPr>
            <a:r>
              <a:rPr lang="en" sz="3000">
                <a:solidFill>
                  <a:srgbClr val="F0B046"/>
                </a:solidFill>
                <a:latin typeface="Georgia"/>
                <a:ea typeface="Georgia"/>
                <a:cs typeface="Georgia"/>
                <a:sym typeface="Georgia"/>
              </a:rPr>
              <a:t>User Feedback from Prototype</a:t>
            </a:r>
            <a:br>
              <a:rPr lang="en" sz="3000">
                <a:solidFill>
                  <a:srgbClr val="F0B046"/>
                </a:solidFill>
                <a:latin typeface="Georgia"/>
                <a:ea typeface="Georgia"/>
                <a:cs typeface="Georgia"/>
                <a:sym typeface="Georgia"/>
              </a:rPr>
            </a:br>
          </a:p>
        </p:txBody>
      </p:sp>
      <p:sp>
        <p:nvSpPr>
          <p:cNvPr id="134" name="Shape 134"/>
          <p:cNvSpPr txBox="1"/>
          <p:nvPr>
            <p:ph idx="1" type="body"/>
          </p:nvPr>
        </p:nvSpPr>
        <p:spPr>
          <a:xfrm>
            <a:off x="1063175" y="1524900"/>
            <a:ext cx="7192800" cy="655800"/>
          </a:xfrm>
          <a:prstGeom prst="rect">
            <a:avLst/>
          </a:prstGeom>
        </p:spPr>
        <p:txBody>
          <a:bodyPr anchorCtr="0" anchor="t" bIns="91425" lIns="91425" rIns="91425" wrap="square" tIns="91425">
            <a:noAutofit/>
          </a:bodyPr>
          <a:lstStyle/>
          <a:p>
            <a:pPr indent="0" lvl="0" marL="0" rtl="0">
              <a:spcBef>
                <a:spcPts val="0"/>
              </a:spcBef>
              <a:buNone/>
            </a:pPr>
            <a:r>
              <a:rPr lang="en" sz="1600"/>
              <a:t>Out of the 6 users, the average rating was about a 4.6 out of 5. It meet the user requirements nicely. Here is a list of some of the feedback:</a:t>
            </a:r>
          </a:p>
        </p:txBody>
      </p:sp>
      <p:cxnSp>
        <p:nvCxnSpPr>
          <p:cNvPr id="135" name="Shape 135"/>
          <p:cNvCxnSpPr/>
          <p:nvPr/>
        </p:nvCxnSpPr>
        <p:spPr>
          <a:xfrm>
            <a:off x="480275" y="4146525"/>
            <a:ext cx="655800" cy="582900"/>
          </a:xfrm>
          <a:prstGeom prst="bentConnector3">
            <a:avLst>
              <a:gd fmla="val 2222" name="adj1"/>
            </a:avLst>
          </a:prstGeom>
          <a:noFill/>
          <a:ln cap="flat" cmpd="sng" w="38100">
            <a:solidFill>
              <a:srgbClr val="5BCBB3"/>
            </a:solidFill>
            <a:prstDash val="solid"/>
            <a:round/>
            <a:headEnd len="lg" w="lg" type="none"/>
            <a:tailEnd len="lg" w="lg" type="none"/>
          </a:ln>
        </p:spPr>
      </p:cxnSp>
      <p:cxnSp>
        <p:nvCxnSpPr>
          <p:cNvPr id="136" name="Shape 136"/>
          <p:cNvCxnSpPr/>
          <p:nvPr/>
        </p:nvCxnSpPr>
        <p:spPr>
          <a:xfrm rot="5400000">
            <a:off x="443825" y="511175"/>
            <a:ext cx="655800" cy="582900"/>
          </a:xfrm>
          <a:prstGeom prst="bentConnector3">
            <a:avLst>
              <a:gd fmla="val 2222" name="adj1"/>
            </a:avLst>
          </a:prstGeom>
          <a:noFill/>
          <a:ln cap="flat" cmpd="sng" w="38100">
            <a:solidFill>
              <a:srgbClr val="EE562F"/>
            </a:solidFill>
            <a:prstDash val="solid"/>
            <a:round/>
            <a:headEnd len="lg" w="lg" type="none"/>
            <a:tailEnd len="lg" w="lg" type="none"/>
          </a:ln>
        </p:spPr>
      </p:cxnSp>
      <p:cxnSp>
        <p:nvCxnSpPr>
          <p:cNvPr id="137" name="Shape 137"/>
          <p:cNvCxnSpPr/>
          <p:nvPr/>
        </p:nvCxnSpPr>
        <p:spPr>
          <a:xfrm rot="10800000">
            <a:off x="8007775" y="474725"/>
            <a:ext cx="655800" cy="582900"/>
          </a:xfrm>
          <a:prstGeom prst="bentConnector3">
            <a:avLst>
              <a:gd fmla="val 2222" name="adj1"/>
            </a:avLst>
          </a:prstGeom>
          <a:noFill/>
          <a:ln cap="flat" cmpd="sng" w="38100">
            <a:solidFill>
              <a:srgbClr val="84BB58"/>
            </a:solidFill>
            <a:prstDash val="solid"/>
            <a:round/>
            <a:headEnd len="lg" w="lg" type="none"/>
            <a:tailEnd len="lg" w="lg" type="none"/>
          </a:ln>
        </p:spPr>
      </p:cxnSp>
      <p:cxnSp>
        <p:nvCxnSpPr>
          <p:cNvPr id="138" name="Shape 138"/>
          <p:cNvCxnSpPr/>
          <p:nvPr/>
        </p:nvCxnSpPr>
        <p:spPr>
          <a:xfrm rot="-5400000">
            <a:off x="7971475" y="4110075"/>
            <a:ext cx="655800" cy="582900"/>
          </a:xfrm>
          <a:prstGeom prst="bentConnector3">
            <a:avLst>
              <a:gd fmla="val 2222" name="adj1"/>
            </a:avLst>
          </a:prstGeom>
          <a:noFill/>
          <a:ln cap="flat" cmpd="sng" w="38100">
            <a:solidFill>
              <a:srgbClr val="35C4E6"/>
            </a:solidFill>
            <a:prstDash val="solid"/>
            <a:round/>
            <a:headEnd len="lg" w="lg" type="none"/>
            <a:tailEnd len="lg" w="lg" type="none"/>
          </a:ln>
        </p:spPr>
      </p:cxnSp>
      <p:sp>
        <p:nvSpPr>
          <p:cNvPr id="139" name="Shape 139"/>
          <p:cNvSpPr txBox="1"/>
          <p:nvPr/>
        </p:nvSpPr>
        <p:spPr>
          <a:xfrm>
            <a:off x="1269500" y="2258650"/>
            <a:ext cx="2565300" cy="2146500"/>
          </a:xfrm>
          <a:prstGeom prst="rect">
            <a:avLst/>
          </a:prstGeom>
          <a:noFill/>
          <a:ln>
            <a:noFill/>
          </a:ln>
        </p:spPr>
        <p:txBody>
          <a:bodyPr anchorCtr="0" anchor="t" bIns="91425" lIns="91425" rIns="91425" wrap="square" tIns="91425">
            <a:noAutofit/>
          </a:bodyPr>
          <a:lstStyle/>
          <a:p>
            <a:pPr indent="0" lvl="0" marL="0">
              <a:spcBef>
                <a:spcPts val="0"/>
              </a:spcBef>
              <a:buNone/>
            </a:pPr>
            <a:r>
              <a:rPr lang="en">
                <a:solidFill>
                  <a:srgbClr val="84BB58"/>
                </a:solidFill>
              </a:rPr>
              <a:t>Pros</a:t>
            </a:r>
          </a:p>
          <a:p>
            <a:pPr indent="-317500" lvl="0" marL="457200" rtl="0">
              <a:spcBef>
                <a:spcPts val="0"/>
              </a:spcBef>
              <a:spcAft>
                <a:spcPts val="0"/>
              </a:spcAft>
              <a:buClr>
                <a:schemeClr val="dk2"/>
              </a:buClr>
              <a:buSzPts val="1400"/>
              <a:buChar char="●"/>
            </a:pPr>
            <a:r>
              <a:rPr lang="en">
                <a:solidFill>
                  <a:schemeClr val="dk2"/>
                </a:solidFill>
              </a:rPr>
              <a:t>Intuitive</a:t>
            </a:r>
            <a:r>
              <a:rPr lang="en">
                <a:solidFill>
                  <a:schemeClr val="dk2"/>
                </a:solidFill>
              </a:rPr>
              <a:t> design</a:t>
            </a:r>
          </a:p>
          <a:p>
            <a:pPr indent="-317500" lvl="0" marL="457200" rtl="0">
              <a:spcBef>
                <a:spcPts val="0"/>
              </a:spcBef>
              <a:spcAft>
                <a:spcPts val="0"/>
              </a:spcAft>
              <a:buClr>
                <a:schemeClr val="dk2"/>
              </a:buClr>
              <a:buSzPts val="1400"/>
              <a:buChar char="●"/>
            </a:pPr>
            <a:r>
              <a:rPr lang="en">
                <a:solidFill>
                  <a:schemeClr val="dk2"/>
                </a:solidFill>
              </a:rPr>
              <a:t>Similarities</a:t>
            </a:r>
            <a:r>
              <a:rPr lang="en">
                <a:solidFill>
                  <a:schemeClr val="dk2"/>
                </a:solidFill>
              </a:rPr>
              <a:t> to Quizlet </a:t>
            </a:r>
          </a:p>
          <a:p>
            <a:pPr indent="-317500" lvl="0" marL="457200" rtl="0">
              <a:spcBef>
                <a:spcPts val="0"/>
              </a:spcBef>
              <a:spcAft>
                <a:spcPts val="0"/>
              </a:spcAft>
              <a:buClr>
                <a:schemeClr val="dk2"/>
              </a:buClr>
              <a:buSzPts val="1400"/>
              <a:buChar char="●"/>
            </a:pPr>
            <a:r>
              <a:rPr lang="en">
                <a:solidFill>
                  <a:schemeClr val="dk2"/>
                </a:solidFill>
              </a:rPr>
              <a:t>Metaphor to real flashcards</a:t>
            </a:r>
          </a:p>
          <a:p>
            <a:pPr indent="-317500" lvl="0" marL="457200" rtl="0">
              <a:spcBef>
                <a:spcPts val="0"/>
              </a:spcBef>
              <a:spcAft>
                <a:spcPts val="0"/>
              </a:spcAft>
              <a:buClr>
                <a:schemeClr val="dk2"/>
              </a:buClr>
              <a:buSzPts val="1400"/>
              <a:buChar char="●"/>
            </a:pPr>
            <a:r>
              <a:rPr lang="en">
                <a:solidFill>
                  <a:schemeClr val="dk2"/>
                </a:solidFill>
              </a:rPr>
              <a:t>Connects to Google Docs</a:t>
            </a:r>
          </a:p>
          <a:p>
            <a:pPr indent="-317500" lvl="0" marL="457200">
              <a:spcBef>
                <a:spcPts val="0"/>
              </a:spcBef>
              <a:buSzPts val="1400"/>
              <a:buChar char="●"/>
            </a:pPr>
            <a:r>
              <a:rPr lang="en">
                <a:solidFill>
                  <a:schemeClr val="dk2"/>
                </a:solidFill>
              </a:rPr>
              <a:t>Has word processing features</a:t>
            </a:r>
            <a:br>
              <a:rPr lang="en"/>
            </a:br>
          </a:p>
        </p:txBody>
      </p:sp>
      <p:sp>
        <p:nvSpPr>
          <p:cNvPr id="140" name="Shape 140"/>
          <p:cNvSpPr txBox="1"/>
          <p:nvPr/>
        </p:nvSpPr>
        <p:spPr>
          <a:xfrm>
            <a:off x="4353550" y="2258650"/>
            <a:ext cx="2565300" cy="2146500"/>
          </a:xfrm>
          <a:prstGeom prst="rect">
            <a:avLst/>
          </a:prstGeom>
          <a:noFill/>
          <a:ln>
            <a:noFill/>
          </a:ln>
        </p:spPr>
        <p:txBody>
          <a:bodyPr anchorCtr="0" anchor="t" bIns="91425" lIns="91425" rIns="91425" wrap="square" tIns="91425">
            <a:noAutofit/>
          </a:bodyPr>
          <a:lstStyle/>
          <a:p>
            <a:pPr indent="0" lvl="0" marL="0" rtl="0">
              <a:spcBef>
                <a:spcPts val="0"/>
              </a:spcBef>
              <a:buNone/>
            </a:pPr>
            <a:r>
              <a:rPr lang="en">
                <a:solidFill>
                  <a:srgbClr val="EE562F"/>
                </a:solidFill>
              </a:rPr>
              <a:t>Cons</a:t>
            </a:r>
          </a:p>
          <a:p>
            <a:pPr indent="-317500" lvl="0" marL="457200" rtl="0">
              <a:spcBef>
                <a:spcPts val="0"/>
              </a:spcBef>
              <a:spcAft>
                <a:spcPts val="0"/>
              </a:spcAft>
              <a:buClr>
                <a:schemeClr val="dk2"/>
              </a:buClr>
              <a:buSzPts val="1400"/>
              <a:buChar char="●"/>
            </a:pPr>
            <a:r>
              <a:rPr lang="en">
                <a:solidFill>
                  <a:schemeClr val="dk2"/>
                </a:solidFill>
              </a:rPr>
              <a:t>Google Docs interaction is not straightforward</a:t>
            </a:r>
          </a:p>
          <a:p>
            <a:pPr indent="-317500" lvl="0" marL="457200" rtl="0">
              <a:spcBef>
                <a:spcPts val="0"/>
              </a:spcBef>
              <a:spcAft>
                <a:spcPts val="0"/>
              </a:spcAft>
              <a:buClr>
                <a:schemeClr val="dk2"/>
              </a:buClr>
              <a:buSzPts val="1400"/>
              <a:buChar char="●"/>
            </a:pPr>
            <a:r>
              <a:rPr lang="en">
                <a:solidFill>
                  <a:schemeClr val="dk2"/>
                </a:solidFill>
              </a:rPr>
              <a:t>Notes don’t export to Canvas</a:t>
            </a:r>
          </a:p>
          <a:p>
            <a:pPr indent="-317500" lvl="0" marL="457200" rtl="0">
              <a:spcBef>
                <a:spcPts val="0"/>
              </a:spcBef>
              <a:buClr>
                <a:schemeClr val="dk2"/>
              </a:buClr>
              <a:buSzPts val="1400"/>
              <a:buChar char="●"/>
            </a:pPr>
            <a:r>
              <a:rPr lang="en">
                <a:solidFill>
                  <a:schemeClr val="dk2"/>
                </a:solidFill>
              </a:rPr>
              <a:t>Not enough note customization (images, videos etc.)</a:t>
            </a:r>
          </a:p>
          <a:p>
            <a:pPr indent="0" lvl="0" mar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