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embeddedFontLst>
    <p:embeddedFont>
      <p:font typeface="Lato" panose="020B0604020202020204" charset="0"/>
      <p:regular r:id="rId62"/>
      <p:bold r:id="rId63"/>
      <p:italic r:id="rId64"/>
      <p:boldItalic r:id="rId65"/>
    </p:embeddedFont>
    <p:embeddedFont>
      <p:font typeface="Raleway"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e29fddf5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ee29fddf5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ee29fddf5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ee29fddf5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ee29fddf5_0_9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ee29fddf5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collected by:</a:t>
            </a:r>
            <a:endParaRPr dirty="0"/>
          </a:p>
          <a:p>
            <a:pPr marL="0" lvl="0" indent="0" algn="l" rtl="0">
              <a:spcBef>
                <a:spcPts val="0"/>
              </a:spcBef>
              <a:spcAft>
                <a:spcPts val="0"/>
              </a:spcAft>
              <a:buNone/>
            </a:pPr>
            <a:r>
              <a:rPr lang="en" dirty="0"/>
              <a:t>United Nations Educational, Scientific, and Cultural Organization (UNESCO) Institute for Statistics.</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ee29fddf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ee29fddf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e29fddf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e29fddf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ee29fddf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ee29fddf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ee29fddf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ee29fddf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ee29fddf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ee29fddf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ee29fddf5_0_9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ee29fddf5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ee29fddf5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ee29fddf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e29fddf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e29fddf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ee29fddf5_0_1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ee29fddf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collected by International Labor Organization, ILOSTAT Database, retrieved in March 2017.</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ee29fddf5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ee29fddf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ee29fddf5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ee29fddf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ee29fddf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ee29fddf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ee29fddf5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ee29fddf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ee29fddf5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ee29fddf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e29fddf5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e29fddf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e29fddf5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e29fddf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collected by:</a:t>
            </a:r>
            <a:endParaRPr/>
          </a:p>
          <a:p>
            <a:pPr marL="0" lvl="0" indent="0" algn="l" rtl="0">
              <a:spcBef>
                <a:spcPts val="0"/>
              </a:spcBef>
              <a:spcAft>
                <a:spcPts val="0"/>
              </a:spcAft>
              <a:buNone/>
            </a:pPr>
            <a:r>
              <a:rPr lang="en"/>
              <a:t>United Nations Educational, Scientific, and Cultural Organization (UNESCO) Institute for Statistics.</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ee29fddf5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ee29fddf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ee29fddf5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ee29fddf5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ee29fddf5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ee29fddf5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e29fddf5_0_9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e29fddf5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e29fddf5_0_2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e29fddf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collected by International Labor Organization, ILOSTAT database, retrieved in March 2017.</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ee29fddf5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ee29fddf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ee29fddf5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ee29fddf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db4afd80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db4afd8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db4afd80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db4afd80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db4afd80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db4afd80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db4afd80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db4afd8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db4afd80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db4afd80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db4afd80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db4afd80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ee29fddf5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ee29fddf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ee29fddf5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ee29fddf5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ee29fddf5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ee29fddf5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ee29fddf5_0_4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ee29fddf5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 was collected by the United Nations Population Division, World Population Prospects.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ee29fddf5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ee29fddf5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ee29fddf5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ee29fddf5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ee29fddf5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ee29fddf5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ee29fddf5_0_9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ee29fddf5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ee29fddf5_0_9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ee29fddf5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ee29fddf5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ee29fddf5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ea54021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ea5402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eea54021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eea54021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eed1a4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eed1a4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eea540212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eea54021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ee29fddf5_0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ee29fddf5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ee29fddf5_0_9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ee29fddf5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ee29fddf5_0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ee29fddf5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e29fddf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e29fddf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ee29fddf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ee29fddf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ee29fddf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ee29fddf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ee29fddf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ee29fddf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2- Gender Statistics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Aston Rosenmeier</a:t>
            </a:r>
            <a:endParaRPr sz="2400"/>
          </a:p>
          <a:p>
            <a:pPr marL="0" lvl="0" indent="0" algn="l" rtl="0">
              <a:spcBef>
                <a:spcPts val="0"/>
              </a:spcBef>
              <a:spcAft>
                <a:spcPts val="0"/>
              </a:spcAft>
              <a:buNone/>
            </a:pPr>
            <a:r>
              <a:rPr lang="en" sz="2400"/>
              <a:t>Lukas Fuller</a:t>
            </a:r>
            <a:endParaRPr sz="2400"/>
          </a:p>
          <a:p>
            <a:pPr marL="0" lvl="0" indent="0" algn="l" rtl="0">
              <a:spcBef>
                <a:spcPts val="0"/>
              </a:spcBef>
              <a:spcAft>
                <a:spcPts val="0"/>
              </a:spcAft>
              <a:buNone/>
            </a:pPr>
            <a:r>
              <a:rPr lang="en" sz="2400"/>
              <a:t>Haris Dar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52400" y="152400"/>
            <a:ext cx="5102628" cy="4838699"/>
          </a:xfrm>
          <a:prstGeom prst="rect">
            <a:avLst/>
          </a:prstGeom>
          <a:noFill/>
          <a:ln>
            <a:noFill/>
          </a:ln>
        </p:spPr>
      </p:pic>
      <p:sp>
        <p:nvSpPr>
          <p:cNvPr id="143" name="Google Shape;143;p22"/>
          <p:cNvSpPr txBox="1"/>
          <p:nvPr/>
        </p:nvSpPr>
        <p:spPr>
          <a:xfrm>
            <a:off x="5892550" y="499375"/>
            <a:ext cx="2879700" cy="20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MapReduce Output (cont.) for Business Question 1</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Map Test</a:t>
            </a:r>
            <a:endParaRPr sz="2000"/>
          </a:p>
          <a:p>
            <a:pPr marL="914400" lvl="1" indent="-342900" algn="l" rtl="0">
              <a:spcBef>
                <a:spcPts val="0"/>
              </a:spcBef>
              <a:spcAft>
                <a:spcPts val="0"/>
              </a:spcAft>
              <a:buSzPts val="1800"/>
              <a:buChar char="-"/>
            </a:pPr>
            <a:r>
              <a:rPr lang="en" sz="1800"/>
              <a:t>We created a test input for the mapper by making the country name Afghanistan and copying the information for the SE.TER.CUAT.BA.FE.ZS indicator code. We put a fake statistic of 23.401 in the year 2016 index.</a:t>
            </a:r>
            <a:endParaRPr sz="1800"/>
          </a:p>
          <a:p>
            <a:pPr marL="914400" lvl="1" indent="-342900" algn="l" rtl="0">
              <a:spcBef>
                <a:spcPts val="0"/>
              </a:spcBef>
              <a:spcAft>
                <a:spcPts val="0"/>
              </a:spcAft>
              <a:buSzPts val="1800"/>
              <a:buChar char="-"/>
            </a:pPr>
            <a:r>
              <a:rPr lang="en" sz="1800"/>
              <a:t>The test output should be “Afghanistan” for the key and “23.401 CUAT 2016” as the value, and our test succeeded</a:t>
            </a:r>
            <a:endParaRPr sz="1800"/>
          </a:p>
          <a:p>
            <a:pPr marL="457200" marR="0" lvl="0" indent="0" algn="l" rtl="0">
              <a:lnSpc>
                <a:spcPct val="115000"/>
              </a:lnSpc>
              <a:spcBef>
                <a:spcPts val="1600"/>
              </a:spcBef>
              <a:spcAft>
                <a:spcPts val="1600"/>
              </a:spcAft>
              <a:buNone/>
            </a:pPr>
            <a:endParaRPr sz="2000"/>
          </a:p>
        </p:txBody>
      </p:sp>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MRUnit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MRUnit (cont.)</a:t>
            </a:r>
            <a:endParaRPr/>
          </a:p>
        </p:txBody>
      </p:sp>
      <p:sp>
        <p:nvSpPr>
          <p:cNvPr id="155" name="Google Shape;155;p24"/>
          <p:cNvSpPr txBox="1">
            <a:spLocks noGrp="1"/>
          </p:cNvSpPr>
          <p:nvPr>
            <p:ph type="body" idx="1"/>
          </p:nvPr>
        </p:nvSpPr>
        <p:spPr>
          <a:xfrm>
            <a:off x="729450" y="194572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Reduce Test</a:t>
            </a:r>
            <a:endParaRPr sz="2000"/>
          </a:p>
          <a:p>
            <a:pPr marL="914400" lvl="1" indent="-355600" algn="l" rtl="0">
              <a:spcBef>
                <a:spcPts val="0"/>
              </a:spcBef>
              <a:spcAft>
                <a:spcPts val="0"/>
              </a:spcAft>
              <a:buSzPts val="2000"/>
              <a:buChar char="-"/>
            </a:pPr>
            <a:r>
              <a:rPr lang="en" sz="2000"/>
              <a:t>The test input we used was the test output for the map test.</a:t>
            </a:r>
            <a:endParaRPr sz="2000"/>
          </a:p>
          <a:p>
            <a:pPr marL="914400" lvl="1" indent="-355600" algn="l" rtl="0">
              <a:spcBef>
                <a:spcPts val="0"/>
              </a:spcBef>
              <a:spcAft>
                <a:spcPts val="0"/>
              </a:spcAft>
              <a:buSzPts val="2000"/>
              <a:buChar char="-"/>
            </a:pPr>
            <a:r>
              <a:rPr lang="en" sz="2000"/>
              <a:t>The test output we created was “Afghanistan” as the key and “23.401% 2016” as the value, and this succeeded. </a:t>
            </a:r>
            <a:endParaRPr/>
          </a:p>
          <a:p>
            <a:pPr marL="457200" lvl="0" indent="-355600" algn="l" rtl="0">
              <a:spcBef>
                <a:spcPts val="0"/>
              </a:spcBef>
              <a:spcAft>
                <a:spcPts val="0"/>
              </a:spcAft>
              <a:buSzPts val="2000"/>
              <a:buChar char="-"/>
            </a:pPr>
            <a:r>
              <a:rPr lang="en" sz="2000"/>
              <a:t>MapReduce Test</a:t>
            </a:r>
            <a:endParaRPr sz="2000"/>
          </a:p>
          <a:p>
            <a:pPr marL="914400" lvl="1" indent="-342900" algn="l" rtl="0">
              <a:spcBef>
                <a:spcPts val="0"/>
              </a:spcBef>
              <a:spcAft>
                <a:spcPts val="0"/>
              </a:spcAft>
              <a:buSzPts val="1800"/>
              <a:buChar char="-"/>
            </a:pPr>
            <a:r>
              <a:rPr lang="en" sz="1800"/>
              <a:t>We used the mock input that we used for the map test and we used the mock output from the reduce test to test the combination of MapReduce, and our test ran successfully.</a:t>
            </a:r>
            <a:endParaRPr sz="1800"/>
          </a:p>
          <a:p>
            <a:pPr marL="0" lvl="0" indent="0" algn="l" rtl="0">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1249225"/>
            <a:ext cx="8520600" cy="18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Business Question 2</a:t>
            </a:r>
            <a:endParaRPr sz="3600"/>
          </a:p>
        </p:txBody>
      </p:sp>
      <p:sp>
        <p:nvSpPr>
          <p:cNvPr id="161" name="Google Shape;161;p2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latin typeface="Raleway"/>
                <a:ea typeface="Raleway"/>
                <a:cs typeface="Raleway"/>
                <a:sym typeface="Raleway"/>
              </a:rPr>
              <a:t>List the average increase in female education in the U.S since the year 2000.</a:t>
            </a:r>
            <a:endParaRPr sz="30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167" name="Google Shape;167;p26"/>
          <p:cNvSpPr txBox="1">
            <a:spLocks noGrp="1"/>
          </p:cNvSpPr>
          <p:nvPr>
            <p:ph type="body" idx="1"/>
          </p:nvPr>
        </p:nvSpPr>
        <p:spPr>
          <a:xfrm>
            <a:off x="729450" y="194572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If the year 2000 statistic is unavailable, we will use the statistic available for the year closest to 2000.</a:t>
            </a:r>
            <a:endParaRPr sz="1800"/>
          </a:p>
          <a:p>
            <a:pPr marL="457200" lvl="0" indent="-342900" algn="l" rtl="0">
              <a:spcBef>
                <a:spcPts val="0"/>
              </a:spcBef>
              <a:spcAft>
                <a:spcPts val="0"/>
              </a:spcAft>
              <a:buSzPts val="1800"/>
              <a:buAutoNum type="arabicPeriod"/>
            </a:pPr>
            <a:r>
              <a:rPr lang="en" sz="1800"/>
              <a:t>We quantify average increase by calculating the percent change between the latest year statistic and the initial year statistic, and then dividing that percent change by the amount of years that have spanned.</a:t>
            </a:r>
            <a:endParaRPr sz="1800"/>
          </a:p>
          <a:p>
            <a:pPr marL="457200" lvl="0" indent="-342900" algn="l" rtl="0">
              <a:spcBef>
                <a:spcPts val="0"/>
              </a:spcBef>
              <a:spcAft>
                <a:spcPts val="0"/>
              </a:spcAft>
              <a:buSzPts val="1800"/>
              <a:buAutoNum type="arabicPeriod"/>
            </a:pPr>
            <a:r>
              <a:rPr lang="en" sz="1800"/>
              <a:t>Calculate average increase in education for primary, secondary, and tertiary education levels, and then find an overall average increase across all education levels</a:t>
            </a:r>
            <a:endParaRPr sz="1800"/>
          </a:p>
          <a:p>
            <a:pPr marL="457200" lvl="0" indent="0" algn="l" rtl="0">
              <a:spcBef>
                <a:spcPts val="1600"/>
              </a:spcBef>
              <a:spcAft>
                <a:spcPts val="160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Indicator Codes</a:t>
            </a:r>
            <a:endParaRPr/>
          </a:p>
        </p:txBody>
      </p:sp>
      <p:sp>
        <p:nvSpPr>
          <p:cNvPr id="173" name="Google Shape;173;p27"/>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SE.PRM.CUAT.FE.ZS</a:t>
            </a:r>
            <a:endParaRPr sz="2000"/>
          </a:p>
          <a:p>
            <a:pPr marL="914400" lvl="1" indent="-342900" algn="l" rtl="0">
              <a:spcBef>
                <a:spcPts val="0"/>
              </a:spcBef>
              <a:spcAft>
                <a:spcPts val="0"/>
              </a:spcAft>
              <a:buSzPts val="1800"/>
              <a:buChar char="-"/>
            </a:pPr>
            <a:r>
              <a:rPr lang="en" sz="1800"/>
              <a:t>Educational attainment, at least primary school</a:t>
            </a:r>
            <a:endParaRPr sz="1800"/>
          </a:p>
          <a:p>
            <a:pPr marL="457200" lvl="0" indent="-355600" algn="l" rtl="0">
              <a:spcBef>
                <a:spcPts val="0"/>
              </a:spcBef>
              <a:spcAft>
                <a:spcPts val="0"/>
              </a:spcAft>
              <a:buSzPts val="2000"/>
              <a:buChar char="-"/>
            </a:pPr>
            <a:r>
              <a:rPr lang="en" sz="2000"/>
              <a:t>SE.SEC.CUAT.LO.FE.ZS</a:t>
            </a:r>
            <a:endParaRPr sz="2000"/>
          </a:p>
          <a:p>
            <a:pPr marL="914400" lvl="1" indent="-342900" algn="l" rtl="0">
              <a:spcBef>
                <a:spcPts val="0"/>
              </a:spcBef>
              <a:spcAft>
                <a:spcPts val="0"/>
              </a:spcAft>
              <a:buSzPts val="1800"/>
              <a:buChar char="-"/>
            </a:pPr>
            <a:r>
              <a:rPr lang="en" sz="1800"/>
              <a:t>Educational attainment, at least lower secondary (middle school)</a:t>
            </a:r>
            <a:endParaRPr sz="1800"/>
          </a:p>
          <a:p>
            <a:pPr marL="457200" lvl="0" indent="-355600" algn="l" rtl="0">
              <a:spcBef>
                <a:spcPts val="0"/>
              </a:spcBef>
              <a:spcAft>
                <a:spcPts val="0"/>
              </a:spcAft>
              <a:buSzPts val="2000"/>
              <a:buChar char="-"/>
            </a:pPr>
            <a:r>
              <a:rPr lang="en" sz="2000"/>
              <a:t>SE.SEC.CUAT.UP.FE.ZS</a:t>
            </a:r>
            <a:endParaRPr sz="2000"/>
          </a:p>
          <a:p>
            <a:pPr marL="914400" lvl="1" indent="-342900" algn="l" rtl="0">
              <a:spcBef>
                <a:spcPts val="0"/>
              </a:spcBef>
              <a:spcAft>
                <a:spcPts val="0"/>
              </a:spcAft>
              <a:buSzPts val="1800"/>
              <a:buChar char="-"/>
            </a:pPr>
            <a:r>
              <a:rPr lang="en" sz="1800"/>
              <a:t>Educational attainment, at upper secondary (high school)</a:t>
            </a:r>
            <a:endParaRPr sz="1800"/>
          </a:p>
          <a:p>
            <a:pPr marL="457200" lvl="0" indent="-355600" algn="l" rtl="0">
              <a:spcBef>
                <a:spcPts val="0"/>
              </a:spcBef>
              <a:spcAft>
                <a:spcPts val="0"/>
              </a:spcAft>
              <a:buSzPts val="2000"/>
              <a:buChar char="-"/>
            </a:pPr>
            <a:r>
              <a:rPr lang="en" sz="2000"/>
              <a:t>SE.TER.CUAT.ST.FE.ZS</a:t>
            </a:r>
            <a:endParaRPr sz="2000"/>
          </a:p>
          <a:p>
            <a:pPr marL="914400" lvl="1" indent="-342900" algn="l" rtl="0">
              <a:spcBef>
                <a:spcPts val="0"/>
              </a:spcBef>
              <a:spcAft>
                <a:spcPts val="0"/>
              </a:spcAft>
              <a:buSzPts val="1800"/>
              <a:buChar char="-"/>
            </a:pPr>
            <a:r>
              <a:rPr lang="en" sz="1800"/>
              <a:t>Educational attainment, at least short-cycle tertiary (any degree past high school)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a:t>
            </a:r>
            <a:endParaRPr/>
          </a:p>
        </p:txBody>
      </p:sp>
      <p:sp>
        <p:nvSpPr>
          <p:cNvPr id="179" name="Google Shape;179;p28"/>
          <p:cNvSpPr txBox="1">
            <a:spLocks noGrp="1"/>
          </p:cNvSpPr>
          <p:nvPr>
            <p:ph type="body" idx="1"/>
          </p:nvPr>
        </p:nvSpPr>
        <p:spPr>
          <a:xfrm>
            <a:off x="729450" y="1929050"/>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Query to create table that holds the entire Gender_StatsData.csv file</a:t>
            </a:r>
            <a:endParaRPr sz="2000"/>
          </a:p>
          <a:p>
            <a:pPr marL="914400" lvl="1" indent="-342900" algn="l" rtl="0">
              <a:spcBef>
                <a:spcPts val="0"/>
              </a:spcBef>
              <a:spcAft>
                <a:spcPts val="0"/>
              </a:spcAft>
              <a:buSzPts val="1800"/>
              <a:buChar char="-"/>
            </a:pPr>
            <a:r>
              <a:rPr lang="en" sz="1800"/>
              <a:t>CREATE TABLE GENDER_STATS (COUNTRY_NAME STRING, COUNTRY_CODE STRING, INDICATOR_NAME STRING, INDICATOR_CODE STRING, YEAR_1960 DECIMAL, YEAR_1961 DECIMAL,… YEAR_2015 DECIMAL, YEAR_2016 DECIMAL) ROW FORMAT SERDE 'org.apache.hadoop.hive.serde2.OpenCSVSerde' with serdeproperties ( "separatorChar" = ",") TBLPROPERTIES("skip.header.line.count"="1");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185" name="Google Shape;185;p29"/>
          <p:cNvSpPr txBox="1">
            <a:spLocks noGrp="1"/>
          </p:cNvSpPr>
          <p:nvPr>
            <p:ph type="body" idx="1"/>
          </p:nvPr>
        </p:nvSpPr>
        <p:spPr>
          <a:xfrm>
            <a:off x="729450" y="19290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To create a view which only displays the statistics of interest for the United States:</a:t>
            </a:r>
            <a:endParaRPr sz="2000"/>
          </a:p>
          <a:p>
            <a:pPr marL="914400" lvl="1" indent="-342900" algn="l" rtl="0">
              <a:spcBef>
                <a:spcPts val="0"/>
              </a:spcBef>
              <a:spcAft>
                <a:spcPts val="0"/>
              </a:spcAft>
              <a:buSzPts val="1800"/>
              <a:buChar char="-"/>
            </a:pPr>
            <a:r>
              <a:rPr lang="en" sz="1800"/>
              <a:t>CREATE VIEW US_FEMALE_EDUCATION( column name information (same as Gender_Stats))AS SELECT * FROM GENDER_STATSWHERE COUNTRY_NAME=’United States’ AND (INDICATOR_CODE='SE.PRM.CUAT.FE.ZS'  OR INDICATOR_CODE ='SE.SEC.CUAT.LO.FE.ZS' OR INDICATOR_CODE='SE.SEC.CUAT.UP.FE.ZS'OR INDICATOR_CODE='SE.TER.CUAT.ST.FE.ZS');</a:t>
            </a:r>
            <a:endParaRPr sz="1800"/>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191" name="Google Shape;191;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Query to create a table which displays the average yearly percent change in female education for primary, secondary, and tertiary education  levels</a:t>
            </a:r>
            <a:endParaRPr sz="2000"/>
          </a:p>
          <a:p>
            <a:pPr marL="914400" lvl="1" indent="-342900" algn="l" rtl="0">
              <a:spcBef>
                <a:spcPts val="0"/>
              </a:spcBef>
              <a:spcAft>
                <a:spcPts val="0"/>
              </a:spcAft>
              <a:buSzPts val="1800"/>
              <a:buChar char="-"/>
            </a:pPr>
            <a:r>
              <a:rPr lang="en" sz="1800"/>
              <a:t>CREATE TABLE US_Yearly_Avg_Percent_3 AS SELECT Country_Name,Indicator_Name,Year_2004,Year_2015,(((Year_2015-Year_2004)/Year_2004)/11)*100 AS avg_percentchange_yeartoyear  FROM US_Female_Education;</a:t>
            </a:r>
            <a:endParaRPr sz="1800"/>
          </a:p>
          <a:p>
            <a:pPr marL="914400" lvl="0" indent="0" algn="l" rtl="0">
              <a:spcBef>
                <a:spcPts val="1600"/>
              </a:spcBef>
              <a:spcAft>
                <a:spcPts val="1600"/>
              </a:spcAft>
              <a:buNone/>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Query Output</a:t>
            </a:r>
            <a:endParaRPr/>
          </a:p>
        </p:txBody>
      </p:sp>
      <p:pic>
        <p:nvPicPr>
          <p:cNvPr id="197" name="Google Shape;197;p31"/>
          <p:cNvPicPr preferRelativeResize="0"/>
          <p:nvPr/>
        </p:nvPicPr>
        <p:blipFill>
          <a:blip r:embed="rId3">
            <a:alphaModFix/>
          </a:blip>
          <a:stretch>
            <a:fillRect/>
          </a:stretch>
        </p:blipFill>
        <p:spPr>
          <a:xfrm>
            <a:off x="1800" y="2244787"/>
            <a:ext cx="9143999" cy="1358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For every business question:</a:t>
            </a:r>
            <a:endParaRPr sz="2000"/>
          </a:p>
          <a:p>
            <a:pPr marL="914400" lvl="1" indent="-355600" algn="l" rtl="0">
              <a:spcBef>
                <a:spcPts val="0"/>
              </a:spcBef>
              <a:spcAft>
                <a:spcPts val="0"/>
              </a:spcAft>
              <a:buSzPts val="2000"/>
              <a:buChar char="-"/>
            </a:pPr>
            <a:r>
              <a:rPr lang="en" sz="2000"/>
              <a:t>Assumptions</a:t>
            </a:r>
            <a:endParaRPr sz="2000"/>
          </a:p>
          <a:p>
            <a:pPr marL="914400" lvl="1" indent="-355600" algn="l" rtl="0">
              <a:spcBef>
                <a:spcPts val="0"/>
              </a:spcBef>
              <a:spcAft>
                <a:spcPts val="0"/>
              </a:spcAft>
              <a:buSzPts val="2000"/>
              <a:buChar char="-"/>
            </a:pPr>
            <a:r>
              <a:rPr lang="en" sz="2000"/>
              <a:t>Relevant Indicator Codes</a:t>
            </a:r>
            <a:endParaRPr sz="2000"/>
          </a:p>
          <a:p>
            <a:pPr marL="914400" lvl="1" indent="-355600" algn="l" rtl="0">
              <a:spcBef>
                <a:spcPts val="0"/>
              </a:spcBef>
              <a:spcAft>
                <a:spcPts val="0"/>
              </a:spcAft>
              <a:buSzPts val="2000"/>
              <a:buChar char="-"/>
            </a:pPr>
            <a:r>
              <a:rPr lang="en" sz="2000"/>
              <a:t>Analysis Process (MapReduce or Hive)</a:t>
            </a:r>
            <a:endParaRPr sz="2000"/>
          </a:p>
          <a:p>
            <a:pPr marL="914400" lvl="1" indent="-355600" algn="l" rtl="0">
              <a:spcBef>
                <a:spcPts val="0"/>
              </a:spcBef>
              <a:spcAft>
                <a:spcPts val="0"/>
              </a:spcAft>
              <a:buSzPts val="2000"/>
              <a:buChar char="-"/>
            </a:pPr>
            <a:r>
              <a:rPr lang="en" sz="2000"/>
              <a:t>Results</a:t>
            </a:r>
            <a:endParaRPr sz="2000"/>
          </a:p>
          <a:p>
            <a:pPr marL="914400" lvl="1" indent="-355600" algn="l" rtl="0">
              <a:spcBef>
                <a:spcPts val="0"/>
              </a:spcBef>
              <a:spcAft>
                <a:spcPts val="0"/>
              </a:spcAft>
              <a:buSzPts val="2000"/>
              <a:buChar char="-"/>
            </a:pPr>
            <a:r>
              <a:rPr lang="en" sz="2000"/>
              <a:t>Testing (for MapReduce)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203" name="Google Shape;203;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Query to calculating average yearly increase in female education across all levels of education</a:t>
            </a:r>
            <a:endParaRPr sz="2000"/>
          </a:p>
          <a:p>
            <a:pPr marL="914400" lvl="1" indent="-342900" algn="l" rtl="0">
              <a:spcBef>
                <a:spcPts val="0"/>
              </a:spcBef>
              <a:spcAft>
                <a:spcPts val="0"/>
              </a:spcAft>
              <a:buSzPts val="1800"/>
              <a:buChar char="-"/>
            </a:pPr>
            <a:r>
              <a:rPr lang="en" sz="1800"/>
              <a:t>CREATE TABLE US_Overall_Female_Education AS SELECT Country_name, sum(avg_percent_change_yeartoyear)/4 AS US_yearly_avg_percent FROM US_Yearly_Avg_Percent GROUP BY Country_name;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Query Output</a:t>
            </a:r>
            <a:endParaRPr/>
          </a:p>
        </p:txBody>
      </p:sp>
      <p:pic>
        <p:nvPicPr>
          <p:cNvPr id="209" name="Google Shape;209;p33"/>
          <p:cNvPicPr preferRelativeResize="0"/>
          <p:nvPr/>
        </p:nvPicPr>
        <p:blipFill>
          <a:blip r:embed="rId3">
            <a:alphaModFix/>
          </a:blip>
          <a:stretch>
            <a:fillRect/>
          </a:stretch>
        </p:blipFill>
        <p:spPr>
          <a:xfrm>
            <a:off x="363250" y="2416200"/>
            <a:ext cx="8205000" cy="114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 3</a:t>
            </a:r>
            <a:endParaRPr/>
          </a:p>
        </p:txBody>
      </p:sp>
      <p:sp>
        <p:nvSpPr>
          <p:cNvPr id="215" name="Google Shape;215;p34"/>
          <p:cNvSpPr txBox="1"/>
          <p:nvPr/>
        </p:nvSpPr>
        <p:spPr>
          <a:xfrm>
            <a:off x="729450" y="2396975"/>
            <a:ext cx="8172900" cy="12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aleway"/>
                <a:ea typeface="Raleway"/>
                <a:cs typeface="Raleway"/>
                <a:sym typeface="Raleway"/>
              </a:rPr>
              <a:t>List the percent change in male employment from the year 2000.</a:t>
            </a:r>
            <a:endParaRPr sz="3000">
              <a:solidFill>
                <a:srgbClr val="FFFFFF"/>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221" name="Google Shape;221;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Percent change will be calculated using standard percent change formula</a:t>
            </a:r>
            <a:endParaRPr sz="2000"/>
          </a:p>
          <a:p>
            <a:pPr marL="457200" lvl="0" indent="-355600" algn="l" rtl="0">
              <a:spcBef>
                <a:spcPts val="0"/>
              </a:spcBef>
              <a:spcAft>
                <a:spcPts val="0"/>
              </a:spcAft>
              <a:buSzPts val="2000"/>
              <a:buAutoNum type="arabicPeriod"/>
            </a:pPr>
            <a:r>
              <a:rPr lang="en" sz="2000"/>
              <a:t>The business question is asking for the individual percent change  in male employment for every country.</a:t>
            </a:r>
            <a:endParaRPr sz="2000"/>
          </a:p>
          <a:p>
            <a:pPr marL="457200" lvl="0" indent="-355600" algn="l" rtl="0">
              <a:spcBef>
                <a:spcPts val="0"/>
              </a:spcBef>
              <a:spcAft>
                <a:spcPts val="0"/>
              </a:spcAft>
              <a:buSzPts val="2000"/>
              <a:buAutoNum type="arabicPeriod"/>
            </a:pPr>
            <a:r>
              <a:rPr lang="en" sz="2000"/>
              <a:t>Use the “World” country name and the associated statistics to get a percent change value for the change in male employment for the entire world.</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Indicator Codes</a:t>
            </a:r>
            <a:endParaRPr/>
          </a:p>
        </p:txBody>
      </p:sp>
      <p:sp>
        <p:nvSpPr>
          <p:cNvPr id="227" name="Google Shape;227;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marR="38100" lvl="0" indent="-355600" algn="l" rtl="0">
              <a:spcBef>
                <a:spcPts val="0"/>
              </a:spcBef>
              <a:spcAft>
                <a:spcPts val="0"/>
              </a:spcAft>
              <a:buSzPts val="2000"/>
              <a:buChar char="-"/>
            </a:pPr>
            <a:r>
              <a:rPr lang="en" sz="2000">
                <a:solidFill>
                  <a:srgbClr val="1D1C1D"/>
                </a:solidFill>
                <a:highlight>
                  <a:srgbClr val="FFFFFF"/>
                </a:highlight>
              </a:rPr>
              <a:t>SL.EMP.TOTL.SP.MA.ZS</a:t>
            </a:r>
            <a:endParaRPr sz="2000">
              <a:solidFill>
                <a:srgbClr val="1D1C1D"/>
              </a:solidFill>
              <a:highlight>
                <a:srgbClr val="FFFFFF"/>
              </a:highlight>
            </a:endParaRPr>
          </a:p>
          <a:p>
            <a:pPr marL="914400" lvl="1" indent="-342900" algn="l" rtl="0">
              <a:lnSpc>
                <a:spcPct val="100000"/>
              </a:lnSpc>
              <a:spcBef>
                <a:spcPts val="0"/>
              </a:spcBef>
              <a:spcAft>
                <a:spcPts val="0"/>
              </a:spcAft>
              <a:buSzPts val="1800"/>
              <a:buChar char="-"/>
            </a:pPr>
            <a:r>
              <a:rPr lang="en" sz="1800"/>
              <a:t>Employment to population ratio, 15+, male (%) (modeled ILO estimate)</a:t>
            </a:r>
            <a:endParaRPr sz="1800"/>
          </a:p>
          <a:p>
            <a:pPr marL="914400" lvl="1" indent="-342900" algn="l" rtl="0">
              <a:spcBef>
                <a:spcPts val="0"/>
              </a:spcBef>
              <a:spcAft>
                <a:spcPts val="0"/>
              </a:spcAft>
              <a:buSzPts val="1800"/>
              <a:buChar char="-"/>
            </a:pPr>
            <a:r>
              <a:rPr lang="en" sz="1800"/>
              <a:t>We choose to use the data provided by the International Labor Organization in favor of the national estimate data due to the fact that more countries provided ILO estimate data for male employment compared to national estimate data.</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a:t>
            </a:r>
            <a:endParaRPr/>
          </a:p>
        </p:txBody>
      </p:sp>
      <p:sp>
        <p:nvSpPr>
          <p:cNvPr id="233" name="Google Shape;233;p37"/>
          <p:cNvSpPr txBox="1">
            <a:spLocks noGrp="1"/>
          </p:cNvSpPr>
          <p:nvPr>
            <p:ph type="body" idx="1"/>
          </p:nvPr>
        </p:nvSpPr>
        <p:spPr>
          <a:xfrm>
            <a:off x="729450" y="194572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Map</a:t>
            </a:r>
            <a:endParaRPr sz="2000"/>
          </a:p>
          <a:p>
            <a:pPr marL="914400" lvl="1" indent="-342900" algn="l" rtl="0">
              <a:spcBef>
                <a:spcPts val="0"/>
              </a:spcBef>
              <a:spcAft>
                <a:spcPts val="0"/>
              </a:spcAft>
              <a:buSzPts val="1800"/>
              <a:buChar char="-"/>
            </a:pPr>
            <a:r>
              <a:rPr lang="en" sz="1800"/>
              <a:t>We determined that the year 2000 statistic is located at index 46 for this particular indicator code.</a:t>
            </a:r>
            <a:endParaRPr sz="1800"/>
          </a:p>
          <a:p>
            <a:pPr marL="914400" lvl="1" indent="-342900" algn="l" rtl="0">
              <a:spcBef>
                <a:spcPts val="0"/>
              </a:spcBef>
              <a:spcAft>
                <a:spcPts val="0"/>
              </a:spcAft>
              <a:buSzPts val="1800"/>
              <a:buChar char="-"/>
            </a:pPr>
            <a:r>
              <a:rPr lang="en" sz="1800"/>
              <a:t>We check to see if the country has a year 2000 statistic and store it in a variable, and if year 2000 is unavailable,  we store the statistic for the year closest to 2000 for that country.</a:t>
            </a:r>
            <a:endParaRPr sz="1800"/>
          </a:p>
          <a:p>
            <a:pPr marL="1371600" lvl="2" indent="-330200" algn="l" rtl="0">
              <a:spcBef>
                <a:spcPts val="0"/>
              </a:spcBef>
              <a:spcAft>
                <a:spcPts val="0"/>
              </a:spcAft>
              <a:buSzPts val="1600"/>
              <a:buChar char="-"/>
            </a:pPr>
            <a:r>
              <a:rPr lang="en" sz="1600"/>
              <a:t>Through further analysis, we noticed that if a country provides ILO estimate data for male employment, then a year 2000 statistic will be available for that country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p:txBody>
      </p:sp>
      <p:sp>
        <p:nvSpPr>
          <p:cNvPr id="239" name="Google Shape;239;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Map (cont.)</a:t>
            </a:r>
            <a:endParaRPr sz="2000"/>
          </a:p>
          <a:p>
            <a:pPr marL="914400" lvl="1" indent="-342900" algn="l" rtl="0">
              <a:spcBef>
                <a:spcPts val="0"/>
              </a:spcBef>
              <a:spcAft>
                <a:spcPts val="0"/>
              </a:spcAft>
              <a:buSzPts val="1800"/>
              <a:buChar char="-"/>
            </a:pPr>
            <a:r>
              <a:rPr lang="en" sz="1800"/>
              <a:t>We store the latest statistic available for each country in another variable </a:t>
            </a:r>
            <a:endParaRPr sz="1800"/>
          </a:p>
          <a:p>
            <a:pPr marL="1371600" lvl="2" indent="-342900" algn="l" rtl="0">
              <a:spcBef>
                <a:spcPts val="0"/>
              </a:spcBef>
              <a:spcAft>
                <a:spcPts val="0"/>
              </a:spcAft>
              <a:buSzPts val="1800"/>
              <a:buChar char="-"/>
            </a:pPr>
            <a:r>
              <a:rPr lang="en" sz="1800"/>
              <a:t>Through further analysis, we noted that every country that provides an ILO estimate for male employment will have the latest statistic available in the year 2015.</a:t>
            </a:r>
            <a:endParaRPr sz="1800"/>
          </a:p>
          <a:p>
            <a:pPr marL="914400" lvl="0" indent="0" algn="l" rtl="0">
              <a:spcBef>
                <a:spcPts val="1600"/>
              </a:spcBef>
              <a:spcAft>
                <a:spcPts val="160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a:p>
            <a:pPr marL="0" lvl="0" indent="0" algn="l" rtl="0">
              <a:spcBef>
                <a:spcPts val="0"/>
              </a:spcBef>
              <a:spcAft>
                <a:spcPts val="0"/>
              </a:spcAft>
              <a:buNone/>
            </a:pPr>
            <a:endParaRPr/>
          </a:p>
        </p:txBody>
      </p:sp>
      <p:sp>
        <p:nvSpPr>
          <p:cNvPr id="245" name="Google Shape;245;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Map (cont.)</a:t>
            </a:r>
            <a:endParaRPr sz="2000"/>
          </a:p>
          <a:p>
            <a:pPr marL="914400" lvl="1" indent="-342900" algn="l" rtl="0">
              <a:spcBef>
                <a:spcPts val="0"/>
              </a:spcBef>
              <a:spcAft>
                <a:spcPts val="0"/>
              </a:spcAft>
              <a:buSzPts val="1800"/>
              <a:buChar char="-"/>
            </a:pPr>
            <a:r>
              <a:rPr lang="en" sz="1800"/>
              <a:t>We output every country in the mapping phase, but if the appropriate data is not available we print a message saying “No Data Available” for that country.</a:t>
            </a:r>
            <a:endParaRPr sz="1800"/>
          </a:p>
          <a:p>
            <a:pPr marL="914400" lvl="1" indent="-342900" algn="l" rtl="0">
              <a:spcBef>
                <a:spcPts val="0"/>
              </a:spcBef>
              <a:spcAft>
                <a:spcPts val="0"/>
              </a:spcAft>
              <a:buSzPts val="1800"/>
              <a:buChar char="-"/>
            </a:pPr>
            <a:r>
              <a:rPr lang="en" sz="1800"/>
              <a:t>If the country does have the appropriate data, we output the country name as the key and both year 2000 and the year 2015 statistic as the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p:txBody>
      </p:sp>
      <p:sp>
        <p:nvSpPr>
          <p:cNvPr id="251" name="Google Shape;251;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Reduce</a:t>
            </a:r>
            <a:endParaRPr sz="2000"/>
          </a:p>
          <a:p>
            <a:pPr marL="914400" lvl="1" indent="-342900" algn="l" rtl="0">
              <a:spcBef>
                <a:spcPts val="0"/>
              </a:spcBef>
              <a:spcAft>
                <a:spcPts val="0"/>
              </a:spcAft>
              <a:buSzPts val="1800"/>
              <a:buChar char="-"/>
            </a:pPr>
            <a:r>
              <a:rPr lang="en" sz="1800"/>
              <a:t>We iterate through the Text Iterable that holds the statistical information for each country</a:t>
            </a:r>
            <a:endParaRPr sz="1800"/>
          </a:p>
          <a:p>
            <a:pPr marL="914400" lvl="1" indent="-342900" algn="l" rtl="0">
              <a:spcBef>
                <a:spcPts val="0"/>
              </a:spcBef>
              <a:spcAft>
                <a:spcPts val="0"/>
              </a:spcAft>
              <a:buSzPts val="1800"/>
              <a:buChar char="-"/>
            </a:pPr>
            <a:r>
              <a:rPr lang="en" sz="1800"/>
              <a:t>First we check to see if the country has the relevant statistics, and if they do, we create an array to hold the individual values for the year 2000 statistic and the year 2015 statistic.</a:t>
            </a:r>
            <a:endParaRPr sz="1800"/>
          </a:p>
          <a:p>
            <a:pPr marL="914400" lvl="0" indent="0" algn="l" rtl="0">
              <a:spcBef>
                <a:spcPts val="1600"/>
              </a:spcBef>
              <a:spcAft>
                <a:spcPts val="1600"/>
              </a:spcAft>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p:txBody>
      </p:sp>
      <p:sp>
        <p:nvSpPr>
          <p:cNvPr id="257" name="Google Shape;257;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Reduce</a:t>
            </a:r>
            <a:endParaRPr sz="2000"/>
          </a:p>
          <a:p>
            <a:pPr marL="914400" lvl="1" indent="-342900" algn="l" rtl="0">
              <a:spcBef>
                <a:spcPts val="0"/>
              </a:spcBef>
              <a:spcAft>
                <a:spcPts val="0"/>
              </a:spcAft>
              <a:buSzPts val="1800"/>
              <a:buChar char="-"/>
            </a:pPr>
            <a:r>
              <a:rPr lang="en" sz="1800"/>
              <a:t>We cast these values into doubles so we can do the percent change calculation using these two values.</a:t>
            </a:r>
            <a:endParaRPr sz="1800"/>
          </a:p>
          <a:p>
            <a:pPr marL="914400" lvl="1" indent="-342900" algn="l" rtl="0">
              <a:spcBef>
                <a:spcPts val="0"/>
              </a:spcBef>
              <a:spcAft>
                <a:spcPts val="0"/>
              </a:spcAft>
              <a:buSzPts val="1800"/>
              <a:buChar char="-"/>
            </a:pPr>
            <a:r>
              <a:rPr lang="en" sz="1800"/>
              <a:t>We output the country name with the percent change statistic if the country has the statistics available, and if the country does not have the data we output the message “No Data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 1</a:t>
            </a:r>
            <a:endParaRPr/>
          </a:p>
        </p:txBody>
      </p:sp>
      <p:sp>
        <p:nvSpPr>
          <p:cNvPr id="99" name="Google Shape;99;p15"/>
          <p:cNvSpPr txBox="1"/>
          <p:nvPr/>
        </p:nvSpPr>
        <p:spPr>
          <a:xfrm>
            <a:off x="729450" y="2396975"/>
            <a:ext cx="8172900" cy="12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aleway"/>
                <a:ea typeface="Raleway"/>
                <a:cs typeface="Raleway"/>
                <a:sym typeface="Raleway"/>
              </a:rPr>
              <a:t>Find the countries where female graduation percentage is less than 30 percent.</a:t>
            </a:r>
            <a:endParaRPr sz="3000">
              <a:solidFill>
                <a:srgbClr val="FFFFF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42"/>
          <p:cNvPicPr preferRelativeResize="0"/>
          <p:nvPr/>
        </p:nvPicPr>
        <p:blipFill>
          <a:blip r:embed="rId3">
            <a:alphaModFix/>
          </a:blip>
          <a:stretch>
            <a:fillRect/>
          </a:stretch>
        </p:blipFill>
        <p:spPr>
          <a:xfrm>
            <a:off x="1300950" y="152400"/>
            <a:ext cx="2300571" cy="4838702"/>
          </a:xfrm>
          <a:prstGeom prst="rect">
            <a:avLst/>
          </a:prstGeom>
          <a:noFill/>
          <a:ln>
            <a:noFill/>
          </a:ln>
        </p:spPr>
      </p:pic>
      <p:sp>
        <p:nvSpPr>
          <p:cNvPr id="263" name="Google Shape;263;p42"/>
          <p:cNvSpPr txBox="1"/>
          <p:nvPr/>
        </p:nvSpPr>
        <p:spPr>
          <a:xfrm>
            <a:off x="4893825" y="349550"/>
            <a:ext cx="3778500" cy="29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MapReduce Output for Business Question 3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3"/>
          <p:cNvPicPr preferRelativeResize="0"/>
          <p:nvPr/>
        </p:nvPicPr>
        <p:blipFill>
          <a:blip r:embed="rId3">
            <a:alphaModFix/>
          </a:blip>
          <a:stretch>
            <a:fillRect/>
          </a:stretch>
        </p:blipFill>
        <p:spPr>
          <a:xfrm>
            <a:off x="1017975" y="152400"/>
            <a:ext cx="2632454" cy="4838701"/>
          </a:xfrm>
          <a:prstGeom prst="rect">
            <a:avLst/>
          </a:prstGeom>
          <a:noFill/>
          <a:ln>
            <a:noFill/>
          </a:ln>
        </p:spPr>
      </p:pic>
      <p:sp>
        <p:nvSpPr>
          <p:cNvPr id="269" name="Google Shape;269;p43"/>
          <p:cNvSpPr txBox="1"/>
          <p:nvPr/>
        </p:nvSpPr>
        <p:spPr>
          <a:xfrm>
            <a:off x="5359900" y="299625"/>
            <a:ext cx="3545400" cy="17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MapReduce Output (cont.) for Business Question 3</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body" idx="1"/>
          </p:nvPr>
        </p:nvSpPr>
        <p:spPr>
          <a:xfrm>
            <a:off x="729450" y="19290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666666"/>
              </a:buClr>
              <a:buSzPts val="2000"/>
              <a:buChar char="-"/>
            </a:pPr>
            <a:r>
              <a:rPr lang="en" sz="2000">
                <a:solidFill>
                  <a:srgbClr val="666666"/>
                </a:solidFill>
              </a:rPr>
              <a:t>Map Test</a:t>
            </a:r>
            <a:endParaRPr sz="20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We created a test input which consisted of the country name being “World,” the indicator code being “</a:t>
            </a:r>
            <a:r>
              <a:rPr lang="en" sz="1800">
                <a:solidFill>
                  <a:srgbClr val="666666"/>
                </a:solidFill>
                <a:highlight>
                  <a:srgbClr val="FFFFFF"/>
                </a:highlight>
              </a:rPr>
              <a:t>SL.EMP.TOTL.SP.MA.ZS”.”  We populated the statistics with random statistics but kept the year 2000 statistic and the yar 2015 statistic the same as the original data.</a:t>
            </a:r>
            <a:endParaRPr sz="1800">
              <a:solidFill>
                <a:srgbClr val="666666"/>
              </a:solidFill>
              <a:highlight>
                <a:srgbClr val="FFFFFF"/>
              </a:highlight>
            </a:endParaRPr>
          </a:p>
          <a:p>
            <a:pPr marL="914400" lvl="1" indent="-342900" algn="l" rtl="0">
              <a:spcBef>
                <a:spcPts val="0"/>
              </a:spcBef>
              <a:spcAft>
                <a:spcPts val="0"/>
              </a:spcAft>
              <a:buClr>
                <a:srgbClr val="666666"/>
              </a:buClr>
              <a:buSzPts val="1800"/>
              <a:buChar char="-"/>
            </a:pPr>
            <a:r>
              <a:rPr lang="en" sz="1800">
                <a:solidFill>
                  <a:srgbClr val="666666"/>
                </a:solidFill>
                <a:highlight>
                  <a:srgbClr val="FFFFFF"/>
                </a:highlight>
              </a:rPr>
              <a:t>We set our map test outpt to be “World” as the key and both the  year 2000 statistic and the year 2015 statistic as the value, and our test ran successfuly.</a:t>
            </a:r>
            <a:endParaRPr sz="1800">
              <a:solidFill>
                <a:srgbClr val="666666"/>
              </a:solidFill>
              <a:highlight>
                <a:srgbClr val="FFFFFF"/>
              </a:highlight>
            </a:endParaRPr>
          </a:p>
          <a:p>
            <a:pPr marL="457200" lvl="0" indent="0" algn="l" rtl="0">
              <a:spcBef>
                <a:spcPts val="1600"/>
              </a:spcBef>
              <a:spcAft>
                <a:spcPts val="0"/>
              </a:spcAft>
              <a:buNone/>
            </a:pPr>
            <a:endParaRPr sz="2000">
              <a:solidFill>
                <a:srgbClr val="666666"/>
              </a:solidFill>
              <a:highlight>
                <a:srgbClr val="FFFFFF"/>
              </a:highlight>
            </a:endParaRPr>
          </a:p>
          <a:p>
            <a:pPr marL="914400" lvl="0" indent="0" algn="l" rtl="0">
              <a:spcBef>
                <a:spcPts val="1600"/>
              </a:spcBef>
              <a:spcAft>
                <a:spcPts val="1600"/>
              </a:spcAft>
              <a:buNone/>
            </a:pPr>
            <a:endParaRPr sz="2000">
              <a:solidFill>
                <a:srgbClr val="666666"/>
              </a:solidFill>
              <a:highlight>
                <a:srgbClr val="FFFFFF"/>
              </a:highlight>
            </a:endParaRPr>
          </a:p>
        </p:txBody>
      </p:sp>
      <p:sp>
        <p:nvSpPr>
          <p:cNvPr id="275" name="Google Shape;27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MRUnit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MRUnit (cont.)</a:t>
            </a:r>
            <a:endParaRPr/>
          </a:p>
        </p:txBody>
      </p:sp>
      <p:sp>
        <p:nvSpPr>
          <p:cNvPr id="281" name="Google Shape;281;p45"/>
          <p:cNvSpPr txBox="1">
            <a:spLocks noGrp="1"/>
          </p:cNvSpPr>
          <p:nvPr>
            <p:ph type="body" idx="1"/>
          </p:nvPr>
        </p:nvSpPr>
        <p:spPr>
          <a:xfrm>
            <a:off x="727650" y="1853850"/>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666666"/>
              </a:buClr>
              <a:buSzPts val="2000"/>
              <a:buChar char="-"/>
            </a:pPr>
            <a:r>
              <a:rPr lang="en" sz="2000">
                <a:solidFill>
                  <a:srgbClr val="666666"/>
                </a:solidFill>
                <a:highlight>
                  <a:srgbClr val="FFFFFF"/>
                </a:highlight>
              </a:rPr>
              <a:t>Reduce Test</a:t>
            </a:r>
            <a:endParaRPr sz="2000">
              <a:solidFill>
                <a:srgbClr val="666666"/>
              </a:solidFill>
              <a:highlight>
                <a:srgbClr val="FFFFFF"/>
              </a:highlight>
            </a:endParaRPr>
          </a:p>
          <a:p>
            <a:pPr marL="914400" lvl="1" indent="-342900" algn="l" rtl="0">
              <a:spcBef>
                <a:spcPts val="0"/>
              </a:spcBef>
              <a:spcAft>
                <a:spcPts val="0"/>
              </a:spcAft>
              <a:buClr>
                <a:srgbClr val="666666"/>
              </a:buClr>
              <a:buSzPts val="1800"/>
              <a:buChar char="-"/>
            </a:pPr>
            <a:r>
              <a:rPr lang="en" sz="1800">
                <a:solidFill>
                  <a:srgbClr val="666666"/>
                </a:solidFill>
                <a:highlight>
                  <a:srgbClr val="FFFFFF"/>
                </a:highlight>
              </a:rPr>
              <a:t>The reduce test input is the same as the test output for the map test.</a:t>
            </a:r>
            <a:endParaRPr sz="1800">
              <a:solidFill>
                <a:srgbClr val="666666"/>
              </a:solidFill>
              <a:highlight>
                <a:srgbClr val="FFFFFF"/>
              </a:highlight>
            </a:endParaRPr>
          </a:p>
          <a:p>
            <a:pPr marL="914400" lvl="1" indent="-342900" algn="l" rtl="0">
              <a:spcBef>
                <a:spcPts val="0"/>
              </a:spcBef>
              <a:spcAft>
                <a:spcPts val="0"/>
              </a:spcAft>
              <a:buClr>
                <a:srgbClr val="666666"/>
              </a:buClr>
              <a:buSzPts val="1800"/>
              <a:buChar char="-"/>
            </a:pPr>
            <a:r>
              <a:rPr lang="en" sz="1800">
                <a:solidFill>
                  <a:srgbClr val="666666"/>
                </a:solidFill>
                <a:highlight>
                  <a:srgbClr val="FFFFFF"/>
                </a:highlight>
              </a:rPr>
              <a:t>The test output is “World” as the key and the percent change as the value which is “-2.6257%”. Our test ran successfully.</a:t>
            </a:r>
            <a:endParaRPr sz="1800">
              <a:solidFill>
                <a:srgbClr val="666666"/>
              </a:solidFill>
              <a:highlight>
                <a:srgbClr val="FFFFFF"/>
              </a:highlight>
            </a:endParaRPr>
          </a:p>
          <a:p>
            <a:pPr marL="457200" lvl="0" indent="-355600" algn="l" rtl="0">
              <a:spcBef>
                <a:spcPts val="0"/>
              </a:spcBef>
              <a:spcAft>
                <a:spcPts val="0"/>
              </a:spcAft>
              <a:buClr>
                <a:srgbClr val="666666"/>
              </a:buClr>
              <a:buSzPts val="2000"/>
              <a:buChar char="-"/>
            </a:pPr>
            <a:r>
              <a:rPr lang="en" sz="2000">
                <a:solidFill>
                  <a:srgbClr val="666666"/>
                </a:solidFill>
                <a:highlight>
                  <a:srgbClr val="FFFFFF"/>
                </a:highlight>
              </a:rPr>
              <a:t>MapReduce Test</a:t>
            </a:r>
            <a:endParaRPr sz="2000">
              <a:solidFill>
                <a:srgbClr val="666666"/>
              </a:solidFill>
              <a:highlight>
                <a:srgbClr val="FFFFFF"/>
              </a:highlight>
            </a:endParaRPr>
          </a:p>
          <a:p>
            <a:pPr marL="914400" lvl="1" indent="-342900" algn="l" rtl="0">
              <a:spcBef>
                <a:spcPts val="0"/>
              </a:spcBef>
              <a:spcAft>
                <a:spcPts val="0"/>
              </a:spcAft>
              <a:buClr>
                <a:srgbClr val="666666"/>
              </a:buClr>
              <a:buSzPts val="1800"/>
              <a:buChar char="-"/>
            </a:pPr>
            <a:r>
              <a:rPr lang="en" sz="1800">
                <a:solidFill>
                  <a:srgbClr val="666666"/>
                </a:solidFill>
                <a:highlight>
                  <a:srgbClr val="FFFFFF"/>
                </a:highlight>
              </a:rPr>
              <a:t>We used the test input for the mapper and the test output for the reducer, and our test ran successfully.</a:t>
            </a:r>
            <a:endParaRPr sz="1800">
              <a:solidFill>
                <a:srgbClr val="666666"/>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 4</a:t>
            </a:r>
            <a:endParaRPr/>
          </a:p>
        </p:txBody>
      </p:sp>
      <p:sp>
        <p:nvSpPr>
          <p:cNvPr id="287" name="Google Shape;287;p46"/>
          <p:cNvSpPr txBox="1"/>
          <p:nvPr/>
        </p:nvSpPr>
        <p:spPr>
          <a:xfrm>
            <a:off x="729450" y="2396975"/>
            <a:ext cx="8172900" cy="12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aleway"/>
                <a:ea typeface="Raleway"/>
                <a:cs typeface="Raleway"/>
                <a:sym typeface="Raleway"/>
              </a:rPr>
              <a:t>List the percent change in female employment from the year 2000.</a:t>
            </a:r>
            <a:endParaRPr sz="3000">
              <a:solidFill>
                <a:srgbClr val="FFFFFF"/>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293" name="Google Shape;293;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The business question is asking for the individual percent change  in female employment for </a:t>
            </a:r>
            <a:r>
              <a:rPr lang="en" sz="2000" b="1"/>
              <a:t>every country</a:t>
            </a:r>
            <a:endParaRPr sz="2000"/>
          </a:p>
          <a:p>
            <a:pPr marL="457200" lvl="0" indent="-355600" algn="l" rtl="0">
              <a:spcBef>
                <a:spcPts val="0"/>
              </a:spcBef>
              <a:spcAft>
                <a:spcPts val="0"/>
              </a:spcAft>
              <a:buSzPts val="2000"/>
              <a:buAutoNum type="arabicPeriod"/>
            </a:pPr>
            <a:r>
              <a:rPr lang="en" sz="2000"/>
              <a:t>Include the “World” country name for a total estimate</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Indicator Codes</a:t>
            </a:r>
            <a:endParaRPr/>
          </a:p>
        </p:txBody>
      </p:sp>
      <p:sp>
        <p:nvSpPr>
          <p:cNvPr id="299" name="Google Shape;299;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marR="38100" lvl="0" indent="-355600" algn="l" rtl="0">
              <a:spcBef>
                <a:spcPts val="0"/>
              </a:spcBef>
              <a:spcAft>
                <a:spcPts val="0"/>
              </a:spcAft>
              <a:buSzPts val="2000"/>
              <a:buChar char="-"/>
            </a:pPr>
            <a:r>
              <a:rPr lang="en" sz="2000">
                <a:solidFill>
                  <a:srgbClr val="1D1C1D"/>
                </a:solidFill>
                <a:highlight>
                  <a:srgbClr val="FFFFFF"/>
                </a:highlight>
              </a:rPr>
              <a:t>SL.EMP.TOTL.SP.FE.ZS</a:t>
            </a:r>
            <a:endParaRPr sz="2000">
              <a:solidFill>
                <a:srgbClr val="1D1C1D"/>
              </a:solidFill>
              <a:highlight>
                <a:srgbClr val="FFFFFF"/>
              </a:highlight>
            </a:endParaRPr>
          </a:p>
          <a:p>
            <a:pPr marL="914400" lvl="1" indent="-355600" algn="l" rtl="0">
              <a:lnSpc>
                <a:spcPct val="100000"/>
              </a:lnSpc>
              <a:spcBef>
                <a:spcPts val="0"/>
              </a:spcBef>
              <a:spcAft>
                <a:spcPts val="0"/>
              </a:spcAft>
              <a:buClr>
                <a:srgbClr val="1D1C1D"/>
              </a:buClr>
              <a:buSzPts val="2000"/>
              <a:buChar char="-"/>
            </a:pPr>
            <a:r>
              <a:rPr lang="en" sz="1800"/>
              <a:t>Employment to population ratio, 15+, female (%) (modeled ILO estimate)</a:t>
            </a:r>
            <a:endParaRPr sz="1800"/>
          </a:p>
          <a:p>
            <a:pPr marL="914400" lvl="1" indent="-342900" algn="l" rtl="0">
              <a:lnSpc>
                <a:spcPct val="100000"/>
              </a:lnSpc>
              <a:spcBef>
                <a:spcPts val="0"/>
              </a:spcBef>
              <a:spcAft>
                <a:spcPts val="0"/>
              </a:spcAft>
              <a:buSzPts val="1800"/>
              <a:buChar char="-"/>
            </a:pPr>
            <a:r>
              <a:rPr lang="en" sz="1800"/>
              <a:t>We chose this indicator code because the statistic is more widely available compared to the national estimate for female employment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a:t>
            </a:r>
            <a:endParaRPr/>
          </a:p>
        </p:txBody>
      </p:sp>
      <p:sp>
        <p:nvSpPr>
          <p:cNvPr id="305" name="Google Shape;305;p49"/>
          <p:cNvSpPr txBox="1">
            <a:spLocks noGrp="1"/>
          </p:cNvSpPr>
          <p:nvPr>
            <p:ph type="body" idx="1"/>
          </p:nvPr>
        </p:nvSpPr>
        <p:spPr>
          <a:xfrm>
            <a:off x="729450" y="1760650"/>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666666"/>
              </a:buClr>
              <a:buSzPts val="2000"/>
              <a:buChar char="-"/>
            </a:pPr>
            <a:r>
              <a:rPr lang="en" sz="2000">
                <a:solidFill>
                  <a:srgbClr val="666666"/>
                </a:solidFill>
              </a:rPr>
              <a:t>Query to isolate the indicator code for the statistic showing female employment (ILO estimate)</a:t>
            </a:r>
            <a:endParaRPr sz="2000">
              <a:solidFill>
                <a:srgbClr val="666666"/>
              </a:solidFill>
            </a:endParaRPr>
          </a:p>
          <a:p>
            <a:pPr marL="914400" lvl="1" indent="-355600" algn="l" rtl="0">
              <a:lnSpc>
                <a:spcPct val="100000"/>
              </a:lnSpc>
              <a:spcBef>
                <a:spcPts val="0"/>
              </a:spcBef>
              <a:spcAft>
                <a:spcPts val="0"/>
              </a:spcAft>
              <a:buClr>
                <a:srgbClr val="666666"/>
              </a:buClr>
              <a:buSzPts val="2000"/>
              <a:buChar char="-"/>
            </a:pPr>
            <a:r>
              <a:rPr lang="en" sz="2000">
                <a:solidFill>
                  <a:srgbClr val="666666"/>
                </a:solidFill>
              </a:rPr>
              <a:t>Create TABLE female_employment</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AS</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select * from gender_stats</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where indicator_code='SL.EMP.TOTL.SP.FE.ZS';</a:t>
            </a:r>
            <a:endParaRPr sz="2000">
              <a:solidFill>
                <a:srgbClr val="666666"/>
              </a:solidFill>
            </a:endParaRPr>
          </a:p>
          <a:p>
            <a:pPr marL="914400" lvl="0" indent="0" algn="l" rtl="0">
              <a:lnSpc>
                <a:spcPct val="100000"/>
              </a:lnSpc>
              <a:spcBef>
                <a:spcPts val="0"/>
              </a:spcBef>
              <a:spcAft>
                <a:spcPts val="0"/>
              </a:spcAft>
              <a:buNone/>
            </a:pPr>
            <a:endParaRPr sz="2000">
              <a:solidFill>
                <a:srgbClr val="666666"/>
              </a:solidFill>
            </a:endParaRPr>
          </a:p>
        </p:txBody>
      </p:sp>
      <p:sp>
        <p:nvSpPr>
          <p:cNvPr id="306" name="Google Shape;306;p49"/>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pic>
        <p:nvPicPr>
          <p:cNvPr id="312" name="Google Shape;312;p50"/>
          <p:cNvPicPr preferRelativeResize="0"/>
          <p:nvPr/>
        </p:nvPicPr>
        <p:blipFill>
          <a:blip r:embed="rId3">
            <a:alphaModFix/>
          </a:blip>
          <a:stretch>
            <a:fillRect/>
          </a:stretch>
        </p:blipFill>
        <p:spPr>
          <a:xfrm>
            <a:off x="0" y="2469794"/>
            <a:ext cx="9144000" cy="11660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318" name="Google Shape;318;p51"/>
          <p:cNvSpPr txBox="1">
            <a:spLocks noGrp="1"/>
          </p:cNvSpPr>
          <p:nvPr>
            <p:ph type="body" idx="1"/>
          </p:nvPr>
        </p:nvSpPr>
        <p:spPr>
          <a:xfrm>
            <a:off x="729450" y="2115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666666"/>
              </a:buClr>
              <a:buSzPts val="2000"/>
              <a:buChar char="-"/>
            </a:pPr>
            <a:r>
              <a:rPr lang="en" sz="2000">
                <a:solidFill>
                  <a:srgbClr val="666666"/>
                </a:solidFill>
              </a:rPr>
              <a:t>Creates table excluding the unnecessary regions (reverse alphabet)</a:t>
            </a:r>
            <a:endParaRPr sz="2000">
              <a:solidFill>
                <a:srgbClr val="666666"/>
              </a:solidFill>
            </a:endParaRPr>
          </a:p>
          <a:p>
            <a:pPr marL="914400" lvl="1" indent="-355600" algn="l" rtl="0">
              <a:lnSpc>
                <a:spcPct val="100000"/>
              </a:lnSpc>
              <a:spcBef>
                <a:spcPts val="0"/>
              </a:spcBef>
              <a:spcAft>
                <a:spcPts val="0"/>
              </a:spcAft>
              <a:buClr>
                <a:srgbClr val="666666"/>
              </a:buClr>
              <a:buSzPts val="2000"/>
              <a:buChar char="-"/>
            </a:pPr>
            <a:r>
              <a:rPr lang="en" sz="2000">
                <a:solidFill>
                  <a:srgbClr val="666666"/>
                </a:solidFill>
              </a:rPr>
              <a:t>Create table female_employment_2</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AS</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select * from </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(select *,ROW_NUMBER() over (order by indicator_code) as rowid from female_employment)t where rowid between 0 and 218;</a:t>
            </a:r>
            <a:endParaRPr sz="2000">
              <a:solidFill>
                <a:srgbClr val="666666"/>
              </a:solidFill>
            </a:endParaRPr>
          </a:p>
        </p:txBody>
      </p:sp>
      <p:sp>
        <p:nvSpPr>
          <p:cNvPr id="319" name="Google Shape;319;p51"/>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Assumptions</a:t>
            </a:r>
            <a:endParaRPr sz="300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Graduation rate refers to Bachelor’s degree as the minimum degree attained</a:t>
            </a:r>
            <a:endParaRPr sz="2000"/>
          </a:p>
          <a:p>
            <a:pPr marL="457200" lvl="0" indent="-355600" algn="l" rtl="0">
              <a:spcBef>
                <a:spcPts val="0"/>
              </a:spcBef>
              <a:spcAft>
                <a:spcPts val="0"/>
              </a:spcAft>
              <a:buSzPts val="2000"/>
              <a:buAutoNum type="arabicPeriod"/>
            </a:pPr>
            <a:r>
              <a:rPr lang="en" sz="2000"/>
              <a:t>We will use the most recently available statistic for each country in our analysis</a:t>
            </a:r>
            <a:endParaRPr sz="2000"/>
          </a:p>
          <a:p>
            <a:pPr marL="457200" lvl="0" indent="-355600" algn="l" rtl="0">
              <a:spcBef>
                <a:spcPts val="0"/>
              </a:spcBef>
              <a:spcAft>
                <a:spcPts val="0"/>
              </a:spcAft>
              <a:buSzPts val="2000"/>
              <a:buAutoNum type="arabicPeriod"/>
            </a:pPr>
            <a:r>
              <a:rPr lang="en" sz="2000"/>
              <a:t>We exclude post-secondary statistics because post-secondary includes trade school/associate degrees</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 </a:t>
            </a:r>
            <a:endParaRPr/>
          </a:p>
        </p:txBody>
      </p:sp>
      <p:pic>
        <p:nvPicPr>
          <p:cNvPr id="325" name="Google Shape;325;p52"/>
          <p:cNvPicPr preferRelativeResize="0"/>
          <p:nvPr/>
        </p:nvPicPr>
        <p:blipFill>
          <a:blip r:embed="rId3">
            <a:alphaModFix/>
          </a:blip>
          <a:stretch>
            <a:fillRect/>
          </a:stretch>
        </p:blipFill>
        <p:spPr>
          <a:xfrm>
            <a:off x="1435800" y="2024000"/>
            <a:ext cx="2838450" cy="1924050"/>
          </a:xfrm>
          <a:prstGeom prst="rect">
            <a:avLst/>
          </a:prstGeom>
          <a:noFill/>
          <a:ln>
            <a:noFill/>
          </a:ln>
        </p:spPr>
      </p:pic>
      <p:pic>
        <p:nvPicPr>
          <p:cNvPr id="326" name="Google Shape;326;p52"/>
          <p:cNvPicPr preferRelativeResize="0"/>
          <p:nvPr/>
        </p:nvPicPr>
        <p:blipFill>
          <a:blip r:embed="rId4">
            <a:alphaModFix/>
          </a:blip>
          <a:stretch>
            <a:fillRect/>
          </a:stretch>
        </p:blipFill>
        <p:spPr>
          <a:xfrm>
            <a:off x="5114900" y="2243075"/>
            <a:ext cx="2047875" cy="1704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332" name="Google Shape;332;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666666"/>
              </a:buClr>
              <a:buSzPts val="2000"/>
              <a:buChar char="-"/>
            </a:pPr>
            <a:r>
              <a:rPr lang="en" sz="2000">
                <a:solidFill>
                  <a:srgbClr val="666666"/>
                </a:solidFill>
              </a:rPr>
              <a:t>Reverses the order to alphabetical</a:t>
            </a:r>
            <a:endParaRPr sz="2000">
              <a:solidFill>
                <a:srgbClr val="666666"/>
              </a:solidFill>
            </a:endParaRPr>
          </a:p>
          <a:p>
            <a:pPr marL="914400" lvl="1" indent="-355600" algn="l" rtl="0">
              <a:lnSpc>
                <a:spcPct val="100000"/>
              </a:lnSpc>
              <a:spcBef>
                <a:spcPts val="0"/>
              </a:spcBef>
              <a:spcAft>
                <a:spcPts val="0"/>
              </a:spcAft>
              <a:buClr>
                <a:srgbClr val="666666"/>
              </a:buClr>
              <a:buSzPts val="2000"/>
              <a:buChar char="-"/>
            </a:pPr>
            <a:r>
              <a:rPr lang="en" sz="2000">
                <a:solidFill>
                  <a:srgbClr val="666666"/>
                </a:solidFill>
              </a:rPr>
              <a:t>create table female_employment_3</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AS</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select * from female_employment_2</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order by country_name;</a:t>
            </a:r>
            <a:endParaRPr sz="2000">
              <a:solidFill>
                <a:srgbClr val="666666"/>
              </a:solidFill>
            </a:endParaRPr>
          </a:p>
          <a:p>
            <a:pPr marL="914400" lvl="0" indent="0" algn="l" rtl="0">
              <a:lnSpc>
                <a:spcPct val="100000"/>
              </a:lnSpc>
              <a:spcBef>
                <a:spcPts val="0"/>
              </a:spcBef>
              <a:spcAft>
                <a:spcPts val="0"/>
              </a:spcAft>
              <a:buNone/>
            </a:pPr>
            <a:r>
              <a:rPr lang="en" sz="2000">
                <a:solidFill>
                  <a:srgbClr val="666666"/>
                </a:solidFill>
              </a:rPr>
              <a:t>drop table female_employment_2;</a:t>
            </a:r>
            <a:endParaRPr sz="2000">
              <a:solidFill>
                <a:srgbClr val="666666"/>
              </a:solidFill>
            </a:endParaRPr>
          </a:p>
          <a:p>
            <a:pPr marL="914400" lvl="0" indent="0" algn="l" rtl="0">
              <a:lnSpc>
                <a:spcPct val="100000"/>
              </a:lnSpc>
              <a:spcBef>
                <a:spcPts val="0"/>
              </a:spcBef>
              <a:spcAft>
                <a:spcPts val="0"/>
              </a:spcAft>
              <a:buNone/>
            </a:pPr>
            <a:endParaRPr sz="2000">
              <a:solidFill>
                <a:srgbClr val="666666"/>
              </a:solidFill>
            </a:endParaRPr>
          </a:p>
        </p:txBody>
      </p:sp>
      <p:sp>
        <p:nvSpPr>
          <p:cNvPr id="333" name="Google Shape;333;p53"/>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pic>
        <p:nvPicPr>
          <p:cNvPr id="339" name="Google Shape;339;p54"/>
          <p:cNvPicPr preferRelativeResize="0"/>
          <p:nvPr/>
        </p:nvPicPr>
        <p:blipFill>
          <a:blip r:embed="rId3">
            <a:alphaModFix/>
          </a:blip>
          <a:stretch>
            <a:fillRect/>
          </a:stretch>
        </p:blipFill>
        <p:spPr>
          <a:xfrm>
            <a:off x="1024525" y="2191738"/>
            <a:ext cx="2876550" cy="1914525"/>
          </a:xfrm>
          <a:prstGeom prst="rect">
            <a:avLst/>
          </a:prstGeom>
          <a:noFill/>
          <a:ln>
            <a:noFill/>
          </a:ln>
        </p:spPr>
      </p:pic>
      <p:pic>
        <p:nvPicPr>
          <p:cNvPr id="340" name="Google Shape;340;p54"/>
          <p:cNvPicPr preferRelativeResize="0"/>
          <p:nvPr/>
        </p:nvPicPr>
        <p:blipFill>
          <a:blip r:embed="rId4">
            <a:alphaModFix/>
          </a:blip>
          <a:stretch>
            <a:fillRect/>
          </a:stretch>
        </p:blipFill>
        <p:spPr>
          <a:xfrm>
            <a:off x="5311600" y="2367963"/>
            <a:ext cx="2400300" cy="1562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 (cont.)</a:t>
            </a:r>
            <a:endParaRPr/>
          </a:p>
        </p:txBody>
      </p:sp>
      <p:sp>
        <p:nvSpPr>
          <p:cNvPr id="346" name="Google Shape;346;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Query to display percent change for female employment for every country and the world</a:t>
            </a:r>
            <a:endParaRPr sz="2000"/>
          </a:p>
          <a:p>
            <a:pPr marL="914400" lvl="1" indent="-342900" algn="l" rtl="0">
              <a:spcBef>
                <a:spcPts val="0"/>
              </a:spcBef>
              <a:spcAft>
                <a:spcPts val="0"/>
              </a:spcAft>
              <a:buSzPts val="1800"/>
              <a:buChar char="-"/>
            </a:pPr>
            <a:r>
              <a:rPr lang="en" sz="1800"/>
              <a:t>Create Table us_female_employment AS                                                select country_name, year_2000, year_2016, ((year_2016-year_2000)/year_2000)*100 AS percent_change  from female_employment_3;</a:t>
            </a:r>
            <a:endParaRPr sz="1800"/>
          </a:p>
          <a:p>
            <a:pPr marL="91440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56"/>
          <p:cNvPicPr preferRelativeResize="0"/>
          <p:nvPr/>
        </p:nvPicPr>
        <p:blipFill>
          <a:blip r:embed="rId3">
            <a:alphaModFix/>
          </a:blip>
          <a:stretch>
            <a:fillRect/>
          </a:stretch>
        </p:blipFill>
        <p:spPr>
          <a:xfrm>
            <a:off x="388400" y="123150"/>
            <a:ext cx="8367201" cy="4897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57"/>
          <p:cNvPicPr preferRelativeResize="0"/>
          <p:nvPr/>
        </p:nvPicPr>
        <p:blipFill>
          <a:blip r:embed="rId3">
            <a:alphaModFix/>
          </a:blip>
          <a:stretch>
            <a:fillRect/>
          </a:stretch>
        </p:blipFill>
        <p:spPr>
          <a:xfrm>
            <a:off x="752425" y="76200"/>
            <a:ext cx="7639158" cy="49910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 5</a:t>
            </a:r>
            <a:endParaRPr/>
          </a:p>
        </p:txBody>
      </p:sp>
      <p:sp>
        <p:nvSpPr>
          <p:cNvPr id="362" name="Google Shape;362;p58"/>
          <p:cNvSpPr txBox="1"/>
          <p:nvPr/>
        </p:nvSpPr>
        <p:spPr>
          <a:xfrm>
            <a:off x="729450" y="2396975"/>
            <a:ext cx="8172900" cy="12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aleway"/>
                <a:ea typeface="Raleway"/>
                <a:cs typeface="Raleway"/>
                <a:sym typeface="Raleway"/>
              </a:rPr>
              <a:t>List the percent difference in countries from 1960 to 2015 in adolescent fertility rate.</a:t>
            </a:r>
            <a:endParaRPr sz="3000">
              <a:solidFill>
                <a:srgbClr val="FFFFFF"/>
              </a:solidFill>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368" name="Google Shape;368;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Percent value for this statistic is determined by dividing the value of the statistic by 1000 (births per 1000) and then multiplying that value by 100 to obtain a percentage.</a:t>
            </a:r>
            <a:endParaRPr sz="2000"/>
          </a:p>
          <a:p>
            <a:pPr marL="457200" lvl="0" indent="-355600" algn="l" rtl="0">
              <a:spcBef>
                <a:spcPts val="0"/>
              </a:spcBef>
              <a:spcAft>
                <a:spcPts val="0"/>
              </a:spcAft>
              <a:buSzPts val="2000"/>
              <a:buAutoNum type="arabicPeriod"/>
            </a:pPr>
            <a:r>
              <a:rPr lang="en" sz="2000"/>
              <a:t>Percent difference is calculated by subtracting the percent value for 2015  from the percent value for 1960.</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Indicator Codes</a:t>
            </a:r>
            <a:endParaRPr/>
          </a:p>
        </p:txBody>
      </p:sp>
      <p:sp>
        <p:nvSpPr>
          <p:cNvPr id="374" name="Google Shape;374;p6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SP.ADO.TFRT</a:t>
            </a:r>
            <a:endParaRPr sz="2000"/>
          </a:p>
          <a:p>
            <a:pPr marL="914400" lvl="1" indent="-342900" algn="l" rtl="0">
              <a:spcBef>
                <a:spcPts val="0"/>
              </a:spcBef>
              <a:spcAft>
                <a:spcPts val="0"/>
              </a:spcAft>
              <a:buSzPts val="1800"/>
              <a:buChar char="-"/>
            </a:pPr>
            <a:r>
              <a:rPr lang="en" sz="1800"/>
              <a:t>Adolescent fertility rate (births per 1000 women ages 15-19)</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Oozie Direct Acyclic Graph</a:t>
            </a:r>
            <a:endParaRPr/>
          </a:p>
        </p:txBody>
      </p:sp>
      <p:sp>
        <p:nvSpPr>
          <p:cNvPr id="380" name="Google Shape;380;p6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solidFill>
                <a:srgbClr val="000000"/>
              </a:solidFill>
            </a:endParaRPr>
          </a:p>
          <a:p>
            <a:pPr marL="0" lvl="0" indent="0" algn="l" rtl="0">
              <a:spcBef>
                <a:spcPts val="0"/>
              </a:spcBef>
              <a:spcAft>
                <a:spcPts val="1600"/>
              </a:spcAft>
              <a:buNone/>
            </a:pPr>
            <a:endParaRPr/>
          </a:p>
        </p:txBody>
      </p:sp>
      <p:sp>
        <p:nvSpPr>
          <p:cNvPr id="381" name="Google Shape;381;p61"/>
          <p:cNvSpPr/>
          <p:nvPr/>
        </p:nvSpPr>
        <p:spPr>
          <a:xfrm>
            <a:off x="729450" y="2323375"/>
            <a:ext cx="918600" cy="664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Start</a:t>
            </a:r>
            <a:endParaRPr/>
          </a:p>
        </p:txBody>
      </p:sp>
      <p:sp>
        <p:nvSpPr>
          <p:cNvPr id="382" name="Google Shape;382;p61"/>
          <p:cNvSpPr/>
          <p:nvPr/>
        </p:nvSpPr>
        <p:spPr>
          <a:xfrm>
            <a:off x="1747800" y="2539750"/>
            <a:ext cx="649200" cy="19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1"/>
          <p:cNvSpPr/>
          <p:nvPr/>
        </p:nvSpPr>
        <p:spPr>
          <a:xfrm>
            <a:off x="2496725" y="2372050"/>
            <a:ext cx="1082100" cy="53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Sqoop      Export</a:t>
            </a:r>
            <a:endParaRPr/>
          </a:p>
        </p:txBody>
      </p:sp>
      <p:sp>
        <p:nvSpPr>
          <p:cNvPr id="384" name="Google Shape;384;p61"/>
          <p:cNvSpPr/>
          <p:nvPr/>
        </p:nvSpPr>
        <p:spPr>
          <a:xfrm>
            <a:off x="3678550" y="2539750"/>
            <a:ext cx="649200" cy="19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1"/>
          <p:cNvSpPr/>
          <p:nvPr/>
        </p:nvSpPr>
        <p:spPr>
          <a:xfrm>
            <a:off x="4394400" y="2372050"/>
            <a:ext cx="982200" cy="53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Sqoop Import</a:t>
            </a:r>
            <a:endParaRPr/>
          </a:p>
        </p:txBody>
      </p:sp>
      <p:sp>
        <p:nvSpPr>
          <p:cNvPr id="386" name="Google Shape;386;p61"/>
          <p:cNvSpPr/>
          <p:nvPr/>
        </p:nvSpPr>
        <p:spPr>
          <a:xfrm>
            <a:off x="5443250" y="2539750"/>
            <a:ext cx="649200" cy="19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1"/>
          <p:cNvSpPr/>
          <p:nvPr/>
        </p:nvSpPr>
        <p:spPr>
          <a:xfrm>
            <a:off x="6159100" y="2372050"/>
            <a:ext cx="982200" cy="53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Hive</a:t>
            </a:r>
            <a:endParaRPr/>
          </a:p>
        </p:txBody>
      </p:sp>
      <p:sp>
        <p:nvSpPr>
          <p:cNvPr id="388" name="Google Shape;388;p61"/>
          <p:cNvSpPr/>
          <p:nvPr/>
        </p:nvSpPr>
        <p:spPr>
          <a:xfrm>
            <a:off x="7274500" y="2539750"/>
            <a:ext cx="649200" cy="19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1"/>
          <p:cNvSpPr/>
          <p:nvPr/>
        </p:nvSpPr>
        <p:spPr>
          <a:xfrm>
            <a:off x="8123075" y="2323375"/>
            <a:ext cx="782400" cy="58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End</a:t>
            </a:r>
            <a:endParaRPr/>
          </a:p>
        </p:txBody>
      </p:sp>
      <p:sp>
        <p:nvSpPr>
          <p:cNvPr id="390" name="Google Shape;390;p61"/>
          <p:cNvSpPr/>
          <p:nvPr/>
        </p:nvSpPr>
        <p:spPr>
          <a:xfrm>
            <a:off x="4094825" y="4204325"/>
            <a:ext cx="1082100" cy="73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Kill</a:t>
            </a:r>
            <a:endParaRPr/>
          </a:p>
        </p:txBody>
      </p:sp>
      <p:sp>
        <p:nvSpPr>
          <p:cNvPr id="391" name="Google Shape;391;p61"/>
          <p:cNvSpPr/>
          <p:nvPr/>
        </p:nvSpPr>
        <p:spPr>
          <a:xfrm rot="-2700000">
            <a:off x="3402272" y="2742894"/>
            <a:ext cx="229103" cy="1675843"/>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1"/>
          <p:cNvSpPr/>
          <p:nvPr/>
        </p:nvSpPr>
        <p:spPr>
          <a:xfrm rot="333676">
            <a:off x="4752553" y="3064244"/>
            <a:ext cx="229078" cy="1073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1"/>
          <p:cNvSpPr/>
          <p:nvPr/>
        </p:nvSpPr>
        <p:spPr>
          <a:xfrm rot="2700000">
            <a:off x="5765988" y="2803793"/>
            <a:ext cx="216375" cy="1779364"/>
          </a:xfrm>
          <a:prstGeom prst="downArrow">
            <a:avLst>
              <a:gd name="adj1" fmla="val 50000"/>
              <a:gd name="adj2" fmla="val 924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1"/>
          <p:cNvSpPr txBox="1"/>
          <p:nvPr/>
        </p:nvSpPr>
        <p:spPr>
          <a:xfrm>
            <a:off x="3662013" y="2280688"/>
            <a:ext cx="649200" cy="1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5" name="Google Shape;395;p61"/>
          <p:cNvSpPr txBox="1"/>
          <p:nvPr/>
        </p:nvSpPr>
        <p:spPr>
          <a:xfrm>
            <a:off x="5443250" y="2302000"/>
            <a:ext cx="6492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6" name="Google Shape;396;p61"/>
          <p:cNvSpPr txBox="1"/>
          <p:nvPr/>
        </p:nvSpPr>
        <p:spPr>
          <a:xfrm>
            <a:off x="7307588" y="2280700"/>
            <a:ext cx="649200" cy="1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7" name="Google Shape;397;p61"/>
          <p:cNvSpPr txBox="1"/>
          <p:nvPr/>
        </p:nvSpPr>
        <p:spPr>
          <a:xfrm rot="2700000">
            <a:off x="2632663" y="3430857"/>
            <a:ext cx="1131088" cy="525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
        <p:nvSpPr>
          <p:cNvPr id="398" name="Google Shape;398;p61"/>
          <p:cNvSpPr txBox="1"/>
          <p:nvPr/>
        </p:nvSpPr>
        <p:spPr>
          <a:xfrm>
            <a:off x="3883700" y="3105788"/>
            <a:ext cx="918600" cy="7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
        <p:nvSpPr>
          <p:cNvPr id="399" name="Google Shape;399;p61"/>
          <p:cNvSpPr txBox="1"/>
          <p:nvPr/>
        </p:nvSpPr>
        <p:spPr>
          <a:xfrm rot="-2700000">
            <a:off x="5825917" y="3401584"/>
            <a:ext cx="1171393" cy="5837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Relevant Indicator Codes</a:t>
            </a:r>
            <a:endParaRPr sz="3000"/>
          </a:p>
        </p:txBody>
      </p:sp>
      <p:sp>
        <p:nvSpPr>
          <p:cNvPr id="111" name="Google Shape;111;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SE.TER.CUAT.BA</a:t>
            </a:r>
            <a:endParaRPr sz="2000"/>
          </a:p>
          <a:p>
            <a:pPr marL="914400" lvl="1" indent="-342900" algn="l" rtl="0">
              <a:spcBef>
                <a:spcPts val="0"/>
              </a:spcBef>
              <a:spcAft>
                <a:spcPts val="0"/>
              </a:spcAft>
              <a:buSzPts val="1800"/>
              <a:buChar char="-"/>
            </a:pPr>
            <a:r>
              <a:rPr lang="en" sz="1800"/>
              <a:t>Educational attainment, at least Bachelor's or equivalent, population 25+, female (%) (cumulative)</a:t>
            </a:r>
            <a:endParaRPr sz="1800"/>
          </a:p>
        </p:txBody>
      </p:sp>
      <p:sp>
        <p:nvSpPr>
          <p:cNvPr id="112" name="Google Shape;112;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SE.TER.HIAT.BA.FE.ZS</a:t>
            </a:r>
            <a:endParaRPr sz="2000"/>
          </a:p>
          <a:p>
            <a:pPr marL="457200" lvl="0" indent="-355600" algn="l" rtl="0">
              <a:spcBef>
                <a:spcPts val="0"/>
              </a:spcBef>
              <a:spcAft>
                <a:spcPts val="0"/>
              </a:spcAft>
              <a:buSzPts val="2000"/>
              <a:buChar char="-"/>
            </a:pPr>
            <a:r>
              <a:rPr lang="en" sz="2000"/>
              <a:t>SE.TER.HIAT.MS.FE.ZS</a:t>
            </a:r>
            <a:endParaRPr sz="2000"/>
          </a:p>
          <a:p>
            <a:pPr marL="457200" lvl="0" indent="-355600" algn="l" rtl="0">
              <a:spcBef>
                <a:spcPts val="0"/>
              </a:spcBef>
              <a:spcAft>
                <a:spcPts val="0"/>
              </a:spcAft>
              <a:buSzPts val="2000"/>
              <a:buChar char="-"/>
            </a:pPr>
            <a:r>
              <a:rPr lang="en" sz="2000"/>
              <a:t>SE.TER.HIAT.DO.FE.ZS</a:t>
            </a:r>
            <a:endParaRPr sz="2000"/>
          </a:p>
          <a:p>
            <a:pPr marL="914400" lvl="1" indent="-342900" algn="l" rtl="0">
              <a:spcBef>
                <a:spcPts val="0"/>
              </a:spcBef>
              <a:spcAft>
                <a:spcPts val="0"/>
              </a:spcAft>
              <a:buSzPts val="1800"/>
              <a:buChar char="-"/>
            </a:pPr>
            <a:r>
              <a:rPr lang="en" sz="1800"/>
              <a:t>These statistics refer to the highest attained level of education (Bachelor’s, Master’s,  Doctorate)</a:t>
            </a:r>
            <a:endParaRPr sz="1800"/>
          </a:p>
          <a:p>
            <a:pPr marL="914400" lvl="0" indent="0" algn="l" rtl="0">
              <a:spcBef>
                <a:spcPts val="1600"/>
              </a:spcBef>
              <a:spcAft>
                <a:spcPts val="16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Sqoop Export</a:t>
            </a:r>
            <a:endParaRPr/>
          </a:p>
        </p:txBody>
      </p:sp>
      <p:sp>
        <p:nvSpPr>
          <p:cNvPr id="405" name="Google Shape;405;p6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SzPts val="2000"/>
              <a:buChar char="-"/>
            </a:pPr>
            <a:r>
              <a:rPr lang="en" sz="2000"/>
              <a:t>sqoop export --connect jdbc:mysql://localhost/GENDERSTATS_DB --username STUDENT_ADMIN --password p4ssw0rd --table ADOLESCENT_FERTILITY_RATE --input-enclosed-by '"' --fields-terminated-by ',' --lines-terminated-by '\n' --export-dir Project2/Downloads/Gender_StatsData.csv -m 1</a:t>
            </a:r>
            <a:endParaRPr sz="2000"/>
          </a:p>
          <a:p>
            <a:pPr marL="0" lvl="0" indent="0" algn="l" rtl="0">
              <a:spcBef>
                <a:spcPts val="0"/>
              </a:spcBef>
              <a:spcAft>
                <a:spcPts val="160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Sqoop Import</a:t>
            </a:r>
            <a:endParaRPr/>
          </a:p>
        </p:txBody>
      </p:sp>
      <p:sp>
        <p:nvSpPr>
          <p:cNvPr id="411" name="Google Shape;411;p6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SzPts val="2000"/>
              <a:buChar char="-"/>
            </a:pPr>
            <a:r>
              <a:rPr lang="en" sz="2000"/>
              <a:t>sqoop import --connect jdbc:mysql://localhost/GENDERSTATS_DB  --username STUDENT_ADMIN --password p4ssw0rd --table ADOLESCENT_FERTILITY_RATE --hive-overwrite -m 1</a:t>
            </a:r>
            <a:endParaRPr sz="2000"/>
          </a:p>
          <a:p>
            <a:pPr marL="0" lvl="0" indent="0" algn="l" rtl="0">
              <a:spcBef>
                <a:spcPts val="0"/>
              </a:spcBef>
              <a:spcAft>
                <a:spcPts val="1600"/>
              </a:spcAft>
              <a:buNone/>
            </a:pP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Queries</a:t>
            </a:r>
            <a:endParaRPr/>
          </a:p>
        </p:txBody>
      </p:sp>
      <p:pic>
        <p:nvPicPr>
          <p:cNvPr id="417" name="Google Shape;417;p64"/>
          <p:cNvPicPr preferRelativeResize="0"/>
          <p:nvPr/>
        </p:nvPicPr>
        <p:blipFill>
          <a:blip r:embed="rId3">
            <a:alphaModFix/>
          </a:blip>
          <a:stretch>
            <a:fillRect/>
          </a:stretch>
        </p:blipFill>
        <p:spPr>
          <a:xfrm>
            <a:off x="1283125" y="1987000"/>
            <a:ext cx="6581350" cy="2923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65"/>
          <p:cNvPicPr preferRelativeResize="0"/>
          <p:nvPr/>
        </p:nvPicPr>
        <p:blipFill>
          <a:blip r:embed="rId3">
            <a:alphaModFix/>
          </a:blip>
          <a:stretch>
            <a:fillRect/>
          </a:stretch>
        </p:blipFill>
        <p:spPr>
          <a:xfrm>
            <a:off x="944702" y="65738"/>
            <a:ext cx="5480525" cy="5012025"/>
          </a:xfrm>
          <a:prstGeom prst="rect">
            <a:avLst/>
          </a:prstGeom>
          <a:noFill/>
          <a:ln>
            <a:noFill/>
          </a:ln>
        </p:spPr>
      </p:pic>
      <p:sp>
        <p:nvSpPr>
          <p:cNvPr id="423" name="Google Shape;423;p65"/>
          <p:cNvSpPr txBox="1"/>
          <p:nvPr/>
        </p:nvSpPr>
        <p:spPr>
          <a:xfrm>
            <a:off x="6841350" y="574213"/>
            <a:ext cx="2019600" cy="39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Lato"/>
                <a:ea typeface="Lato"/>
                <a:cs typeface="Lato"/>
                <a:sym typeface="Lato"/>
              </a:rPr>
              <a:t>Workflow.xml for Hive actions</a:t>
            </a:r>
            <a:endParaRPr sz="2000">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66"/>
          <p:cNvPicPr preferRelativeResize="0"/>
          <p:nvPr/>
        </p:nvPicPr>
        <p:blipFill>
          <a:blip r:embed="rId3">
            <a:alphaModFix/>
          </a:blip>
          <a:stretch>
            <a:fillRect/>
          </a:stretch>
        </p:blipFill>
        <p:spPr>
          <a:xfrm>
            <a:off x="368261" y="0"/>
            <a:ext cx="6054939" cy="5089275"/>
          </a:xfrm>
          <a:prstGeom prst="rect">
            <a:avLst/>
          </a:prstGeom>
          <a:noFill/>
          <a:ln>
            <a:noFill/>
          </a:ln>
        </p:spPr>
      </p:pic>
      <p:sp>
        <p:nvSpPr>
          <p:cNvPr id="429" name="Google Shape;429;p66"/>
          <p:cNvSpPr txBox="1"/>
          <p:nvPr/>
        </p:nvSpPr>
        <p:spPr>
          <a:xfrm>
            <a:off x="6824700" y="149800"/>
            <a:ext cx="2197200" cy="31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Lato"/>
                <a:ea typeface="Lato"/>
                <a:cs typeface="Lato"/>
                <a:sym typeface="Lato"/>
              </a:rPr>
              <a:t>Workflow.xml (cont.) for Hive actions</a:t>
            </a:r>
            <a:endParaRPr sz="2000">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67"/>
          <p:cNvPicPr preferRelativeResize="0"/>
          <p:nvPr/>
        </p:nvPicPr>
        <p:blipFill>
          <a:blip r:embed="rId3">
            <a:alphaModFix/>
          </a:blip>
          <a:stretch>
            <a:fillRect/>
          </a:stretch>
        </p:blipFill>
        <p:spPr>
          <a:xfrm>
            <a:off x="721825" y="67138"/>
            <a:ext cx="4509199" cy="5009225"/>
          </a:xfrm>
          <a:prstGeom prst="rect">
            <a:avLst/>
          </a:prstGeom>
          <a:noFill/>
          <a:ln>
            <a:noFill/>
          </a:ln>
        </p:spPr>
      </p:pic>
      <p:sp>
        <p:nvSpPr>
          <p:cNvPr id="435" name="Google Shape;435;p67"/>
          <p:cNvSpPr txBox="1"/>
          <p:nvPr/>
        </p:nvSpPr>
        <p:spPr>
          <a:xfrm>
            <a:off x="6541725" y="249675"/>
            <a:ext cx="1997400" cy="38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Workflow.xml (cont.) for Hive actions</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68"/>
          <p:cNvPicPr preferRelativeResize="0"/>
          <p:nvPr/>
        </p:nvPicPr>
        <p:blipFill>
          <a:blip r:embed="rId3">
            <a:alphaModFix/>
          </a:blip>
          <a:stretch>
            <a:fillRect/>
          </a:stretch>
        </p:blipFill>
        <p:spPr>
          <a:xfrm>
            <a:off x="285575" y="290513"/>
            <a:ext cx="4857750" cy="4562475"/>
          </a:xfrm>
          <a:prstGeom prst="rect">
            <a:avLst/>
          </a:prstGeom>
          <a:noFill/>
          <a:ln>
            <a:noFill/>
          </a:ln>
        </p:spPr>
      </p:pic>
      <p:sp>
        <p:nvSpPr>
          <p:cNvPr id="441" name="Google Shape;441;p68"/>
          <p:cNvSpPr txBox="1"/>
          <p:nvPr/>
        </p:nvSpPr>
        <p:spPr>
          <a:xfrm>
            <a:off x="5842625" y="732400"/>
            <a:ext cx="2813100" cy="3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Lato"/>
                <a:ea typeface="Lato"/>
                <a:cs typeface="Lato"/>
                <a:sym typeface="Lato"/>
              </a:rPr>
              <a:t>Std. out of Oozie Job</a:t>
            </a:r>
            <a:endParaRPr sz="2000">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69"/>
          <p:cNvPicPr preferRelativeResize="0"/>
          <p:nvPr/>
        </p:nvPicPr>
        <p:blipFill>
          <a:blip r:embed="rId3">
            <a:alphaModFix/>
          </a:blip>
          <a:stretch>
            <a:fillRect/>
          </a:stretch>
        </p:blipFill>
        <p:spPr>
          <a:xfrm>
            <a:off x="170525" y="114863"/>
            <a:ext cx="8802950" cy="49137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70"/>
          <p:cNvPicPr preferRelativeResize="0"/>
          <p:nvPr/>
        </p:nvPicPr>
        <p:blipFill>
          <a:blip r:embed="rId3">
            <a:alphaModFix/>
          </a:blip>
          <a:stretch>
            <a:fillRect/>
          </a:stretch>
        </p:blipFill>
        <p:spPr>
          <a:xfrm>
            <a:off x="435925" y="76200"/>
            <a:ext cx="8272160" cy="4991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Map</a:t>
            </a:r>
            <a:endParaRPr sz="2000"/>
          </a:p>
          <a:p>
            <a:pPr marL="914400" lvl="1" indent="-342900" algn="l" rtl="0">
              <a:spcBef>
                <a:spcPts val="0"/>
              </a:spcBef>
              <a:spcAft>
                <a:spcPts val="0"/>
              </a:spcAft>
              <a:buSzPts val="1800"/>
              <a:buChar char="-"/>
            </a:pPr>
            <a:r>
              <a:rPr lang="en" sz="1800"/>
              <a:t>Gender_StatsData.csv is read and mapper code will not do anything until the first country in the dataset appears, which is Afghanistan.</a:t>
            </a:r>
            <a:endParaRPr sz="1800"/>
          </a:p>
          <a:p>
            <a:pPr marL="914400" lvl="1" indent="-342900" algn="l" rtl="0">
              <a:spcBef>
                <a:spcPts val="0"/>
              </a:spcBef>
              <a:spcAft>
                <a:spcPts val="0"/>
              </a:spcAft>
              <a:buSzPts val="1800"/>
              <a:buChar char="-"/>
            </a:pPr>
            <a:r>
              <a:rPr lang="en" sz="1800"/>
              <a:t>Search for the relevant indicator codes within each country and use context.write to output the country name, the most recent statistic available for the relevant indicator code, and the year from which the statistic is being pulled from.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7650" y="1218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p:txBody>
      </p:sp>
      <p:sp>
        <p:nvSpPr>
          <p:cNvPr id="125" name="Google Shape;125;p19"/>
          <p:cNvSpPr txBox="1">
            <a:spLocks noGrp="1"/>
          </p:cNvSpPr>
          <p:nvPr>
            <p:ph type="body" idx="1"/>
          </p:nvPr>
        </p:nvSpPr>
        <p:spPr>
          <a:xfrm>
            <a:off x="727650" y="18957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Reduce</a:t>
            </a:r>
            <a:endParaRPr sz="2000"/>
          </a:p>
          <a:p>
            <a:pPr marL="914400" lvl="1" indent="-342900" algn="l" rtl="0">
              <a:spcBef>
                <a:spcPts val="0"/>
              </a:spcBef>
              <a:spcAft>
                <a:spcPts val="0"/>
              </a:spcAft>
              <a:buSzPts val="1800"/>
              <a:buChar char="-"/>
            </a:pPr>
            <a:r>
              <a:rPr lang="en" sz="1800"/>
              <a:t>For every country that passes through the reducer, we check if the CUAT stat is available for that country first. If the statistic is available, we will use this statistic to determine if the country has a female graduation rate under 30%.</a:t>
            </a:r>
            <a:endParaRPr sz="1800"/>
          </a:p>
          <a:p>
            <a:pPr marL="914400" lvl="1" indent="-342900" algn="l" rtl="0">
              <a:spcBef>
                <a:spcPts val="0"/>
              </a:spcBef>
              <a:spcAft>
                <a:spcPts val="0"/>
              </a:spcAft>
              <a:buSzPts val="1800"/>
              <a:buChar char="-"/>
            </a:pPr>
            <a:r>
              <a:rPr lang="en" sz="1800"/>
              <a:t>If the CUAT stat is not available, we check if all three HIAT stats are present for that country, and if so we will add those three statistics together and use that to determine if the country has a female graduation rate under 30%.</a:t>
            </a:r>
            <a:endParaRPr sz="1800"/>
          </a:p>
          <a:p>
            <a:pPr marL="9144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MapReduce (cont.)</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Reduce (cont.)</a:t>
            </a:r>
            <a:endParaRPr sz="2000"/>
          </a:p>
          <a:p>
            <a:pPr marL="914400" lvl="1" indent="-342900" algn="l" rtl="0">
              <a:spcBef>
                <a:spcPts val="0"/>
              </a:spcBef>
              <a:spcAft>
                <a:spcPts val="0"/>
              </a:spcAft>
              <a:buSzPts val="1800"/>
              <a:buChar char="-"/>
            </a:pPr>
            <a:r>
              <a:rPr lang="en" sz="1800"/>
              <a:t>We filter out our results and have the reducer only output the countries that have a female graduation rate under 30%.</a:t>
            </a:r>
            <a:endParaRPr sz="1800"/>
          </a:p>
          <a:p>
            <a:pPr marL="914400" lvl="1" indent="-342900" algn="l" rtl="0">
              <a:spcBef>
                <a:spcPts val="0"/>
              </a:spcBef>
              <a:spcAft>
                <a:spcPts val="0"/>
              </a:spcAft>
              <a:buSzPts val="1800"/>
              <a:buChar char="-"/>
            </a:pPr>
            <a:r>
              <a:rPr lang="en" sz="1800"/>
              <a:t>Also, if the country did not provide a CUAT statistic and also  they did not provide all three HIAT statistics, then we output a message saying that this country does not provide sufficient data for this statistic.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6308700" y="599250"/>
            <a:ext cx="2546700" cy="34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MapReduce Output for Business Question 1</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152400" y="152400"/>
            <a:ext cx="5225279" cy="483869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2405</Words>
  <Application>Microsoft Office PowerPoint</Application>
  <PresentationFormat>On-screen Show (16:9)</PresentationFormat>
  <Paragraphs>193</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Lato</vt:lpstr>
      <vt:lpstr>Arial</vt:lpstr>
      <vt:lpstr>Raleway</vt:lpstr>
      <vt:lpstr>Streamline</vt:lpstr>
      <vt:lpstr>Project 2- Gender Statistics</vt:lpstr>
      <vt:lpstr>Presentation Overview</vt:lpstr>
      <vt:lpstr>Business Question 1</vt:lpstr>
      <vt:lpstr>Assumptions</vt:lpstr>
      <vt:lpstr>Relevant Indicator Codes</vt:lpstr>
      <vt:lpstr>MapReduce</vt:lpstr>
      <vt:lpstr>MapReduce (cont.)</vt:lpstr>
      <vt:lpstr>MapReduce (cont.)</vt:lpstr>
      <vt:lpstr>PowerPoint Presentation</vt:lpstr>
      <vt:lpstr>PowerPoint Presentation</vt:lpstr>
      <vt:lpstr>MRUnit</vt:lpstr>
      <vt:lpstr>MRUnit (cont.)</vt:lpstr>
      <vt:lpstr>Business Question 2</vt:lpstr>
      <vt:lpstr>Assumptions</vt:lpstr>
      <vt:lpstr>Relevant Indicator Codes</vt:lpstr>
      <vt:lpstr>Hive Queries</vt:lpstr>
      <vt:lpstr>Hive Queries (cont.)</vt:lpstr>
      <vt:lpstr>Hive Queries (cont.)</vt:lpstr>
      <vt:lpstr>Query Output</vt:lpstr>
      <vt:lpstr>Hive Queries (cont.)</vt:lpstr>
      <vt:lpstr>Query Output</vt:lpstr>
      <vt:lpstr>Business Question 3</vt:lpstr>
      <vt:lpstr>Assumptions</vt:lpstr>
      <vt:lpstr>Relevant Indicator Codes</vt:lpstr>
      <vt:lpstr>MapReduce</vt:lpstr>
      <vt:lpstr>MapReduce (cont.)</vt:lpstr>
      <vt:lpstr>MapReduce (cont.) </vt:lpstr>
      <vt:lpstr>MapReduce (cont.)</vt:lpstr>
      <vt:lpstr>MapReduce (cont.)</vt:lpstr>
      <vt:lpstr>PowerPoint Presentation</vt:lpstr>
      <vt:lpstr>PowerPoint Presentation</vt:lpstr>
      <vt:lpstr>MRUnit</vt:lpstr>
      <vt:lpstr>MRUnit (cont.)</vt:lpstr>
      <vt:lpstr>Business Question 4</vt:lpstr>
      <vt:lpstr>Assumptions</vt:lpstr>
      <vt:lpstr>Relevant Indicator Codes</vt:lpstr>
      <vt:lpstr>Hive Queries</vt:lpstr>
      <vt:lpstr>Output</vt:lpstr>
      <vt:lpstr>Hive Queries (cont.)</vt:lpstr>
      <vt:lpstr>Output </vt:lpstr>
      <vt:lpstr>Hive Queries (cont.)</vt:lpstr>
      <vt:lpstr>Output</vt:lpstr>
      <vt:lpstr>Hive Queries (cont.)</vt:lpstr>
      <vt:lpstr>PowerPoint Presentation</vt:lpstr>
      <vt:lpstr>PowerPoint Presentation</vt:lpstr>
      <vt:lpstr>Business Question 5</vt:lpstr>
      <vt:lpstr>Assumptions</vt:lpstr>
      <vt:lpstr>Relevant Indicator Codes</vt:lpstr>
      <vt:lpstr>Oozie Direct Acyclic Graph</vt:lpstr>
      <vt:lpstr>Sqoop Export</vt:lpstr>
      <vt:lpstr>Sqoop Import</vt:lpstr>
      <vt:lpstr>Hive Queries</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Gender Statistics</dc:title>
  <cp:lastModifiedBy>NOTEAMCHAT !</cp:lastModifiedBy>
  <cp:revision>2</cp:revision>
  <dcterms:modified xsi:type="dcterms:W3CDTF">2019-09-24T20:50:37Z</dcterms:modified>
</cp:coreProperties>
</file>