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429" r:id="rId3"/>
    <p:sldId id="430" r:id="rId5"/>
    <p:sldId id="431" r:id="rId6"/>
    <p:sldId id="432" r:id="rId7"/>
    <p:sldId id="433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18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225" autoAdjust="0"/>
  </p:normalViewPr>
  <p:slideViewPr>
    <p:cSldViewPr snapToGrid="0">
      <p:cViewPr varScale="1">
        <p:scale>
          <a:sx n="57" d="100"/>
          <a:sy n="5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2119630" y="2230755"/>
            <a:ext cx="6163945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激光雷达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slam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483360" y="171265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019040" y="5089333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260648"/>
            <a:ext cx="4989240" cy="79208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启动键盘控制指令</a:t>
            </a:r>
            <a:endParaRPr lang="zh-CN" altLang="en-US" sz="3200" dirty="0"/>
          </a:p>
        </p:txBody>
      </p:sp>
      <p:pic>
        <p:nvPicPr>
          <p:cNvPr id="4" name="内容占位符 3" descr="teleop命令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7004" y="1772819"/>
            <a:ext cx="6283556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1545" y="1124744"/>
            <a:ext cx="59046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roslaunch mbot_teleop mbot_teleop.launch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61658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键盘控制机器人运行，建立地图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jiantu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585" y="1179837"/>
            <a:ext cx="3672408" cy="2900045"/>
          </a:xfrm>
          <a:prstGeom prst="rect">
            <a:avLst/>
          </a:prstGeom>
        </p:spPr>
      </p:pic>
      <p:pic>
        <p:nvPicPr>
          <p:cNvPr id="5" name="图片 4" descr="jiantu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42" y="1179836"/>
            <a:ext cx="3619262" cy="2900045"/>
          </a:xfrm>
          <a:prstGeom prst="rect">
            <a:avLst/>
          </a:prstGeom>
        </p:spPr>
      </p:pic>
      <p:pic>
        <p:nvPicPr>
          <p:cNvPr id="6" name="图片 5" descr="jiantu3"/>
          <p:cNvPicPr>
            <a:picLocks noChangeAspect="1"/>
          </p:cNvPicPr>
          <p:nvPr/>
        </p:nvPicPr>
        <p:blipFill>
          <a:blip r:embed="rId3"/>
          <a:srcRect r="1203" b="15408"/>
          <a:stretch>
            <a:fillRect/>
          </a:stretch>
        </p:blipFill>
        <p:spPr>
          <a:xfrm>
            <a:off x="2351587" y="4210057"/>
            <a:ext cx="3672407" cy="2440305"/>
          </a:xfrm>
          <a:prstGeom prst="rect">
            <a:avLst/>
          </a:prstGeom>
        </p:spPr>
      </p:pic>
      <p:pic>
        <p:nvPicPr>
          <p:cNvPr id="7" name="图片 6" descr="jiantu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42" y="4210057"/>
            <a:ext cx="3619262" cy="2440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iantu5"/>
          <p:cNvPicPr>
            <a:picLocks noChangeAspect="1"/>
          </p:cNvPicPr>
          <p:nvPr/>
        </p:nvPicPr>
        <p:blipFill>
          <a:blip r:embed="rId1"/>
          <a:srcRect r="-127" b="13173"/>
          <a:stretch>
            <a:fillRect/>
          </a:stretch>
        </p:blipFill>
        <p:spPr>
          <a:xfrm>
            <a:off x="2553179" y="359411"/>
            <a:ext cx="3517583" cy="2948305"/>
          </a:xfrm>
          <a:prstGeom prst="rect">
            <a:avLst/>
          </a:prstGeom>
        </p:spPr>
      </p:pic>
      <p:pic>
        <p:nvPicPr>
          <p:cNvPr id="5" name="图片 4" descr="jiantu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66" y="417195"/>
            <a:ext cx="3145155" cy="2833370"/>
          </a:xfrm>
          <a:prstGeom prst="rect">
            <a:avLst/>
          </a:prstGeom>
        </p:spPr>
      </p:pic>
      <p:pic>
        <p:nvPicPr>
          <p:cNvPr id="6" name="图片 5" descr="jiantu7"/>
          <p:cNvPicPr>
            <a:picLocks noChangeAspect="1"/>
          </p:cNvPicPr>
          <p:nvPr/>
        </p:nvPicPr>
        <p:blipFill>
          <a:blip r:embed="rId3"/>
          <a:srcRect r="14" b="13095"/>
          <a:stretch>
            <a:fillRect/>
          </a:stretch>
        </p:blipFill>
        <p:spPr>
          <a:xfrm>
            <a:off x="2554129" y="3429635"/>
            <a:ext cx="3516630" cy="2861310"/>
          </a:xfrm>
          <a:prstGeom prst="rect">
            <a:avLst/>
          </a:prstGeom>
        </p:spPr>
      </p:pic>
      <p:pic>
        <p:nvPicPr>
          <p:cNvPr id="7" name="图片 6" descr="jiantu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4" y="3499485"/>
            <a:ext cx="3145631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iantu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143" y="399415"/>
            <a:ext cx="3635216" cy="3070860"/>
          </a:xfrm>
          <a:prstGeom prst="rect">
            <a:avLst/>
          </a:prstGeom>
        </p:spPr>
      </p:pic>
      <p:pic>
        <p:nvPicPr>
          <p:cNvPr id="5" name="图片 4" descr="jiantu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29" y="330200"/>
            <a:ext cx="3555206" cy="3209290"/>
          </a:xfrm>
          <a:prstGeom prst="rect">
            <a:avLst/>
          </a:prstGeom>
        </p:spPr>
      </p:pic>
      <p:pic>
        <p:nvPicPr>
          <p:cNvPr id="6" name="图片 5" descr="jiantu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46" y="3539490"/>
            <a:ext cx="3595211" cy="3230880"/>
          </a:xfrm>
          <a:prstGeom prst="rect">
            <a:avLst/>
          </a:prstGeom>
        </p:spPr>
      </p:pic>
      <p:pic>
        <p:nvPicPr>
          <p:cNvPr id="7" name="图片 6" descr="jiantu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2" y="3767462"/>
            <a:ext cx="3516154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jiantu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266" y="2348880"/>
            <a:ext cx="3595211" cy="3230880"/>
          </a:xfrm>
          <a:prstGeom prst="rect">
            <a:avLst/>
          </a:prstGeom>
        </p:spPr>
      </p:pic>
      <p:pic>
        <p:nvPicPr>
          <p:cNvPr id="7" name="图片 6" descr="jiantu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47" y="2348880"/>
            <a:ext cx="3516154" cy="32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3552" y="332656"/>
            <a:ext cx="4350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6.</a:t>
            </a:r>
            <a:r>
              <a:rPr lang="zh-CN" altLang="en-US" sz="3200" dirty="0" smtClean="0">
                <a:solidFill>
                  <a:prstClr val="black"/>
                </a:solidFill>
              </a:rPr>
              <a:t>最</a:t>
            </a:r>
            <a:r>
              <a:rPr lang="zh-CN" altLang="en-US" sz="3200" dirty="0">
                <a:solidFill>
                  <a:prstClr val="black"/>
                </a:solidFill>
              </a:rPr>
              <a:t>后结果如下图所示 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260648"/>
            <a:ext cx="2304256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7.</a:t>
            </a:r>
            <a:r>
              <a:rPr lang="zh-CN" altLang="en-US" sz="3200" dirty="0" smtClean="0">
                <a:latin typeface="+mn-ea"/>
                <a:ea typeface="+mn-ea"/>
              </a:rPr>
              <a:t>保存图片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16832"/>
            <a:ext cx="648072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7568" y="1340768"/>
            <a:ext cx="540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rosrun map_server map_saver -f cloister_gmapping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88640"/>
            <a:ext cx="3970784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</a:t>
            </a:r>
            <a:r>
              <a:rPr lang="zh-CN" altLang="en-US" sz="3200" dirty="0" smtClean="0"/>
              <a:t>果如下所示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68760"/>
            <a:ext cx="6334293" cy="13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52936"/>
            <a:ext cx="6264696" cy="350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620688"/>
            <a:ext cx="4742184" cy="86409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启动</a:t>
            </a:r>
            <a:r>
              <a:rPr lang="en-US" altLang="zh-CN" sz="3200" dirty="0" smtClean="0">
                <a:latin typeface="+mn-ea"/>
                <a:ea typeface="+mn-ea"/>
              </a:rPr>
              <a:t>roscore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4" name="图片 3" descr="rosc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547" y="1916832"/>
            <a:ext cx="8068945" cy="374777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1536700" y="28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Hector</a:t>
            </a:r>
            <a:r>
              <a:rPr lang="zh-CN" altLang="en-US"/>
              <a:t>仿真运行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4906888" cy="85010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2.</a:t>
            </a:r>
            <a:r>
              <a:rPr lang="zh-CN" altLang="en-US" sz="3200" dirty="0" smtClean="0">
                <a:latin typeface="+mn-ea"/>
                <a:ea typeface="+mn-ea"/>
              </a:rPr>
              <a:t>启动仿真环境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62"/>
            <a:ext cx="6123810" cy="36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63552" y="1340768"/>
            <a:ext cx="73448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$ roslaunch mbot_gazebo mbot_laser_nav_gazebo.launch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6552728" cy="8501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打</a:t>
            </a:r>
            <a:r>
              <a:rPr lang="zh-CN" altLang="en-US" sz="2400" dirty="0" smtClean="0"/>
              <a:t>开后的结果仿真结果如下图所示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12782"/>
            <a:ext cx="6123810" cy="34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5521" y="5085184"/>
            <a:ext cx="8280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下一步就是让机器人在陌生环境里面去实现</a:t>
            </a:r>
            <a:r>
              <a:rPr lang="en-US" altLang="zh-CN" sz="2400" dirty="0"/>
              <a:t>gmapping</a:t>
            </a:r>
            <a:r>
              <a:rPr lang="zh-CN" altLang="zh-CN" sz="2400" dirty="0"/>
              <a:t>建图的一系列工作</a:t>
            </a:r>
            <a:endParaRPr lang="zh-CN" altLang="zh-CN" sz="2400" dirty="0"/>
          </a:p>
          <a:p>
            <a:r>
              <a:rPr lang="zh-CN" altLang="zh-CN" sz="2400" dirty="0"/>
              <a:t>接下来去启动</a:t>
            </a:r>
            <a:r>
              <a:rPr lang="en-US" altLang="zh-CN" sz="2400" dirty="0"/>
              <a:t>gmapping</a:t>
            </a:r>
            <a:r>
              <a:rPr lang="zh-CN" altLang="zh-CN" sz="2400" dirty="0"/>
              <a:t>建图的一个节点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 flipH="1">
            <a:off x="2968336" y="83889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251200" y="4232335"/>
            <a:ext cx="552353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3"/>
          <p:cNvSpPr txBox="1"/>
          <p:nvPr/>
        </p:nvSpPr>
        <p:spPr>
          <a:xfrm>
            <a:off x="2035175" y="1258570"/>
            <a:ext cx="641477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激光雷达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slam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 </a:t>
            </a:r>
            <a:r>
              <a:rPr lang="zh-CN" altLang="zh-CN" sz="3200" dirty="0" smtClean="0"/>
              <a:t>启</a:t>
            </a:r>
            <a:r>
              <a:rPr lang="zh-CN" altLang="zh-CN" sz="3200" dirty="0"/>
              <a:t>动</a:t>
            </a:r>
            <a:r>
              <a:rPr lang="en-US" altLang="zh-CN" sz="3200" dirty="0"/>
              <a:t>gmapping</a:t>
            </a:r>
            <a:r>
              <a:rPr lang="zh-CN" altLang="zh-CN" sz="3200" dirty="0"/>
              <a:t>建图的一个节点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9" y="1196758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$ roslaunch mbot_navigation hector_demo.launch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02" y="1700808"/>
            <a:ext cx="61245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9329" y="6021294"/>
            <a:ext cx="6192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会看见一个</a:t>
            </a:r>
            <a:r>
              <a:rPr lang="en-US" altLang="zh-CN" dirty="0"/>
              <a:t>rviz</a:t>
            </a:r>
            <a:r>
              <a:rPr lang="zh-CN" altLang="zh-CN" dirty="0"/>
              <a:t>界面，界面中会看到有个机器人，这是我们在</a:t>
            </a:r>
            <a:r>
              <a:rPr lang="en-US" altLang="zh-CN" dirty="0"/>
              <a:t>gazebo</a:t>
            </a:r>
            <a:r>
              <a:rPr lang="zh-CN" altLang="zh-CN" dirty="0"/>
              <a:t>环境中仿真的机器人模型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260648"/>
            <a:ext cx="4989240" cy="79208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启动键盘控制指令</a:t>
            </a:r>
            <a:endParaRPr lang="zh-CN" altLang="en-US" sz="3200" dirty="0"/>
          </a:p>
        </p:txBody>
      </p:sp>
      <p:pic>
        <p:nvPicPr>
          <p:cNvPr id="4" name="内容占位符 3" descr="teleop命令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7004" y="1772819"/>
            <a:ext cx="6283556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1545" y="1124744"/>
            <a:ext cx="59046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roslaunch mbot_teleop mbot_teleop.launch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61658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键盘控制机器人运行，建立地图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jiantu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585" y="1179837"/>
            <a:ext cx="3672408" cy="2900045"/>
          </a:xfrm>
          <a:prstGeom prst="rect">
            <a:avLst/>
          </a:prstGeom>
        </p:spPr>
      </p:pic>
      <p:pic>
        <p:nvPicPr>
          <p:cNvPr id="5" name="图片 4" descr="jiantu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42" y="1179836"/>
            <a:ext cx="3619262" cy="2900045"/>
          </a:xfrm>
          <a:prstGeom prst="rect">
            <a:avLst/>
          </a:prstGeom>
        </p:spPr>
      </p:pic>
      <p:pic>
        <p:nvPicPr>
          <p:cNvPr id="6" name="图片 5" descr="jiantu3"/>
          <p:cNvPicPr>
            <a:picLocks noChangeAspect="1"/>
          </p:cNvPicPr>
          <p:nvPr/>
        </p:nvPicPr>
        <p:blipFill>
          <a:blip r:embed="rId3"/>
          <a:srcRect r="1203" b="15408"/>
          <a:stretch>
            <a:fillRect/>
          </a:stretch>
        </p:blipFill>
        <p:spPr>
          <a:xfrm>
            <a:off x="2351587" y="4210057"/>
            <a:ext cx="3672407" cy="2440305"/>
          </a:xfrm>
          <a:prstGeom prst="rect">
            <a:avLst/>
          </a:prstGeom>
        </p:spPr>
      </p:pic>
      <p:pic>
        <p:nvPicPr>
          <p:cNvPr id="7" name="图片 6" descr="jiantu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42" y="4210057"/>
            <a:ext cx="3619262" cy="24403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iantu5"/>
          <p:cNvPicPr>
            <a:picLocks noChangeAspect="1"/>
          </p:cNvPicPr>
          <p:nvPr/>
        </p:nvPicPr>
        <p:blipFill>
          <a:blip r:embed="rId1"/>
          <a:srcRect r="-127" b="13173"/>
          <a:stretch>
            <a:fillRect/>
          </a:stretch>
        </p:blipFill>
        <p:spPr>
          <a:xfrm>
            <a:off x="2553179" y="359411"/>
            <a:ext cx="3517583" cy="2948305"/>
          </a:xfrm>
          <a:prstGeom prst="rect">
            <a:avLst/>
          </a:prstGeom>
        </p:spPr>
      </p:pic>
      <p:pic>
        <p:nvPicPr>
          <p:cNvPr id="5" name="图片 4" descr="jiantu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66" y="417195"/>
            <a:ext cx="3145155" cy="2833370"/>
          </a:xfrm>
          <a:prstGeom prst="rect">
            <a:avLst/>
          </a:prstGeom>
        </p:spPr>
      </p:pic>
      <p:pic>
        <p:nvPicPr>
          <p:cNvPr id="6" name="图片 5" descr="jiantu7"/>
          <p:cNvPicPr>
            <a:picLocks noChangeAspect="1"/>
          </p:cNvPicPr>
          <p:nvPr/>
        </p:nvPicPr>
        <p:blipFill>
          <a:blip r:embed="rId3"/>
          <a:srcRect r="14" b="13095"/>
          <a:stretch>
            <a:fillRect/>
          </a:stretch>
        </p:blipFill>
        <p:spPr>
          <a:xfrm>
            <a:off x="2554129" y="3429635"/>
            <a:ext cx="3516630" cy="2861310"/>
          </a:xfrm>
          <a:prstGeom prst="rect">
            <a:avLst/>
          </a:prstGeom>
        </p:spPr>
      </p:pic>
      <p:pic>
        <p:nvPicPr>
          <p:cNvPr id="7" name="图片 6" descr="jiantu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4" y="3499485"/>
            <a:ext cx="3145631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jiantu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143" y="399415"/>
            <a:ext cx="3635216" cy="3070860"/>
          </a:xfrm>
          <a:prstGeom prst="rect">
            <a:avLst/>
          </a:prstGeom>
        </p:spPr>
      </p:pic>
      <p:pic>
        <p:nvPicPr>
          <p:cNvPr id="5" name="图片 4" descr="jiantu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29" y="330200"/>
            <a:ext cx="3555206" cy="3209290"/>
          </a:xfrm>
          <a:prstGeom prst="rect">
            <a:avLst/>
          </a:prstGeom>
        </p:spPr>
      </p:pic>
      <p:pic>
        <p:nvPicPr>
          <p:cNvPr id="6" name="图片 5" descr="jiantu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46" y="3539490"/>
            <a:ext cx="3595211" cy="3230880"/>
          </a:xfrm>
          <a:prstGeom prst="rect">
            <a:avLst/>
          </a:prstGeom>
        </p:spPr>
      </p:pic>
      <p:pic>
        <p:nvPicPr>
          <p:cNvPr id="7" name="图片 6" descr="jiantu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2" y="3767462"/>
            <a:ext cx="3516154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jiantu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266" y="2348880"/>
            <a:ext cx="3595211" cy="3230880"/>
          </a:xfrm>
          <a:prstGeom prst="rect">
            <a:avLst/>
          </a:prstGeom>
        </p:spPr>
      </p:pic>
      <p:pic>
        <p:nvPicPr>
          <p:cNvPr id="7" name="图片 6" descr="jiantu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47" y="2348880"/>
            <a:ext cx="3516154" cy="32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3552" y="332656"/>
            <a:ext cx="4350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6.</a:t>
            </a:r>
            <a:r>
              <a:rPr lang="zh-CN" altLang="en-US" sz="3200" dirty="0" smtClean="0">
                <a:solidFill>
                  <a:prstClr val="black"/>
                </a:solidFill>
              </a:rPr>
              <a:t>最</a:t>
            </a:r>
            <a:r>
              <a:rPr lang="zh-CN" altLang="en-US" sz="3200" dirty="0">
                <a:solidFill>
                  <a:prstClr val="black"/>
                </a:solidFill>
              </a:rPr>
              <a:t>后结果如下图所示 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260648"/>
            <a:ext cx="2304256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7.</a:t>
            </a:r>
            <a:r>
              <a:rPr lang="zh-CN" altLang="en-US" sz="3200" dirty="0" smtClean="0">
                <a:latin typeface="+mn-ea"/>
                <a:ea typeface="+mn-ea"/>
              </a:rPr>
              <a:t>保存图片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16832"/>
            <a:ext cx="648072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7568" y="1340768"/>
            <a:ext cx="540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 rosrun map_server map_saver -f cloister_gmapping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88640"/>
            <a:ext cx="3970784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</a:t>
            </a:r>
            <a:r>
              <a:rPr lang="zh-CN" altLang="en-US" sz="3200" dirty="0" smtClean="0"/>
              <a:t>果如下所示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68760"/>
            <a:ext cx="6334293" cy="13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52936"/>
            <a:ext cx="6264696" cy="350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Karto</a:t>
            </a:r>
            <a:r>
              <a:rPr lang="zh-CN" altLang="en-US"/>
              <a:t>仿真运行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建立</a:t>
            </a:r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 descr="karto的launch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8720" y="1285875"/>
            <a:ext cx="6424295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编译工作空间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1320800" y="1315085"/>
            <a:ext cx="7129145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激光雷达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slam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启动</a:t>
            </a:r>
            <a:r>
              <a:rPr lang="en-US" altLang="zh-CN"/>
              <a:t>ROS</a:t>
            </a:r>
            <a:r>
              <a:rPr lang="zh-CN" altLang="en-US"/>
              <a:t>节点</a:t>
            </a:r>
            <a:r>
              <a:rPr lang="en-US" altLang="zh-CN"/>
              <a:t>roscore</a:t>
            </a:r>
            <a:endParaRPr lang="en-US" altLang="zh-CN"/>
          </a:p>
        </p:txBody>
      </p:sp>
      <p:pic>
        <p:nvPicPr>
          <p:cNvPr id="4" name="图片 3" descr="rosc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210" y="2534285"/>
            <a:ext cx="8068945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打开仿真环境</a:t>
            </a:r>
            <a:endParaRPr lang="zh-CN" altLang="en-US"/>
          </a:p>
        </p:txBody>
      </p:sp>
      <p:pic>
        <p:nvPicPr>
          <p:cNvPr id="4" name="图片 3" descr="打开gazebo命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7905" y="24765"/>
            <a:ext cx="6421755" cy="6045835"/>
          </a:xfrm>
          <a:prstGeom prst="rect">
            <a:avLst/>
          </a:prstGeom>
        </p:spPr>
      </p:pic>
      <p:pic>
        <p:nvPicPr>
          <p:cNvPr id="5" name="图片 4" descr="打开gazebo文件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05" y="5567045"/>
            <a:ext cx="6421755" cy="12388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仿真环境如图所示</a:t>
            </a:r>
            <a:endParaRPr lang="zh-CN" altLang="en-US"/>
          </a:p>
        </p:txBody>
      </p:sp>
      <p:pic>
        <p:nvPicPr>
          <p:cNvPr id="4" name="图片 3" descr="gazebo仿真环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7475" y="476250"/>
            <a:ext cx="4214495" cy="60432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08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启动</a:t>
            </a:r>
            <a:r>
              <a:rPr lang="en-US" altLang="zh-CN"/>
              <a:t>Karto</a:t>
            </a:r>
            <a:r>
              <a:rPr lang="zh-CN" altLang="en-US"/>
              <a:t>的</a:t>
            </a:r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 descr="karto打开launch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420" y="1650365"/>
            <a:ext cx="8010525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80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rviz</a:t>
            </a:r>
            <a:r>
              <a:rPr lang="zh-CN" altLang="en-US"/>
              <a:t>界面会自动跳出</a:t>
            </a:r>
            <a:endParaRPr lang="zh-CN" altLang="en-US"/>
          </a:p>
        </p:txBody>
      </p:sp>
      <p:pic>
        <p:nvPicPr>
          <p:cNvPr id="4" name="图片 3" descr="rviz 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555" y="1547495"/>
            <a:ext cx="8564245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595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启动键盘控制指令</a:t>
            </a:r>
            <a:endParaRPr lang="zh-CN" altLang="en-US"/>
          </a:p>
        </p:txBody>
      </p:sp>
      <p:pic>
        <p:nvPicPr>
          <p:cNvPr id="4" name="图片 3" descr="teleop命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1097915"/>
            <a:ext cx="749744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65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7.</a:t>
            </a:r>
            <a:r>
              <a:rPr lang="zh-CN" altLang="en-US"/>
              <a:t>用键盘控制机器人运行，建立地图</a:t>
            </a:r>
            <a:endParaRPr lang="zh-CN" altLang="en-US"/>
          </a:p>
        </p:txBody>
      </p:sp>
      <p:pic>
        <p:nvPicPr>
          <p:cNvPr id="4" name="图片 3" descr="jiantu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1179830"/>
            <a:ext cx="4121150" cy="2900045"/>
          </a:xfrm>
          <a:prstGeom prst="rect">
            <a:avLst/>
          </a:prstGeom>
        </p:spPr>
      </p:pic>
      <p:pic>
        <p:nvPicPr>
          <p:cNvPr id="5" name="图片 4" descr="jiantu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95" y="1080770"/>
            <a:ext cx="5426075" cy="2753360"/>
          </a:xfrm>
          <a:prstGeom prst="rect">
            <a:avLst/>
          </a:prstGeom>
        </p:spPr>
      </p:pic>
      <p:pic>
        <p:nvPicPr>
          <p:cNvPr id="6" name="图片 5" descr="jiantu3"/>
          <p:cNvPicPr>
            <a:picLocks noChangeAspect="1"/>
          </p:cNvPicPr>
          <p:nvPr/>
        </p:nvPicPr>
        <p:blipFill>
          <a:blip r:embed="rId3"/>
          <a:srcRect r="1203" b="15408"/>
          <a:stretch>
            <a:fillRect/>
          </a:stretch>
        </p:blipFill>
        <p:spPr>
          <a:xfrm>
            <a:off x="1370330" y="4210050"/>
            <a:ext cx="4172585" cy="2440305"/>
          </a:xfrm>
          <a:prstGeom prst="rect">
            <a:avLst/>
          </a:prstGeom>
        </p:spPr>
      </p:pic>
      <p:pic>
        <p:nvPicPr>
          <p:cNvPr id="7" name="图片 6" descr="jiantu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05" y="3874770"/>
            <a:ext cx="4225290" cy="27755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iantu5"/>
          <p:cNvPicPr>
            <a:picLocks noChangeAspect="1"/>
          </p:cNvPicPr>
          <p:nvPr/>
        </p:nvPicPr>
        <p:blipFill>
          <a:blip r:embed="rId1"/>
          <a:srcRect r="-127" b="13173"/>
          <a:stretch>
            <a:fillRect/>
          </a:stretch>
        </p:blipFill>
        <p:spPr>
          <a:xfrm>
            <a:off x="1372235" y="359410"/>
            <a:ext cx="4690110" cy="2948305"/>
          </a:xfrm>
          <a:prstGeom prst="rect">
            <a:avLst/>
          </a:prstGeom>
        </p:spPr>
      </p:pic>
      <p:pic>
        <p:nvPicPr>
          <p:cNvPr id="5" name="图片 4" descr="jiantu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55" y="417195"/>
            <a:ext cx="4193540" cy="2833370"/>
          </a:xfrm>
          <a:prstGeom prst="rect">
            <a:avLst/>
          </a:prstGeom>
        </p:spPr>
      </p:pic>
      <p:pic>
        <p:nvPicPr>
          <p:cNvPr id="6" name="图片 5" descr="jiantu7"/>
          <p:cNvPicPr>
            <a:picLocks noChangeAspect="1"/>
          </p:cNvPicPr>
          <p:nvPr/>
        </p:nvPicPr>
        <p:blipFill>
          <a:blip r:embed="rId3"/>
          <a:srcRect r="14" b="13095"/>
          <a:stretch>
            <a:fillRect/>
          </a:stretch>
        </p:blipFill>
        <p:spPr>
          <a:xfrm>
            <a:off x="1373505" y="3429635"/>
            <a:ext cx="4688840" cy="2861310"/>
          </a:xfrm>
          <a:prstGeom prst="rect">
            <a:avLst/>
          </a:prstGeom>
        </p:spPr>
      </p:pic>
      <p:pic>
        <p:nvPicPr>
          <p:cNvPr id="7" name="图片 6" descr="jiantu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20" y="3499485"/>
            <a:ext cx="4194175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iantu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399415"/>
            <a:ext cx="4846955" cy="3070860"/>
          </a:xfrm>
          <a:prstGeom prst="rect">
            <a:avLst/>
          </a:prstGeom>
        </p:spPr>
      </p:pic>
      <p:pic>
        <p:nvPicPr>
          <p:cNvPr id="5" name="图片 4" descr="jiantu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330200"/>
            <a:ext cx="4740275" cy="3209290"/>
          </a:xfrm>
          <a:prstGeom prst="rect">
            <a:avLst/>
          </a:prstGeom>
        </p:spPr>
      </p:pic>
      <p:pic>
        <p:nvPicPr>
          <p:cNvPr id="6" name="图片 5" descr="jiantu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0" y="3539490"/>
            <a:ext cx="4793615" cy="3230880"/>
          </a:xfrm>
          <a:prstGeom prst="rect">
            <a:avLst/>
          </a:prstGeom>
        </p:spPr>
      </p:pic>
      <p:pic>
        <p:nvPicPr>
          <p:cNvPr id="7" name="图片 6" descr="jiantu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975" y="3767455"/>
            <a:ext cx="4688205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8.</a:t>
            </a:r>
            <a:r>
              <a:rPr lang="zh-CN" altLang="en-US"/>
              <a:t>地图保存</a:t>
            </a:r>
            <a:endParaRPr lang="zh-CN" altLang="en-US"/>
          </a:p>
        </p:txBody>
      </p:sp>
      <p:pic>
        <p:nvPicPr>
          <p:cNvPr id="4" name="图片 3" descr="保存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36595"/>
            <a:ext cx="6334760" cy="1322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4711" t="43376" r="37384" b="23933"/>
          <a:stretch>
            <a:fillRect/>
          </a:stretch>
        </p:blipFill>
        <p:spPr>
          <a:xfrm>
            <a:off x="7618095" y="2453005"/>
            <a:ext cx="4083050" cy="2690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10" y="5213470"/>
            <a:ext cx="3291658" cy="109048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022641" y="5153870"/>
            <a:ext cx="2822678" cy="1150097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3"/>
          <p:cNvSpPr txBox="1"/>
          <p:nvPr/>
        </p:nvSpPr>
        <p:spPr>
          <a:xfrm>
            <a:off x="2104390" y="1230630"/>
            <a:ext cx="6345555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激光雷达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slam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7" y="5890179"/>
            <a:ext cx="1786664" cy="59190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4401221" y="5890178"/>
            <a:ext cx="1428646" cy="588732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5971098" y="5953538"/>
            <a:ext cx="1" cy="5035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2063115" y="1323975"/>
            <a:ext cx="638683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激光雷达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slam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384" y="774358"/>
            <a:ext cx="4742184" cy="86409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启动</a:t>
            </a:r>
            <a:r>
              <a:rPr lang="en-US" altLang="zh-CN" sz="3200" dirty="0" smtClean="0">
                <a:latin typeface="+mn-ea"/>
                <a:ea typeface="+mn-ea"/>
              </a:rPr>
              <a:t>roscore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4" name="图片 3" descr="rosc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547" y="1916832"/>
            <a:ext cx="8068945" cy="374777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1047750" y="71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gmapping</a:t>
            </a:r>
            <a:r>
              <a:rPr lang="zh-CN" altLang="en-US"/>
              <a:t>仿真运行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4906888" cy="85010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2.</a:t>
            </a:r>
            <a:r>
              <a:rPr lang="zh-CN" altLang="en-US" sz="3200" dirty="0" smtClean="0">
                <a:latin typeface="+mn-ea"/>
                <a:ea typeface="+mn-ea"/>
              </a:rPr>
              <a:t>启动仿真环境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62"/>
            <a:ext cx="6123810" cy="36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63552" y="1340768"/>
            <a:ext cx="73448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$ roslaunch mbot_gazebo mbot_laser_nav_gazebo.launch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6552728" cy="8501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打</a:t>
            </a:r>
            <a:r>
              <a:rPr lang="zh-CN" altLang="en-US" sz="2400" dirty="0" smtClean="0"/>
              <a:t>开后的结果仿真结果如下图所示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12782"/>
            <a:ext cx="6123810" cy="34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5521" y="5085184"/>
            <a:ext cx="8280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下一步就是让机器人在陌生环境里面去实现</a:t>
            </a:r>
            <a:r>
              <a:rPr lang="en-US" altLang="zh-CN" sz="2400" dirty="0"/>
              <a:t>gmapping</a:t>
            </a:r>
            <a:r>
              <a:rPr lang="zh-CN" altLang="zh-CN" sz="2400" dirty="0"/>
              <a:t>建图的一系列工作</a:t>
            </a:r>
            <a:endParaRPr lang="zh-CN" altLang="zh-CN" sz="2400" dirty="0"/>
          </a:p>
          <a:p>
            <a:r>
              <a:rPr lang="zh-CN" altLang="zh-CN" sz="2400" dirty="0"/>
              <a:t>接下来去启动</a:t>
            </a:r>
            <a:r>
              <a:rPr lang="en-US" altLang="zh-CN" sz="2400" dirty="0"/>
              <a:t>gmapping</a:t>
            </a:r>
            <a:r>
              <a:rPr lang="zh-CN" altLang="zh-CN" sz="2400" dirty="0"/>
              <a:t>建图的一个节点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 </a:t>
            </a:r>
            <a:r>
              <a:rPr lang="zh-CN" altLang="zh-CN" sz="3200" dirty="0" smtClean="0"/>
              <a:t>启</a:t>
            </a:r>
            <a:r>
              <a:rPr lang="zh-CN" altLang="zh-CN" sz="3200" dirty="0"/>
              <a:t>动</a:t>
            </a:r>
            <a:r>
              <a:rPr lang="en-US" altLang="zh-CN" sz="3200" dirty="0"/>
              <a:t>gmapping</a:t>
            </a:r>
            <a:r>
              <a:rPr lang="zh-CN" altLang="zh-CN" sz="3200" dirty="0"/>
              <a:t>建图的一个节点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9" y="1196758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$ roslaunch mbot_navigation gmapping_demo.launch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02" y="1700808"/>
            <a:ext cx="61245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9329" y="6021294"/>
            <a:ext cx="6192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会看见一个</a:t>
            </a:r>
            <a:r>
              <a:rPr lang="en-US" altLang="zh-CN" dirty="0"/>
              <a:t>rviz</a:t>
            </a:r>
            <a:r>
              <a:rPr lang="zh-CN" altLang="zh-CN" dirty="0"/>
              <a:t>界面，界面中会看到有个机器人，这是我们在</a:t>
            </a:r>
            <a:r>
              <a:rPr lang="en-US" altLang="zh-CN" dirty="0"/>
              <a:t>gazebo</a:t>
            </a:r>
            <a:r>
              <a:rPr lang="zh-CN" altLang="zh-CN" dirty="0"/>
              <a:t>环境中仿真的机器人模型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1135</Words>
  <Application>WPS 演示</Application>
  <PresentationFormat>宽屏</PresentationFormat>
  <Paragraphs>127</Paragraphs>
  <Slides>39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黑体</vt:lpstr>
      <vt:lpstr>等线 Light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1.启动roscore</vt:lpstr>
      <vt:lpstr>2.启动仿真环境</vt:lpstr>
      <vt:lpstr>打开后的结果仿真结果如下图所示</vt:lpstr>
      <vt:lpstr>3. 启动gmapping建图的一个节点</vt:lpstr>
      <vt:lpstr>4.启动键盘控制指令</vt:lpstr>
      <vt:lpstr>PowerPoint 演示文稿</vt:lpstr>
      <vt:lpstr>PowerPoint 演示文稿</vt:lpstr>
      <vt:lpstr>PowerPoint 演示文稿</vt:lpstr>
      <vt:lpstr>PowerPoint 演示文稿</vt:lpstr>
      <vt:lpstr>7.保存图片</vt:lpstr>
      <vt:lpstr>结果如下所示</vt:lpstr>
      <vt:lpstr>1.启动roscore</vt:lpstr>
      <vt:lpstr>2.启动仿真环境</vt:lpstr>
      <vt:lpstr>打开后的结果仿真结果如下图所示</vt:lpstr>
      <vt:lpstr>3. 启动gmapping建图的一个节点</vt:lpstr>
      <vt:lpstr>4.启动键盘控制指令</vt:lpstr>
      <vt:lpstr>PowerPoint 演示文稿</vt:lpstr>
      <vt:lpstr>PowerPoint 演示文稿</vt:lpstr>
      <vt:lpstr>PowerPoint 演示文稿</vt:lpstr>
      <vt:lpstr>PowerPoint 演示文稿</vt:lpstr>
      <vt:lpstr>7.保存图片</vt:lpstr>
      <vt:lpstr>结果如下所示</vt:lpstr>
      <vt:lpstr>Karto仿真运行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林夕々水心</cp:lastModifiedBy>
  <cp:revision>354</cp:revision>
  <dcterms:created xsi:type="dcterms:W3CDTF">2017-08-03T09:34:00Z</dcterms:created>
  <dcterms:modified xsi:type="dcterms:W3CDTF">2018-07-23T02:35:19Z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