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429" r:id="rId3"/>
    <p:sldId id="430" r:id="rId5"/>
    <p:sldId id="431" r:id="rId6"/>
    <p:sldId id="432" r:id="rId7"/>
    <p:sldId id="433" r:id="rId8"/>
    <p:sldId id="503" r:id="rId9"/>
    <p:sldId id="504" r:id="rId10"/>
    <p:sldId id="502" r:id="rId11"/>
    <p:sldId id="505" r:id="rId12"/>
    <p:sldId id="507" r:id="rId13"/>
    <p:sldId id="508" r:id="rId14"/>
    <p:sldId id="509" r:id="rId15"/>
    <p:sldId id="510" r:id="rId16"/>
    <p:sldId id="511" r:id="rId17"/>
    <p:sldId id="513" r:id="rId18"/>
    <p:sldId id="512" r:id="rId19"/>
    <p:sldId id="514" r:id="rId20"/>
    <p:sldId id="515" r:id="rId21"/>
    <p:sldId id="516" r:id="rId22"/>
    <p:sldId id="51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9841"/>
    <a:srgbClr val="A1CB46"/>
    <a:srgbClr val="B3D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3225" autoAdjust="0"/>
  </p:normalViewPr>
  <p:slideViewPr>
    <p:cSldViewPr snapToGrid="0">
      <p:cViewPr varScale="1">
        <p:scale>
          <a:sx n="57" d="100"/>
          <a:sy n="57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99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4B0CE-DD31-4006-9EF8-876F24F514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CC96-1DCB-41CF-A516-3136BFB367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D123-D937-4E90-A7B4-3514BE38556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948-D047-4FDF-8892-384D0E63175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CB82-E08A-4A3F-A500-10E4EF0932C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7F3C8-0666-4467-AF24-7ADD71861BD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903B-02D4-43E2-8F85-5E61B2EA2A0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F913-24D3-4A28-B5C8-B89C1B9A9DE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250F-71D5-4877-AFE6-1330B88E516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0FBE-B13B-42B2-AB65-21FE2030294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AA7C-EB53-41D9-B79F-6ED92FE96E6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2844-D148-4EA1-BC12-F501B0C60E2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F42C-8E4F-4A4E-84B0-E7A43DAFA6A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BAC43-894D-4B17-A454-2D5D7BED701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睿思学堂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3127375" y="2230755"/>
            <a:ext cx="5156200" cy="2696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x-none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ROS</a:t>
            </a:r>
            <a:r>
              <a:rPr lang="zh-CN" altLang="en-US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入门教程</a:t>
            </a:r>
            <a:b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---gmapping</a:t>
            </a:r>
            <a:r>
              <a:rPr lang="zh-CN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实训</a:t>
            </a:r>
            <a:endParaRPr lang="en-US" altLang="zh-CN" sz="4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zh-CN" altLang="en-US" sz="3200" dirty="0"/>
              <a:t>主讲教师</a:t>
            </a:r>
            <a:r>
              <a:rPr lang="en-US" altLang="zh-CN" sz="3200" dirty="0"/>
              <a:t>: </a:t>
            </a:r>
            <a:r>
              <a:rPr lang="zh-CN" altLang="en-US" sz="3200" dirty="0"/>
              <a:t>柴</a:t>
            </a:r>
            <a:r>
              <a:rPr lang="en-US" altLang="zh-CN" sz="3200" dirty="0"/>
              <a:t>CK</a:t>
            </a:r>
            <a:endParaRPr lang="zh-CN" altLang="en-US" sz="3200" dirty="0"/>
          </a:p>
          <a:p>
            <a:pPr algn="r"/>
            <a:endParaRPr lang="x-none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483360" y="1712655"/>
            <a:ext cx="580639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5019040" y="5089333"/>
            <a:ext cx="580639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gmapping</a:t>
            </a:r>
            <a:r>
              <a:rPr lang="zh-CN" altLang="zh-CN"/>
              <a:t>功能包</a:t>
            </a:r>
            <a:endParaRPr lang="zh-CN" altLang="zh-CN"/>
          </a:p>
        </p:txBody>
      </p:sp>
      <p:pic>
        <p:nvPicPr>
          <p:cNvPr id="4" name="图片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2955" y="2404110"/>
            <a:ext cx="7739380" cy="435165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999490" y="1329690"/>
            <a:ext cx="98469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可以先从</a:t>
            </a:r>
            <a:r>
              <a:rPr lang="en-US" altLang="zh-CN"/>
              <a:t>github</a:t>
            </a:r>
            <a:r>
              <a:rPr lang="zh-CN" altLang="en-US"/>
              <a:t>上下载功能包，也可以将课程资源中的功能包拷贝到工作空间的目录下，进行编译。</a:t>
            </a:r>
            <a:endParaRPr lang="zh-CN" altLang="en-US"/>
          </a:p>
          <a:p>
            <a:r>
              <a:rPr lang="zh-CN" altLang="en-US"/>
              <a:t>首先打开</a:t>
            </a:r>
            <a:r>
              <a:rPr lang="en-US" altLang="zh-CN"/>
              <a:t>gazebo</a:t>
            </a:r>
            <a:r>
              <a:rPr lang="zh-CN" altLang="en-US"/>
              <a:t>仿真，用命令roslaunch robot_sim_demo robot_spawn.lacunch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3723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我们可以看到如下的仿真界面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9440" y="1513205"/>
            <a:ext cx="8453120" cy="47529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9405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zh-CN"/>
              <a:t>然后打开</a:t>
            </a:r>
            <a:r>
              <a:rPr lang="en-US" altLang="zh-CN"/>
              <a:t>gmapping</a:t>
            </a:r>
            <a:r>
              <a:rPr lang="zh-CN" altLang="en-US"/>
              <a:t>的</a:t>
            </a:r>
            <a:r>
              <a:rPr lang="en-US" altLang="zh-CN"/>
              <a:t>launch</a:t>
            </a:r>
            <a:r>
              <a:rPr lang="zh-CN" altLang="en-US"/>
              <a:t>文件，输入命令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roslaunch slam_demo gmapping_demo.launch</a:t>
            </a:r>
            <a:endParaRPr lang="en-US" altLang="zh-CN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6235" y="1592580"/>
            <a:ext cx="8938895" cy="50260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419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紧接着输入命令</a:t>
            </a:r>
            <a:r>
              <a:rPr lang="en-US" altLang="zh-CN"/>
              <a:t>roslaunch slam_demo view_slam.launch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rviz</a:t>
            </a:r>
            <a:r>
              <a:rPr lang="zh-CN" altLang="en-US"/>
              <a:t>界面就会自动跳出来。</a:t>
            </a:r>
            <a:endParaRPr lang="zh-CN" altLang="en-US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1055" y="1798320"/>
            <a:ext cx="8009890" cy="450405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926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为了使机器人四处运动获得地图信息，打开键盘控制文件，输入命令</a:t>
            </a:r>
            <a:r>
              <a:rPr lang="en-US" altLang="zh-CN"/>
              <a:t>rosrun robot_sim_demo robot_keyboard_teleop.py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3285" y="1433195"/>
            <a:ext cx="8460740" cy="475742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7875" y="54737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zh-CN"/>
              <a:t>运行机器人四处移动，完成地图的建立</a:t>
            </a:r>
            <a:endParaRPr lang="zh-CN" altLang="zh-CN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9230" y="1214755"/>
            <a:ext cx="9152890" cy="51466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575" y="443865"/>
            <a:ext cx="11817985" cy="4351655"/>
          </a:xfrm>
        </p:spPr>
        <p:txBody>
          <a:bodyPr/>
          <a:p>
            <a:pPr marL="0" indent="0">
              <a:buNone/>
            </a:pPr>
            <a:r>
              <a:rPr lang="zh-CN" altLang="zh-CN"/>
              <a:t>将建立的地图保存下来，输入命令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rosrun map_server map_server map.yaml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rosrun map_server map_saver -f slam_demo_map.png</a:t>
            </a:r>
            <a:endParaRPr lang="en-US" altLang="zh-CN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735" y="2488565"/>
            <a:ext cx="5329555" cy="29972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323" y="2523173"/>
            <a:ext cx="5268595" cy="29622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290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地图以</a:t>
            </a:r>
            <a:r>
              <a:rPr lang="en-US" altLang="zh-CN"/>
              <a:t>jpg</a:t>
            </a:r>
            <a:r>
              <a:rPr lang="zh-CN" altLang="en-US"/>
              <a:t>的格式，保存在根目录下。</a:t>
            </a:r>
            <a:endParaRPr lang="zh-CN" altLang="en-US"/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5260" y="791845"/>
            <a:ext cx="9857105" cy="554291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launch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4" name="图片 3" descr="tupian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0" y="1185545"/>
            <a:ext cx="8140700" cy="5553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训练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现在在机器人上更换了雷达，参数有如下的改动，最大探测范围由原来的</a:t>
            </a:r>
            <a:r>
              <a:rPr lang="en-US" altLang="zh-CN"/>
              <a:t>4.5m</a:t>
            </a:r>
            <a:r>
              <a:rPr lang="zh-CN" altLang="en-US"/>
              <a:t>减小到</a:t>
            </a:r>
            <a:r>
              <a:rPr lang="en-US" altLang="zh-CN"/>
              <a:t>3m</a:t>
            </a:r>
            <a:r>
              <a:rPr lang="zh-CN" altLang="en-US"/>
              <a:t>，请改变参数后在</a:t>
            </a:r>
            <a:r>
              <a:rPr lang="en-US" altLang="zh-CN"/>
              <a:t>gazebo</a:t>
            </a:r>
            <a:r>
              <a:rPr lang="zh-CN" altLang="en-US"/>
              <a:t>仿真环境中</a:t>
            </a:r>
            <a:r>
              <a:rPr lang="en-US" altLang="zh-CN"/>
              <a:t>SLAM</a:t>
            </a:r>
            <a:r>
              <a:rPr lang="zh-CN" altLang="en-US"/>
              <a:t>建图并保存。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/>
          <p:cNvCxnSpPr/>
          <p:nvPr/>
        </p:nvCxnSpPr>
        <p:spPr>
          <a:xfrm flipH="1">
            <a:off x="2968336" y="838895"/>
            <a:ext cx="580639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3251200" y="4232335"/>
            <a:ext cx="552353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3"/>
          <p:cNvSpPr txBox="1"/>
          <p:nvPr/>
        </p:nvSpPr>
        <p:spPr>
          <a:xfrm>
            <a:off x="3293745" y="1258570"/>
            <a:ext cx="5156200" cy="2696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x-none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ROS</a:t>
            </a:r>
            <a:r>
              <a:rPr lang="zh-CN" altLang="en-US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入门教程</a:t>
            </a:r>
            <a:b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---gmapping</a:t>
            </a:r>
            <a:r>
              <a:rPr lang="zh-CN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实训</a:t>
            </a:r>
            <a:endParaRPr lang="en-US" altLang="zh-CN" sz="4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zh-CN" altLang="en-US" sz="3200" dirty="0"/>
              <a:t>主讲教师</a:t>
            </a:r>
            <a:r>
              <a:rPr lang="en-US" altLang="zh-CN" sz="3200" dirty="0"/>
              <a:t>: </a:t>
            </a:r>
            <a:r>
              <a:rPr lang="zh-CN" altLang="en-US" sz="3200" dirty="0"/>
              <a:t>柴</a:t>
            </a:r>
            <a:r>
              <a:rPr lang="en-US" altLang="zh-CN" sz="3200" dirty="0"/>
              <a:t>CK</a:t>
            </a:r>
            <a:endParaRPr lang="zh-CN" altLang="en-US" sz="3200" dirty="0"/>
          </a:p>
          <a:p>
            <a:pPr algn="r"/>
            <a:endParaRPr lang="x-none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 advTm="1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945" y="2630805"/>
            <a:ext cx="10532110" cy="1596390"/>
          </a:xfrm>
        </p:spPr>
        <p:txBody>
          <a:bodyPr/>
          <a:p>
            <a:pPr marL="0" indent="0" algn="ctr">
              <a:buNone/>
            </a:pPr>
            <a:r>
              <a:rPr lang="en-US" altLang="zh-CN" sz="7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</a:t>
            </a:r>
            <a:endParaRPr lang="en-US" altLang="zh-CN" sz="7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968336" y="838895"/>
            <a:ext cx="5806398" cy="3393440"/>
            <a:chOff x="2968336" y="838895"/>
            <a:chExt cx="5806398" cy="3393440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2968336" y="838895"/>
              <a:ext cx="580639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3251200" y="4232335"/>
              <a:ext cx="5523534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标题 3"/>
          <p:cNvSpPr txBox="1"/>
          <p:nvPr/>
        </p:nvSpPr>
        <p:spPr>
          <a:xfrm>
            <a:off x="3293745" y="1315085"/>
            <a:ext cx="5156200" cy="2696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x-none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ROS</a:t>
            </a:r>
            <a:r>
              <a:rPr lang="zh-CN" altLang="en-US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入门教程</a:t>
            </a:r>
            <a:b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---gmapping</a:t>
            </a:r>
            <a:r>
              <a:rPr lang="zh-CN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实训</a:t>
            </a:r>
            <a:endParaRPr lang="en-US" altLang="zh-CN" sz="4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zh-CN" altLang="en-US" sz="3200" dirty="0"/>
              <a:t>主讲教师</a:t>
            </a:r>
            <a:r>
              <a:rPr lang="en-US" altLang="zh-CN" sz="3200" dirty="0"/>
              <a:t>: </a:t>
            </a:r>
            <a:r>
              <a:rPr lang="zh-CN" altLang="en-US" sz="3200" dirty="0"/>
              <a:t>柴</a:t>
            </a:r>
            <a:r>
              <a:rPr lang="en-US" altLang="zh-CN" sz="3200" dirty="0"/>
              <a:t>CK</a:t>
            </a:r>
            <a:endParaRPr lang="zh-CN" altLang="en-US" sz="3200" dirty="0"/>
          </a:p>
          <a:p>
            <a:pPr algn="r"/>
            <a:endParaRPr lang="x-none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210" y="5213470"/>
            <a:ext cx="3291658" cy="1090489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3022641" y="5153870"/>
            <a:ext cx="2822678" cy="1150097"/>
            <a:chOff x="877611" y="2189204"/>
            <a:chExt cx="2822678" cy="115009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388"/>
            <a:stretch>
              <a:fillRect/>
            </a:stretch>
          </p:blipFill>
          <p:spPr>
            <a:xfrm>
              <a:off x="877611" y="2856920"/>
              <a:ext cx="2822678" cy="482381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157"/>
            <a:stretch>
              <a:fillRect/>
            </a:stretch>
          </p:blipFill>
          <p:spPr>
            <a:xfrm>
              <a:off x="1037529" y="2189204"/>
              <a:ext cx="2457020" cy="665322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2968336" y="838895"/>
            <a:ext cx="5806398" cy="3393440"/>
            <a:chOff x="2968336" y="838895"/>
            <a:chExt cx="5806398" cy="3393440"/>
          </a:xfrm>
        </p:grpSpPr>
        <p:cxnSp>
          <p:nvCxnSpPr>
            <p:cNvPr id="17" name="直接连接符 16"/>
            <p:cNvCxnSpPr/>
            <p:nvPr/>
          </p:nvCxnSpPr>
          <p:spPr>
            <a:xfrm flipH="1">
              <a:off x="2968336" y="838895"/>
              <a:ext cx="580639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251200" y="4232335"/>
              <a:ext cx="5523534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3"/>
          <p:cNvSpPr txBox="1"/>
          <p:nvPr/>
        </p:nvSpPr>
        <p:spPr>
          <a:xfrm>
            <a:off x="3293745" y="1230630"/>
            <a:ext cx="5156200" cy="2696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x-none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ROS</a:t>
            </a:r>
            <a:r>
              <a:rPr lang="zh-CN" altLang="en-US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入门教程</a:t>
            </a:r>
            <a:b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---gmapping</a:t>
            </a:r>
            <a:r>
              <a:rPr lang="zh-CN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实训</a:t>
            </a:r>
            <a:endParaRPr lang="en-US" altLang="zh-CN" sz="4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zh-CN" altLang="en-US" sz="3200" dirty="0"/>
              <a:t>主讲教师</a:t>
            </a:r>
            <a:r>
              <a:rPr lang="en-US" altLang="zh-CN" sz="3200" dirty="0"/>
              <a:t>: </a:t>
            </a:r>
            <a:r>
              <a:rPr lang="zh-CN" altLang="en-US" sz="3200" dirty="0"/>
              <a:t>柴</a:t>
            </a:r>
            <a:r>
              <a:rPr lang="en-US" altLang="zh-CN" sz="3200" dirty="0"/>
              <a:t>CK</a:t>
            </a:r>
            <a:endParaRPr lang="zh-CN" altLang="en-US" sz="3200" dirty="0"/>
          </a:p>
          <a:p>
            <a:pPr algn="r"/>
            <a:endParaRPr lang="x-none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5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17" y="5890179"/>
            <a:ext cx="1786664" cy="591902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4401221" y="5890178"/>
            <a:ext cx="1428646" cy="588732"/>
            <a:chOff x="877611" y="2189204"/>
            <a:chExt cx="2822678" cy="115009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388"/>
            <a:stretch>
              <a:fillRect/>
            </a:stretch>
          </p:blipFill>
          <p:spPr>
            <a:xfrm>
              <a:off x="877611" y="2856920"/>
              <a:ext cx="2822678" cy="482381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157"/>
            <a:stretch>
              <a:fillRect/>
            </a:stretch>
          </p:blipFill>
          <p:spPr>
            <a:xfrm>
              <a:off x="1037529" y="2189204"/>
              <a:ext cx="2457020" cy="665322"/>
            </a:xfrm>
            <a:prstGeom prst="rect">
              <a:avLst/>
            </a:prstGeom>
          </p:spPr>
        </p:pic>
      </p:grpSp>
      <p:cxnSp>
        <p:nvCxnSpPr>
          <p:cNvPr id="3" name="直接连接符 2"/>
          <p:cNvCxnSpPr/>
          <p:nvPr/>
        </p:nvCxnSpPr>
        <p:spPr>
          <a:xfrm>
            <a:off x="5971098" y="5953538"/>
            <a:ext cx="1" cy="5035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2968336" y="838895"/>
            <a:ext cx="5806398" cy="3393440"/>
            <a:chOff x="2968336" y="838895"/>
            <a:chExt cx="5806398" cy="339344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2968336" y="838895"/>
              <a:ext cx="5806398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3251200" y="4232335"/>
              <a:ext cx="5523534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标题 3"/>
          <p:cNvSpPr txBox="1"/>
          <p:nvPr/>
        </p:nvSpPr>
        <p:spPr>
          <a:xfrm>
            <a:off x="3293745" y="1323975"/>
            <a:ext cx="5156200" cy="2696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x-none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ROS</a:t>
            </a:r>
            <a:r>
              <a:rPr lang="zh-CN" altLang="en-US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入门教程</a:t>
            </a:r>
            <a:b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---gmapping</a:t>
            </a:r>
            <a:r>
              <a:rPr lang="zh-CN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实训</a:t>
            </a:r>
            <a:endParaRPr lang="en-US" altLang="zh-CN" sz="4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zh-CN" altLang="en-US" sz="3200" dirty="0"/>
              <a:t>主讲教师</a:t>
            </a:r>
            <a:r>
              <a:rPr lang="en-US" altLang="zh-CN" sz="3200" dirty="0"/>
              <a:t>: </a:t>
            </a:r>
            <a:r>
              <a:rPr lang="zh-CN" altLang="en-US" sz="3200" dirty="0"/>
              <a:t>柴</a:t>
            </a:r>
            <a:r>
              <a:rPr lang="en-US" altLang="zh-CN" sz="3200" dirty="0"/>
              <a:t>CK</a:t>
            </a:r>
            <a:endParaRPr lang="zh-CN" altLang="en-US" sz="3200" dirty="0"/>
          </a:p>
          <a:p>
            <a:pPr algn="r"/>
            <a:endParaRPr lang="x-none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gmapping</a:t>
            </a:r>
            <a:r>
              <a:rPr lang="zh-CN" altLang="en-US"/>
              <a:t>算法包特点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基于激光雷达获得深度信息</a:t>
            </a:r>
            <a:endParaRPr lang="zh-CN" altLang="en-US"/>
          </a:p>
          <a:p>
            <a:r>
              <a:rPr lang="zh-CN" altLang="en-US"/>
              <a:t>采用</a:t>
            </a:r>
            <a:r>
              <a:rPr lang="en-US" altLang="zh-CN"/>
              <a:t>Rao-Blackwellized</a:t>
            </a:r>
            <a:r>
              <a:rPr lang="zh-CN" altLang="en-US"/>
              <a:t>粒子滤波算法</a:t>
            </a:r>
            <a:endParaRPr lang="zh-CN" altLang="en-US"/>
          </a:p>
          <a:p>
            <a:r>
              <a:rPr lang="zh-CN" altLang="en-US"/>
              <a:t>生成二维栅格地图</a:t>
            </a:r>
            <a:endParaRPr lang="zh-CN" altLang="en-US"/>
          </a:p>
          <a:p>
            <a:r>
              <a:rPr lang="zh-CN" altLang="en-US"/>
              <a:t>需要机器人提供里程计信息</a:t>
            </a:r>
            <a:endParaRPr lang="zh-CN" altLang="en-US"/>
          </a:p>
          <a:p>
            <a:r>
              <a:rPr lang="zh-CN" altLang="en-US"/>
              <a:t>是</a:t>
            </a:r>
            <a:r>
              <a:rPr lang="en-US" altLang="zh-CN"/>
              <a:t>OpenSlam</a:t>
            </a:r>
            <a:r>
              <a:rPr lang="zh-CN" altLang="en-US"/>
              <a:t>组织发布的开源算法</a:t>
            </a:r>
            <a:endParaRPr lang="zh-CN" altLang="en-US"/>
          </a:p>
          <a:p>
            <a:r>
              <a:rPr lang="zh-CN" altLang="en-US"/>
              <a:t>输出地图话题：</a:t>
            </a:r>
            <a:r>
              <a:rPr lang="en-US" altLang="zh-CN"/>
              <a:t>nav_msgs/OccupancyGrid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gmapping</a:t>
            </a:r>
            <a:r>
              <a:rPr lang="zh-CN" altLang="en-US"/>
              <a:t>总体框架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492885" y="2208530"/>
            <a:ext cx="1744980" cy="9613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深度信息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92885" y="3557905"/>
            <a:ext cx="1744980" cy="9613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IMU</a:t>
            </a:r>
            <a:r>
              <a:rPr lang="zh-CN" altLang="en-US">
                <a:solidFill>
                  <a:schemeClr val="tx1"/>
                </a:solidFill>
              </a:rPr>
              <a:t>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492885" y="4897120"/>
            <a:ext cx="1744980" cy="9613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里程计信息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12005" y="3127375"/>
            <a:ext cx="2595245" cy="18218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gmapping</a:t>
            </a:r>
            <a:r>
              <a:rPr lang="zh-CN" altLang="en-US">
                <a:solidFill>
                  <a:schemeClr val="tx1"/>
                </a:solidFill>
              </a:rPr>
              <a:t>功能包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581390" y="2638425"/>
            <a:ext cx="2087245" cy="2799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栅格地图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1075" y="3046730"/>
            <a:ext cx="2048510" cy="2223135"/>
          </a:xfrm>
          <a:prstGeom prst="rect">
            <a:avLst/>
          </a:prstGeom>
        </p:spPr>
      </p:pic>
      <p:cxnSp>
        <p:nvCxnSpPr>
          <p:cNvPr id="11" name="肘形连接符 10"/>
          <p:cNvCxnSpPr>
            <a:stCxn id="4" idx="3"/>
            <a:endCxn id="8" idx="1"/>
          </p:cNvCxnSpPr>
          <p:nvPr/>
        </p:nvCxnSpPr>
        <p:spPr>
          <a:xfrm>
            <a:off x="3237865" y="2689225"/>
            <a:ext cx="1374140" cy="13493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7" idx="3"/>
            <a:endCxn id="8" idx="1"/>
          </p:cNvCxnSpPr>
          <p:nvPr/>
        </p:nvCxnSpPr>
        <p:spPr>
          <a:xfrm flipV="1">
            <a:off x="3237865" y="4038600"/>
            <a:ext cx="1374140" cy="13392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8" idx="1"/>
          </p:cNvCxnSpPr>
          <p:nvPr/>
        </p:nvCxnSpPr>
        <p:spPr>
          <a:xfrm>
            <a:off x="3237865" y="4038600"/>
            <a:ext cx="13741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9" idx="1"/>
          </p:cNvCxnSpPr>
          <p:nvPr/>
        </p:nvCxnSpPr>
        <p:spPr>
          <a:xfrm flipV="1">
            <a:off x="7207250" y="4037965"/>
            <a:ext cx="13741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97830" cy="1325880"/>
          </a:xfrm>
        </p:spPr>
        <p:txBody>
          <a:bodyPr/>
          <a:p>
            <a:r>
              <a:rPr lang="en-US" altLang="zh-CN"/>
              <a:t>gmapping</a:t>
            </a:r>
            <a:r>
              <a:rPr lang="zh-CN" altLang="en-US"/>
              <a:t>功能包分析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53335" y="1618615"/>
            <a:ext cx="8261985" cy="2656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470" y="4417060"/>
            <a:ext cx="8483600" cy="1606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2880" y="1977390"/>
            <a:ext cx="1865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gmapping</a:t>
            </a:r>
            <a:r>
              <a:rPr lang="zh-CN" altLang="en-US"/>
              <a:t>功能包中的服务和话题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2880" y="4790440"/>
            <a:ext cx="1865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gmapping</a:t>
            </a:r>
            <a:r>
              <a:rPr lang="zh-CN" altLang="en-US"/>
              <a:t>功能包中的</a:t>
            </a:r>
            <a:r>
              <a:rPr lang="en-US" altLang="zh-CN"/>
              <a:t>TF</a:t>
            </a:r>
            <a:r>
              <a:rPr lang="zh-CN" altLang="en-US"/>
              <a:t>变换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栅格地图取值原理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03595" y="1457960"/>
            <a:ext cx="5575935" cy="45288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1457960"/>
            <a:ext cx="55676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致命障碍：栅格值为</a:t>
            </a:r>
            <a:r>
              <a:rPr lang="en-US" altLang="zh-CN"/>
              <a:t>254</a:t>
            </a:r>
            <a:r>
              <a:rPr lang="zh-CN" altLang="en-US"/>
              <a:t>，障碍物语机器人的中心重合，此时机器人必然与障碍物发生碰撞。</a:t>
            </a:r>
            <a:endParaRPr lang="zh-CN" altLang="en-US"/>
          </a:p>
          <a:p>
            <a:r>
              <a:rPr lang="zh-CN" altLang="en-US"/>
              <a:t>内切障碍：栅格值为</a:t>
            </a:r>
            <a:r>
              <a:rPr lang="en-US" altLang="zh-CN"/>
              <a:t>253</a:t>
            </a:r>
            <a:r>
              <a:rPr lang="zh-CN" altLang="en-US"/>
              <a:t>，障碍物处于机器人轮廓的内切圆内，此时机器人也必然与障碍物发生碰撞。</a:t>
            </a:r>
            <a:endParaRPr lang="zh-CN" altLang="en-US"/>
          </a:p>
          <a:p>
            <a:r>
              <a:rPr lang="zh-CN" altLang="en-US"/>
              <a:t>外切障碍：栅格值为</a:t>
            </a:r>
            <a:r>
              <a:rPr lang="en-US" altLang="zh-CN"/>
              <a:t>252-128</a:t>
            </a:r>
            <a:r>
              <a:rPr lang="zh-CN" altLang="en-US"/>
              <a:t>，障碍物处于机器人的轮廓的外切圆内，此时机器人与障碍物临界接触，不一定发生碰撞。</a:t>
            </a:r>
            <a:endParaRPr lang="zh-CN" altLang="en-US"/>
          </a:p>
          <a:p>
            <a:r>
              <a:rPr lang="zh-CN" altLang="en-US"/>
              <a:t>非自由空间：栅格值为</a:t>
            </a:r>
            <a:r>
              <a:rPr lang="en-US" altLang="zh-CN"/>
              <a:t>128-0</a:t>
            </a:r>
            <a:r>
              <a:rPr lang="zh-CN" altLang="en-US"/>
              <a:t>，障碍物附近区域，一旦机器人进入该区域，将有较大概率发生碰撞，属于危险警戒区，机器人应该尽量避免进入。</a:t>
            </a:r>
            <a:endParaRPr lang="zh-CN" altLang="en-US"/>
          </a:p>
          <a:p>
            <a:r>
              <a:rPr lang="zh-CN" altLang="en-US"/>
              <a:t>自由区域：栅格值为</a:t>
            </a:r>
            <a:r>
              <a:rPr lang="en-US" altLang="zh-CN"/>
              <a:t>0</a:t>
            </a:r>
            <a:r>
              <a:rPr lang="zh-CN" altLang="en-US"/>
              <a:t>，此处没有障碍物，机器人可以自由通过。</a:t>
            </a:r>
            <a:endParaRPr lang="zh-CN" altLang="en-US"/>
          </a:p>
          <a:p>
            <a:r>
              <a:rPr lang="zh-CN" altLang="en-US"/>
              <a:t>未知区域：栅格值为</a:t>
            </a:r>
            <a:r>
              <a:rPr lang="en-US" altLang="zh-CN"/>
              <a:t>255</a:t>
            </a:r>
            <a:r>
              <a:rPr lang="zh-CN" altLang="en-US"/>
              <a:t>，此处还没有探知是否有障碍物，机器人可以前往继续建图。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1236</Words>
  <Application>WPS 演示</Application>
  <PresentationFormat>宽屏</PresentationFormat>
  <Paragraphs>112</Paragraphs>
  <Slides>20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黑体</vt:lpstr>
      <vt:lpstr>等线 Light</vt:lpstr>
      <vt:lpstr>微软雅黑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gmapping算法包特点</vt:lpstr>
      <vt:lpstr>gmapping总体框架</vt:lpstr>
      <vt:lpstr>gmapping功能包分析</vt:lpstr>
      <vt:lpstr>栅格地图取值原理</vt:lpstr>
      <vt:lpstr>使用gmapping功能包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launch文件</vt:lpstr>
      <vt:lpstr>训练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changkun</dc:creator>
  <cp:lastModifiedBy>林夕々水心</cp:lastModifiedBy>
  <cp:revision>348</cp:revision>
  <dcterms:created xsi:type="dcterms:W3CDTF">2017-08-03T09:34:00Z</dcterms:created>
  <dcterms:modified xsi:type="dcterms:W3CDTF">2018-07-16T03:19:43Z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