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63" r:id="rId6"/>
    <p:sldId id="287" r:id="rId7"/>
    <p:sldId id="288" r:id="rId8"/>
    <p:sldId id="290" r:id="rId9"/>
    <p:sldId id="295" r:id="rId10"/>
    <p:sldId id="300" r:id="rId11"/>
    <p:sldId id="296" r:id="rId12"/>
    <p:sldId id="297" r:id="rId13"/>
    <p:sldId id="298" r:id="rId14"/>
    <p:sldId id="299" r:id="rId15"/>
    <p:sldId id="291" r:id="rId16"/>
    <p:sldId id="292" r:id="rId17"/>
    <p:sldId id="293" r:id="rId18"/>
    <p:sldId id="294" r:id="rId19"/>
    <p:sldId id="301" r:id="rId20"/>
    <p:sldId id="278" r:id="rId21"/>
    <p:sldId id="302" r:id="rId22"/>
    <p:sldId id="303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BC4"/>
    <a:srgbClr val="4C93B3"/>
    <a:srgbClr val="C3DBE7"/>
    <a:srgbClr val="AFCFDC"/>
    <a:srgbClr val="446382"/>
    <a:srgbClr val="354E65"/>
    <a:srgbClr val="11494A"/>
    <a:srgbClr val="547E96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360"/>
      </p:cViewPr>
      <p:guideLst>
        <p:guide orient="horz" pos="2188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6765" y="3952875"/>
            <a:ext cx="3905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ROS</a:t>
            </a:r>
            <a:r>
              <a:rPr lang="zh-CN" altLang="en-US" sz="48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入门教程</a:t>
            </a:r>
            <a:endParaRPr lang="zh-CN" altLang="en-US" sz="48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7920" y="4658360"/>
            <a:ext cx="4043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354E65"/>
                </a:solidFill>
                <a:latin typeface="微软雅黑" panose="020B0503020204020204" charset="-122"/>
                <a:ea typeface="微软雅黑" panose="020B0503020204020204" charset="-122"/>
              </a:rPr>
              <a:t>----gmapping</a:t>
            </a:r>
            <a:endParaRPr lang="en-US" altLang="zh-CN" sz="4400" b="1">
              <a:solidFill>
                <a:srgbClr val="354E6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4110" y="543750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354E65"/>
                </a:solidFill>
              </a:rPr>
              <a:t>主讲教师：顾梦沁</a:t>
            </a:r>
            <a:endParaRPr lang="en-US" altLang="zh-CN" sz="3200">
              <a:solidFill>
                <a:srgbClr val="354E65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605" y="8286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我们可以看到如下的仿真界面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5" y="1604645"/>
            <a:ext cx="8453120" cy="47529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7143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然后打开</a:t>
            </a:r>
            <a:r>
              <a:rPr lang="en-US" altLang="zh-CN"/>
              <a:t>gmapping</a:t>
            </a:r>
            <a:r>
              <a:rPr lang="zh-CN" altLang="en-US"/>
              <a:t>的</a:t>
            </a:r>
            <a:r>
              <a:rPr lang="en-US" altLang="zh-CN"/>
              <a:t>launch</a:t>
            </a:r>
            <a:r>
              <a:rPr lang="zh-CN" altLang="en-US"/>
              <a:t>文件，输入命令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roslaunch slam_demo gmapping_demo.launch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05" y="1480820"/>
            <a:ext cx="8938895" cy="50260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05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紧接着输入命令</a:t>
            </a:r>
            <a:r>
              <a:rPr lang="en-US" altLang="zh-CN"/>
              <a:t>roslaunch slam_demo view_slam.launch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rviz</a:t>
            </a:r>
            <a:r>
              <a:rPr lang="zh-CN" altLang="en-US"/>
              <a:t>界面就会自动跳出来。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55" y="1706245"/>
            <a:ext cx="8009890" cy="45040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文本框 1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410" y="74422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为了使机器人四处运动获得地图信息，打开键盘控制文件，输入命令</a:t>
            </a:r>
            <a:r>
              <a:rPr lang="en-US" altLang="zh-CN"/>
              <a:t>rosrun robot_sim_demo robot_keyboard_teleop.py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5" y="1452880"/>
            <a:ext cx="8460740" cy="475742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40" y="7620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运行机器人四处移动，完成地图的建立</a:t>
            </a:r>
            <a:endParaRPr lang="zh-CN" altLang="zh-CN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95" y="1429385"/>
            <a:ext cx="9152890" cy="51466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文本框 1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15" y="791210"/>
            <a:ext cx="11817985" cy="4351655"/>
          </a:xfrm>
        </p:spPr>
        <p:txBody>
          <a:bodyPr/>
          <a:p>
            <a:pPr marL="0" indent="0">
              <a:buNone/>
            </a:pPr>
            <a:r>
              <a:rPr lang="zh-CN" altLang="zh-CN"/>
              <a:t>将建立的地图保存下来，输入命令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rosrun map_server map_server map.yaml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rosrun map_server map_saver -f slam_demo_map.png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695" y="2352675"/>
            <a:ext cx="5329555" cy="29972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2370138"/>
            <a:ext cx="5268595" cy="29622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" y="6781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地图以</a:t>
            </a:r>
            <a:r>
              <a:rPr lang="en-US" altLang="zh-CN"/>
              <a:t>jpg</a:t>
            </a:r>
            <a:r>
              <a:rPr lang="zh-CN" altLang="en-US"/>
              <a:t>的格式，保存在根目录下。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85" y="1193800"/>
            <a:ext cx="8723630" cy="49053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1553" y="2235200"/>
            <a:ext cx="278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gmapping</a:t>
            </a:r>
            <a:r>
              <a:rPr lang="zh-CN" altLang="en-US" sz="3200"/>
              <a:t>实训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307330" y="3105785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launch</a:t>
            </a:r>
            <a:r>
              <a:rPr lang="zh-CN" altLang="en-US"/>
              <a:t>文件详解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105" y="952500"/>
            <a:ext cx="10515600" cy="1325563"/>
          </a:xfrm>
        </p:spPr>
        <p:txBody>
          <a:bodyPr/>
          <a:p>
            <a:r>
              <a:rPr lang="en-US" altLang="zh-CN"/>
              <a:t>launch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图片 3" descr="tupia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10" y="787400"/>
            <a:ext cx="8018780" cy="5469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1553" y="2235200"/>
            <a:ext cx="278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gmapping</a:t>
            </a:r>
            <a:r>
              <a:rPr lang="zh-CN" altLang="en-US" sz="3200"/>
              <a:t>实训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872480" y="31057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训练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185" y="1242060"/>
            <a:ext cx="3046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gmapping</a:t>
            </a:r>
            <a:r>
              <a:rPr lang="zh-CN" altLang="en-US" sz="2400"/>
              <a:t>功能包实训</a:t>
            </a:r>
            <a:endParaRPr lang="zh-CN" altLang="en-US" sz="2400"/>
          </a:p>
        </p:txBody>
      </p:sp>
      <p:sp>
        <p:nvSpPr>
          <p:cNvPr id="220" name=" 220"/>
          <p:cNvSpPr/>
          <p:nvPr/>
        </p:nvSpPr>
        <p:spPr>
          <a:xfrm>
            <a:off x="1744980" y="1934845"/>
            <a:ext cx="4413250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8875" y="195199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 220"/>
          <p:cNvSpPr/>
          <p:nvPr/>
        </p:nvSpPr>
        <p:spPr>
          <a:xfrm>
            <a:off x="1747520" y="2524125"/>
            <a:ext cx="547306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1415" y="254127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 220"/>
          <p:cNvSpPr/>
          <p:nvPr/>
        </p:nvSpPr>
        <p:spPr>
          <a:xfrm>
            <a:off x="1747520" y="3101975"/>
            <a:ext cx="329120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1415" y="311912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 220"/>
          <p:cNvSpPr/>
          <p:nvPr/>
        </p:nvSpPr>
        <p:spPr>
          <a:xfrm>
            <a:off x="1747520" y="3706495"/>
            <a:ext cx="6096635" cy="402590"/>
          </a:xfrm>
          <a:prstGeom prst="homePlate">
            <a:avLst/>
          </a:prstGeom>
          <a:solidFill>
            <a:srgbClr val="C3D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61415" y="3723640"/>
            <a:ext cx="309880" cy="368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744980" y="1964055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gmapping</a:t>
            </a:r>
            <a:r>
              <a:rPr lang="zh-CN" altLang="en-US"/>
              <a:t>功能包介绍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47520" y="2553335"/>
            <a:ext cx="547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gmapping</a:t>
            </a:r>
            <a:r>
              <a:rPr lang="zh-CN" altLang="en-US"/>
              <a:t>功能包演示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7520" y="3131185"/>
            <a:ext cx="426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launch</a:t>
            </a:r>
            <a:r>
              <a:rPr lang="zh-CN" altLang="en-US"/>
              <a:t>文件详解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47520" y="37331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训练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7700" y="676910"/>
            <a:ext cx="10515600" cy="1325563"/>
          </a:xfrm>
        </p:spPr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82054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现在在机器人上更换了雷达，参数有如下的改动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激光雷达的最大可用距离由</a:t>
            </a:r>
            <a:r>
              <a:rPr lang="en-US" altLang="zh-CN">
                <a:sym typeface="+mn-ea"/>
              </a:rPr>
              <a:t>20m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15m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激光雷达的最大测量距离由</a:t>
            </a:r>
            <a:r>
              <a:rPr lang="en-US" altLang="zh-CN">
                <a:sym typeface="+mn-ea"/>
              </a:rPr>
              <a:t>25m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20m</a:t>
            </a:r>
            <a:r>
              <a:rPr lang="zh-CN" altLang="en-US">
                <a:sym typeface="+mn-ea"/>
              </a:rPr>
              <a:t>；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请自己建立</a:t>
            </a:r>
            <a:r>
              <a:rPr lang="en-US" altLang="zh-CN">
                <a:sym typeface="+mn-ea"/>
              </a:rPr>
              <a:t>launch</a:t>
            </a:r>
            <a:r>
              <a:rPr lang="zh-CN" altLang="en-US">
                <a:sym typeface="+mn-ea"/>
              </a:rPr>
              <a:t>文件，并在</a:t>
            </a:r>
            <a:r>
              <a:rPr lang="en-US" altLang="zh-CN">
                <a:sym typeface="+mn-ea"/>
              </a:rPr>
              <a:t>xbot</a:t>
            </a:r>
            <a:r>
              <a:rPr lang="zh-CN" altLang="en-US">
                <a:sym typeface="+mn-ea"/>
              </a:rPr>
              <a:t>仿真环境中</a:t>
            </a:r>
            <a:r>
              <a:rPr lang="en-US" altLang="zh-CN">
                <a:sym typeface="+mn-ea"/>
              </a:rPr>
              <a:t>SLAM</a:t>
            </a:r>
            <a:r>
              <a:rPr lang="zh-CN" altLang="en-US">
                <a:sym typeface="+mn-ea"/>
              </a:rPr>
              <a:t>建图并保存。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51935" y="2270760"/>
            <a:ext cx="39751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600"/>
              <a:t>谢    谢</a:t>
            </a:r>
            <a:endParaRPr lang="zh-CN" altLang="en-US" sz="96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1553" y="2235200"/>
            <a:ext cx="278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gmapping</a:t>
            </a:r>
            <a:r>
              <a:rPr lang="zh-CN" altLang="en-US" sz="3200"/>
              <a:t>实训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027930" y="3105785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gmapping</a:t>
            </a:r>
            <a:r>
              <a:rPr lang="zh-CN" altLang="en-US"/>
              <a:t>功能包介绍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09650"/>
            <a:ext cx="10515600" cy="1325563"/>
          </a:xfrm>
        </p:spPr>
        <p:txBody>
          <a:bodyPr/>
          <a:p>
            <a:r>
              <a:rPr lang="en-US" altLang="zh-CN"/>
              <a:t>gmapping</a:t>
            </a:r>
            <a:r>
              <a:rPr lang="zh-CN" altLang="en-US"/>
              <a:t>算法包特点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55165"/>
            <a:ext cx="10515600" cy="4351338"/>
          </a:xfrm>
        </p:spPr>
        <p:txBody>
          <a:bodyPr/>
          <a:p>
            <a:r>
              <a:rPr lang="zh-CN" altLang="en-US"/>
              <a:t>基于激光雷达获得深度信息</a:t>
            </a:r>
            <a:endParaRPr lang="zh-CN" altLang="en-US"/>
          </a:p>
          <a:p>
            <a:r>
              <a:rPr lang="zh-CN" altLang="en-US"/>
              <a:t>采用</a:t>
            </a:r>
            <a:r>
              <a:rPr lang="en-US" altLang="zh-CN"/>
              <a:t>Rao-Blackwellized</a:t>
            </a:r>
            <a:r>
              <a:rPr lang="zh-CN" altLang="en-US"/>
              <a:t>粒子滤波算法</a:t>
            </a:r>
            <a:endParaRPr lang="zh-CN" altLang="en-US"/>
          </a:p>
          <a:p>
            <a:r>
              <a:rPr lang="zh-CN" altLang="en-US"/>
              <a:t>生成二维栅格地图</a:t>
            </a:r>
            <a:endParaRPr lang="zh-CN" altLang="en-US"/>
          </a:p>
          <a:p>
            <a:r>
              <a:rPr lang="zh-CN" altLang="en-US"/>
              <a:t>需要机器人提供里程计信息</a:t>
            </a:r>
            <a:endParaRPr lang="zh-CN" altLang="en-US"/>
          </a:p>
          <a:p>
            <a:r>
              <a:rPr lang="zh-CN" altLang="en-US"/>
              <a:t>是</a:t>
            </a:r>
            <a:r>
              <a:rPr lang="en-US" altLang="zh-CN"/>
              <a:t>OpenSlam</a:t>
            </a:r>
            <a:r>
              <a:rPr lang="zh-CN" altLang="en-US"/>
              <a:t>组织发布的开源算法</a:t>
            </a:r>
            <a:endParaRPr lang="zh-CN" altLang="en-US"/>
          </a:p>
          <a:p>
            <a:r>
              <a:rPr lang="zh-CN" altLang="en-US"/>
              <a:t>输出地图话题：</a:t>
            </a:r>
            <a:r>
              <a:rPr lang="en-US" altLang="zh-CN"/>
              <a:t>nav_msgs/OccupancyGrid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485" y="647065"/>
            <a:ext cx="10515600" cy="1325563"/>
          </a:xfrm>
        </p:spPr>
        <p:txBody>
          <a:bodyPr/>
          <a:p>
            <a:r>
              <a:rPr lang="en-US" altLang="zh-CN"/>
              <a:t>gmapping</a:t>
            </a:r>
            <a:r>
              <a:rPr lang="zh-CN" altLang="en-US"/>
              <a:t>总体框架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92885" y="2208530"/>
            <a:ext cx="1744980" cy="9613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深度信息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92885" y="3557905"/>
            <a:ext cx="1744980" cy="9613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IMU</a:t>
            </a:r>
            <a:r>
              <a:rPr lang="zh-CN" altLang="en-US">
                <a:solidFill>
                  <a:schemeClr val="tx1"/>
                </a:solidFill>
              </a:rPr>
              <a:t>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92885" y="4897120"/>
            <a:ext cx="1744980" cy="9613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里程计信息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12005" y="3127375"/>
            <a:ext cx="2595245" cy="18218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gmapping</a:t>
            </a:r>
            <a:r>
              <a:rPr lang="zh-CN" altLang="en-US">
                <a:solidFill>
                  <a:schemeClr val="tx1"/>
                </a:solidFill>
              </a:rPr>
              <a:t>功能包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81390" y="2638425"/>
            <a:ext cx="2087245" cy="2799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栅格地图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5" y="3046730"/>
            <a:ext cx="2048510" cy="2223135"/>
          </a:xfrm>
          <a:prstGeom prst="rect">
            <a:avLst/>
          </a:prstGeom>
        </p:spPr>
      </p:pic>
      <p:cxnSp>
        <p:nvCxnSpPr>
          <p:cNvPr id="11" name="肘形连接符 10"/>
          <p:cNvCxnSpPr>
            <a:stCxn id="4" idx="3"/>
            <a:endCxn id="8" idx="1"/>
          </p:cNvCxnSpPr>
          <p:nvPr/>
        </p:nvCxnSpPr>
        <p:spPr>
          <a:xfrm>
            <a:off x="3237865" y="2689225"/>
            <a:ext cx="1374140" cy="1349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8" idx="1"/>
          </p:cNvCxnSpPr>
          <p:nvPr/>
        </p:nvCxnSpPr>
        <p:spPr>
          <a:xfrm flipV="1">
            <a:off x="3237865" y="4038600"/>
            <a:ext cx="1374140" cy="13392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8" idx="1"/>
          </p:cNvCxnSpPr>
          <p:nvPr/>
        </p:nvCxnSpPr>
        <p:spPr>
          <a:xfrm>
            <a:off x="3237865" y="4038600"/>
            <a:ext cx="1374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7207250" y="4037965"/>
            <a:ext cx="1374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965" y="568960"/>
            <a:ext cx="5497830" cy="1325880"/>
          </a:xfrm>
        </p:spPr>
        <p:txBody>
          <a:bodyPr/>
          <a:p>
            <a:r>
              <a:rPr lang="en-US" altLang="zh-CN"/>
              <a:t>gmapping</a:t>
            </a:r>
            <a:r>
              <a:rPr lang="zh-CN" altLang="en-US"/>
              <a:t>功能包分析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645" y="1618615"/>
            <a:ext cx="8261985" cy="2656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80" y="4417060"/>
            <a:ext cx="8483600" cy="1606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190" y="1977390"/>
            <a:ext cx="1865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gmapping</a:t>
            </a:r>
            <a:r>
              <a:rPr lang="zh-CN" altLang="en-US"/>
              <a:t>功能包中的服务和话题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4790440"/>
            <a:ext cx="1865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gmapping</a:t>
            </a:r>
            <a:r>
              <a:rPr lang="zh-CN" altLang="en-US"/>
              <a:t>功能包中的</a:t>
            </a:r>
            <a:r>
              <a:rPr lang="en-US" altLang="zh-CN"/>
              <a:t>TF</a:t>
            </a:r>
            <a:r>
              <a:rPr lang="zh-CN" altLang="en-US"/>
              <a:t>变换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595" y="1457960"/>
            <a:ext cx="5575935" cy="4528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1457960"/>
            <a:ext cx="55676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致命障碍：栅格值为</a:t>
            </a:r>
            <a:r>
              <a:rPr lang="en-US" altLang="zh-CN"/>
              <a:t>254</a:t>
            </a:r>
            <a:r>
              <a:rPr lang="zh-CN" altLang="en-US"/>
              <a:t>，障碍物语机器人的中心重合，此时机器人必然与障碍物发生碰撞。</a:t>
            </a:r>
            <a:endParaRPr lang="zh-CN" altLang="en-US"/>
          </a:p>
          <a:p>
            <a:r>
              <a:rPr lang="zh-CN" altLang="en-US"/>
              <a:t>内切障碍：栅格值为</a:t>
            </a:r>
            <a:r>
              <a:rPr lang="en-US" altLang="zh-CN"/>
              <a:t>253</a:t>
            </a:r>
            <a:r>
              <a:rPr lang="zh-CN" altLang="en-US"/>
              <a:t>，障碍物处于机器人轮廓的内切圆内，此时机器人也必然与障碍物发生碰撞。</a:t>
            </a:r>
            <a:endParaRPr lang="zh-CN" altLang="en-US"/>
          </a:p>
          <a:p>
            <a:r>
              <a:rPr lang="zh-CN" altLang="en-US"/>
              <a:t>外切障碍：栅格值为</a:t>
            </a:r>
            <a:r>
              <a:rPr lang="en-US" altLang="zh-CN"/>
              <a:t>252-128</a:t>
            </a:r>
            <a:r>
              <a:rPr lang="zh-CN" altLang="en-US"/>
              <a:t>，障碍物处于机器人的轮廓的外切圆内，此时机器人与障碍物临界接触，不一定发生碰撞。</a:t>
            </a:r>
            <a:endParaRPr lang="zh-CN" altLang="en-US"/>
          </a:p>
          <a:p>
            <a:r>
              <a:rPr lang="zh-CN" altLang="en-US"/>
              <a:t>非自由空间：栅格值为</a:t>
            </a:r>
            <a:r>
              <a:rPr lang="en-US" altLang="zh-CN"/>
              <a:t>128-0</a:t>
            </a:r>
            <a:r>
              <a:rPr lang="zh-CN" altLang="en-US"/>
              <a:t>，障碍物附近区域，一旦机器人进入该区域，将有较大概率发生碰撞，属于危险警戒区，机器人应该尽量避免进入。</a:t>
            </a:r>
            <a:endParaRPr lang="zh-CN" altLang="en-US"/>
          </a:p>
          <a:p>
            <a:r>
              <a:rPr lang="zh-CN" altLang="en-US"/>
              <a:t>自由区域：栅格值为</a:t>
            </a:r>
            <a:r>
              <a:rPr lang="en-US" altLang="zh-CN"/>
              <a:t>0</a:t>
            </a:r>
            <a:r>
              <a:rPr lang="zh-CN" altLang="en-US"/>
              <a:t>，此处没有障碍物，机器人可以自由通过。</a:t>
            </a:r>
            <a:endParaRPr lang="zh-CN" altLang="en-US"/>
          </a:p>
          <a:p>
            <a:r>
              <a:rPr lang="zh-CN" altLang="en-US"/>
              <a:t>未知区域：栅格值为</a:t>
            </a:r>
            <a:r>
              <a:rPr lang="en-US" altLang="zh-CN"/>
              <a:t>255</a:t>
            </a:r>
            <a:r>
              <a:rPr lang="zh-CN" altLang="en-US"/>
              <a:t>，此处还没有探知是否有障碍物，机器人可以前往继续建图。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220" y="493395"/>
            <a:ext cx="10515600" cy="1325563"/>
          </a:xfrm>
        </p:spPr>
        <p:txBody>
          <a:bodyPr/>
          <a:p>
            <a:r>
              <a:rPr lang="zh-CN" altLang="en-US"/>
              <a:t>栅格地图取值原理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 2050"/>
          <p:cNvSpPr/>
          <p:nvPr/>
        </p:nvSpPr>
        <p:spPr bwMode="auto">
          <a:xfrm>
            <a:off x="3526155" y="1829435"/>
            <a:ext cx="5332730" cy="328803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C3D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23220" y="627761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446382"/>
                </a:solidFill>
              </a:rPr>
              <a:t>中国大学慕课</a:t>
            </a:r>
            <a:endParaRPr lang="zh-CN" altLang="en-US" sz="1600">
              <a:solidFill>
                <a:srgbClr val="44638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1553" y="2235200"/>
            <a:ext cx="278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gmapping</a:t>
            </a:r>
            <a:r>
              <a:rPr lang="zh-CN" altLang="en-US" sz="3200"/>
              <a:t>实训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027930" y="3105785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gmapping</a:t>
            </a:r>
            <a:r>
              <a:rPr lang="zh-CN" altLang="en-US"/>
              <a:t>功能包演示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1976755"/>
            <a:ext cx="7739380" cy="43516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825500" y="1054735"/>
            <a:ext cx="9846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可以先从</a:t>
            </a:r>
            <a:r>
              <a:rPr lang="en-US" altLang="zh-CN"/>
              <a:t>github</a:t>
            </a:r>
            <a:r>
              <a:rPr lang="zh-CN" altLang="en-US"/>
              <a:t>上下载功能包，也可以将课程资源中的功能包拷贝到工作空间的目录下，进行编译。</a:t>
            </a:r>
            <a:endParaRPr lang="zh-CN" altLang="en-US"/>
          </a:p>
          <a:p>
            <a:r>
              <a:rPr lang="zh-CN" altLang="en-US"/>
              <a:t>首先打开</a:t>
            </a:r>
            <a:r>
              <a:rPr lang="en-US" altLang="zh-CN"/>
              <a:t>gazebo</a:t>
            </a:r>
            <a:r>
              <a:rPr lang="zh-CN" altLang="en-US"/>
              <a:t>仿真，用命令roslaunch robot_sim_demo robot_spawn.lacunch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3365" y="121920"/>
            <a:ext cx="735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SLAM</a:t>
            </a:r>
            <a:endParaRPr lang="en-US" altLang="zh-CN" sz="1600">
              <a:solidFill>
                <a:srgbClr val="44638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9675" y="450215"/>
            <a:ext cx="1482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446382"/>
                </a:solidFill>
              </a:rPr>
              <a:t>gmapping</a:t>
            </a:r>
            <a:r>
              <a:rPr lang="zh-CN" altLang="en-US" sz="1600">
                <a:solidFill>
                  <a:srgbClr val="446382"/>
                </a:solidFill>
              </a:rPr>
              <a:t>实训</a:t>
            </a:r>
            <a:endParaRPr lang="zh-CN" altLang="en-US" sz="1600">
              <a:solidFill>
                <a:srgbClr val="44638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WPS 演示</Application>
  <PresentationFormat>宽屏</PresentationFormat>
  <Paragraphs>204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gmapping算法包特点</vt:lpstr>
      <vt:lpstr>gmapping总体框架</vt:lpstr>
      <vt:lpstr>gmapping功能包分析</vt:lpstr>
      <vt:lpstr>栅格地图取值原理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launch文件</vt:lpstr>
      <vt:lpstr>PowerPoint 演示文稿</vt:lpstr>
      <vt:lpstr>训练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林夕々水心</cp:lastModifiedBy>
  <cp:revision>398</cp:revision>
  <dcterms:created xsi:type="dcterms:W3CDTF">2017-08-03T09:01:00Z</dcterms:created>
  <dcterms:modified xsi:type="dcterms:W3CDTF">2018-07-26T00:50:24Z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