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6" r:id="rId3"/>
    <p:sldId id="257" r:id="rId5"/>
    <p:sldId id="314" r:id="rId6"/>
    <p:sldId id="333" r:id="rId7"/>
    <p:sldId id="263" r:id="rId8"/>
    <p:sldId id="287" r:id="rId9"/>
    <p:sldId id="288" r:id="rId10"/>
    <p:sldId id="290" r:id="rId11"/>
    <p:sldId id="300" r:id="rId12"/>
    <p:sldId id="296" r:id="rId13"/>
    <p:sldId id="297" r:id="rId14"/>
    <p:sldId id="298" r:id="rId15"/>
    <p:sldId id="299" r:id="rId16"/>
    <p:sldId id="291" r:id="rId17"/>
    <p:sldId id="292" r:id="rId18"/>
    <p:sldId id="293" r:id="rId19"/>
    <p:sldId id="294" r:id="rId20"/>
    <p:sldId id="301" r:id="rId21"/>
    <p:sldId id="278" r:id="rId22"/>
    <p:sldId id="302" r:id="rId23"/>
    <p:sldId id="303" r:id="rId24"/>
    <p:sldId id="277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BC4"/>
    <a:srgbClr val="4C93B3"/>
    <a:srgbClr val="C3DBE7"/>
    <a:srgbClr val="AFCFDC"/>
    <a:srgbClr val="446382"/>
    <a:srgbClr val="354E65"/>
    <a:srgbClr val="11494A"/>
    <a:srgbClr val="547E96"/>
    <a:srgbClr val="B2B2B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360"/>
      </p:cViewPr>
      <p:guideLst>
        <p:guide orient="horz" pos="2227"/>
        <p:guide pos="38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86765" y="3952875"/>
            <a:ext cx="3905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</a:t>
            </a:r>
            <a:endParaRPr lang="zh-CN" altLang="en-US" sz="48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77920" y="4658360"/>
            <a:ext cx="306387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----Hector</a:t>
            </a:r>
            <a:endParaRPr lang="en-US" altLang="zh-CN" sz="44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4110" y="5437505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354E65"/>
                </a:solidFill>
              </a:rPr>
              <a:t>主讲教师：顾梦沁</a:t>
            </a:r>
            <a:endParaRPr lang="en-US" altLang="zh-CN" sz="3200">
              <a:solidFill>
                <a:srgbClr val="354E65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0" y="1976755"/>
            <a:ext cx="7739380" cy="435165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825500" y="1054735"/>
            <a:ext cx="98469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可以先从</a:t>
            </a:r>
            <a:r>
              <a:rPr lang="en-US" altLang="zh-CN"/>
              <a:t>github</a:t>
            </a:r>
            <a:r>
              <a:rPr lang="zh-CN" altLang="en-US"/>
              <a:t>上下载功能包，也可以将课程资源中的功能包拷贝到工作空间的目录下，进行编译。</a:t>
            </a:r>
            <a:endParaRPr lang="zh-CN" altLang="en-US"/>
          </a:p>
          <a:p>
            <a:r>
              <a:rPr lang="zh-CN" altLang="en-US"/>
              <a:t>首先打开</a:t>
            </a:r>
            <a:r>
              <a:rPr lang="en-US" altLang="zh-CN"/>
              <a:t>gazebo</a:t>
            </a:r>
            <a:r>
              <a:rPr lang="zh-CN" altLang="en-US"/>
              <a:t>仿真，用命令roslaunch robot_sim_demo robot_spawn.lacunch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79675" y="450215"/>
            <a:ext cx="1188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Hector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6605" y="82867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我们可以看到如下的仿真界面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45" y="1604645"/>
            <a:ext cx="8453120" cy="47529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79675" y="450215"/>
            <a:ext cx="1188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Hector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80645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zh-CN"/>
              <a:t>然后打开</a:t>
            </a:r>
            <a:r>
              <a:rPr lang="en-US" altLang="zh-CN"/>
              <a:t>Hector</a:t>
            </a:r>
            <a:r>
              <a:rPr lang="zh-CN" altLang="en-US"/>
              <a:t>的</a:t>
            </a:r>
            <a:r>
              <a:rPr lang="en-US" altLang="zh-CN"/>
              <a:t>launch</a:t>
            </a:r>
            <a:r>
              <a:rPr lang="zh-CN" altLang="en-US"/>
              <a:t>文件，输入命令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roslaunch slam_demo hector_demo.launch</a:t>
            </a:r>
            <a:endParaRPr lang="en-US" altLang="zh-CN"/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75" y="1595755"/>
            <a:ext cx="8502650" cy="478091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" name="文本框 8"/>
          <p:cNvSpPr txBox="1"/>
          <p:nvPr/>
        </p:nvSpPr>
        <p:spPr>
          <a:xfrm>
            <a:off x="2479675" y="450215"/>
            <a:ext cx="1188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Hector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78994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紧接着输入命令</a:t>
            </a:r>
            <a:r>
              <a:rPr lang="en-US" altLang="zh-CN"/>
              <a:t>roslaunch slam_demo view_slam.launch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rviz</a:t>
            </a:r>
            <a:r>
              <a:rPr lang="zh-CN" altLang="en-US"/>
              <a:t>界面就会自动跳出来。</a:t>
            </a:r>
            <a:endParaRPr lang="zh-CN" altLang="en-US"/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575" y="1800225"/>
            <a:ext cx="7816850" cy="439483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" name="文本框 8"/>
          <p:cNvSpPr txBox="1"/>
          <p:nvPr/>
        </p:nvSpPr>
        <p:spPr>
          <a:xfrm>
            <a:off x="2479675" y="450215"/>
            <a:ext cx="1188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Hector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410" y="74422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为了使机器人四处运动获得地图信息，打开键盘控制文件，输入命令</a:t>
            </a:r>
            <a:r>
              <a:rPr lang="en-US" altLang="zh-CN"/>
              <a:t>rosrun robot_sim_demo robot_keyboard_teleop.py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15" y="1452880"/>
            <a:ext cx="8460740" cy="475742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79675" y="450215"/>
            <a:ext cx="1188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Hector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840" y="76200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zh-CN"/>
              <a:t>运行机器人四处移动，完成地图的建立</a:t>
            </a:r>
            <a:endParaRPr lang="zh-CN" altLang="zh-CN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95" y="1429385"/>
            <a:ext cx="9152890" cy="51466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文本框 1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79675" y="450215"/>
            <a:ext cx="1188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Hector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215" y="791210"/>
            <a:ext cx="11817985" cy="4351655"/>
          </a:xfrm>
        </p:spPr>
        <p:txBody>
          <a:bodyPr/>
          <a:p>
            <a:pPr marL="0" indent="0">
              <a:buNone/>
            </a:pPr>
            <a:r>
              <a:rPr lang="zh-CN" altLang="zh-CN"/>
              <a:t>将建立的地图保存下来，输入命令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rosrun map_server map_server map.yaml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rosrun map_server map_saver -f slam_demo_map.png</a:t>
            </a:r>
            <a:endParaRPr lang="en-US" altLang="zh-CN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695" y="2352675"/>
            <a:ext cx="5329555" cy="29972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3" y="2370138"/>
            <a:ext cx="5268595" cy="29622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79675" y="450215"/>
            <a:ext cx="1188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Hector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360" y="67818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地图以</a:t>
            </a:r>
            <a:r>
              <a:rPr lang="en-US" altLang="zh-CN"/>
              <a:t>jpg</a:t>
            </a:r>
            <a:r>
              <a:rPr lang="zh-CN" altLang="en-US"/>
              <a:t>的格式，保存在根目录下。</a:t>
            </a:r>
            <a:endParaRPr lang="zh-CN" altLang="en-US"/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85" y="1193800"/>
            <a:ext cx="8723630" cy="49053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79675" y="450215"/>
            <a:ext cx="1188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Hector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95558" y="2235200"/>
            <a:ext cx="21926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/>
              <a:t>Hector</a:t>
            </a:r>
            <a:r>
              <a:rPr lang="zh-CN" altLang="en-US" sz="3200"/>
              <a:t>实训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5307330" y="3105785"/>
            <a:ext cx="177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launch</a:t>
            </a:r>
            <a:r>
              <a:rPr lang="zh-CN" altLang="en-US"/>
              <a:t>文件详解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79675" y="450215"/>
            <a:ext cx="1188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Hector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105" y="598805"/>
            <a:ext cx="10515600" cy="1325563"/>
          </a:xfrm>
        </p:spPr>
        <p:txBody>
          <a:bodyPr/>
          <a:p>
            <a:r>
              <a:rPr lang="en-US" altLang="zh-CN"/>
              <a:t>launch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79675" y="450215"/>
            <a:ext cx="1188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Hector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6" name="图片 5" descr="hector laun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5" y="1611630"/>
            <a:ext cx="10058400" cy="42913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2185" y="1242060"/>
            <a:ext cx="1690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Hector</a:t>
            </a:r>
            <a:r>
              <a:rPr lang="zh-CN" altLang="en-US" sz="2400"/>
              <a:t>实训</a:t>
            </a:r>
            <a:endParaRPr lang="zh-CN" altLang="en-US" sz="2400"/>
          </a:p>
        </p:txBody>
      </p:sp>
      <p:sp>
        <p:nvSpPr>
          <p:cNvPr id="220" name=" 220"/>
          <p:cNvSpPr/>
          <p:nvPr/>
        </p:nvSpPr>
        <p:spPr>
          <a:xfrm>
            <a:off x="1744980" y="1934845"/>
            <a:ext cx="441325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8875" y="1951990"/>
            <a:ext cx="3098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 220"/>
          <p:cNvSpPr/>
          <p:nvPr/>
        </p:nvSpPr>
        <p:spPr>
          <a:xfrm>
            <a:off x="1747520" y="2524125"/>
            <a:ext cx="5473065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61415" y="2541270"/>
            <a:ext cx="3098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 220"/>
          <p:cNvSpPr/>
          <p:nvPr/>
        </p:nvSpPr>
        <p:spPr>
          <a:xfrm>
            <a:off x="1747520" y="3101975"/>
            <a:ext cx="3291205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1415" y="3119120"/>
            <a:ext cx="3098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" name=" 220"/>
          <p:cNvSpPr/>
          <p:nvPr/>
        </p:nvSpPr>
        <p:spPr>
          <a:xfrm>
            <a:off x="1747520" y="3706495"/>
            <a:ext cx="6096635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61415" y="3723640"/>
            <a:ext cx="3098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744980" y="1964055"/>
            <a:ext cx="210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gmapping</a:t>
            </a:r>
            <a:r>
              <a:rPr lang="zh-CN" altLang="en-US"/>
              <a:t>实训讲解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47520" y="2553335"/>
            <a:ext cx="547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Hector</a:t>
            </a:r>
            <a:r>
              <a:rPr lang="zh-CN" altLang="en-US"/>
              <a:t>功能包介绍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47520" y="3131185"/>
            <a:ext cx="426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Hector</a:t>
            </a:r>
            <a:r>
              <a:rPr lang="zh-CN" altLang="en-US"/>
              <a:t>功能包演示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747520" y="3733165"/>
            <a:ext cx="177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launch</a:t>
            </a:r>
            <a:r>
              <a:rPr lang="zh-CN" altLang="en-US"/>
              <a:t>文件详解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79675" y="450215"/>
            <a:ext cx="1188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Hector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 220"/>
          <p:cNvSpPr/>
          <p:nvPr/>
        </p:nvSpPr>
        <p:spPr>
          <a:xfrm>
            <a:off x="1744980" y="4273550"/>
            <a:ext cx="277368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7520" y="42906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训练</a:t>
            </a:r>
            <a:endParaRPr lang="zh-CN"/>
          </a:p>
        </p:txBody>
      </p:sp>
      <p:sp>
        <p:nvSpPr>
          <p:cNvPr id="6" name="文本框 5"/>
          <p:cNvSpPr txBox="1"/>
          <p:nvPr/>
        </p:nvSpPr>
        <p:spPr>
          <a:xfrm>
            <a:off x="1161415" y="4290695"/>
            <a:ext cx="3098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95558" y="2235200"/>
            <a:ext cx="21926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/>
              <a:t>Hector</a:t>
            </a:r>
            <a:r>
              <a:rPr lang="zh-CN" altLang="en-US" sz="3200"/>
              <a:t>实训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5872480" y="31057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79675" y="450215"/>
            <a:ext cx="1188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Hector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47700" y="676910"/>
            <a:ext cx="10515600" cy="1325563"/>
          </a:xfrm>
        </p:spPr>
        <p:txBody>
          <a:bodyPr/>
          <a:p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168275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请在</a:t>
            </a:r>
            <a:r>
              <a:rPr lang="en-US" altLang="zh-CN">
                <a:sym typeface="+mn-ea"/>
              </a:rPr>
              <a:t>xbot</a:t>
            </a:r>
            <a:r>
              <a:rPr lang="zh-CN" altLang="en-US">
                <a:sym typeface="+mn-ea"/>
              </a:rPr>
              <a:t>仿真环境中自己建立</a:t>
            </a:r>
            <a:r>
              <a:rPr lang="en-US" altLang="zh-CN">
                <a:sym typeface="+mn-ea"/>
              </a:rPr>
              <a:t>launch</a:t>
            </a:r>
            <a:r>
              <a:rPr lang="zh-CN" altLang="en-US">
                <a:sym typeface="+mn-ea"/>
              </a:rPr>
              <a:t>文件</a:t>
            </a:r>
            <a:r>
              <a:rPr lang="zh-CN" altLang="en-US">
                <a:sym typeface="+mn-ea"/>
              </a:rPr>
              <a:t>进行</a:t>
            </a:r>
            <a:r>
              <a:rPr lang="en-US" altLang="zh-CN">
                <a:sym typeface="+mn-ea"/>
              </a:rPr>
              <a:t>SLAM</a:t>
            </a:r>
            <a:r>
              <a:rPr lang="zh-CN" altLang="en-US">
                <a:sym typeface="+mn-ea"/>
              </a:rPr>
              <a:t>建图并保存。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79675" y="450215"/>
            <a:ext cx="1188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Hector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51935" y="2270760"/>
            <a:ext cx="39751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600"/>
              <a:t>谢    谢</a:t>
            </a:r>
            <a:endParaRPr lang="zh-CN" altLang="en-US" sz="96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188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Hector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95558" y="2235200"/>
            <a:ext cx="21926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/>
              <a:t>Hector</a:t>
            </a:r>
            <a:r>
              <a:rPr lang="zh-CN" altLang="en-US" sz="3200"/>
              <a:t>实训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5256530" y="3105785"/>
            <a:ext cx="187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gmapping</a:t>
            </a:r>
            <a:r>
              <a:rPr lang="zh-CN" altLang="en-US"/>
              <a:t>功能包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47700" y="676910"/>
            <a:ext cx="10515600" cy="1325563"/>
          </a:xfrm>
        </p:spPr>
        <p:txBody>
          <a:bodyPr/>
          <a:p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182054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现在在机器人上更换了雷达，参数有如下的改动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激光雷达的最大可用距离由</a:t>
            </a:r>
            <a:r>
              <a:rPr lang="en-US" altLang="zh-CN">
                <a:sym typeface="+mn-ea"/>
              </a:rPr>
              <a:t>20m</a:t>
            </a:r>
            <a:r>
              <a:rPr lang="zh-CN" altLang="en-US">
                <a:sym typeface="+mn-ea"/>
              </a:rPr>
              <a:t>降到</a:t>
            </a:r>
            <a:r>
              <a:rPr lang="en-US" altLang="zh-CN">
                <a:sym typeface="+mn-ea"/>
              </a:rPr>
              <a:t>15m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激光雷达的最大测量距离由</a:t>
            </a:r>
            <a:r>
              <a:rPr lang="en-US" altLang="zh-CN">
                <a:sym typeface="+mn-ea"/>
              </a:rPr>
              <a:t>25m</a:t>
            </a:r>
            <a:r>
              <a:rPr lang="zh-CN" altLang="en-US">
                <a:sym typeface="+mn-ea"/>
              </a:rPr>
              <a:t>降到</a:t>
            </a:r>
            <a:r>
              <a:rPr lang="en-US" altLang="zh-CN">
                <a:sym typeface="+mn-ea"/>
              </a:rPr>
              <a:t>20m</a:t>
            </a:r>
            <a:r>
              <a:rPr lang="zh-CN" altLang="en-US">
                <a:sym typeface="+mn-ea"/>
              </a:rPr>
              <a:t>；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请自己建立</a:t>
            </a:r>
            <a:r>
              <a:rPr lang="en-US" altLang="zh-CN">
                <a:sym typeface="+mn-ea"/>
              </a:rPr>
              <a:t>launch</a:t>
            </a:r>
            <a:r>
              <a:rPr lang="zh-CN" altLang="en-US">
                <a:sym typeface="+mn-ea"/>
              </a:rPr>
              <a:t>文件，并在</a:t>
            </a:r>
            <a:r>
              <a:rPr lang="en-US" altLang="zh-CN">
                <a:sym typeface="+mn-ea"/>
              </a:rPr>
              <a:t>xbot</a:t>
            </a:r>
            <a:r>
              <a:rPr lang="zh-CN" altLang="en-US">
                <a:sym typeface="+mn-ea"/>
              </a:rPr>
              <a:t>仿真环境中</a:t>
            </a:r>
            <a:r>
              <a:rPr lang="en-US" altLang="zh-CN">
                <a:sym typeface="+mn-ea"/>
              </a:rPr>
              <a:t>SLAM</a:t>
            </a:r>
            <a:r>
              <a:rPr lang="zh-CN" altLang="en-US">
                <a:sym typeface="+mn-ea"/>
              </a:rPr>
              <a:t>建图并保存。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79675" y="450215"/>
            <a:ext cx="1188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Hector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188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Hector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95558" y="2235200"/>
            <a:ext cx="21926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/>
              <a:t>Hector</a:t>
            </a:r>
            <a:r>
              <a:rPr lang="zh-CN" altLang="en-US" sz="3200"/>
              <a:t>实训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5193030" y="3105785"/>
            <a:ext cx="199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Hector</a:t>
            </a:r>
            <a:r>
              <a:rPr lang="zh-CN" altLang="en-US"/>
              <a:t>功能包介绍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47700" y="646430"/>
            <a:ext cx="10515600" cy="1325563"/>
          </a:xfrm>
        </p:spPr>
        <p:txBody>
          <a:bodyPr/>
          <a:p>
            <a:r>
              <a:rPr lang="en-US" altLang="zh-CN"/>
              <a:t>Hector</a:t>
            </a:r>
            <a:r>
              <a:rPr lang="zh-CN" altLang="en-US"/>
              <a:t>算法包特点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47700" y="1723390"/>
            <a:ext cx="10515600" cy="4351338"/>
          </a:xfrm>
        </p:spPr>
        <p:txBody>
          <a:bodyPr/>
          <a:p>
            <a:r>
              <a:rPr lang="zh-CN" altLang="en-US"/>
              <a:t>基于激光雷达获得深度信息</a:t>
            </a:r>
            <a:endParaRPr lang="zh-CN" altLang="en-US"/>
          </a:p>
          <a:p>
            <a:r>
              <a:rPr lang="zh-CN" altLang="en-US"/>
              <a:t>采用高斯牛顿算法</a:t>
            </a:r>
            <a:endParaRPr lang="zh-CN" altLang="en-US"/>
          </a:p>
          <a:p>
            <a:r>
              <a:rPr lang="zh-CN" altLang="en-US"/>
              <a:t>生成二维栅格地图</a:t>
            </a:r>
            <a:endParaRPr lang="zh-CN" altLang="en-US"/>
          </a:p>
          <a:p>
            <a:r>
              <a:rPr lang="zh-CN" altLang="en-US"/>
              <a:t>不需要机器人提供里程计信息</a:t>
            </a:r>
            <a:endParaRPr lang="zh-CN" altLang="en-US"/>
          </a:p>
          <a:p>
            <a:r>
              <a:rPr lang="zh-CN" altLang="en-US"/>
              <a:t>输出地图话题：</a:t>
            </a:r>
            <a:r>
              <a:rPr lang="en-US" altLang="zh-CN"/>
              <a:t>nav_msgs/OccupancyGrid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79675" y="450215"/>
            <a:ext cx="1188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Hector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662305" y="982980"/>
            <a:ext cx="10465435" cy="803275"/>
          </a:xfrm>
        </p:spPr>
        <p:txBody>
          <a:bodyPr/>
          <a:p>
            <a:r>
              <a:rPr lang="en-US" altLang="zh-CN"/>
              <a:t>Hector</a:t>
            </a:r>
            <a:r>
              <a:rPr lang="zh-CN" altLang="en-US"/>
              <a:t>总体框架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582420" y="3054985"/>
            <a:ext cx="1744980" cy="9613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深度信息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597400" y="2625090"/>
            <a:ext cx="2595245" cy="18218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Hector_slam</a:t>
            </a:r>
            <a:r>
              <a:rPr lang="zh-CN" altLang="en-US">
                <a:solidFill>
                  <a:schemeClr val="tx1"/>
                </a:solidFill>
              </a:rPr>
              <a:t>功能包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566785" y="2136140"/>
            <a:ext cx="2087245" cy="2799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栅格地图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470" y="2544445"/>
            <a:ext cx="2048510" cy="2223135"/>
          </a:xfrm>
          <a:prstGeom prst="rect">
            <a:avLst/>
          </a:prstGeom>
        </p:spPr>
      </p:pic>
      <p:cxnSp>
        <p:nvCxnSpPr>
          <p:cNvPr id="21" name="直接箭头连接符 20"/>
          <p:cNvCxnSpPr>
            <a:stCxn id="17" idx="3"/>
            <a:endCxn id="18" idx="1"/>
          </p:cNvCxnSpPr>
          <p:nvPr/>
        </p:nvCxnSpPr>
        <p:spPr>
          <a:xfrm>
            <a:off x="3327400" y="3535680"/>
            <a:ext cx="12700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3"/>
            <a:endCxn id="19" idx="1"/>
          </p:cNvCxnSpPr>
          <p:nvPr/>
        </p:nvCxnSpPr>
        <p:spPr>
          <a:xfrm flipV="1">
            <a:off x="7192645" y="3535680"/>
            <a:ext cx="13741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79675" y="450215"/>
            <a:ext cx="1188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Hector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478790" y="631190"/>
            <a:ext cx="5497830" cy="1325880"/>
          </a:xfrm>
        </p:spPr>
        <p:txBody>
          <a:bodyPr/>
          <a:p>
            <a:r>
              <a:rPr lang="en-US" altLang="zh-CN"/>
              <a:t>Hector</a:t>
            </a:r>
            <a:r>
              <a:rPr lang="zh-CN" altLang="en-US"/>
              <a:t>功能包分析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8790" y="1957070"/>
            <a:ext cx="2202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Hector_slam</a:t>
            </a:r>
            <a:r>
              <a:rPr lang="zh-CN" altLang="en-US"/>
              <a:t>功能包中的服务和话题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8790" y="4770120"/>
            <a:ext cx="2141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Hector_slam</a:t>
            </a:r>
            <a:r>
              <a:rPr lang="zh-CN" altLang="en-US"/>
              <a:t>功能包中的</a:t>
            </a:r>
            <a:r>
              <a:rPr lang="en-US" altLang="zh-CN"/>
              <a:t>TF</a:t>
            </a:r>
            <a:r>
              <a:rPr lang="zh-CN" altLang="en-US"/>
              <a:t>变换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45" y="1650365"/>
            <a:ext cx="8371840" cy="2657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820" y="4547870"/>
            <a:ext cx="8406130" cy="14954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479675" y="450215"/>
            <a:ext cx="1188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Hector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1553" y="2235200"/>
            <a:ext cx="27806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/>
              <a:t>gmapping</a:t>
            </a:r>
            <a:r>
              <a:rPr lang="zh-CN" altLang="en-US" sz="3200"/>
              <a:t>实训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5193030" y="3105785"/>
            <a:ext cx="199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Hector</a:t>
            </a:r>
            <a:r>
              <a:rPr lang="zh-CN" altLang="en-US"/>
              <a:t>功能包演示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479675" y="450215"/>
            <a:ext cx="1188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Hector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WPS 演示</Application>
  <PresentationFormat>宽屏</PresentationFormat>
  <Paragraphs>236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训练</vt:lpstr>
      <vt:lpstr>PowerPoint 演示文稿</vt:lpstr>
      <vt:lpstr>Hector算法包特点</vt:lpstr>
      <vt:lpstr>Hector总体框架</vt:lpstr>
      <vt:lpstr>Hector功能包分析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launch文件</vt:lpstr>
      <vt:lpstr>PowerPoint 演示文稿</vt:lpstr>
      <vt:lpstr>训练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林夕々水心</cp:lastModifiedBy>
  <cp:revision>406</cp:revision>
  <dcterms:created xsi:type="dcterms:W3CDTF">2017-08-03T09:01:00Z</dcterms:created>
  <dcterms:modified xsi:type="dcterms:W3CDTF">2018-07-29T09:11:23Z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