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282" r:id="rId5"/>
    <p:sldId id="283" r:id="rId6"/>
    <p:sldId id="284" r:id="rId7"/>
    <p:sldId id="285" r:id="rId8"/>
    <p:sldId id="256" r:id="rId9"/>
    <p:sldId id="259" r:id="rId10"/>
    <p:sldId id="260" r:id="rId11"/>
    <p:sldId id="261" r:id="rId12"/>
    <p:sldId id="264" r:id="rId13"/>
    <p:sldId id="267" r:id="rId14"/>
    <p:sldId id="266" r:id="rId15"/>
    <p:sldId id="262" r:id="rId16"/>
    <p:sldId id="263" r:id="rId17"/>
    <p:sldId id="272" r:id="rId18"/>
    <p:sldId id="268" r:id="rId19"/>
    <p:sldId id="270" r:id="rId20"/>
    <p:sldId id="271" r:id="rId21"/>
    <p:sldId id="269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83DA-F65E-460F-9E3B-867D78C6E5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1AA6-02F4-495C-AD3B-B2AE22FD6F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download.csdn.net/detail/alphapii/9852916" TargetMode="External"/><Relationship Id="rId2" Type="http://schemas.openxmlformats.org/officeDocument/2006/relationships/hyperlink" Target="https://raw.githubusercontent.com/opencv/opencv_3rdparty/81a676001ca8075ada498583e4166079e5744668/ippicv/ippicv_linux_20151201.tgz" TargetMode="External"/><Relationship Id="rId1" Type="http://schemas.openxmlformats.org/officeDocument/2006/relationships/hyperlink" Target="https://github.com/opencv/opencv/archive/3.2.0.zi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eigen.tuxfamily.org/index.php?tit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1589723" y="2530316"/>
            <a:ext cx="4622959" cy="20226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---orbslam</a:t>
            </a:r>
            <a:r>
              <a:rPr lang="zh-CN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2400" dirty="0"/>
              <a:t>主讲教师</a:t>
            </a:r>
            <a:r>
              <a:rPr lang="en-US" altLang="zh-CN" sz="2400" dirty="0"/>
              <a:t>: </a:t>
            </a:r>
            <a:r>
              <a:rPr lang="zh-CN" altLang="en-US" sz="2400" dirty="0"/>
              <a:t>柴</a:t>
            </a:r>
            <a:r>
              <a:rPr lang="en-US" altLang="zh-CN" sz="2400" dirty="0"/>
              <a:t>CK</a:t>
            </a:r>
            <a:endParaRPr lang="zh-CN" altLang="en-US" sz="2400" dirty="0"/>
          </a:p>
          <a:p>
            <a:pPr algn="r"/>
            <a:endParaRPr lang="x-none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112520" y="2141741"/>
            <a:ext cx="43547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764280" y="4674250"/>
            <a:ext cx="43547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45024"/>
            <a:ext cx="9036496" cy="936104"/>
          </a:xfrm>
        </p:spPr>
        <p:txBody>
          <a:bodyPr>
            <a:normAutofit fontScale="90000"/>
          </a:bodyPr>
          <a:lstStyle/>
          <a:p>
            <a:r>
              <a:rPr lang="zh-CN" altLang="en-US" sz="2700" dirty="0">
                <a:latin typeface="+mn-ea"/>
                <a:ea typeface="+mn-ea"/>
              </a:rPr>
              <a:t>接下</a:t>
            </a:r>
            <a:r>
              <a:rPr lang="zh-CN" altLang="en-US" sz="2700" dirty="0" smtClean="0">
                <a:latin typeface="+mn-ea"/>
                <a:ea typeface="+mn-ea"/>
              </a:rPr>
              <a:t>来演示一下如何使用</a:t>
            </a:r>
            <a:r>
              <a:rPr lang="en-US" altLang="zh-CN" sz="2700" dirty="0" smtClean="0">
                <a:latin typeface="+mn-ea"/>
                <a:ea typeface="+mn-ea"/>
              </a:rPr>
              <a:t>ORB_SLAM</a:t>
            </a:r>
            <a:r>
              <a:rPr lang="zh-CN" altLang="en-US" sz="2700" dirty="0" smtClean="0">
                <a:latin typeface="+mn-ea"/>
                <a:ea typeface="+mn-ea"/>
              </a:rPr>
              <a:t>这个功能包</a:t>
            </a:r>
            <a:r>
              <a:rPr lang="en-US" altLang="zh-CN" sz="2700" dirty="0">
                <a:latin typeface="+mn-ea"/>
                <a:ea typeface="+mn-ea"/>
              </a:rPr>
              <a:t>,</a:t>
            </a:r>
            <a:r>
              <a:rPr lang="zh-CN" altLang="en-US" sz="2700" dirty="0" smtClean="0"/>
              <a:t>在</a:t>
            </a:r>
            <a:r>
              <a:rPr lang="zh-CN" altLang="en-US" sz="2700" dirty="0"/>
              <a:t>运行之前需要完成环境变量的配</a:t>
            </a:r>
            <a:r>
              <a:rPr lang="zh-CN" altLang="en-US" sz="2700" dirty="0" smtClean="0"/>
              <a:t>置</a:t>
            </a:r>
            <a:r>
              <a:rPr lang="zh-CN" altLang="en-US" sz="2700" dirty="0"/>
              <a:t>，</a:t>
            </a:r>
            <a:r>
              <a:rPr lang="zh-CN" altLang="en-US" sz="2700" dirty="0" smtClean="0"/>
              <a:t>接</a:t>
            </a:r>
            <a:r>
              <a:rPr lang="zh-CN" altLang="en-US" sz="2700" dirty="0"/>
              <a:t>下来就开始运行这个例程</a:t>
            </a:r>
            <a:br>
              <a:rPr lang="zh-CN" altLang="en-US" sz="2800" dirty="0"/>
            </a:b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221088"/>
            <a:ext cx="8229600" cy="4525963"/>
          </a:xfrm>
        </p:spPr>
        <p:txBody>
          <a:bodyPr/>
          <a:lstStyle/>
          <a:p>
            <a:r>
              <a:rPr lang="zh-CN" altLang="en-US" sz="2400" dirty="0"/>
              <a:t>使</a:t>
            </a:r>
            <a:r>
              <a:rPr lang="zh-CN" altLang="en-US" sz="2400" dirty="0" smtClean="0"/>
              <a:t>用官方提供的数据包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2400" dirty="0"/>
              <a:t>$ roscore</a:t>
            </a:r>
            <a:endParaRPr lang="zh-CN" altLang="zh-CN" sz="2400" dirty="0"/>
          </a:p>
          <a:p>
            <a:r>
              <a:rPr lang="en-US" altLang="zh-CN" sz="2400" dirty="0"/>
              <a:t>$ rosrun ORB_SLAM2 </a:t>
            </a:r>
            <a:r>
              <a:rPr lang="en-US" altLang="zh-CN" sz="2400" dirty="0" smtClean="0"/>
              <a:t>Mono </a:t>
            </a:r>
            <a:r>
              <a:rPr lang="en-US" altLang="zh-CN" sz="2400" dirty="0"/>
              <a:t>Vocabulary/ORBvoc.txt </a:t>
            </a:r>
            <a:r>
              <a:rPr lang="en-US" altLang="zh-CN" sz="2400" dirty="0" smtClean="0"/>
              <a:t>Examples/ROS/ORB_SLAM2/Asus.yaml</a:t>
            </a:r>
            <a:endParaRPr lang="en-US" altLang="zh-CN" sz="2400" dirty="0" smtClean="0"/>
          </a:p>
          <a:p>
            <a:r>
              <a:rPr lang="zh-CN" altLang="en-US" sz="2400" dirty="0"/>
              <a:t>运</a:t>
            </a:r>
            <a:r>
              <a:rPr lang="zh-CN" altLang="en-US" sz="2400" dirty="0" smtClean="0"/>
              <a:t>行的结果如下。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591"/>
            <a:ext cx="73448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第二个问题，报错未定义的引用，原因是系统编译的时候找不到</a:t>
            </a:r>
            <a:r>
              <a:rPr lang="en-US" altLang="zh-CN" sz="2400" dirty="0">
                <a:latin typeface="+mn-ea"/>
              </a:rPr>
              <a:t>boost</a:t>
            </a:r>
            <a:r>
              <a:rPr lang="zh-CN" altLang="zh-CN" sz="2400" dirty="0">
                <a:latin typeface="+mn-ea"/>
              </a:rPr>
              <a:t>的链接库，解决方法是修改</a:t>
            </a:r>
            <a:r>
              <a:rPr lang="en-US" altLang="zh-CN" sz="2400" dirty="0">
                <a:latin typeface="+mn-ea"/>
              </a:rPr>
              <a:t>ORB_SLAM2/Example/ROS/ORB_SLAM/CmakeLists.txt</a:t>
            </a:r>
            <a:r>
              <a:rPr lang="zh-CN" altLang="zh-CN" sz="2400" dirty="0">
                <a:latin typeface="+mn-ea"/>
              </a:rPr>
              <a:t>，添加一句</a:t>
            </a:r>
            <a:r>
              <a:rPr lang="en-US" altLang="zh-CN" sz="2400" dirty="0">
                <a:latin typeface="+mn-ea"/>
              </a:rPr>
              <a:t>-lboost.system</a:t>
            </a:r>
            <a:r>
              <a:rPr lang="zh-CN" altLang="zh-CN" sz="2400" dirty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1" y="1772816"/>
            <a:ext cx="6237287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张开宇\Desktop\重德智能\程序演示图片\2018-07-20 16-35-23屏幕截图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5328592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29000"/>
            <a:ext cx="57912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当前没有任何数据播放出来，还不会产生任何效果。</a:t>
            </a:r>
            <a:endParaRPr lang="zh-CN" altLang="zh-CN" sz="2400" dirty="0"/>
          </a:p>
          <a:p>
            <a:r>
              <a:rPr lang="zh-CN" altLang="zh-CN" sz="2400" dirty="0"/>
              <a:t>接下来我们播放数据文</a:t>
            </a:r>
            <a:r>
              <a:rPr lang="zh-CN" altLang="zh-CN" sz="2400" dirty="0" smtClean="0"/>
              <a:t>件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输入</a:t>
            </a:r>
            <a:endParaRPr lang="en-US" altLang="zh-CN" sz="2400" dirty="0" smtClean="0"/>
          </a:p>
          <a:p>
            <a:r>
              <a:rPr lang="en-US" altLang="zh-CN" sz="2400" dirty="0" smtClean="0"/>
              <a:t>$ rosbag play rgbd_dataset_freiburg1_desk.bag/camera/rgb/image_color:=/camera/image_raw</a:t>
            </a:r>
            <a:endParaRPr lang="en-US" altLang="zh-CN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5761037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zh-CN" sz="2000" dirty="0"/>
              <a:t>很快在功能节点就可以看到可视化界面，左边就是我们这个摄像头，可以看到周围环境的信息，以及他在不断的匹配里面的一些特征点，这些绿色的点就是匹配出的特征点。右边这个界面是整个建图的流程。蓝色代表摄像头移动的轨迹，这里面会出现很多点状的信息。这些点状的信息，就是最终建立好的，点云形态的一个地图信息。这些点就是左边摄像头匹配出的很多的特征点</a:t>
            </a:r>
            <a:r>
              <a:rPr lang="zh-CN" altLang="zh-CN" sz="2000" dirty="0" smtClean="0"/>
              <a:t>。</a:t>
            </a:r>
            <a:br>
              <a:rPr lang="zh-CN" altLang="zh-CN" sz="2000" dirty="0"/>
            </a:br>
            <a:endParaRPr lang="zh-CN" alt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4392488" cy="441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" y="2348880"/>
            <a:ext cx="3779912" cy="437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9019" y="332656"/>
            <a:ext cx="9246515" cy="2121590"/>
          </a:xfrm>
        </p:spPr>
        <p:txBody>
          <a:bodyPr>
            <a:noAutofit/>
          </a:bodyPr>
          <a:lstStyle/>
          <a:p>
            <a:r>
              <a:rPr lang="zh-CN" altLang="zh-CN" sz="2400" dirty="0">
                <a:latin typeface="+mn-ea"/>
                <a:ea typeface="+mn-ea"/>
              </a:rPr>
              <a:t>接下来给大家演示的是如何在仿真环境中搭建的机器人上面使用</a:t>
            </a:r>
            <a:r>
              <a:rPr lang="en-US" altLang="zh-CN" sz="2400" dirty="0">
                <a:latin typeface="+mn-ea"/>
                <a:ea typeface="+mn-ea"/>
              </a:rPr>
              <a:t>ORB_SLAM</a:t>
            </a:r>
            <a:r>
              <a:rPr lang="zh-CN" altLang="zh-CN" sz="2400" dirty="0">
                <a:latin typeface="+mn-ea"/>
                <a:ea typeface="+mn-ea"/>
              </a:rPr>
              <a:t>的功能。在我们提供的仿真环境中，机器人所使用的</a:t>
            </a:r>
            <a:r>
              <a:rPr lang="zh-CN" altLang="zh-CN" sz="2400" dirty="0" smtClean="0">
                <a:latin typeface="+mn-ea"/>
                <a:ea typeface="+mn-ea"/>
              </a:rPr>
              <a:t>是</a:t>
            </a:r>
            <a:r>
              <a:rPr lang="zh-CN" altLang="en-US" sz="2400" dirty="0">
                <a:latin typeface="+mn-ea"/>
                <a:ea typeface="+mn-ea"/>
              </a:rPr>
              <a:t>能</a:t>
            </a:r>
            <a:r>
              <a:rPr lang="zh-CN" altLang="zh-CN" sz="2400" dirty="0" smtClean="0">
                <a:latin typeface="+mn-ea"/>
                <a:ea typeface="+mn-ea"/>
              </a:rPr>
              <a:t>够</a:t>
            </a:r>
            <a:r>
              <a:rPr lang="zh-CN" altLang="zh-CN" sz="2400" dirty="0">
                <a:latin typeface="+mn-ea"/>
                <a:ea typeface="+mn-ea"/>
              </a:rPr>
              <a:t>获取周围环境深度信息的</a:t>
            </a:r>
            <a:r>
              <a:rPr lang="en-US" altLang="zh-CN" sz="2400" dirty="0">
                <a:latin typeface="+mn-ea"/>
                <a:ea typeface="+mn-ea"/>
              </a:rPr>
              <a:t>RGB-D</a:t>
            </a:r>
            <a:r>
              <a:rPr lang="zh-CN" altLang="zh-CN" sz="2400" dirty="0">
                <a:latin typeface="+mn-ea"/>
                <a:ea typeface="+mn-ea"/>
              </a:rPr>
              <a:t>摄像头，</a:t>
            </a:r>
            <a:r>
              <a:rPr lang="en-US" altLang="zh-CN" sz="2400" dirty="0">
                <a:latin typeface="+mn-ea"/>
                <a:ea typeface="+mn-ea"/>
              </a:rPr>
              <a:t>ORB_SLAM2</a:t>
            </a:r>
            <a:r>
              <a:rPr lang="zh-CN" altLang="zh-CN" sz="2400" dirty="0">
                <a:latin typeface="+mn-ea"/>
                <a:ea typeface="+mn-ea"/>
              </a:rPr>
              <a:t>需要</a:t>
            </a:r>
            <a:r>
              <a:rPr lang="zh-CN" altLang="zh-CN" sz="2400" dirty="0" smtClean="0">
                <a:latin typeface="+mn-ea"/>
                <a:ea typeface="+mn-ea"/>
              </a:rPr>
              <a:t>使</a:t>
            </a:r>
            <a:r>
              <a:rPr lang="zh-CN" altLang="en-US" sz="2400" dirty="0" smtClean="0">
                <a:latin typeface="+mn-ea"/>
                <a:ea typeface="+mn-ea"/>
              </a:rPr>
              <a:t>用</a:t>
            </a:r>
            <a:r>
              <a:rPr lang="en-US" altLang="zh-CN" sz="2400" dirty="0" smtClean="0">
                <a:latin typeface="+mn-ea"/>
                <a:ea typeface="+mn-ea"/>
              </a:rPr>
              <a:t>OpenCV</a:t>
            </a:r>
            <a:r>
              <a:rPr lang="zh-CN" altLang="zh-CN" sz="2400" dirty="0">
                <a:latin typeface="+mn-ea"/>
                <a:ea typeface="+mn-ea"/>
              </a:rPr>
              <a:t>处理图像以及特征，所以我们还要先安装</a:t>
            </a:r>
            <a:r>
              <a:rPr lang="en-US" altLang="zh-CN" sz="2400" dirty="0">
                <a:latin typeface="+mn-ea"/>
                <a:ea typeface="+mn-ea"/>
              </a:rPr>
              <a:t>OpenCV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  <a:br>
              <a:rPr lang="zh-CN" altLang="zh-CN" sz="2400" dirty="0">
                <a:latin typeface="+mn-ea"/>
                <a:ea typeface="+mn-ea"/>
              </a:rPr>
            </a:br>
            <a:r>
              <a:rPr lang="zh-CN" altLang="zh-CN" sz="2400" dirty="0">
                <a:latin typeface="+mn-ea"/>
                <a:ea typeface="+mn-ea"/>
              </a:rPr>
              <a:t>首先我们安装</a:t>
            </a:r>
            <a:r>
              <a:rPr lang="en-US" altLang="zh-CN" sz="2400" dirty="0">
                <a:latin typeface="+mn-ea"/>
                <a:ea typeface="+mn-ea"/>
              </a:rPr>
              <a:t>OpenCV</a:t>
            </a:r>
            <a:r>
              <a:rPr lang="zh-CN" altLang="zh-CN" sz="2400" dirty="0">
                <a:latin typeface="+mn-ea"/>
                <a:ea typeface="+mn-ea"/>
              </a:rPr>
              <a:t>的依赖包</a:t>
            </a:r>
            <a:br>
              <a:rPr lang="zh-CN" altLang="zh-CN" sz="2800" dirty="0">
                <a:latin typeface="+mn-ea"/>
                <a:ea typeface="+mn-ea"/>
              </a:rPr>
            </a:b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39" y="2204864"/>
            <a:ext cx="9144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$ sudo apt-get install build-essential</a:t>
            </a:r>
            <a:endParaRPr lang="zh-CN" altLang="zh-CN" sz="2400" dirty="0"/>
          </a:p>
          <a:p>
            <a:r>
              <a:rPr lang="en-US" altLang="zh-CN" sz="2400" dirty="0"/>
              <a:t>$ sudo apt-get install cmake git libgtk2.0-dev pkg-config libavcodec-dev libavformat-dev libswscale-dev</a:t>
            </a:r>
            <a:endParaRPr lang="zh-CN" altLang="zh-CN" sz="2400" dirty="0"/>
          </a:p>
          <a:p>
            <a:r>
              <a:rPr lang="en-US" altLang="zh-CN" sz="2400" dirty="0"/>
              <a:t>$ sudo apt-get install python-dev python-numpy libtbb2 libtbb-dev libjpeg-dev libpng-dev libtiff-dev libjasper-dev libdc1394-22-dev</a:t>
            </a:r>
            <a:endParaRPr lang="zh-CN" altLang="zh-CN" sz="2400" dirty="0"/>
          </a:p>
          <a:p>
            <a:r>
              <a:rPr lang="en-US" altLang="zh-CN" sz="2400" dirty="0"/>
              <a:t>$ sudo apt-get install libavcodec-dev libavformat-dev libswscale-dev libv4l-dev</a:t>
            </a:r>
            <a:endParaRPr lang="zh-CN" altLang="zh-CN" sz="2400" dirty="0"/>
          </a:p>
          <a:p>
            <a:r>
              <a:rPr lang="en-US" altLang="zh-CN" sz="2400" dirty="0"/>
              <a:t>$ sudo apt-get install libxvidcore-dev libx264-dev</a:t>
            </a:r>
            <a:endParaRPr lang="zh-CN" altLang="zh-CN" sz="2400" dirty="0"/>
          </a:p>
          <a:p>
            <a:r>
              <a:rPr lang="en-US" altLang="zh-CN" sz="2400" dirty="0"/>
              <a:t>$ sudo apt-get install libatlas-base-dev gfortran </a:t>
            </a:r>
            <a:endParaRPr lang="zh-CN" altLang="zh-CN" sz="2400" dirty="0"/>
          </a:p>
          <a:p>
            <a:r>
              <a:rPr lang="en-US" altLang="zh-CN" sz="2400" dirty="0"/>
              <a:t>$ sudo apt-get install ffmpeg  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zh-CN" altLang="zh-CN" sz="2000" dirty="0"/>
              <a:t>然后分别下载</a:t>
            </a:r>
            <a:r>
              <a:rPr lang="en-US" altLang="zh-CN" sz="2000" dirty="0"/>
              <a:t>OpenCV</a:t>
            </a:r>
            <a:r>
              <a:rPr lang="zh-CN" altLang="zh-CN" sz="2000" dirty="0"/>
              <a:t>压缩包以及</a:t>
            </a:r>
            <a:r>
              <a:rPr lang="en-US" altLang="zh-CN" sz="2000" dirty="0"/>
              <a:t>ippicv</a:t>
            </a:r>
            <a:r>
              <a:rPr lang="en-US" altLang="zh-CN" sz="2000" i="1" dirty="0"/>
              <a:t>_linux_</a:t>
            </a:r>
            <a:r>
              <a:rPr lang="en-US" altLang="zh-CN" sz="2000" dirty="0"/>
              <a:t>20151201.tgz </a:t>
            </a:r>
            <a:br>
              <a:rPr lang="zh-CN" altLang="zh-CN" sz="2000" dirty="0"/>
            </a:br>
            <a:r>
              <a:rPr lang="en-US" altLang="zh-CN" sz="2000" u="sng" dirty="0">
                <a:hlinkClick r:id="rId1"/>
              </a:rPr>
              <a:t>https://github.com/opencv/opencv/archive/3.2.0.zip</a:t>
            </a:r>
            <a:br>
              <a:rPr lang="zh-CN" altLang="zh-CN" sz="2000" dirty="0"/>
            </a:br>
            <a:r>
              <a:rPr lang="en-US" altLang="zh-CN" sz="2000" u="sng" dirty="0">
                <a:hlinkClick r:id="rId2"/>
              </a:rPr>
              <a:t>https://raw.githubusercontent.com/opencv/opencv</a:t>
            </a:r>
            <a:r>
              <a:rPr lang="en-US" altLang="zh-CN" sz="2000" i="1" u="sng" dirty="0">
                <a:hlinkClick r:id="rId2"/>
              </a:rPr>
              <a:t>_3rdparty/81a676001ca8075ada498583e4166079e5744668/ippicv/ippicv_</a:t>
            </a:r>
            <a:r>
              <a:rPr lang="en-US" altLang="zh-CN" sz="2000" u="sng" dirty="0">
                <a:hlinkClick r:id="rId2"/>
              </a:rPr>
              <a:t>linux_20151201.tgz</a:t>
            </a:r>
            <a:br>
              <a:rPr lang="zh-CN" altLang="zh-CN" sz="2000" dirty="0"/>
            </a:b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964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编译安装</a:t>
            </a:r>
            <a:r>
              <a:rPr lang="en-US" altLang="zh-CN" sz="2400" dirty="0"/>
              <a:t>OpenCV</a:t>
            </a:r>
            <a:endParaRPr lang="zh-CN" altLang="zh-CN" sz="2400" dirty="0"/>
          </a:p>
          <a:p>
            <a:r>
              <a:rPr lang="en-US" altLang="zh-CN" sz="2400" dirty="0"/>
              <a:t>$ unzip opencv-3.2.0.zip</a:t>
            </a:r>
            <a:endParaRPr lang="zh-CN" altLang="zh-CN" sz="2400" dirty="0"/>
          </a:p>
          <a:p>
            <a:r>
              <a:rPr lang="en-US" altLang="zh-CN" sz="2400" dirty="0"/>
              <a:t>$ cd opencv-3.2.0</a:t>
            </a:r>
            <a:endParaRPr lang="zh-CN" altLang="zh-CN" sz="2400" dirty="0"/>
          </a:p>
          <a:p>
            <a:r>
              <a:rPr lang="en-US" altLang="zh-CN" sz="2400" dirty="0"/>
              <a:t>$ mkdir build</a:t>
            </a:r>
            <a:endParaRPr lang="zh-CN" altLang="zh-CN" sz="2400" dirty="0"/>
          </a:p>
          <a:p>
            <a:r>
              <a:rPr lang="en-US" altLang="zh-CN" sz="2400" dirty="0"/>
              <a:t>$ cd build</a:t>
            </a:r>
            <a:endParaRPr lang="zh-CN" altLang="zh-CN" sz="2400" dirty="0"/>
          </a:p>
          <a:p>
            <a:r>
              <a:rPr lang="en-US" altLang="zh-CN" sz="2400" dirty="0"/>
              <a:t>$ cmake -D CMAKE_BUILD_TYPE=RELEASE -D            </a:t>
            </a:r>
            <a:endParaRPr lang="en-US" altLang="zh-CN" sz="2400" dirty="0" smtClean="0"/>
          </a:p>
          <a:p>
            <a:r>
              <a:rPr lang="en-US" altLang="zh-CN" sz="2400" dirty="0" smtClean="0"/>
              <a:t>CMAKE_INSTALL_PREFIX</a:t>
            </a:r>
            <a:r>
              <a:rPr lang="en-US" altLang="zh-CN" sz="2400" dirty="0"/>
              <a:t>=/usr/local -D WITH_TBB=ON -D </a:t>
            </a:r>
            <a:endParaRPr lang="en-US" altLang="zh-CN" sz="2400" dirty="0" smtClean="0"/>
          </a:p>
          <a:p>
            <a:r>
              <a:rPr lang="en-US" altLang="zh-CN" sz="2400" dirty="0" smtClean="0"/>
              <a:t>BUILD_NEW_PYTHON_SUPPORT=ON </a:t>
            </a:r>
            <a:r>
              <a:rPr lang="en-US" altLang="zh-CN" sz="2400" dirty="0"/>
              <a:t>-D WITH_V4L=ON -D WITH_QT=ON -D WITH_OPENGL=ON ..</a:t>
            </a:r>
            <a:endParaRPr lang="zh-CN" altLang="zh-CN" sz="2400" dirty="0"/>
          </a:p>
          <a:p>
            <a:r>
              <a:rPr lang="zh-CN" altLang="zh-CN" sz="2400" dirty="0"/>
              <a:t>在</a:t>
            </a:r>
            <a:r>
              <a:rPr lang="en-US" altLang="zh-CN" sz="2400" dirty="0"/>
              <a:t>cmake</a:t>
            </a:r>
            <a:r>
              <a:rPr lang="zh-CN" altLang="zh-CN" sz="2400" dirty="0"/>
              <a:t>下载过程中可能会出现 </a:t>
            </a:r>
            <a:r>
              <a:rPr lang="en-US" altLang="zh-CN" sz="2400" dirty="0"/>
              <a:t>ICV:DOWNLONDING </a:t>
            </a:r>
            <a:r>
              <a:rPr lang="en-US" altLang="zh-CN" sz="2400" u="sng" dirty="0">
                <a:hlinkClick r:id="rId3"/>
              </a:rPr>
              <a:t>ippicv_linux_20151201.tgz</a:t>
            </a:r>
            <a:r>
              <a:rPr lang="en-US" altLang="zh-CN" sz="2400" dirty="0"/>
              <a:t> </a:t>
            </a:r>
            <a:r>
              <a:rPr lang="zh-CN" altLang="zh-CN" sz="2400" dirty="0"/>
              <a:t>但是一直下载不下来，把自己下载的压缩包放到</a:t>
            </a:r>
            <a:r>
              <a:rPr lang="en-US" altLang="zh-CN" sz="2400" dirty="0"/>
              <a:t>opencv3.2.0-&gt;ippic-&gt;Download</a:t>
            </a:r>
            <a:r>
              <a:rPr lang="zh-CN" altLang="zh-CN" sz="2400" dirty="0"/>
              <a:t>下，然后重新</a:t>
            </a:r>
            <a:r>
              <a:rPr lang="en-US" altLang="zh-CN" sz="2400" dirty="0"/>
              <a:t>cmake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432"/>
            <a:ext cx="9144000" cy="404664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安装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0096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 make </a:t>
            </a:r>
            <a:endParaRPr lang="zh-CN" altLang="zh-CN" sz="2000" dirty="0"/>
          </a:p>
          <a:p>
            <a:r>
              <a:rPr lang="en-US" altLang="zh-CN" sz="2000" dirty="0"/>
              <a:t>$ sudo make </a:t>
            </a:r>
            <a:r>
              <a:rPr lang="en-US" altLang="zh-CN" sz="2000" dirty="0" smtClean="0"/>
              <a:t>install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zh-CN" altLang="zh-CN" sz="2000" dirty="0"/>
              <a:t>安装的速度可能会很慢，大家耐心等待即可。安装完之后还要配置环境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sudo /bin/bash -c 'echo "/usr/local/lib" &gt; /etc/ld.so.conf.d/opencv.conf'</a:t>
            </a:r>
            <a:endParaRPr lang="zh-CN" altLang="zh-CN" sz="2000" dirty="0"/>
          </a:p>
          <a:p>
            <a:r>
              <a:rPr lang="en-US" altLang="zh-CN" sz="2000" dirty="0"/>
              <a:t>$ sudo ldconfig</a:t>
            </a:r>
            <a:endParaRPr lang="zh-CN" altLang="zh-CN" sz="2000" dirty="0"/>
          </a:p>
          <a:p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08920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下面我们启动仿真环境下基于机器人携带的</a:t>
            </a:r>
            <a:r>
              <a:rPr lang="en-US" altLang="zh-CN" sz="2000" dirty="0">
                <a:latin typeface="+mn-ea"/>
              </a:rPr>
              <a:t>RGB-D</a:t>
            </a:r>
            <a:r>
              <a:rPr lang="zh-CN" altLang="zh-CN" sz="2000" dirty="0">
                <a:latin typeface="+mn-ea"/>
              </a:rPr>
              <a:t>摄像头的单目</a:t>
            </a:r>
            <a:r>
              <a:rPr lang="en-US" altLang="zh-CN" sz="2000" dirty="0">
                <a:latin typeface="+mn-ea"/>
              </a:rPr>
              <a:t>SLAM</a:t>
            </a:r>
            <a:r>
              <a:rPr lang="zh-CN" altLang="zh-CN" sz="2000" dirty="0">
                <a:latin typeface="+mn-ea"/>
              </a:rPr>
              <a:t>演示示例。首先还是先启动</a:t>
            </a:r>
            <a:r>
              <a:rPr lang="en-US" altLang="zh-CN" sz="2000" dirty="0" smtClean="0">
                <a:latin typeface="+mn-ea"/>
              </a:rPr>
              <a:t>rosmaster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/>
              <a:t>$ roscore</a:t>
            </a:r>
            <a:endParaRPr lang="zh-CN" altLang="zh-CN" sz="2000" dirty="0"/>
          </a:p>
          <a:p>
            <a:endParaRPr lang="zh-CN" altLang="zh-CN" sz="20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1" y="3789040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再启动</a:t>
            </a:r>
            <a:r>
              <a:rPr lang="en-US" altLang="zh-CN" sz="2000" dirty="0"/>
              <a:t>ORB_SLAM</a:t>
            </a:r>
            <a:r>
              <a:rPr lang="zh-CN" altLang="zh-CN" sz="2000" dirty="0"/>
              <a:t>之前，我们需要修改一下</a:t>
            </a:r>
            <a:r>
              <a:rPr lang="en-US" altLang="zh-CN" sz="2000" dirty="0"/>
              <a:t>ros_rgbd.cc</a:t>
            </a:r>
            <a:r>
              <a:rPr lang="zh-CN" altLang="zh-CN" sz="2000" dirty="0"/>
              <a:t>源文件，因为我们仿真环境中的机器人发布的话题和</a:t>
            </a:r>
            <a:r>
              <a:rPr lang="en-US" altLang="zh-CN" sz="2000" dirty="0"/>
              <a:t>ORB_SLAM</a:t>
            </a:r>
            <a:r>
              <a:rPr lang="zh-CN" altLang="zh-CN" sz="2000" dirty="0"/>
              <a:t>算法订阅的话题不是相同的，我们要把</a:t>
            </a:r>
            <a:r>
              <a:rPr lang="en-US" altLang="zh-CN" sz="2000" dirty="0"/>
              <a:t>/ORB_SLAM2/Examples/ROS/ORB_SLAM2/src/ros_rgbd.cc</a:t>
            </a:r>
            <a:r>
              <a:rPr lang="zh-CN" altLang="zh-CN" sz="2000" dirty="0"/>
              <a:t>文件中所订阅的话题名称修改为机器人所发布的图像信息话题名称。即将</a:t>
            </a:r>
            <a:r>
              <a:rPr lang="en-US" altLang="zh-CN" sz="2000" dirty="0"/>
              <a:t>camera/depth_registered/image_raw</a:t>
            </a:r>
            <a:r>
              <a:rPr lang="zh-CN" altLang="zh-CN" sz="2000" dirty="0"/>
              <a:t>改为</a:t>
            </a:r>
            <a:r>
              <a:rPr lang="en-US" altLang="zh-CN" sz="2000" dirty="0"/>
              <a:t>camera/depth/image_raw</a:t>
            </a:r>
            <a:endParaRPr lang="zh-CN" altLang="zh-CN" sz="2000" dirty="0"/>
          </a:p>
          <a:p>
            <a:r>
              <a:rPr lang="zh-CN" altLang="zh-CN" sz="2000" dirty="0"/>
              <a:t>接着打开一个新的终端，启动</a:t>
            </a:r>
            <a:r>
              <a:rPr lang="en-US" altLang="zh-CN" sz="2000" dirty="0"/>
              <a:t>ORB_SLAM</a:t>
            </a:r>
            <a:r>
              <a:rPr lang="zh-CN" altLang="zh-CN" sz="2000" dirty="0"/>
              <a:t>算法程</a:t>
            </a:r>
            <a:r>
              <a:rPr lang="zh-CN" altLang="zh-CN" sz="2000" dirty="0" smtClean="0"/>
              <a:t>序</a:t>
            </a:r>
            <a:endParaRPr lang="en-US" altLang="zh-CN" sz="2000" dirty="0" smtClean="0"/>
          </a:p>
          <a:p>
            <a:r>
              <a:rPr lang="en-US" altLang="zh-CN" sz="2000" dirty="0"/>
              <a:t>$ roslaunch orbslam2_demo ros_orbslam2.launch</a:t>
            </a:r>
            <a:endParaRPr lang="zh-CN" altLang="zh-CN" sz="2000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5544616" cy="908720"/>
          </a:xfrm>
        </p:spPr>
        <p:txBody>
          <a:bodyPr>
            <a:normAutofit fontScale="90000"/>
          </a:bodyPr>
          <a:lstStyle/>
          <a:p>
            <a:r>
              <a:rPr lang="zh-CN" altLang="zh-CN" sz="2700" dirty="0"/>
              <a:t>同时会打开与刚才相同的可视化界</a:t>
            </a:r>
            <a:r>
              <a:rPr lang="zh-CN" altLang="zh-CN" sz="2700" dirty="0" smtClean="0"/>
              <a:t>面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492601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356992"/>
            <a:ext cx="473159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63272" cy="1156990"/>
          </a:xfrm>
        </p:spPr>
        <p:txBody>
          <a:bodyPr>
            <a:normAutofit fontScale="90000"/>
          </a:bodyPr>
          <a:lstStyle/>
          <a:p>
            <a:r>
              <a:rPr lang="zh-CN" altLang="zh-CN" sz="2800" dirty="0"/>
              <a:t>之后再打开新的终端输入命令打开</a:t>
            </a:r>
            <a:r>
              <a:rPr lang="en-US" altLang="zh-CN" sz="2800" dirty="0"/>
              <a:t>gazebo</a:t>
            </a:r>
            <a:r>
              <a:rPr lang="zh-CN" altLang="zh-CN" sz="2800" dirty="0"/>
              <a:t>仿真环境</a:t>
            </a:r>
            <a:r>
              <a:rPr lang="zh-CN" altLang="zh-CN" sz="2800" dirty="0" smtClean="0"/>
              <a:t>：</a:t>
            </a:r>
            <a:br>
              <a:rPr lang="en-US" altLang="zh-CN" sz="2800" dirty="0" smtClean="0"/>
            </a:br>
            <a:r>
              <a:rPr lang="en-US" altLang="zh-CN" sz="2800" dirty="0" smtClean="0"/>
              <a:t>$ </a:t>
            </a:r>
            <a:r>
              <a:rPr lang="en-US" altLang="zh-CN" sz="2800" dirty="0"/>
              <a:t>roslaunch robot_sim_demo robot_spawn.launch</a:t>
            </a:r>
            <a:br>
              <a:rPr lang="zh-CN" altLang="zh-CN" sz="2800" dirty="0"/>
            </a:b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84834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zh-CN" sz="2400" dirty="0"/>
              <a:t>此时可以看到</a:t>
            </a:r>
            <a:r>
              <a:rPr lang="en-US" altLang="zh-CN" sz="2400" dirty="0"/>
              <a:t>RGB-D</a:t>
            </a:r>
            <a:r>
              <a:rPr lang="zh-CN" altLang="zh-CN" sz="2400" dirty="0"/>
              <a:t>摄像头视角中的仿真环境显示在图像信息窗口中。根据环境信息匹配得到的特征点也显示在地图创建窗口中。</a:t>
            </a:r>
            <a:br>
              <a:rPr lang="zh-CN" altLang="zh-CN" sz="2400" dirty="0"/>
            </a:br>
            <a:endParaRPr lang="zh-CN" alt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57" y="1759879"/>
            <a:ext cx="4590686" cy="420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 flipH="1">
            <a:off x="2226252" y="1486421"/>
            <a:ext cx="43547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2438400" y="4031501"/>
            <a:ext cx="414265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3"/>
          <p:cNvSpPr txBox="1"/>
          <p:nvPr/>
        </p:nvSpPr>
        <p:spPr>
          <a:xfrm>
            <a:off x="1526381" y="1801178"/>
            <a:ext cx="4811078" cy="20226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---orbslam</a:t>
            </a:r>
            <a:r>
              <a:rPr lang="zh-CN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2400" dirty="0"/>
              <a:t>主讲教师</a:t>
            </a:r>
            <a:r>
              <a:rPr lang="en-US" altLang="zh-CN" sz="2400" dirty="0"/>
              <a:t>: </a:t>
            </a:r>
            <a:r>
              <a:rPr lang="zh-CN" altLang="en-US" sz="2400" dirty="0"/>
              <a:t>柴</a:t>
            </a:r>
            <a:r>
              <a:rPr lang="en-US" altLang="zh-CN" sz="2400" dirty="0"/>
              <a:t>CK</a:t>
            </a:r>
            <a:endParaRPr lang="zh-CN" altLang="en-US" sz="2400" dirty="0"/>
          </a:p>
          <a:p>
            <a:pPr algn="r"/>
            <a:endParaRPr lang="x-none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1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zh-CN" altLang="zh-CN" sz="3100" dirty="0" smtClean="0"/>
              <a:t>接下来我们打开键盘控制界面：</a:t>
            </a:r>
            <a:br>
              <a:rPr lang="zh-CN" altLang="zh-CN" dirty="0" smtClean="0"/>
            </a:br>
            <a:r>
              <a:rPr lang="en-US" altLang="zh-CN" sz="2700" dirty="0"/>
              <a:t>$ rosrun robot_sim_demo robot_keyboard_teleop.py</a:t>
            </a:r>
            <a:br>
              <a:rPr lang="zh-CN" altLang="zh-CN" dirty="0"/>
            </a:br>
            <a:r>
              <a:rPr lang="zh-CN" altLang="zh-CN" sz="3100" dirty="0"/>
              <a:t>通过按键控制机器人移动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59108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zh-CN" sz="2400" dirty="0"/>
              <a:t>可以看到我们的摄像头中不断变化的环境信息以及匹配到的特征点，构建的三维点云地图也在不断更新，摄像头移动的轨迹也就是机器人运动的轨迹。只要我们控制机器人走完整个仿真环境，最终就可以构建出完整的点云形态的地图。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88840"/>
            <a:ext cx="6534623" cy="457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zh-CN" sz="2400" dirty="0"/>
              <a:t>这个呢是我们构建好的部分地图，大家可以清晰的看到机器人运行过的轨迹，但是环境特征点还是比较的抽象，我们无法直观的看到地图的环境是什么样的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718544" cy="415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252" y="1486421"/>
            <a:ext cx="4354799" cy="2545080"/>
            <a:chOff x="2968336" y="838895"/>
            <a:chExt cx="5806398" cy="3393440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990600" y="1843564"/>
            <a:ext cx="5346859" cy="20226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---orbslam</a:t>
            </a:r>
            <a:r>
              <a:rPr lang="zh-CN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2400" dirty="0"/>
              <a:t>主讲教师</a:t>
            </a:r>
            <a:r>
              <a:rPr lang="en-US" altLang="zh-CN" sz="2400" dirty="0"/>
              <a:t>: </a:t>
            </a:r>
            <a:r>
              <a:rPr lang="zh-CN" altLang="en-US" sz="2400" dirty="0"/>
              <a:t>柴</a:t>
            </a:r>
            <a:r>
              <a:rPr lang="en-US" altLang="zh-CN" sz="2400" dirty="0"/>
              <a:t>CK</a:t>
            </a:r>
            <a:endParaRPr lang="zh-CN" altLang="en-US" sz="2400" dirty="0"/>
          </a:p>
          <a:p>
            <a:pPr algn="r"/>
            <a:endParaRPr lang="x-none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08" y="4767353"/>
            <a:ext cx="2468744" cy="817867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266981" y="4722653"/>
            <a:ext cx="2117009" cy="862573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226252" y="1486421"/>
            <a:ext cx="4354799" cy="2545080"/>
            <a:chOff x="2968336" y="838895"/>
            <a:chExt cx="5806398" cy="339344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3"/>
          <p:cNvSpPr txBox="1"/>
          <p:nvPr/>
        </p:nvSpPr>
        <p:spPr>
          <a:xfrm>
            <a:off x="1578293" y="1780223"/>
            <a:ext cx="4759166" cy="20226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---orbslam</a:t>
            </a:r>
            <a:r>
              <a:rPr lang="zh-CN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2400" dirty="0"/>
              <a:t>主讲教师</a:t>
            </a:r>
            <a:r>
              <a:rPr lang="en-US" altLang="zh-CN" sz="2400" dirty="0"/>
              <a:t>: </a:t>
            </a:r>
            <a:r>
              <a:rPr lang="zh-CN" altLang="en-US" sz="2400" dirty="0"/>
              <a:t>柴</a:t>
            </a:r>
            <a:r>
              <a:rPr lang="en-US" altLang="zh-CN" sz="2400" dirty="0"/>
              <a:t>CK</a:t>
            </a:r>
            <a:endParaRPr lang="zh-CN" altLang="en-US" sz="2400" dirty="0"/>
          </a:p>
          <a:p>
            <a:pPr algn="r"/>
            <a:endParaRPr lang="x-none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13" y="5274884"/>
            <a:ext cx="1339998" cy="443927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300916" y="5274884"/>
            <a:ext cx="1071485" cy="441549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4478324" y="5322404"/>
            <a:ext cx="1" cy="377639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2226252" y="1486421"/>
            <a:ext cx="4354799" cy="2545080"/>
            <a:chOff x="2968336" y="838895"/>
            <a:chExt cx="5806398" cy="339344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1547336" y="1850231"/>
            <a:ext cx="4790123" cy="20226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---orbslam</a:t>
            </a:r>
            <a:r>
              <a:rPr lang="zh-CN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2400" dirty="0"/>
              <a:t>主讲教师</a:t>
            </a:r>
            <a:r>
              <a:rPr lang="en-US" altLang="zh-CN" sz="2400" dirty="0"/>
              <a:t>: </a:t>
            </a:r>
            <a:r>
              <a:rPr lang="zh-CN" altLang="en-US" sz="2400" dirty="0"/>
              <a:t>柴</a:t>
            </a:r>
            <a:r>
              <a:rPr lang="en-US" altLang="zh-CN" sz="2400" dirty="0"/>
              <a:t>CK</a:t>
            </a:r>
            <a:endParaRPr lang="zh-CN" altLang="en-US" sz="2400" dirty="0"/>
          </a:p>
          <a:p>
            <a:pPr algn="r"/>
            <a:endParaRPr lang="x-none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ORB-SLAM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965" y="2060848"/>
            <a:ext cx="8964488" cy="2785864"/>
          </a:xfrm>
        </p:spPr>
        <p:txBody>
          <a:bodyPr>
            <a:normAutofit fontScale="92500"/>
          </a:bodyPr>
          <a:lstStyle/>
          <a:p>
            <a:r>
              <a:rPr lang="en-US" altLang="zh-CN" sz="3400" dirty="0">
                <a:solidFill>
                  <a:schemeClr val="tx1"/>
                </a:solidFill>
                <a:latin typeface="+mn-ea"/>
              </a:rPr>
              <a:t>ORB_SLAM</a:t>
            </a:r>
            <a:r>
              <a:rPr lang="zh-CN" altLang="zh-CN" sz="3400" dirty="0">
                <a:solidFill>
                  <a:schemeClr val="tx1"/>
                </a:solidFill>
                <a:latin typeface="+mn-ea"/>
              </a:rPr>
              <a:t>发表在会议上的一个算法，同时封装成</a:t>
            </a:r>
            <a:r>
              <a:rPr lang="en-US" altLang="zh-CN" sz="3400" dirty="0">
                <a:solidFill>
                  <a:schemeClr val="tx1"/>
                </a:solidFill>
                <a:latin typeface="+mn-ea"/>
              </a:rPr>
              <a:t>ROS</a:t>
            </a:r>
            <a:r>
              <a:rPr lang="zh-CN" altLang="zh-CN" sz="3400" dirty="0">
                <a:solidFill>
                  <a:schemeClr val="tx1"/>
                </a:solidFill>
                <a:latin typeface="+mn-ea"/>
              </a:rPr>
              <a:t>当中的一个功能包，已经开源，大家可以下载他的源码，去尝试一下这个功能包</a:t>
            </a:r>
            <a:r>
              <a:rPr lang="en-US" altLang="zh-CN" sz="3400" dirty="0" smtClean="0">
                <a:solidFill>
                  <a:schemeClr val="tx1"/>
                </a:solidFill>
                <a:latin typeface="+mn-ea"/>
              </a:rPr>
              <a:t>SLAM</a:t>
            </a:r>
            <a:r>
              <a:rPr lang="zh-CN" altLang="zh-CN" sz="3400" dirty="0" smtClean="0">
                <a:solidFill>
                  <a:schemeClr val="tx1"/>
                </a:solidFill>
                <a:latin typeface="+mn-ea"/>
              </a:rPr>
              <a:t>建</a:t>
            </a:r>
            <a:r>
              <a:rPr lang="zh-CN" altLang="zh-CN" sz="3400" dirty="0">
                <a:solidFill>
                  <a:schemeClr val="tx1"/>
                </a:solidFill>
                <a:latin typeface="+mn-ea"/>
              </a:rPr>
              <a:t>图的效果。</a:t>
            </a:r>
            <a:endParaRPr lang="zh-CN" altLang="zh-CN" sz="3400" dirty="0">
              <a:solidFill>
                <a:schemeClr val="tx1"/>
              </a:solidFill>
              <a:latin typeface="+mn-ea"/>
            </a:endParaRPr>
          </a:p>
          <a:p>
            <a:r>
              <a:rPr lang="zh-CN" altLang="zh-CN" sz="3400" dirty="0">
                <a:solidFill>
                  <a:schemeClr val="tx1"/>
                </a:solidFill>
                <a:latin typeface="+mn-ea"/>
              </a:rPr>
              <a:t>下载</a:t>
            </a:r>
            <a:r>
              <a:rPr lang="en-US" altLang="zh-CN" sz="3400" dirty="0">
                <a:solidFill>
                  <a:schemeClr val="tx1"/>
                </a:solidFill>
                <a:latin typeface="+mn-ea"/>
              </a:rPr>
              <a:t>ORB</a:t>
            </a:r>
            <a:r>
              <a:rPr lang="zh-CN" altLang="zh-CN" sz="3400" dirty="0">
                <a:solidFill>
                  <a:schemeClr val="tx1"/>
                </a:solidFill>
                <a:latin typeface="+mn-ea"/>
              </a:rPr>
              <a:t>功能包，需要安装编译，也需要安装许多他所依赖的库。</a:t>
            </a:r>
            <a:endParaRPr lang="zh-CN" altLang="zh-CN" sz="3400" dirty="0">
              <a:solidFill>
                <a:schemeClr val="tx1"/>
              </a:solidFill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347"/>
            <a:ext cx="8062664" cy="7112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安装工具下载源码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8734" y="2924944"/>
            <a:ext cx="7920880" cy="14401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安装</a:t>
            </a:r>
            <a:r>
              <a:rPr lang="en-US" altLang="zh-CN" sz="2400" dirty="0" smtClean="0">
                <a:solidFill>
                  <a:schemeClr val="tx1"/>
                </a:solidFill>
              </a:rPr>
              <a:t>eigen3.2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hlinkClick r:id="rId1"/>
              </a:rPr>
              <a:t>http://eigen.tuxfamily.org/index.php?title</a:t>
            </a:r>
            <a:r>
              <a:rPr lang="en-US" altLang="zh-CN" sz="2400" dirty="0" smtClean="0">
                <a:solidFill>
                  <a:schemeClr val="tx1"/>
                </a:solidFill>
              </a:rPr>
              <a:t>= Main_Page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zh-CN" sz="2400" dirty="0" smtClean="0">
                <a:solidFill>
                  <a:schemeClr val="tx1"/>
                </a:solidFill>
              </a:rPr>
              <a:t>下</a:t>
            </a:r>
            <a:r>
              <a:rPr lang="zh-CN" altLang="zh-CN" sz="2400" dirty="0">
                <a:solidFill>
                  <a:schemeClr val="tx1"/>
                </a:solidFill>
              </a:rPr>
              <a:t>载源码包解压源码包，并进入目录</a:t>
            </a:r>
            <a:r>
              <a:rPr lang="zh-CN" altLang="zh-CN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8734" y="1221614"/>
            <a:ext cx="8509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$ sudo apt-get install libboost-all-dev libblas-dev liblapack-dev</a:t>
            </a:r>
            <a:br>
              <a:rPr lang="en-US" altLang="zh-CN" sz="2400" dirty="0"/>
            </a:br>
            <a:r>
              <a:rPr lang="en-US" altLang="zh-CN" sz="2400" dirty="0"/>
              <a:t>$ git clone https://github.com/raulmur/ORB_SLAM2.git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858" y="4869160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$ mkdir build &amp; cd build</a:t>
            </a:r>
            <a:endParaRPr lang="en-US" altLang="zh-CN" sz="2400" dirty="0"/>
          </a:p>
          <a:p>
            <a:r>
              <a:rPr lang="en-US" altLang="zh-CN" sz="2400" dirty="0"/>
              <a:t>$ cmake .. &amp; make</a:t>
            </a:r>
            <a:endParaRPr lang="zh-CN" altLang="zh-CN" sz="2400" dirty="0"/>
          </a:p>
          <a:p>
            <a:r>
              <a:rPr lang="en-US" altLang="zh-CN" sz="2400" dirty="0"/>
              <a:t>$ sudo make install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0"/>
              </a:spcAft>
            </a:pPr>
            <a:r>
              <a:rPr lang="zh-CN" altLang="zh-CN" dirty="0" smtClean="0">
                <a:effectLst/>
                <a:ea typeface="Noto Sans CJK SC Regular"/>
                <a:cs typeface="Noto Sans CJK SC Regular"/>
              </a:rPr>
              <a:t>编译</a:t>
            </a: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g2o 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cd ORB_SLAM-master/Thirdparty/g2o/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mkdir build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cd build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cmake .. -DCMAKE_BUILD-TYPE=Release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make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zh-CN" altLang="zh-CN" dirty="0" smtClean="0">
                <a:effectLst/>
                <a:ea typeface="Noto Sans CJK SC Regular"/>
                <a:cs typeface="Noto Sans CJK SC Regular"/>
              </a:rPr>
              <a:t>编译</a:t>
            </a: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DBoW2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cd ORB_SLAM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mkdir build &amp; cd build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pPr>
              <a:spcAft>
                <a:spcPts val="0"/>
              </a:spcAft>
            </a:pP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cmake .. -DROS_BUILD_TYPE=Release</a:t>
            </a:r>
            <a:br>
              <a:rPr lang="en-US" altLang="zh-CN" dirty="0" smtClean="0">
                <a:effectLst/>
                <a:ea typeface="Noto Sans CJK SC Regular"/>
                <a:cs typeface="Noto Sans CJK SC Regular"/>
              </a:rPr>
            </a:br>
            <a:r>
              <a:rPr lang="en-US" altLang="zh-CN" dirty="0" smtClean="0">
                <a:effectLst/>
                <a:ea typeface="Noto Sans CJK SC Regular"/>
                <a:cs typeface="Noto Sans CJK SC Regular"/>
              </a:rPr>
              <a:t>$ make</a:t>
            </a:r>
            <a:endParaRPr lang="zh-CN" altLang="zh-CN" dirty="0" smtClean="0">
              <a:effectLst/>
              <a:ea typeface="Noto Sans CJK SC Regular"/>
              <a:cs typeface="Noto Sans CJK SC Regular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88" y="1095943"/>
            <a:ext cx="9036495" cy="1008241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zh-CN" altLang="zh-CN" sz="3100" dirty="0" smtClean="0">
                <a:effectLst/>
                <a:latin typeface="+mn-ea"/>
                <a:ea typeface="+mn-ea"/>
                <a:cs typeface="Noto Sans CJK SC Regular"/>
              </a:rPr>
              <a:t>编译功能包</a:t>
            </a:r>
            <a:br>
              <a:rPr lang="zh-CN" altLang="zh-CN" sz="3600" dirty="0" smtClean="0">
                <a:effectLst/>
                <a:latin typeface="+mn-ea"/>
                <a:ea typeface="+mn-ea"/>
                <a:cs typeface="Noto Sans CJK SC Regular"/>
              </a:rPr>
            </a:br>
            <a:r>
              <a:rPr lang="en-US" altLang="zh-CN" sz="2700" dirty="0" smtClean="0">
                <a:effectLst/>
                <a:latin typeface="+mn-lt"/>
                <a:ea typeface="+mn-ea"/>
                <a:cs typeface="Noto Sans CJK SC Regular"/>
              </a:rPr>
              <a:t>$exportROS_PACKAGE_PATH={ROS_PACKAGE_PATH}:ORB_SLAM_PATH/ORB_SLAM2/Example/ROS</a:t>
            </a:r>
            <a:br>
              <a:rPr lang="zh-CN" altLang="zh-CN" sz="3600" dirty="0" smtClean="0">
                <a:effectLst/>
                <a:latin typeface="+mn-ea"/>
                <a:ea typeface="+mn-ea"/>
                <a:cs typeface="Noto Sans CJK SC Regular"/>
              </a:rPr>
            </a:br>
            <a:br>
              <a:rPr lang="en-US" altLang="zh-CN" sz="2400" dirty="0">
                <a:latin typeface="+mn-ea"/>
                <a:ea typeface="+mn-ea"/>
                <a:cs typeface="Noto Sans CJK SC Regular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18" y="1916832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/>
                <a:cs typeface="Noto Sans CJK SC Regular"/>
              </a:rPr>
              <a:t>$ chmod +x build_ros.sh</a:t>
            </a:r>
            <a:br>
              <a:rPr lang="zh-CN" altLang="zh-CN" sz="2400" dirty="0" smtClean="0">
                <a:effectLst/>
                <a:cs typeface="Noto Sans CJK SC Regular"/>
              </a:rPr>
            </a:br>
            <a:r>
              <a:rPr lang="en-US" altLang="zh-CN" sz="2400" dirty="0" smtClean="0">
                <a:effectLst/>
                <a:cs typeface="Noto Sans CJK SC Regular"/>
              </a:rPr>
              <a:t>$ ./build_ros.sh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618" y="2752365"/>
            <a:ext cx="9036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$ source ORB_SLAM2/Examples/ROS/ORB_SLAM2/build/devel/setup.bash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618" y="3583362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+mn-ea"/>
              </a:rPr>
              <a:t>大家在编译过程中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可能会发现一些问题，第一个呢，会报错</a:t>
            </a:r>
            <a:r>
              <a:rPr lang="en-US" altLang="zh-CN" dirty="0">
                <a:latin typeface="+mn-ea"/>
              </a:rPr>
              <a:t>usleep</a:t>
            </a:r>
            <a:r>
              <a:rPr lang="zh-CN" altLang="zh-CN" dirty="0">
                <a:latin typeface="+mn-ea"/>
              </a:rPr>
              <a:t>函数未定义，解决方法是在下面列出的文件当中添加</a:t>
            </a:r>
            <a:r>
              <a:rPr lang="en-US" altLang="zh-CN" dirty="0">
                <a:latin typeface="+mn-ea"/>
              </a:rPr>
              <a:t>#include&lt;unistd.h&gt;</a:t>
            </a:r>
            <a:r>
              <a:rPr lang="zh-CN" altLang="zh-CN" dirty="0">
                <a:latin typeface="+mn-ea"/>
              </a:rPr>
              <a:t>头文件。</a:t>
            </a: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" y="4437112"/>
            <a:ext cx="4896544" cy="224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3712</Words>
  <Application>WPS 演示</Application>
  <PresentationFormat>全屏显示(4:3)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Noto Sans CJK SC Regular</vt:lpstr>
      <vt:lpstr>Calibri</vt:lpstr>
      <vt:lpstr>微软雅黑</vt:lpstr>
      <vt:lpstr>Arial Unicode MS</vt:lpstr>
      <vt:lpstr>SWAstro</vt:lpstr>
      <vt:lpstr>Times New Roman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ORB-SLAM</vt:lpstr>
      <vt:lpstr>安装工具下载源码</vt:lpstr>
      <vt:lpstr>PowerPoint 演示文稿</vt:lpstr>
      <vt:lpstr>编译功能包 $exportROS_PACKAGE_PATH={ROS_PACKAGE_PATH}:ORB_SLAM_PATH/ORB_SLAM2/Example/ROS  </vt:lpstr>
      <vt:lpstr>接下来演示一下如何使用ORB_SLAM这个功能包,在运行之前需要完成环境变量的配置，接下来就开始运行这个例程 </vt:lpstr>
      <vt:lpstr>PowerPoint 演示文稿</vt:lpstr>
      <vt:lpstr> </vt:lpstr>
      <vt:lpstr>很快在功能节点就可以看到可视化界面，左边就是我们这个摄像头，可以看到周围环境的信息，以及他在不断的匹配里面的一些特征点，这些绿色的点就是匹配出的特征点。右边这个界面是整个建图的流程。蓝色代表摄像头移动的轨迹，这里面会出现很多点状的信息。这些点状的信息，就是最终建立好的，点云形态的一个地图信息。这些点就是左边摄像头匹配出的很多的特征点。 </vt:lpstr>
      <vt:lpstr>接下来给大家演示的是如何在仿真环境中搭建的机器人上面使用ORB_SLAM的功能。在我们提供的仿真环境中，机器人所使用的是能够获取周围环境深度信息的RGB-D摄像头，ORB_SLAM2需要使用OpenCV处理图像以及特征，所以我们还要先安装OpenCV。 首先我们安装OpenCV的依赖包 </vt:lpstr>
      <vt:lpstr>然后分别下载OpenCV压缩包以及ippicv_linux_20151201.tgz  https://github.com/opencv/opencv/archive/3.2.0.zip https://raw.githubusercontent.com/opencv/opencv_3rdparty/81a676001ca8075ada498583e4166079e5744668/ippicv/ippicv_linux_20151201.tgz </vt:lpstr>
      <vt:lpstr>安装 </vt:lpstr>
      <vt:lpstr>同时会打开与刚才相同的可视化界面 </vt:lpstr>
      <vt:lpstr>之后再打开新的终端输入命令打开gazebo仿真环境： $ roslaunch robot_sim_demo robot_spawn.launch </vt:lpstr>
      <vt:lpstr>此时可以看到RGB-D摄像头视角中的仿真环境显示在图像信息窗口中。根据环境信息匹配得到的特征点也显示在地图创建窗口中。 </vt:lpstr>
      <vt:lpstr>接下来我们打开键盘控制界面： $ rosrun robot_sim_demo robot_keyboard_teleop.py 通过按键控制机器人移动 </vt:lpstr>
      <vt:lpstr>可以看到我们的摄像头中不断变化的环境信息以及匹配到的特征点，构建的三维点云地图也在不断更新，摄像头移动的轨迹也就是机器人运动的轨迹。只要我们控制机器人走完整个仿真环境，最终就可以构建出完整的点云形态的地图。</vt:lpstr>
      <vt:lpstr>这个呢是我们构建好的部分地图，大家可以清晰的看到机器人运行过的轨迹，但是环境特征点还是比较的抽象，我们无法直观的看到地图的环境是什么样的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ORB-SLAM</dc:title>
  <dc:creator>张开宇</dc:creator>
  <cp:lastModifiedBy>林夕々水心</cp:lastModifiedBy>
  <cp:revision>43</cp:revision>
  <dcterms:created xsi:type="dcterms:W3CDTF">2018-07-20T13:47:00Z</dcterms:created>
  <dcterms:modified xsi:type="dcterms:W3CDTF">2018-07-23T02:54:35Z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