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7" r:id="rId1"/>
  </p:sldMasterIdLst>
  <p:notesMasterIdLst>
    <p:notesMasterId r:id="rId22"/>
  </p:notesMasterIdLst>
  <p:sldIdLst>
    <p:sldId id="392" r:id="rId2"/>
    <p:sldId id="423" r:id="rId3"/>
    <p:sldId id="499" r:id="rId4"/>
    <p:sldId id="287" r:id="rId5"/>
    <p:sldId id="495" r:id="rId6"/>
    <p:sldId id="496" r:id="rId7"/>
    <p:sldId id="508" r:id="rId8"/>
    <p:sldId id="498" r:id="rId9"/>
    <p:sldId id="500" r:id="rId10"/>
    <p:sldId id="501" r:id="rId11"/>
    <p:sldId id="503" r:id="rId12"/>
    <p:sldId id="502" r:id="rId13"/>
    <p:sldId id="505" r:id="rId14"/>
    <p:sldId id="506" r:id="rId15"/>
    <p:sldId id="509" r:id="rId16"/>
    <p:sldId id="511" r:id="rId17"/>
    <p:sldId id="510" r:id="rId18"/>
    <p:sldId id="507" r:id="rId19"/>
    <p:sldId id="513" r:id="rId20"/>
    <p:sldId id="51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0" autoAdjust="0"/>
    <p:restoredTop sz="84732" autoAdjust="0"/>
  </p:normalViewPr>
  <p:slideViewPr>
    <p:cSldViewPr snapToGrid="0" showGuides="1">
      <p:cViewPr>
        <p:scale>
          <a:sx n="130" d="100"/>
          <a:sy n="130" d="100"/>
        </p:scale>
        <p:origin x="144" y="-7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35"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柴长坤" userId="45319d9e2ff069ec" providerId="LiveId" clId="{AEB9D799-50F0-4DFE-91BA-B3FBE79A34AD}"/>
    <pc:docChg chg="custSel addSld delSld modSld">
      <pc:chgData name="柴长坤" userId="45319d9e2ff069ec" providerId="LiveId" clId="{AEB9D799-50F0-4DFE-91BA-B3FBE79A34AD}" dt="2018-04-23T08:02:59.270" v="18"/>
      <pc:docMkLst>
        <pc:docMk/>
      </pc:docMkLst>
      <pc:sldChg chg="del">
        <pc:chgData name="柴长坤" userId="45319d9e2ff069ec" providerId="LiveId" clId="{AEB9D799-50F0-4DFE-91BA-B3FBE79A34AD}" dt="2018-04-23T08:02:26.625" v="2" actId="2696"/>
        <pc:sldMkLst>
          <pc:docMk/>
          <pc:sldMk cId="0" sldId="256"/>
        </pc:sldMkLst>
      </pc:sldChg>
      <pc:sldChg chg="addSp delSp">
        <pc:chgData name="柴长坤" userId="45319d9e2ff069ec" providerId="LiveId" clId="{AEB9D799-50F0-4DFE-91BA-B3FBE79A34AD}" dt="2018-04-22T14:30:29.107" v="1" actId="478"/>
        <pc:sldMkLst>
          <pc:docMk/>
          <pc:sldMk cId="2425585190" sldId="287"/>
        </pc:sldMkLst>
        <pc:spChg chg="del">
          <ac:chgData name="柴长坤" userId="45319d9e2ff069ec" providerId="LiveId" clId="{AEB9D799-50F0-4DFE-91BA-B3FBE79A34AD}" dt="2018-04-22T14:30:29.107" v="1" actId="478"/>
          <ac:spMkLst>
            <pc:docMk/>
            <pc:sldMk cId="2425585190" sldId="287"/>
            <ac:spMk id="4" creationId="{03D018C6-B399-46FA-81CA-A22D1A734F29}"/>
          </ac:spMkLst>
        </pc:spChg>
        <pc:picChg chg="add">
          <ac:chgData name="柴长坤" userId="45319d9e2ff069ec" providerId="LiveId" clId="{AEB9D799-50F0-4DFE-91BA-B3FBE79A34AD}" dt="2018-04-22T14:30:25.416" v="0" actId="478"/>
          <ac:picMkLst>
            <pc:docMk/>
            <pc:sldMk cId="2425585190" sldId="287"/>
            <ac:picMk id="5" creationId="{15B8BD9F-5B10-42CC-B662-AAC8C7265B8B}"/>
          </ac:picMkLst>
        </pc:picChg>
      </pc:sldChg>
      <pc:sldChg chg="del">
        <pc:chgData name="柴长坤" userId="45319d9e2ff069ec" providerId="LiveId" clId="{AEB9D799-50F0-4DFE-91BA-B3FBE79A34AD}" dt="2018-04-23T08:02:32.495" v="4" actId="2696"/>
        <pc:sldMkLst>
          <pc:docMk/>
          <pc:sldMk cId="3030238310" sldId="365"/>
        </pc:sldMkLst>
      </pc:sldChg>
      <pc:sldChg chg="modSp add">
        <pc:chgData name="柴长坤" userId="45319d9e2ff069ec" providerId="LiveId" clId="{AEB9D799-50F0-4DFE-91BA-B3FBE79A34AD}" dt="2018-04-23T08:02:51.340" v="16"/>
        <pc:sldMkLst>
          <pc:docMk/>
          <pc:sldMk cId="4268419725" sldId="391"/>
        </pc:sldMkLst>
        <pc:spChg chg="mod">
          <ac:chgData name="柴长坤" userId="45319d9e2ff069ec" providerId="LiveId" clId="{AEB9D799-50F0-4DFE-91BA-B3FBE79A34AD}" dt="2018-04-23T08:02:51.340" v="16"/>
          <ac:spMkLst>
            <pc:docMk/>
            <pc:sldMk cId="4268419725" sldId="391"/>
            <ac:spMk id="10" creationId="{13D16483-E5A7-47F5-BF7E-023E0FD65D8B}"/>
          </ac:spMkLst>
        </pc:spChg>
      </pc:sldChg>
      <pc:sldChg chg="modSp add">
        <pc:chgData name="柴长坤" userId="45319d9e2ff069ec" providerId="LiveId" clId="{AEB9D799-50F0-4DFE-91BA-B3FBE79A34AD}" dt="2018-04-23T08:02:55.101" v="17"/>
        <pc:sldMkLst>
          <pc:docMk/>
          <pc:sldMk cId="1069356190" sldId="392"/>
        </pc:sldMkLst>
        <pc:spChg chg="mod">
          <ac:chgData name="柴长坤" userId="45319d9e2ff069ec" providerId="LiveId" clId="{AEB9D799-50F0-4DFE-91BA-B3FBE79A34AD}" dt="2018-04-23T08:02:55.101" v="17"/>
          <ac:spMkLst>
            <pc:docMk/>
            <pc:sldMk cId="1069356190" sldId="392"/>
            <ac:spMk id="14" creationId="{C490ECDD-AB6A-4089-8E66-5015A3729DFC}"/>
          </ac:spMkLst>
        </pc:spChg>
      </pc:sldChg>
      <pc:sldChg chg="modSp add">
        <pc:chgData name="柴长坤" userId="45319d9e2ff069ec" providerId="LiveId" clId="{AEB9D799-50F0-4DFE-91BA-B3FBE79A34AD}" dt="2018-04-23T08:02:59.270" v="18"/>
        <pc:sldMkLst>
          <pc:docMk/>
          <pc:sldMk cId="417274124" sldId="393"/>
        </pc:sldMkLst>
        <pc:spChg chg="mod">
          <ac:chgData name="柴长坤" userId="45319d9e2ff069ec" providerId="LiveId" clId="{AEB9D799-50F0-4DFE-91BA-B3FBE79A34AD}" dt="2018-04-23T08:02:59.270" v="18"/>
          <ac:spMkLst>
            <pc:docMk/>
            <pc:sldMk cId="417274124" sldId="393"/>
            <ac:spMk id="14" creationId="{816DC8FA-B297-49E3-87AC-A7DEAD1DFA50}"/>
          </ac:spMkLst>
        </pc:spChg>
      </pc:sldChg>
      <pc:sldChg chg="modSp add">
        <pc:chgData name="柴长坤" userId="45319d9e2ff069ec" providerId="LiveId" clId="{AEB9D799-50F0-4DFE-91BA-B3FBE79A34AD}" dt="2018-04-23T08:02:39.445" v="14" actId="20577"/>
        <pc:sldMkLst>
          <pc:docMk/>
          <pc:sldMk cId="1630252147" sldId="495"/>
        </pc:sldMkLst>
        <pc:spChg chg="mod">
          <ac:chgData name="柴长坤" userId="45319d9e2ff069ec" providerId="LiveId" clId="{AEB9D799-50F0-4DFE-91BA-B3FBE79A34AD}" dt="2018-04-23T08:02:39.445" v="14" actId="20577"/>
          <ac:spMkLst>
            <pc:docMk/>
            <pc:sldMk cId="1630252147" sldId="495"/>
            <ac:spMk id="19" creationId="{DDD70A9D-617D-48AD-BC1B-09DBEFFAF463}"/>
          </ac:spMkLst>
        </pc:spChg>
      </pc:sldChg>
      <pc:sldChg chg="modSp add">
        <pc:chgData name="柴长坤" userId="45319d9e2ff069ec" providerId="LiveId" clId="{AEB9D799-50F0-4DFE-91BA-B3FBE79A34AD}" dt="2018-04-23T08:02:48.122" v="15"/>
        <pc:sldMkLst>
          <pc:docMk/>
          <pc:sldMk cId="2709743475" sldId="496"/>
        </pc:sldMkLst>
        <pc:spChg chg="mod">
          <ac:chgData name="柴长坤" userId="45319d9e2ff069ec" providerId="LiveId" clId="{AEB9D799-50F0-4DFE-91BA-B3FBE79A34AD}" dt="2018-04-23T08:02:48.122" v="15"/>
          <ac:spMkLst>
            <pc:docMk/>
            <pc:sldMk cId="2709743475" sldId="496"/>
            <ac:spMk id="59" creationId="{691725D8-9307-4D18-9CCD-279D627DE2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00B0C-273F-412B-A78F-49E6B39711FA}" type="datetimeFigureOut">
              <a:rPr lang="zh-CN" altLang="en-US" smtClean="0"/>
              <a:t>2018/7/21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04E6-1E90-41EA-948B-422BB0095D4F}" type="slidenum">
              <a:rPr lang="zh-CN" altLang="en-US" smtClean="0"/>
              <a:t>‹#›</a:t>
            </a:fld>
            <a:endParaRPr lang="zh-CN" altLang="en-US"/>
          </a:p>
        </p:txBody>
      </p:sp>
    </p:spTree>
    <p:extLst>
      <p:ext uri="{BB962C8B-B14F-4D97-AF65-F5344CB8AC3E}">
        <p14:creationId xmlns:p14="http://schemas.microsoft.com/office/powerpoint/2010/main" val="480271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a:t>
            </a:fld>
            <a:endParaRPr lang="zh-CN" altLang="en-US"/>
          </a:p>
        </p:txBody>
      </p:sp>
    </p:spTree>
    <p:extLst>
      <p:ext uri="{BB962C8B-B14F-4D97-AF65-F5344CB8AC3E}">
        <p14:creationId xmlns:p14="http://schemas.microsoft.com/office/powerpoint/2010/main" val="1230056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在讲解</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之前先介绍一下</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的基本概念，只要大家把基本概念弄清楚之后，才能根据自己的实际应用环境对自己的代码做出修改。</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无论是激光雷达还是如</a:t>
            </a:r>
            <a:r>
              <a:rPr lang="en-US" altLang="zh-CN" sz="1200" kern="1200" dirty="0" err="1" smtClean="0">
                <a:solidFill>
                  <a:schemeClr val="tx1"/>
                </a:solidFill>
                <a:effectLst/>
                <a:latin typeface="+mn-lt"/>
                <a:ea typeface="+mn-ea"/>
                <a:cs typeface="+mn-cs"/>
              </a:rPr>
              <a:t>kinect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或</a:t>
            </a:r>
            <a:r>
              <a:rPr lang="en-US" altLang="zh-CN" sz="1200" kern="1200" dirty="0" err="1" smtClean="0">
                <a:solidFill>
                  <a:schemeClr val="tx1"/>
                </a:solidFill>
                <a:effectLst/>
                <a:latin typeface="+mn-lt"/>
                <a:ea typeface="+mn-ea"/>
                <a:cs typeface="+mn-cs"/>
              </a:rPr>
              <a:t>xtion</a:t>
            </a:r>
            <a:r>
              <a:rPr lang="en-US" altLang="zh-CN" sz="1200" kern="1200" dirty="0" smtClean="0">
                <a:solidFill>
                  <a:schemeClr val="tx1"/>
                </a:solidFill>
                <a:effectLst/>
                <a:latin typeface="+mn-lt"/>
                <a:ea typeface="+mn-ea"/>
                <a:cs typeface="+mn-cs"/>
              </a:rPr>
              <a:t> pro</a:t>
            </a:r>
            <a:r>
              <a:rPr lang="zh-CN" altLang="zh-CN" sz="1200" kern="1200" dirty="0" smtClean="0">
                <a:solidFill>
                  <a:schemeClr val="tx1"/>
                </a:solidFill>
                <a:effectLst/>
                <a:latin typeface="+mn-lt"/>
                <a:ea typeface="+mn-ea"/>
                <a:cs typeface="+mn-cs"/>
              </a:rPr>
              <a:t>深度相机作为传感器跑出的</a:t>
            </a:r>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3D SLAM</a:t>
            </a:r>
            <a:r>
              <a:rPr lang="zh-CN" altLang="zh-CN" sz="1200" kern="1200" dirty="0" smtClean="0">
                <a:solidFill>
                  <a:schemeClr val="tx1"/>
                </a:solidFill>
                <a:effectLst/>
                <a:latin typeface="+mn-lt"/>
                <a:ea typeface="+mn-ea"/>
                <a:cs typeface="+mn-cs"/>
              </a:rPr>
              <a:t>地图，都不能直接用于实际的导航，必须将地图转化为</a:t>
            </a:r>
            <a:r>
              <a:rPr lang="en-US" altLang="zh-CN" sz="1200" kern="1200" dirty="0" err="1" smtClean="0">
                <a:solidFill>
                  <a:schemeClr val="tx1"/>
                </a:solidFill>
                <a:effectLst/>
                <a:latin typeface="+mn-lt"/>
                <a:ea typeface="+mn-ea"/>
                <a:cs typeface="+mn-cs"/>
              </a:rPr>
              <a:t>costmap</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代价地图</a:t>
            </a:r>
            <a:r>
              <a:rPr lang="en-US" altLang="zh-CN" sz="1200" kern="1200" dirty="0" smtClean="0">
                <a:solidFill>
                  <a:schemeClr val="tx1"/>
                </a:solidFill>
                <a:effectLst/>
                <a:latin typeface="+mn-lt"/>
                <a:ea typeface="+mn-ea"/>
                <a:cs typeface="+mn-cs"/>
              </a:rPr>
              <a:t>),ROS</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通常采用</a:t>
            </a:r>
            <a:r>
              <a:rPr lang="en-US" altLang="zh-CN" sz="1200" kern="1200" dirty="0" smtClean="0">
                <a:solidFill>
                  <a:schemeClr val="tx1"/>
                </a:solidFill>
                <a:effectLst/>
                <a:latin typeface="+mn-lt"/>
                <a:ea typeface="+mn-ea"/>
                <a:cs typeface="+mn-cs"/>
              </a:rPr>
              <a:t>grid(</a:t>
            </a:r>
            <a:r>
              <a:rPr lang="zh-CN" altLang="zh-CN" sz="1200" kern="1200" dirty="0" smtClean="0">
                <a:solidFill>
                  <a:schemeClr val="tx1"/>
                </a:solidFill>
                <a:effectLst/>
                <a:latin typeface="+mn-lt"/>
                <a:ea typeface="+mn-ea"/>
                <a:cs typeface="+mn-cs"/>
              </a:rPr>
              <a:t>网格</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形式。</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是机器人收集传感器信息建立和更新的二维或三维地图，可以从下图简要了解。</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10</a:t>
            </a:fld>
            <a:endParaRPr lang="zh-CN" altLang="en-US"/>
          </a:p>
        </p:txBody>
      </p:sp>
    </p:spTree>
    <p:extLst>
      <p:ext uri="{BB962C8B-B14F-4D97-AF65-F5344CB8AC3E}">
        <p14:creationId xmlns:p14="http://schemas.microsoft.com/office/powerpoint/2010/main" val="1489970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smtClean="0">
                <a:solidFill>
                  <a:srgbClr val="4F4F4F"/>
                </a:solidFill>
                <a:latin typeface="Microsoft YaHei" charset="-122"/>
                <a:ea typeface="Microsoft YaHei" charset="-122"/>
                <a:cs typeface="Microsoft YaHei" charset="-122"/>
              </a:rPr>
              <a:t>为了使机器人不碰到障碍物，机器人的</a:t>
            </a:r>
            <a:r>
              <a:rPr lang="en-US" altLang="zh-CN" sz="1200" kern="100" dirty="0" smtClean="0">
                <a:solidFill>
                  <a:srgbClr val="4F4F4F"/>
                </a:solidFill>
                <a:latin typeface="Microsoft YaHei" charset="-122"/>
                <a:ea typeface="Microsoft YaHei" charset="-122"/>
                <a:cs typeface="Microsoft YaHei" charset="-122"/>
              </a:rPr>
              <a:t>footprint</a:t>
            </a:r>
            <a:r>
              <a:rPr lang="zh-CN" altLang="zh-CN" sz="1200" kern="100" dirty="0" smtClean="0">
                <a:solidFill>
                  <a:srgbClr val="4F4F4F"/>
                </a:solidFill>
                <a:latin typeface="Microsoft YaHei" charset="-122"/>
                <a:ea typeface="Microsoft YaHei" charset="-122"/>
                <a:cs typeface="Microsoft YaHei" charset="-122"/>
              </a:rPr>
              <a:t>绝对不允许与红色</a:t>
            </a:r>
            <a:r>
              <a:rPr lang="en-US" altLang="zh-CN" sz="1200" kern="100" dirty="0" smtClean="0">
                <a:solidFill>
                  <a:srgbClr val="4F4F4F"/>
                </a:solidFill>
                <a:latin typeface="Microsoft YaHei" charset="-122"/>
                <a:ea typeface="Microsoft YaHei" charset="-122"/>
                <a:cs typeface="Microsoft YaHei" charset="-122"/>
              </a:rPr>
              <a:t>cell</a:t>
            </a:r>
            <a:r>
              <a:rPr lang="zh-CN" altLang="zh-CN" sz="1200" kern="100" dirty="0" smtClean="0">
                <a:solidFill>
                  <a:srgbClr val="4F4F4F"/>
                </a:solidFill>
                <a:latin typeface="Microsoft YaHei" charset="-122"/>
                <a:ea typeface="Microsoft YaHei" charset="-122"/>
                <a:cs typeface="Microsoft YaHei" charset="-122"/>
              </a:rPr>
              <a:t>相交，机器人的中心绝对不允许与蓝色</a:t>
            </a:r>
            <a:r>
              <a:rPr lang="en-US" altLang="zh-CN" sz="1200" kern="100" dirty="0" smtClean="0">
                <a:solidFill>
                  <a:srgbClr val="4F4F4F"/>
                </a:solidFill>
                <a:latin typeface="Microsoft YaHei" charset="-122"/>
                <a:ea typeface="Microsoft YaHei" charset="-122"/>
                <a:cs typeface="Microsoft YaHei" charset="-122"/>
              </a:rPr>
              <a:t>cell</a:t>
            </a:r>
            <a:r>
              <a:rPr lang="zh-CN" altLang="zh-CN" sz="1200" kern="100" dirty="0" smtClean="0">
                <a:solidFill>
                  <a:srgbClr val="4F4F4F"/>
                </a:solidFill>
                <a:latin typeface="Microsoft YaHei" charset="-122"/>
                <a:ea typeface="Microsoft YaHei" charset="-122"/>
                <a:cs typeface="Microsoft YaHei" charset="-122"/>
              </a:rPr>
              <a:t>相交</a:t>
            </a:r>
            <a:r>
              <a:rPr lang="zh-CN" altLang="en-US" sz="1200" kern="100" dirty="0" smtClean="0">
                <a:solidFill>
                  <a:srgbClr val="4F4F4F"/>
                </a:solidFill>
                <a:latin typeface="Microsoft YaHei" charset="-122"/>
                <a:ea typeface="Microsoft YaHei" charset="-122"/>
                <a:cs typeface="Microsoft YaHei" charset="-122"/>
              </a:rPr>
              <a:t>。</a:t>
            </a:r>
            <a:endParaRPr lang="en-US" altLang="zh-CN" sz="1200" kern="100" dirty="0" smtClean="0">
              <a:solidFill>
                <a:srgbClr val="4F4F4F"/>
              </a:solidFill>
              <a:latin typeface="Microsoft YaHei" charset="-122"/>
              <a:ea typeface="Microsoft YaHei" charset="-122"/>
              <a:cs typeface="Microsoft YaHei" charset="-122"/>
            </a:endParaRPr>
          </a:p>
          <a:p>
            <a:r>
              <a:rPr lang="zh-CN" altLang="zh-CN" sz="1200" kern="1200" dirty="0" smtClean="0">
                <a:solidFill>
                  <a:schemeClr val="tx1"/>
                </a:solidFill>
                <a:effectLst/>
                <a:latin typeface="+mn-lt"/>
                <a:ea typeface="+mn-ea"/>
                <a:cs typeface="+mn-cs"/>
              </a:rPr>
              <a:t>栅格地图一个栅格占</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个字节，也就是八位，可以存</a:t>
            </a:r>
            <a:r>
              <a:rPr lang="en-US" altLang="zh-CN" sz="1200" kern="1200" dirty="0" smtClean="0">
                <a:solidFill>
                  <a:schemeClr val="tx1"/>
                </a:solidFill>
                <a:effectLst/>
                <a:latin typeface="+mn-lt"/>
                <a:ea typeface="+mn-ea"/>
                <a:cs typeface="+mn-cs"/>
              </a:rPr>
              <a:t>0-255</a:t>
            </a:r>
            <a:r>
              <a:rPr lang="zh-CN" altLang="zh-CN" sz="1200" kern="1200" dirty="0" smtClean="0">
                <a:solidFill>
                  <a:schemeClr val="tx1"/>
                </a:solidFill>
                <a:effectLst/>
                <a:latin typeface="+mn-lt"/>
                <a:ea typeface="+mn-ea"/>
                <a:cs typeface="+mn-cs"/>
              </a:rPr>
              <a:t>中数据，也就是每个</a:t>
            </a:r>
            <a:r>
              <a:rPr lang="en-US" altLang="zh-CN" sz="1200" kern="1200" dirty="0" smtClean="0">
                <a:solidFill>
                  <a:schemeClr val="tx1"/>
                </a:solidFill>
                <a:effectLst/>
                <a:latin typeface="+mn-lt"/>
                <a:ea typeface="+mn-ea"/>
                <a:cs typeface="+mn-cs"/>
              </a:rPr>
              <a:t>cell cost</a:t>
            </a:r>
            <a:r>
              <a:rPr lang="zh-CN" altLang="zh-CN" sz="1200" kern="1200" dirty="0" smtClean="0">
                <a:solidFill>
                  <a:schemeClr val="tx1"/>
                </a:solidFill>
                <a:effectLst/>
                <a:latin typeface="+mn-lt"/>
                <a:ea typeface="+mn-ea"/>
                <a:cs typeface="+mn-cs"/>
              </a:rPr>
              <a:t>（网格的值）从</a:t>
            </a:r>
            <a:r>
              <a:rPr lang="en-US" altLang="zh-CN" sz="1200" kern="1200" dirty="0" smtClean="0">
                <a:solidFill>
                  <a:schemeClr val="tx1"/>
                </a:solidFill>
                <a:effectLst/>
                <a:latin typeface="+mn-lt"/>
                <a:ea typeface="+mn-ea"/>
                <a:cs typeface="+mn-cs"/>
              </a:rPr>
              <a:t>0-255</a:t>
            </a:r>
            <a:r>
              <a:rPr lang="zh-CN" altLang="zh-CN" sz="1200" kern="1200" dirty="0" smtClean="0">
                <a:solidFill>
                  <a:schemeClr val="tx1"/>
                </a:solidFill>
                <a:effectLst/>
                <a:latin typeface="+mn-lt"/>
                <a:ea typeface="+mn-ea"/>
                <a:cs typeface="+mn-cs"/>
              </a:rPr>
              <a:t>我们只需要三种情况：</a:t>
            </a:r>
            <a:r>
              <a:rPr lang="en-US" altLang="zh-CN" sz="1200" kern="1200" dirty="0" smtClean="0">
                <a:solidFill>
                  <a:schemeClr val="tx1"/>
                </a:solidFill>
                <a:effectLst/>
                <a:latin typeface="+mn-lt"/>
                <a:ea typeface="+mn-ea"/>
                <a:cs typeface="+mn-cs"/>
              </a:rPr>
              <a:t>Occupied</a:t>
            </a:r>
            <a:r>
              <a:rPr lang="zh-CN" altLang="zh-CN" sz="1200" kern="1200" dirty="0" smtClean="0">
                <a:solidFill>
                  <a:schemeClr val="tx1"/>
                </a:solidFill>
                <a:effectLst/>
                <a:latin typeface="+mn-lt"/>
                <a:ea typeface="+mn-ea"/>
                <a:cs typeface="+mn-cs"/>
              </a:rPr>
              <a:t>被占用（有障碍）</a:t>
            </a:r>
            <a:r>
              <a:rPr lang="en-US" altLang="zh-CN" sz="1200" kern="1200" dirty="0" smtClean="0">
                <a:solidFill>
                  <a:schemeClr val="tx1"/>
                </a:solidFill>
                <a:effectLst/>
                <a:latin typeface="+mn-lt"/>
                <a:ea typeface="+mn-ea"/>
                <a:cs typeface="+mn-cs"/>
              </a:rPr>
              <a:t>, Free</a:t>
            </a:r>
            <a:r>
              <a:rPr lang="zh-CN" altLang="zh-CN" sz="1200" kern="1200" dirty="0" smtClean="0">
                <a:solidFill>
                  <a:schemeClr val="tx1"/>
                </a:solidFill>
                <a:effectLst/>
                <a:latin typeface="+mn-lt"/>
                <a:ea typeface="+mn-ea"/>
                <a:cs typeface="+mn-cs"/>
              </a:rPr>
              <a:t>自由区域（无障碍）</a:t>
            </a:r>
            <a:r>
              <a:rPr lang="en-US" altLang="zh-CN" sz="1200" kern="1200" dirty="0" smtClean="0">
                <a:solidFill>
                  <a:schemeClr val="tx1"/>
                </a:solidFill>
                <a:effectLst/>
                <a:latin typeface="+mn-lt"/>
                <a:ea typeface="+mn-ea"/>
                <a:cs typeface="+mn-cs"/>
              </a:rPr>
              <a:t>,  Unknown Space</a:t>
            </a:r>
            <a:r>
              <a:rPr lang="zh-CN" altLang="zh-CN" sz="1200" kern="1200" dirty="0" smtClean="0">
                <a:solidFill>
                  <a:schemeClr val="tx1"/>
                </a:solidFill>
                <a:effectLst/>
                <a:latin typeface="+mn-lt"/>
                <a:ea typeface="+mn-ea"/>
                <a:cs typeface="+mn-cs"/>
              </a:rPr>
              <a:t>未知区域。。</a:t>
            </a:r>
          </a:p>
          <a:p>
            <a:r>
              <a:rPr lang="zh-CN" altLang="zh-CN" sz="1200" kern="1200" dirty="0" smtClean="0">
                <a:solidFill>
                  <a:schemeClr val="tx1"/>
                </a:solidFill>
                <a:effectLst/>
                <a:latin typeface="+mn-lt"/>
                <a:ea typeface="+mn-ea"/>
                <a:cs typeface="+mn-cs"/>
              </a:rPr>
              <a:t>当投影到代价地图时候，每种状态被赋一个特定的代价值，也就是说每个</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值是由这个</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对应的各层中对应的</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的状态进行加权得到的。</a:t>
            </a:r>
            <a:endParaRPr lang="en-US" altLang="zh-CN" sz="1200" kern="100" dirty="0" smtClean="0">
              <a:solidFill>
                <a:srgbClr val="4F4F4F"/>
              </a:solidFill>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11</a:t>
            </a:fld>
            <a:endParaRPr lang="zh-CN" altLang="en-US"/>
          </a:p>
        </p:txBody>
      </p:sp>
    </p:spTree>
    <p:extLst>
      <p:ext uri="{BB962C8B-B14F-4D97-AF65-F5344CB8AC3E}">
        <p14:creationId xmlns:p14="http://schemas.microsoft.com/office/powerpoint/2010/main" val="153412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机器人在</a:t>
            </a:r>
            <a:r>
              <a:rPr lang="en-US" altLang="zh-CN" dirty="0" smtClean="0"/>
              <a:t>costmap_2D</a:t>
            </a:r>
            <a:r>
              <a:rPr lang="zh-CN" altLang="zh-CN" dirty="0" smtClean="0"/>
              <a:t>中的模型：两个同心圆，在</a:t>
            </a:r>
            <a:r>
              <a:rPr lang="zh-CN" altLang="zh-CN" dirty="0" smtClean="0"/>
              <a:t>图里</a:t>
            </a:r>
            <a:r>
              <a:rPr lang="zh-CN" altLang="zh-CN" dirty="0" smtClean="0"/>
              <a:t>可以看到左下角有两个淡蓝色同心圆，一个机器人的轮廓外切圆和一个机器人内切圆，机器人在</a:t>
            </a:r>
            <a:r>
              <a:rPr lang="en-US" altLang="zh-CN" dirty="0" err="1" smtClean="0"/>
              <a:t>costmap</a:t>
            </a:r>
            <a:r>
              <a:rPr lang="zh-CN" altLang="zh-CN" dirty="0" smtClean="0"/>
              <a:t>里就能够简化成为这两个圆。根据机器人中心至边界或者障碍物的距离和两个同心圆半径比较来判断是否碰撞。</a:t>
            </a:r>
          </a:p>
          <a:p>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：值为</a:t>
            </a:r>
            <a:r>
              <a:rPr lang="en-US" altLang="zh-CN" sz="1200" kern="1200" dirty="0" smtClean="0">
                <a:solidFill>
                  <a:schemeClr val="tx1"/>
                </a:solidFill>
                <a:effectLst/>
                <a:latin typeface="+mn-lt"/>
                <a:ea typeface="+mn-ea"/>
                <a:cs typeface="+mn-cs"/>
              </a:rPr>
              <a:t>254</a:t>
            </a:r>
            <a:r>
              <a:rPr lang="zh-CN" altLang="zh-CN" sz="1200" kern="1200" dirty="0" smtClean="0">
                <a:solidFill>
                  <a:schemeClr val="tx1"/>
                </a:solidFill>
                <a:effectLst/>
                <a:latin typeface="+mn-lt"/>
                <a:ea typeface="+mn-ea"/>
                <a:cs typeface="+mn-cs"/>
              </a:rPr>
              <a:t>，传感器扫描到的实际障碍转化成</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网格。</a:t>
            </a:r>
          </a:p>
          <a:p>
            <a:r>
              <a:rPr lang="en-US" altLang="zh-CN" sz="1200" kern="1200" dirty="0" smtClean="0">
                <a:solidFill>
                  <a:schemeClr val="tx1"/>
                </a:solidFill>
                <a:effectLst/>
                <a:latin typeface="+mn-lt"/>
                <a:ea typeface="+mn-ea"/>
                <a:cs typeface="+mn-cs"/>
              </a:rPr>
              <a:t>inscribed </a:t>
            </a:r>
            <a:r>
              <a:rPr lang="zh-CN" altLang="zh-CN" sz="1200" kern="1200" dirty="0" smtClean="0">
                <a:solidFill>
                  <a:schemeClr val="tx1"/>
                </a:solidFill>
                <a:effectLst/>
                <a:latin typeface="+mn-lt"/>
                <a:ea typeface="+mn-ea"/>
                <a:cs typeface="+mn-cs"/>
              </a:rPr>
              <a:t>：内部半径，如果网格和</a:t>
            </a:r>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网格距离小于等于该半径，则为</a:t>
            </a:r>
            <a:r>
              <a:rPr lang="en-US" altLang="zh-CN" sz="1200" kern="1200" dirty="0" smtClean="0">
                <a:solidFill>
                  <a:schemeClr val="tx1"/>
                </a:solidFill>
                <a:effectLst/>
                <a:latin typeface="+mn-lt"/>
                <a:ea typeface="+mn-ea"/>
                <a:cs typeface="+mn-cs"/>
              </a:rPr>
              <a:t>inscribed</a:t>
            </a:r>
            <a:r>
              <a:rPr lang="zh-CN" altLang="zh-CN" sz="1200" kern="1200" dirty="0" smtClean="0">
                <a:solidFill>
                  <a:schemeClr val="tx1"/>
                </a:solidFill>
                <a:effectLst/>
                <a:latin typeface="+mn-lt"/>
                <a:ea typeface="+mn-ea"/>
                <a:cs typeface="+mn-cs"/>
              </a:rPr>
              <a:t>网格，值为</a:t>
            </a:r>
            <a:r>
              <a:rPr lang="en-US" altLang="zh-CN" sz="1200" kern="1200" dirty="0" smtClean="0">
                <a:solidFill>
                  <a:schemeClr val="tx1"/>
                </a:solidFill>
                <a:effectLst/>
                <a:latin typeface="+mn-lt"/>
                <a:ea typeface="+mn-ea"/>
                <a:cs typeface="+mn-cs"/>
              </a:rPr>
              <a:t>253</a:t>
            </a:r>
            <a:r>
              <a:rPr lang="zh-CN" altLang="zh-CN"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robot</a:t>
            </a:r>
            <a:r>
              <a:rPr lang="zh-CN" altLang="zh-CN" sz="1200" kern="1200" dirty="0" smtClean="0">
                <a:solidFill>
                  <a:schemeClr val="tx1"/>
                </a:solidFill>
                <a:effectLst/>
                <a:latin typeface="+mn-lt"/>
                <a:ea typeface="+mn-ea"/>
                <a:cs typeface="+mn-cs"/>
              </a:rPr>
              <a:t>几何型所能容纳最大的圆的半径。</a:t>
            </a:r>
          </a:p>
          <a:p>
            <a:r>
              <a:rPr lang="zh-CN" altLang="zh-CN" sz="1200" kern="1200" dirty="0" smtClean="0">
                <a:solidFill>
                  <a:schemeClr val="tx1"/>
                </a:solidFill>
                <a:effectLst/>
                <a:latin typeface="+mn-lt"/>
                <a:ea typeface="+mn-ea"/>
                <a:cs typeface="+mn-cs"/>
              </a:rPr>
              <a:t>被标记为</a:t>
            </a:r>
            <a:r>
              <a:rPr lang="en-US" altLang="zh-CN" sz="1200" kern="1200" dirty="0" smtClean="0">
                <a:solidFill>
                  <a:schemeClr val="tx1"/>
                </a:solidFill>
                <a:effectLst/>
                <a:latin typeface="+mn-lt"/>
                <a:ea typeface="+mn-ea"/>
                <a:cs typeface="+mn-cs"/>
              </a:rPr>
              <a:t>253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254</a:t>
            </a:r>
            <a:r>
              <a:rPr lang="zh-CN" altLang="zh-CN" sz="1200" kern="1200" dirty="0" smtClean="0">
                <a:solidFill>
                  <a:schemeClr val="tx1"/>
                </a:solidFill>
                <a:effectLst/>
                <a:latin typeface="+mn-lt"/>
                <a:ea typeface="+mn-ea"/>
                <a:cs typeface="+mn-cs"/>
              </a:rPr>
              <a:t>的网格是障碍网格，也就是</a:t>
            </a:r>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inscribed</a:t>
            </a:r>
            <a:r>
              <a:rPr lang="zh-CN" altLang="zh-CN" sz="1200" kern="1200" dirty="0" smtClean="0">
                <a:solidFill>
                  <a:schemeClr val="tx1"/>
                </a:solidFill>
                <a:effectLst/>
                <a:latin typeface="+mn-lt"/>
                <a:ea typeface="+mn-ea"/>
                <a:cs typeface="+mn-cs"/>
              </a:rPr>
              <a:t>网格是障碍网格。当</a:t>
            </a:r>
            <a:r>
              <a:rPr lang="en-US" altLang="zh-CN" sz="1200" kern="1200" dirty="0" smtClean="0">
                <a:solidFill>
                  <a:schemeClr val="tx1"/>
                </a:solidFill>
                <a:effectLst/>
                <a:latin typeface="+mn-lt"/>
                <a:ea typeface="+mn-ea"/>
                <a:cs typeface="+mn-cs"/>
              </a:rPr>
              <a:t>robot</a:t>
            </a:r>
            <a:r>
              <a:rPr lang="zh-CN" altLang="zh-CN" sz="1200" kern="1200" dirty="0" smtClean="0">
                <a:solidFill>
                  <a:schemeClr val="tx1"/>
                </a:solidFill>
                <a:effectLst/>
                <a:latin typeface="+mn-lt"/>
                <a:ea typeface="+mn-ea"/>
                <a:cs typeface="+mn-cs"/>
              </a:rPr>
              <a:t>的边界覆盖到这两种网格时，一定会发生碰撞。</a:t>
            </a:r>
          </a:p>
          <a:p>
            <a:r>
              <a:rPr lang="en-US" altLang="zh-CN" sz="1200" kern="1200" dirty="0" smtClean="0">
                <a:solidFill>
                  <a:schemeClr val="tx1"/>
                </a:solidFill>
                <a:effectLst/>
                <a:latin typeface="+mn-lt"/>
                <a:ea typeface="+mn-ea"/>
                <a:cs typeface="+mn-cs"/>
              </a:rPr>
              <a:t>possibly circumscribed</a:t>
            </a:r>
            <a:r>
              <a:rPr lang="zh-CN" altLang="zh-CN" sz="1200" kern="1200" dirty="0" smtClean="0">
                <a:solidFill>
                  <a:schemeClr val="tx1"/>
                </a:solidFill>
                <a:effectLst/>
                <a:latin typeface="+mn-lt"/>
                <a:ea typeface="+mn-ea"/>
                <a:cs typeface="+mn-cs"/>
              </a:rPr>
              <a:t>：膨胀半径，以</a:t>
            </a:r>
            <a:r>
              <a:rPr lang="en-US" altLang="zh-CN" sz="1200" kern="1200" dirty="0" smtClean="0">
                <a:solidFill>
                  <a:schemeClr val="tx1"/>
                </a:solidFill>
                <a:effectLst/>
                <a:latin typeface="+mn-lt"/>
                <a:ea typeface="+mn-ea"/>
                <a:cs typeface="+mn-cs"/>
              </a:rPr>
              <a:t>robot</a:t>
            </a:r>
            <a:r>
              <a:rPr lang="zh-CN" altLang="zh-CN" sz="1200" kern="1200" dirty="0" smtClean="0">
                <a:solidFill>
                  <a:schemeClr val="tx1"/>
                </a:solidFill>
                <a:effectLst/>
                <a:latin typeface="+mn-lt"/>
                <a:ea typeface="+mn-ea"/>
                <a:cs typeface="+mn-cs"/>
              </a:rPr>
              <a:t>的中心为园点旋转一周所能覆盖的最大圆半径，如果所在网格距离</a:t>
            </a:r>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小于等于膨胀半径，大于内部半径，则为</a:t>
            </a:r>
            <a:r>
              <a:rPr lang="en-US" altLang="zh-CN" sz="1200" kern="1200" dirty="0" smtClean="0">
                <a:solidFill>
                  <a:schemeClr val="tx1"/>
                </a:solidFill>
                <a:effectLst/>
                <a:latin typeface="+mn-lt"/>
                <a:ea typeface="+mn-ea"/>
                <a:cs typeface="+mn-cs"/>
              </a:rPr>
              <a:t>possibly circumscribed</a:t>
            </a:r>
            <a:r>
              <a:rPr lang="zh-CN" altLang="zh-CN" sz="1200" kern="1200" dirty="0" smtClean="0">
                <a:solidFill>
                  <a:schemeClr val="tx1"/>
                </a:solidFill>
                <a:effectLst/>
                <a:latin typeface="+mn-lt"/>
                <a:ea typeface="+mn-ea"/>
                <a:cs typeface="+mn-cs"/>
              </a:rPr>
              <a:t>网格。值为</a:t>
            </a:r>
            <a:r>
              <a:rPr lang="en-US" altLang="zh-CN" sz="1200" kern="1200" dirty="0" smtClean="0">
                <a:solidFill>
                  <a:schemeClr val="tx1"/>
                </a:solidFill>
                <a:effectLst/>
                <a:latin typeface="+mn-lt"/>
                <a:ea typeface="+mn-ea"/>
                <a:cs typeface="+mn-cs"/>
              </a:rPr>
              <a:t>128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252</a:t>
            </a:r>
            <a:r>
              <a:rPr lang="zh-CN" altLang="zh-CN" sz="1200" kern="1200" dirty="0" smtClean="0">
                <a:solidFill>
                  <a:schemeClr val="tx1"/>
                </a:solidFill>
                <a:effectLst/>
                <a:latin typeface="+mn-lt"/>
                <a:ea typeface="+mn-ea"/>
                <a:cs typeface="+mn-cs"/>
              </a:rPr>
              <a:t>，取决与</a:t>
            </a:r>
            <a:r>
              <a:rPr lang="en-US" altLang="zh-CN" sz="1200" kern="1200" dirty="0" smtClean="0">
                <a:solidFill>
                  <a:schemeClr val="tx1"/>
                </a:solidFill>
                <a:effectLst/>
                <a:latin typeface="+mn-lt"/>
                <a:ea typeface="+mn-ea"/>
                <a:cs typeface="+mn-cs"/>
              </a:rPr>
              <a:t>robot</a:t>
            </a:r>
            <a:r>
              <a:rPr lang="zh-CN" altLang="zh-CN" sz="1200" kern="1200" dirty="0" smtClean="0">
                <a:solidFill>
                  <a:schemeClr val="tx1"/>
                </a:solidFill>
                <a:effectLst/>
                <a:latin typeface="+mn-lt"/>
                <a:ea typeface="+mn-ea"/>
                <a:cs typeface="+mn-cs"/>
              </a:rPr>
              <a:t>的运动方向和轨迹，还有算法。当</a:t>
            </a:r>
            <a:r>
              <a:rPr lang="en-US" altLang="zh-CN" sz="1200" kern="1200" dirty="0" smtClean="0">
                <a:solidFill>
                  <a:schemeClr val="tx1"/>
                </a:solidFill>
                <a:effectLst/>
                <a:latin typeface="+mn-lt"/>
                <a:ea typeface="+mn-ea"/>
                <a:cs typeface="+mn-cs"/>
              </a:rPr>
              <a:t>robot</a:t>
            </a:r>
            <a:r>
              <a:rPr lang="zh-CN" altLang="zh-CN" sz="1200" kern="1200" dirty="0" smtClean="0">
                <a:solidFill>
                  <a:schemeClr val="tx1"/>
                </a:solidFill>
                <a:effectLst/>
                <a:latin typeface="+mn-lt"/>
                <a:ea typeface="+mn-ea"/>
                <a:cs typeface="+mn-cs"/>
              </a:rPr>
              <a:t>的边界覆盖到这种网格时，可能会发生碰撞。</a:t>
            </a:r>
          </a:p>
          <a:p>
            <a:r>
              <a:rPr lang="en-US" altLang="zh-CN" sz="1200" kern="1200" dirty="0" smtClean="0">
                <a:solidFill>
                  <a:schemeClr val="tx1"/>
                </a:solidFill>
                <a:effectLst/>
                <a:latin typeface="+mn-lt"/>
                <a:ea typeface="+mn-ea"/>
                <a:cs typeface="+mn-cs"/>
              </a:rPr>
              <a:t>free</a:t>
            </a:r>
            <a:r>
              <a:rPr lang="zh-CN" altLang="zh-CN" sz="1200" kern="1200" dirty="0" smtClean="0">
                <a:solidFill>
                  <a:schemeClr val="tx1"/>
                </a:solidFill>
                <a:effectLst/>
                <a:latin typeface="+mn-lt"/>
                <a:ea typeface="+mn-ea"/>
                <a:cs typeface="+mn-cs"/>
              </a:rPr>
              <a:t>：值为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说明没有任何信息可以阻碍机器人运行到这里。</a:t>
            </a:r>
          </a:p>
          <a:p>
            <a:r>
              <a:rPr lang="en-US" altLang="zh-CN" sz="1200" kern="1200" dirty="0" err="1" smtClean="0">
                <a:solidFill>
                  <a:schemeClr val="tx1"/>
                </a:solidFill>
                <a:effectLst/>
                <a:latin typeface="+mn-lt"/>
                <a:ea typeface="+mn-ea"/>
                <a:cs typeface="+mn-cs"/>
              </a:rPr>
              <a:t>unkonw</a:t>
            </a:r>
            <a:r>
              <a:rPr lang="zh-CN" altLang="zh-CN" sz="1200" kern="1200" dirty="0" smtClean="0">
                <a:solidFill>
                  <a:schemeClr val="tx1"/>
                </a:solidFill>
                <a:effectLst/>
                <a:latin typeface="+mn-lt"/>
                <a:ea typeface="+mn-ea"/>
                <a:cs typeface="+mn-cs"/>
              </a:rPr>
              <a:t>：没有任何信息，传感器还没有扫描到该区域，都是障碍网格</a:t>
            </a: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127</a:t>
            </a:r>
            <a:r>
              <a:rPr lang="zh-CN" altLang="zh-CN" sz="1200" kern="1200" dirty="0" smtClean="0">
                <a:solidFill>
                  <a:schemeClr val="tx1"/>
                </a:solidFill>
                <a:effectLst/>
                <a:latin typeface="+mn-lt"/>
                <a:ea typeface="+mn-ea"/>
                <a:cs typeface="+mn-cs"/>
              </a:rPr>
              <a:t>：不会发生碰撞的区域，这里的值赋值取决于与</a:t>
            </a:r>
            <a:r>
              <a:rPr lang="en-US" altLang="zh-CN" sz="1200" kern="1200" dirty="0" smtClean="0">
                <a:solidFill>
                  <a:schemeClr val="tx1"/>
                </a:solidFill>
                <a:effectLst/>
                <a:latin typeface="+mn-lt"/>
                <a:ea typeface="+mn-ea"/>
                <a:cs typeface="+mn-cs"/>
              </a:rPr>
              <a:t>lethal</a:t>
            </a:r>
            <a:r>
              <a:rPr lang="zh-CN" altLang="zh-CN" sz="1200" kern="1200" dirty="0" smtClean="0">
                <a:solidFill>
                  <a:schemeClr val="tx1"/>
                </a:solidFill>
                <a:effectLst/>
                <a:latin typeface="+mn-lt"/>
                <a:ea typeface="+mn-ea"/>
                <a:cs typeface="+mn-cs"/>
              </a:rPr>
              <a:t>的距离，还有用户自定义的算法</a:t>
            </a:r>
          </a:p>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12</a:t>
            </a:fld>
            <a:endParaRPr lang="zh-CN" altLang="en-US"/>
          </a:p>
        </p:txBody>
      </p:sp>
    </p:spTree>
    <p:extLst>
      <p:ext uri="{BB962C8B-B14F-4D97-AF65-F5344CB8AC3E}">
        <p14:creationId xmlns:p14="http://schemas.microsoft.com/office/powerpoint/2010/main" val="1134685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这里介绍一下</a:t>
            </a:r>
            <a:r>
              <a:rPr lang="en-US" altLang="zh-CN" sz="1200" kern="1200" dirty="0" smtClean="0">
                <a:solidFill>
                  <a:schemeClr val="tx1"/>
                </a:solidFill>
                <a:effectLst/>
                <a:latin typeface="+mn-lt"/>
                <a:ea typeface="+mn-ea"/>
                <a:cs typeface="+mn-cs"/>
              </a:rPr>
              <a:t>costmap_2d</a:t>
            </a:r>
            <a:r>
              <a:rPr lang="zh-CN" altLang="zh-CN" sz="1200" kern="1200" dirty="0" smtClean="0">
                <a:solidFill>
                  <a:schemeClr val="tx1"/>
                </a:solidFill>
                <a:effectLst/>
                <a:latin typeface="+mn-lt"/>
                <a:ea typeface="+mn-ea"/>
                <a:cs typeface="+mn-cs"/>
              </a:rPr>
              <a:t>中计算</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的方法。假设，机器人内切半径为</a:t>
            </a:r>
            <a:r>
              <a:rPr lang="en-US" altLang="zh-CN" sz="1200" kern="1200" dirty="0" smtClean="0">
                <a:solidFill>
                  <a:schemeClr val="tx1"/>
                </a:solidFill>
                <a:effectLst/>
                <a:latin typeface="+mn-lt"/>
                <a:ea typeface="+mn-ea"/>
                <a:cs typeface="+mn-cs"/>
              </a:rPr>
              <a:t>0.5m</a:t>
            </a:r>
            <a:r>
              <a:rPr lang="zh-CN" altLang="zh-CN" sz="1200" kern="1200" dirty="0" smtClean="0">
                <a:solidFill>
                  <a:schemeClr val="tx1"/>
                </a:solidFill>
                <a:effectLst/>
                <a:latin typeface="+mn-lt"/>
                <a:ea typeface="+mn-ea"/>
                <a:cs typeface="+mn-cs"/>
              </a:rPr>
              <a:t>，外切半径为</a:t>
            </a:r>
            <a:r>
              <a:rPr lang="en-US" altLang="zh-CN" sz="1200" kern="1200" dirty="0" smtClean="0">
                <a:solidFill>
                  <a:schemeClr val="tx1"/>
                </a:solidFill>
                <a:effectLst/>
                <a:latin typeface="+mn-lt"/>
                <a:ea typeface="+mn-ea"/>
                <a:cs typeface="+mn-cs"/>
              </a:rPr>
              <a:t>0.7m</a:t>
            </a:r>
            <a:r>
              <a:rPr lang="zh-CN" altLang="zh-CN" sz="1200" kern="1200" dirty="0" smtClean="0">
                <a:solidFill>
                  <a:schemeClr val="tx1"/>
                </a:solidFill>
                <a:effectLst/>
                <a:latin typeface="+mn-lt"/>
                <a:ea typeface="+mn-ea"/>
                <a:cs typeface="+mn-cs"/>
              </a:rPr>
              <a:t>，当激光返回障碍距离在机器人中心附近，叫致命障碍，机器人一定能碰到障碍物，比如说</a:t>
            </a:r>
            <a:r>
              <a:rPr lang="en-US" altLang="zh-CN" sz="1200" kern="1200" dirty="0" smtClean="0">
                <a:solidFill>
                  <a:schemeClr val="tx1"/>
                </a:solidFill>
                <a:effectLst/>
                <a:latin typeface="+mn-lt"/>
                <a:ea typeface="+mn-ea"/>
                <a:cs typeface="+mn-cs"/>
              </a:rPr>
              <a:t>0m,</a:t>
            </a:r>
            <a:r>
              <a:rPr lang="zh-CN" altLang="zh-CN" sz="1200" kern="1200" dirty="0" smtClean="0">
                <a:solidFill>
                  <a:schemeClr val="tx1"/>
                </a:solidFill>
                <a:effectLst/>
                <a:latin typeface="+mn-lt"/>
                <a:ea typeface="+mn-ea"/>
                <a:cs typeface="+mn-cs"/>
              </a:rPr>
              <a:t>直接贴着机器人，或会取小于栅格的边长，比如小于</a:t>
            </a:r>
            <a:r>
              <a:rPr lang="en-US" altLang="zh-CN" sz="1200" kern="1200" dirty="0" smtClean="0">
                <a:solidFill>
                  <a:schemeClr val="tx1"/>
                </a:solidFill>
                <a:effectLst/>
                <a:latin typeface="+mn-lt"/>
                <a:ea typeface="+mn-ea"/>
                <a:cs typeface="+mn-cs"/>
              </a:rPr>
              <a:t>0.1m</a:t>
            </a:r>
            <a:r>
              <a:rPr lang="zh-CN" altLang="zh-CN" sz="1200" kern="1200" dirty="0" smtClean="0">
                <a:solidFill>
                  <a:schemeClr val="tx1"/>
                </a:solidFill>
                <a:effectLst/>
                <a:latin typeface="+mn-lt"/>
                <a:ea typeface="+mn-ea"/>
                <a:cs typeface="+mn-cs"/>
              </a:rPr>
              <a:t>范围内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则这个栅格值就设为</a:t>
            </a:r>
            <a:r>
              <a:rPr lang="en-US" altLang="zh-CN" sz="1200" kern="1200" dirty="0" smtClean="0">
                <a:solidFill>
                  <a:schemeClr val="tx1"/>
                </a:solidFill>
                <a:effectLst/>
                <a:latin typeface="+mn-lt"/>
                <a:ea typeface="+mn-ea"/>
                <a:cs typeface="+mn-cs"/>
              </a:rPr>
              <a:t>254</a:t>
            </a:r>
            <a:r>
              <a:rPr lang="zh-CN" altLang="zh-CN" sz="1200" kern="1200" dirty="0" smtClean="0">
                <a:solidFill>
                  <a:schemeClr val="tx1"/>
                </a:solidFill>
                <a:effectLst/>
                <a:latin typeface="+mn-lt"/>
                <a:ea typeface="+mn-ea"/>
                <a:cs typeface="+mn-cs"/>
              </a:rPr>
              <a:t>；当返回来的数值在</a:t>
            </a:r>
            <a:r>
              <a:rPr lang="en-US" altLang="zh-CN" sz="1200" kern="1200" dirty="0" smtClean="0">
                <a:solidFill>
                  <a:schemeClr val="tx1"/>
                </a:solidFill>
                <a:effectLst/>
                <a:latin typeface="+mn-lt"/>
                <a:ea typeface="+mn-ea"/>
                <a:cs typeface="+mn-cs"/>
              </a:rPr>
              <a:t>0.1-0.5m</a:t>
            </a:r>
            <a:r>
              <a:rPr lang="zh-CN" altLang="zh-CN" sz="1200" kern="1200" dirty="0" smtClean="0">
                <a:solidFill>
                  <a:schemeClr val="tx1"/>
                </a:solidFill>
                <a:effectLst/>
                <a:latin typeface="+mn-lt"/>
                <a:ea typeface="+mn-ea"/>
                <a:cs typeface="+mn-cs"/>
              </a:rPr>
              <a:t>之间，就设</a:t>
            </a:r>
            <a:r>
              <a:rPr lang="en-US" altLang="zh-CN" sz="1200" kern="1200" dirty="0" smtClean="0">
                <a:solidFill>
                  <a:schemeClr val="tx1"/>
                </a:solidFill>
                <a:effectLst/>
                <a:latin typeface="+mn-lt"/>
                <a:ea typeface="+mn-ea"/>
                <a:cs typeface="+mn-cs"/>
              </a:rPr>
              <a:t>253</a:t>
            </a:r>
            <a:r>
              <a:rPr lang="zh-CN" altLang="zh-CN" sz="1200" kern="1200" dirty="0" smtClean="0">
                <a:solidFill>
                  <a:schemeClr val="tx1"/>
                </a:solidFill>
                <a:effectLst/>
                <a:latin typeface="+mn-lt"/>
                <a:ea typeface="+mn-ea"/>
                <a:cs typeface="+mn-cs"/>
              </a:rPr>
              <a:t>；当在</a:t>
            </a:r>
            <a:r>
              <a:rPr lang="en-US" altLang="zh-CN" sz="1200" kern="1200" dirty="0" smtClean="0">
                <a:solidFill>
                  <a:schemeClr val="tx1"/>
                </a:solidFill>
                <a:effectLst/>
                <a:latin typeface="+mn-lt"/>
                <a:ea typeface="+mn-ea"/>
                <a:cs typeface="+mn-cs"/>
              </a:rPr>
              <a:t>0.5-0.7</a:t>
            </a:r>
            <a:r>
              <a:rPr lang="zh-CN" altLang="zh-CN" sz="1200" kern="1200" dirty="0" smtClean="0">
                <a:solidFill>
                  <a:schemeClr val="tx1"/>
                </a:solidFill>
                <a:effectLst/>
                <a:latin typeface="+mn-lt"/>
                <a:ea typeface="+mn-ea"/>
                <a:cs typeface="+mn-cs"/>
              </a:rPr>
              <a:t>之间，则可以设</a:t>
            </a:r>
            <a:r>
              <a:rPr lang="en-US" altLang="zh-CN" sz="1200" kern="1200" dirty="0" smtClean="0">
                <a:solidFill>
                  <a:schemeClr val="tx1"/>
                </a:solidFill>
                <a:effectLst/>
                <a:latin typeface="+mn-lt"/>
                <a:ea typeface="+mn-ea"/>
                <a:cs typeface="+mn-cs"/>
              </a:rPr>
              <a:t>128</a:t>
            </a:r>
            <a:r>
              <a:rPr lang="zh-CN" altLang="zh-CN" sz="1200" kern="1200" dirty="0" smtClean="0">
                <a:solidFill>
                  <a:schemeClr val="tx1"/>
                </a:solidFill>
                <a:effectLst/>
                <a:latin typeface="+mn-lt"/>
                <a:ea typeface="+mn-ea"/>
                <a:cs typeface="+mn-cs"/>
              </a:rPr>
              <a:t>，或者在</a:t>
            </a:r>
            <a:r>
              <a:rPr lang="en-US" altLang="zh-CN" sz="1200" kern="1200" dirty="0" smtClean="0">
                <a:solidFill>
                  <a:schemeClr val="tx1"/>
                </a:solidFill>
                <a:effectLst/>
                <a:latin typeface="+mn-lt"/>
                <a:ea typeface="+mn-ea"/>
                <a:cs typeface="+mn-cs"/>
              </a:rPr>
              <a:t>252-128</a:t>
            </a:r>
            <a:r>
              <a:rPr lang="zh-CN" altLang="zh-CN" sz="1200" kern="1200" dirty="0" smtClean="0">
                <a:solidFill>
                  <a:schemeClr val="tx1"/>
                </a:solidFill>
                <a:effectLst/>
                <a:latin typeface="+mn-lt"/>
                <a:ea typeface="+mn-ea"/>
                <a:cs typeface="+mn-cs"/>
              </a:rPr>
              <a:t>找个比例值（程序中可以控制），属于受限区域，可能发生碰撞，是否碰撞，取决于机器人的姿态；当</a:t>
            </a:r>
            <a:r>
              <a:rPr lang="en-US" altLang="zh-CN" sz="1200" kern="1200" dirty="0" smtClean="0">
                <a:solidFill>
                  <a:schemeClr val="tx1"/>
                </a:solidFill>
                <a:effectLst/>
                <a:latin typeface="+mn-lt"/>
                <a:ea typeface="+mn-ea"/>
                <a:cs typeface="+mn-cs"/>
              </a:rPr>
              <a:t>0.7-</a:t>
            </a:r>
            <a:r>
              <a:rPr lang="zh-CN" altLang="zh-CN" sz="1200" kern="1200" dirty="0" smtClean="0">
                <a:solidFill>
                  <a:schemeClr val="tx1"/>
                </a:solidFill>
                <a:effectLst/>
                <a:latin typeface="+mn-lt"/>
                <a:ea typeface="+mn-ea"/>
                <a:cs typeface="+mn-cs"/>
              </a:rPr>
              <a:t>膨胀半径之间，设</a:t>
            </a:r>
            <a:r>
              <a:rPr lang="en-US" altLang="zh-CN" sz="1200" kern="1200" dirty="0" smtClean="0">
                <a:solidFill>
                  <a:schemeClr val="tx1"/>
                </a:solidFill>
                <a:effectLst/>
                <a:latin typeface="+mn-lt"/>
                <a:ea typeface="+mn-ea"/>
                <a:cs typeface="+mn-cs"/>
              </a:rPr>
              <a:t>1-127</a:t>
            </a:r>
            <a:r>
              <a:rPr lang="zh-CN" altLang="zh-CN" sz="1200" kern="1200" dirty="0" smtClean="0">
                <a:solidFill>
                  <a:schemeClr val="tx1"/>
                </a:solidFill>
                <a:effectLst/>
                <a:latin typeface="+mn-lt"/>
                <a:ea typeface="+mn-ea"/>
                <a:cs typeface="+mn-cs"/>
              </a:rPr>
              <a:t>之间的映射值，不会发生碰撞；当大于膨胀距离，则设为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，称为</a:t>
            </a:r>
            <a:r>
              <a:rPr lang="en-US" altLang="zh-CN" sz="1200" kern="1200" dirty="0" err="1" smtClean="0">
                <a:solidFill>
                  <a:schemeClr val="tx1"/>
                </a:solidFill>
                <a:effectLst/>
                <a:latin typeface="+mn-lt"/>
                <a:ea typeface="+mn-ea"/>
                <a:cs typeface="+mn-cs"/>
              </a:rPr>
              <a:t>freespace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Unknown -- </a:t>
            </a:r>
            <a:r>
              <a:rPr lang="zh-CN" altLang="zh-CN" sz="1200" kern="1200" dirty="0" smtClean="0">
                <a:solidFill>
                  <a:schemeClr val="tx1"/>
                </a:solidFill>
                <a:effectLst/>
                <a:latin typeface="+mn-lt"/>
                <a:ea typeface="+mn-ea"/>
                <a:cs typeface="+mn-cs"/>
              </a:rPr>
              <a:t>意味着给定的单元没有相应的信息。我们看坐标系中较细的红色光滑曲线就是</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曲线，</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是距离机器人</a:t>
            </a:r>
            <a:r>
              <a:rPr lang="en-US" altLang="zh-CN" sz="1200" kern="1200" dirty="0" smtClean="0">
                <a:solidFill>
                  <a:schemeClr val="tx1"/>
                </a:solidFill>
                <a:effectLst/>
                <a:latin typeface="+mn-lt"/>
                <a:ea typeface="+mn-ea"/>
                <a:cs typeface="+mn-cs"/>
              </a:rPr>
              <a:t>footprint</a:t>
            </a:r>
            <a:r>
              <a:rPr lang="zh-CN" altLang="zh-CN" sz="1200" kern="1200" dirty="0" smtClean="0">
                <a:solidFill>
                  <a:schemeClr val="tx1"/>
                </a:solidFill>
                <a:effectLst/>
                <a:latin typeface="+mn-lt"/>
                <a:ea typeface="+mn-ea"/>
                <a:cs typeface="+mn-cs"/>
              </a:rPr>
              <a:t>的圆心距离，而</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值，</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随着</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的增大而减小距离，当</a:t>
            </a:r>
            <a:r>
              <a:rPr lang="en-US" altLang="zh-CN" sz="1200" kern="1200" dirty="0" smtClean="0">
                <a:solidFill>
                  <a:schemeClr val="tx1"/>
                </a:solidFill>
                <a:effectLst/>
                <a:latin typeface="+mn-lt"/>
                <a:ea typeface="+mn-ea"/>
                <a:cs typeface="+mn-cs"/>
              </a:rPr>
              <a:t>x&gt;=</a:t>
            </a:r>
            <a:r>
              <a:rPr lang="zh-CN" altLang="zh-CN" sz="1200" kern="1200" dirty="0" smtClean="0">
                <a:solidFill>
                  <a:schemeClr val="tx1"/>
                </a:solidFill>
                <a:effectLst/>
                <a:latin typeface="+mn-lt"/>
                <a:ea typeface="+mn-ea"/>
                <a:cs typeface="+mn-cs"/>
              </a:rPr>
              <a:t>内切圆半径时开始有值；当</a:t>
            </a:r>
            <a:r>
              <a:rPr lang="en-US" altLang="zh-CN" sz="1200" kern="1200" dirty="0" smtClean="0">
                <a:solidFill>
                  <a:schemeClr val="tx1"/>
                </a:solidFill>
                <a:effectLst/>
                <a:latin typeface="+mn-lt"/>
                <a:ea typeface="+mn-ea"/>
                <a:cs typeface="+mn-cs"/>
              </a:rPr>
              <a:t>x=0</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y=254</a:t>
            </a:r>
            <a:r>
              <a:rPr lang="zh-CN" altLang="zh-CN"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x=resolution/2</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cost=253</a:t>
            </a:r>
            <a:r>
              <a:rPr lang="zh-CN" altLang="zh-CN" sz="1200" kern="1200" dirty="0" smtClean="0">
                <a:solidFill>
                  <a:schemeClr val="tx1"/>
                </a:solidFill>
                <a:effectLst/>
                <a:latin typeface="+mn-lt"/>
                <a:ea typeface="+mn-ea"/>
                <a:cs typeface="+mn-cs"/>
              </a:rPr>
              <a:t>；（图中右上角的较粗的台阶状红线是单元格的边线，或者认为是障碍物（单元格化后）的边线）</a:t>
            </a:r>
          </a:p>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13</a:t>
            </a:fld>
            <a:endParaRPr lang="zh-CN" altLang="en-US"/>
          </a:p>
        </p:txBody>
      </p:sp>
    </p:spTree>
    <p:extLst>
      <p:ext uri="{BB962C8B-B14F-4D97-AF65-F5344CB8AC3E}">
        <p14:creationId xmlns:p14="http://schemas.microsoft.com/office/powerpoint/2010/main" val="1162947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Hydro</a:t>
            </a:r>
            <a:r>
              <a:rPr lang="zh-CN" altLang="zh-CN" sz="1200" kern="1200" dirty="0" smtClean="0">
                <a:solidFill>
                  <a:schemeClr val="tx1"/>
                </a:solidFill>
                <a:effectLst/>
                <a:latin typeface="+mn-lt"/>
                <a:ea typeface="+mn-ea"/>
                <a:cs typeface="+mn-cs"/>
              </a:rPr>
              <a:t>发布版本开始， 用来写数据到代价地图的底层方法已经完全可配置了。</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由多层组成，每种功能放置一层中。 </a:t>
            </a:r>
            <a:r>
              <a:rPr lang="zh-CN" altLang="zh-CN" sz="1200" kern="1200" dirty="0" smtClean="0">
                <a:solidFill>
                  <a:schemeClr val="tx1"/>
                </a:solidFill>
                <a:effectLst/>
                <a:latin typeface="+mn-lt"/>
                <a:ea typeface="+mn-ea"/>
                <a:cs typeface="+mn-cs"/>
              </a:rPr>
              <a:t>例如</a:t>
            </a:r>
            <a:r>
              <a:rPr lang="zh-CN" altLang="en-US" sz="1200" kern="1200" dirty="0" smtClean="0">
                <a:solidFill>
                  <a:schemeClr val="tx1"/>
                </a:solidFill>
                <a:effectLst/>
                <a:latin typeface="+mn-lt"/>
                <a:ea typeface="+mn-ea"/>
                <a:cs typeface="+mn-cs"/>
              </a:rPr>
              <a:t>左</a:t>
            </a:r>
            <a:r>
              <a:rPr lang="zh-CN" altLang="zh-CN" sz="1200" kern="1200" dirty="0" smtClean="0">
                <a:solidFill>
                  <a:schemeClr val="tx1"/>
                </a:solidFill>
                <a:effectLst/>
                <a:latin typeface="+mn-lt"/>
                <a:ea typeface="+mn-ea"/>
                <a:cs typeface="+mn-cs"/>
              </a:rPr>
              <a:t>所</a:t>
            </a:r>
            <a:r>
              <a:rPr lang="zh-CN" altLang="zh-CN" sz="1200" kern="1200" dirty="0" smtClean="0">
                <a:solidFill>
                  <a:schemeClr val="tx1"/>
                </a:solidFill>
                <a:effectLst/>
                <a:latin typeface="+mn-lt"/>
                <a:ea typeface="+mn-ea"/>
                <a:cs typeface="+mn-cs"/>
              </a:rPr>
              <a:t>示，静态地图是一层，障碍物是另一层。 缺省情况下，障碍物层维护的是</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信息，</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障碍物数据可以让层更加灵活的标记和清除障碍物。例如在</a:t>
            </a:r>
            <a:r>
              <a:rPr lang="en-US" altLang="zh-CN" sz="1200" kern="1200" dirty="0" smtClean="0">
                <a:solidFill>
                  <a:schemeClr val="tx1"/>
                </a:solidFill>
                <a:effectLst/>
                <a:latin typeface="+mn-lt"/>
                <a:ea typeface="+mn-ea"/>
                <a:cs typeface="+mn-cs"/>
              </a:rPr>
              <a:t>costmap_2d</a:t>
            </a:r>
            <a:r>
              <a:rPr lang="zh-CN" altLang="zh-CN" sz="1200" kern="1200" dirty="0" smtClean="0">
                <a:solidFill>
                  <a:schemeClr val="tx1"/>
                </a:solidFill>
                <a:effectLst/>
                <a:latin typeface="+mn-lt"/>
                <a:ea typeface="+mn-ea"/>
                <a:cs typeface="+mn-cs"/>
              </a:rPr>
              <a:t>包中，</a:t>
            </a:r>
            <a:r>
              <a:rPr lang="en-US" altLang="zh-CN" sz="1200" kern="1200" dirty="0" err="1" smtClean="0">
                <a:solidFill>
                  <a:schemeClr val="tx1"/>
                </a:solidFill>
                <a:effectLst/>
                <a:latin typeface="+mn-lt"/>
                <a:ea typeface="+mn-ea"/>
                <a:cs typeface="+mn-cs"/>
              </a:rPr>
              <a:t>StaticLayer</a:t>
            </a:r>
            <a:r>
              <a:rPr lang="zh-CN" altLang="zh-CN" sz="1200" kern="1200" dirty="0" smtClean="0">
                <a:solidFill>
                  <a:schemeClr val="tx1"/>
                </a:solidFill>
                <a:effectLst/>
                <a:latin typeface="+mn-lt"/>
                <a:ea typeface="+mn-ea"/>
                <a:cs typeface="+mn-cs"/>
              </a:rPr>
              <a:t>（静态地图层）是第一层，</a:t>
            </a:r>
            <a:r>
              <a:rPr lang="en-US" altLang="zh-CN" sz="1200" kern="1200" dirty="0" err="1" smtClean="0">
                <a:solidFill>
                  <a:schemeClr val="tx1"/>
                </a:solidFill>
                <a:effectLst/>
                <a:latin typeface="+mn-lt"/>
                <a:ea typeface="+mn-ea"/>
                <a:cs typeface="+mn-cs"/>
              </a:rPr>
              <a:t>ObstacleLayer</a:t>
            </a:r>
            <a:r>
              <a:rPr lang="zh-CN" altLang="zh-CN" sz="1200" kern="1200" dirty="0" smtClean="0">
                <a:solidFill>
                  <a:schemeClr val="tx1"/>
                </a:solidFill>
                <a:effectLst/>
                <a:latin typeface="+mn-lt"/>
                <a:ea typeface="+mn-ea"/>
                <a:cs typeface="+mn-cs"/>
              </a:rPr>
              <a:t>（障碍物层）是第二层，</a:t>
            </a:r>
            <a:r>
              <a:rPr lang="en-US" altLang="zh-CN" sz="1200" kern="1200" dirty="0" err="1" smtClean="0">
                <a:solidFill>
                  <a:schemeClr val="tx1"/>
                </a:solidFill>
                <a:effectLst/>
                <a:latin typeface="+mn-lt"/>
                <a:ea typeface="+mn-ea"/>
                <a:cs typeface="+mn-cs"/>
              </a:rPr>
              <a:t>InflationLayer</a:t>
            </a:r>
            <a:r>
              <a:rPr lang="zh-CN" altLang="zh-CN" sz="1200" kern="1200" dirty="0" smtClean="0">
                <a:solidFill>
                  <a:schemeClr val="tx1"/>
                </a:solidFill>
                <a:effectLst/>
                <a:latin typeface="+mn-lt"/>
                <a:ea typeface="+mn-ea"/>
                <a:cs typeface="+mn-cs"/>
              </a:rPr>
              <a:t>（膨胀层）是第三层。这三层组合成了</a:t>
            </a:r>
            <a:r>
              <a:rPr lang="en-US" altLang="zh-CN" sz="1200" kern="1200" dirty="0" smtClean="0">
                <a:solidFill>
                  <a:schemeClr val="tx1"/>
                </a:solidFill>
                <a:effectLst/>
                <a:latin typeface="+mn-lt"/>
                <a:ea typeface="+mn-ea"/>
                <a:cs typeface="+mn-cs"/>
              </a:rPr>
              <a:t>master map</a:t>
            </a:r>
            <a:r>
              <a:rPr lang="zh-CN" altLang="zh-CN" sz="1200" kern="1200" dirty="0" smtClean="0">
                <a:solidFill>
                  <a:schemeClr val="tx1"/>
                </a:solidFill>
                <a:effectLst/>
                <a:latin typeface="+mn-lt"/>
                <a:ea typeface="+mn-ea"/>
                <a:cs typeface="+mn-cs"/>
              </a:rPr>
              <a:t>（最终的</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），供给路线规划模块使用。</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的更新在</a:t>
            </a:r>
            <a:r>
              <a:rPr lang="en-US" altLang="zh-CN" sz="1200" kern="1200" dirty="0" err="1" smtClean="0">
                <a:solidFill>
                  <a:schemeClr val="tx1"/>
                </a:solidFill>
                <a:effectLst/>
                <a:latin typeface="+mn-lt"/>
                <a:ea typeface="+mn-ea"/>
                <a:cs typeface="+mn-cs"/>
              </a:rPr>
              <a:t>mapUpdateLoop</a:t>
            </a:r>
            <a:r>
              <a:rPr lang="zh-CN" altLang="zh-CN" sz="1200" kern="1200" dirty="0" smtClean="0">
                <a:solidFill>
                  <a:schemeClr val="tx1"/>
                </a:solidFill>
                <a:effectLst/>
                <a:latin typeface="+mn-lt"/>
                <a:ea typeface="+mn-ea"/>
                <a:cs typeface="+mn-cs"/>
              </a:rPr>
              <a:t>线程中实现，此线程分为两个阶段：</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zh-CN" altLang="zh-CN" sz="1200" kern="1200" dirty="0" smtClean="0">
                <a:solidFill>
                  <a:schemeClr val="tx1"/>
                </a:solidFill>
                <a:effectLst/>
                <a:latin typeface="+mn-lt"/>
                <a:ea typeface="+mn-ea"/>
                <a:cs typeface="+mn-cs"/>
              </a:rPr>
              <a:t>（阶段一）</a:t>
            </a:r>
            <a:r>
              <a:rPr lang="en-US" altLang="zh-CN" sz="1200" kern="1200" dirty="0" err="1" smtClean="0">
                <a:solidFill>
                  <a:schemeClr val="tx1"/>
                </a:solidFill>
                <a:effectLst/>
                <a:latin typeface="+mn-lt"/>
                <a:ea typeface="+mn-ea"/>
                <a:cs typeface="+mn-cs"/>
              </a:rPr>
              <a:t>UpdateBounds</a:t>
            </a:r>
            <a:r>
              <a:rPr lang="zh-CN" altLang="zh-CN" sz="1200" kern="1200" dirty="0" smtClean="0">
                <a:solidFill>
                  <a:schemeClr val="tx1"/>
                </a:solidFill>
                <a:effectLst/>
                <a:latin typeface="+mn-lt"/>
                <a:ea typeface="+mn-ea"/>
                <a:cs typeface="+mn-cs"/>
              </a:rPr>
              <a:t>：这个阶段会更新每个</a:t>
            </a:r>
            <a:r>
              <a:rPr lang="en-US" altLang="zh-CN" sz="1200" kern="1200" dirty="0" smtClean="0">
                <a:solidFill>
                  <a:schemeClr val="tx1"/>
                </a:solidFill>
                <a:effectLst/>
                <a:latin typeface="+mn-lt"/>
                <a:ea typeface="+mn-ea"/>
                <a:cs typeface="+mn-cs"/>
              </a:rPr>
              <a:t>Layer</a:t>
            </a:r>
            <a:r>
              <a:rPr lang="zh-CN" altLang="zh-CN" sz="1200" kern="1200" dirty="0" smtClean="0">
                <a:solidFill>
                  <a:schemeClr val="tx1"/>
                </a:solidFill>
                <a:effectLst/>
                <a:latin typeface="+mn-lt"/>
                <a:ea typeface="+mn-ea"/>
                <a:cs typeface="+mn-cs"/>
              </a:rPr>
              <a:t>的更新区域，这样在每个运行周期内减少了数据拷贝的操作时间。</a:t>
            </a:r>
            <a:r>
              <a:rPr lang="en-US" altLang="zh-CN" sz="1200" kern="1200" dirty="0" err="1" smtClean="0">
                <a:solidFill>
                  <a:schemeClr val="tx1"/>
                </a:solidFill>
                <a:effectLst/>
                <a:latin typeface="+mn-lt"/>
                <a:ea typeface="+mn-ea"/>
                <a:cs typeface="+mn-cs"/>
              </a:rPr>
              <a:t>StaticLayer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Static map</a:t>
            </a:r>
            <a:r>
              <a:rPr lang="zh-CN" altLang="zh-CN" sz="1200" kern="1200" dirty="0" smtClean="0">
                <a:solidFill>
                  <a:schemeClr val="tx1"/>
                </a:solidFill>
                <a:effectLst/>
                <a:latin typeface="+mn-lt"/>
                <a:ea typeface="+mn-ea"/>
                <a:cs typeface="+mn-cs"/>
              </a:rPr>
              <a:t>只在第一次做更新，</a:t>
            </a:r>
            <a:r>
              <a:rPr lang="en-US" altLang="zh-CN" sz="1200" kern="1200" dirty="0" smtClean="0">
                <a:solidFill>
                  <a:schemeClr val="tx1"/>
                </a:solidFill>
                <a:effectLst/>
                <a:latin typeface="+mn-lt"/>
                <a:ea typeface="+mn-ea"/>
                <a:cs typeface="+mn-cs"/>
              </a:rPr>
              <a:t>Bounds </a:t>
            </a:r>
            <a:r>
              <a:rPr lang="zh-CN" altLang="zh-CN" sz="1200" kern="1200" dirty="0" smtClean="0">
                <a:solidFill>
                  <a:schemeClr val="tx1"/>
                </a:solidFill>
                <a:effectLst/>
                <a:latin typeface="+mn-lt"/>
                <a:ea typeface="+mn-ea"/>
                <a:cs typeface="+mn-cs"/>
              </a:rPr>
              <a:t>范围是整张</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的大小，而且在</a:t>
            </a:r>
            <a:r>
              <a:rPr lang="en-US" altLang="zh-CN" sz="1200" kern="1200" dirty="0" err="1" smtClean="0">
                <a:solidFill>
                  <a:schemeClr val="tx1"/>
                </a:solidFill>
                <a:effectLst/>
                <a:latin typeface="+mn-lt"/>
                <a:ea typeface="+mn-ea"/>
                <a:cs typeface="+mn-cs"/>
              </a:rPr>
              <a:t>UpdateBounds</a:t>
            </a:r>
            <a:r>
              <a:rPr lang="zh-CN" altLang="zh-CN" sz="1200" kern="1200" dirty="0" smtClean="0">
                <a:solidFill>
                  <a:schemeClr val="tx1"/>
                </a:solidFill>
                <a:effectLst/>
                <a:latin typeface="+mn-lt"/>
                <a:ea typeface="+mn-ea"/>
                <a:cs typeface="+mn-cs"/>
              </a:rPr>
              <a:t>过程中没有对</a:t>
            </a:r>
            <a:r>
              <a:rPr lang="en-US" altLang="zh-CN" sz="1200" kern="1200" dirty="0" smtClean="0">
                <a:solidFill>
                  <a:schemeClr val="tx1"/>
                </a:solidFill>
                <a:effectLst/>
                <a:latin typeface="+mn-lt"/>
                <a:ea typeface="+mn-ea"/>
                <a:cs typeface="+mn-cs"/>
              </a:rPr>
              <a:t>Static Map</a:t>
            </a:r>
            <a:r>
              <a:rPr lang="zh-CN" altLang="zh-CN" sz="1200" kern="1200" dirty="0" smtClean="0">
                <a:solidFill>
                  <a:schemeClr val="tx1"/>
                </a:solidFill>
                <a:effectLst/>
                <a:latin typeface="+mn-lt"/>
                <a:ea typeface="+mn-ea"/>
                <a:cs typeface="+mn-cs"/>
              </a:rPr>
              <a:t>层的数据做过任何的更新）。</a:t>
            </a:r>
            <a:r>
              <a:rPr lang="en-US" altLang="zh-CN" sz="1200" kern="1200" dirty="0" err="1" smtClean="0">
                <a:solidFill>
                  <a:schemeClr val="tx1"/>
                </a:solidFill>
                <a:effectLst/>
                <a:latin typeface="+mn-lt"/>
                <a:ea typeface="+mn-ea"/>
                <a:cs typeface="+mn-cs"/>
              </a:rPr>
              <a:t>ObstacleLayer</a:t>
            </a:r>
            <a:r>
              <a:rPr lang="zh-CN" altLang="zh-CN" sz="1200" kern="1200" dirty="0" smtClean="0">
                <a:solidFill>
                  <a:schemeClr val="tx1"/>
                </a:solidFill>
                <a:effectLst/>
                <a:latin typeface="+mn-lt"/>
                <a:ea typeface="+mn-ea"/>
                <a:cs typeface="+mn-cs"/>
              </a:rPr>
              <a:t>在这个阶段主要的操作是更新</a:t>
            </a:r>
            <a:r>
              <a:rPr lang="en-US" altLang="zh-CN" sz="1200" kern="1200" dirty="0" smtClean="0">
                <a:solidFill>
                  <a:schemeClr val="tx1"/>
                </a:solidFill>
                <a:effectLst/>
                <a:latin typeface="+mn-lt"/>
                <a:ea typeface="+mn-ea"/>
                <a:cs typeface="+mn-cs"/>
              </a:rPr>
              <a:t>Obstacles Map</a:t>
            </a:r>
            <a:r>
              <a:rPr lang="zh-CN" altLang="zh-CN" sz="1200" kern="1200" dirty="0" smtClean="0">
                <a:solidFill>
                  <a:schemeClr val="tx1"/>
                </a:solidFill>
                <a:effectLst/>
                <a:latin typeface="+mn-lt"/>
                <a:ea typeface="+mn-ea"/>
                <a:cs typeface="+mn-cs"/>
              </a:rPr>
              <a:t>层的数据，然后更新</a:t>
            </a:r>
            <a:r>
              <a:rPr lang="en-US" altLang="zh-CN" sz="1200" kern="1200" dirty="0" smtClean="0">
                <a:solidFill>
                  <a:schemeClr val="tx1"/>
                </a:solidFill>
                <a:effectLst/>
                <a:latin typeface="+mn-lt"/>
                <a:ea typeface="+mn-ea"/>
                <a:cs typeface="+mn-cs"/>
              </a:rPr>
              <a:t>Bounds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InflationLayer</a:t>
            </a:r>
            <a:r>
              <a:rPr lang="zh-CN" altLang="zh-CN" sz="1200" kern="1200" dirty="0" smtClean="0">
                <a:solidFill>
                  <a:schemeClr val="tx1"/>
                </a:solidFill>
                <a:effectLst/>
                <a:latin typeface="+mn-lt"/>
                <a:ea typeface="+mn-ea"/>
                <a:cs typeface="+mn-cs"/>
              </a:rPr>
              <a:t>则保持上一次的</a:t>
            </a:r>
            <a:r>
              <a:rPr lang="en-US" altLang="zh-CN" sz="1200" kern="1200" dirty="0" smtClean="0">
                <a:solidFill>
                  <a:schemeClr val="tx1"/>
                </a:solidFill>
                <a:effectLst/>
                <a:latin typeface="+mn-lt"/>
                <a:ea typeface="+mn-ea"/>
                <a:cs typeface="+mn-cs"/>
              </a:rPr>
              <a:t>Bounds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zh-CN" altLang="zh-CN" sz="1200" kern="1200" dirty="0" smtClean="0">
                <a:solidFill>
                  <a:schemeClr val="tx1"/>
                </a:solidFill>
                <a:effectLst/>
                <a:latin typeface="+mn-lt"/>
                <a:ea typeface="+mn-ea"/>
                <a:cs typeface="+mn-cs"/>
              </a:rPr>
              <a:t>（阶段二）</a:t>
            </a:r>
            <a:r>
              <a:rPr lang="en-US" altLang="zh-CN" sz="1200" kern="1200" dirty="0" err="1" smtClean="0">
                <a:solidFill>
                  <a:schemeClr val="tx1"/>
                </a:solidFill>
                <a:effectLst/>
                <a:latin typeface="+mn-lt"/>
                <a:ea typeface="+mn-ea"/>
                <a:cs typeface="+mn-cs"/>
              </a:rPr>
              <a:t>UpdateCosts</a:t>
            </a:r>
            <a:r>
              <a:rPr lang="zh-CN" altLang="zh-CN" sz="1200" kern="1200" dirty="0" smtClean="0">
                <a:solidFill>
                  <a:schemeClr val="tx1"/>
                </a:solidFill>
                <a:effectLst/>
                <a:latin typeface="+mn-lt"/>
                <a:ea typeface="+mn-ea"/>
                <a:cs typeface="+mn-cs"/>
              </a:rPr>
              <a:t>：这个阶段将各层数据逐一拷贝到</a:t>
            </a:r>
            <a:r>
              <a:rPr lang="en-US" altLang="zh-CN" sz="1200" kern="1200" dirty="0" smtClean="0">
                <a:solidFill>
                  <a:schemeClr val="tx1"/>
                </a:solidFill>
                <a:effectLst/>
                <a:latin typeface="+mn-lt"/>
                <a:ea typeface="+mn-ea"/>
                <a:cs typeface="+mn-cs"/>
              </a:rPr>
              <a:t>Master Map</a:t>
            </a:r>
            <a:r>
              <a:rPr lang="zh-CN" altLang="zh-CN" sz="1200" kern="1200" dirty="0" smtClean="0">
                <a:solidFill>
                  <a:schemeClr val="tx1"/>
                </a:solidFill>
                <a:effectLst/>
                <a:latin typeface="+mn-lt"/>
                <a:ea typeface="+mn-ea"/>
                <a:cs typeface="+mn-cs"/>
              </a:rPr>
              <a:t>，可以通过</a:t>
            </a:r>
            <a:r>
              <a:rPr lang="zh-CN" altLang="en-US" sz="1200" kern="1200" dirty="0" smtClean="0">
                <a:solidFill>
                  <a:schemeClr val="tx1"/>
                </a:solidFill>
                <a:effectLst/>
                <a:latin typeface="+mn-lt"/>
                <a:ea typeface="+mn-ea"/>
                <a:cs typeface="+mn-cs"/>
              </a:rPr>
              <a:t>上</a:t>
            </a:r>
            <a:r>
              <a:rPr lang="zh-CN" altLang="zh-CN" sz="1200" kern="1200" dirty="0" smtClean="0">
                <a:solidFill>
                  <a:schemeClr val="tx1"/>
                </a:solidFill>
                <a:effectLst/>
                <a:latin typeface="+mn-lt"/>
                <a:ea typeface="+mn-ea"/>
                <a:cs typeface="+mn-cs"/>
              </a:rPr>
              <a:t>图观察</a:t>
            </a:r>
            <a:r>
              <a:rPr lang="en-US" altLang="zh-CN" sz="1200" kern="1200" dirty="0" smtClean="0">
                <a:solidFill>
                  <a:schemeClr val="tx1"/>
                </a:solidFill>
                <a:effectLst/>
                <a:latin typeface="+mn-lt"/>
                <a:ea typeface="+mn-ea"/>
                <a:cs typeface="+mn-cs"/>
              </a:rPr>
              <a:t>Master Map</a:t>
            </a:r>
            <a:r>
              <a:rPr lang="zh-CN" altLang="zh-CN" sz="1200" kern="1200" dirty="0" smtClean="0">
                <a:solidFill>
                  <a:schemeClr val="tx1"/>
                </a:solidFill>
                <a:effectLst/>
                <a:latin typeface="+mn-lt"/>
                <a:ea typeface="+mn-ea"/>
                <a:cs typeface="+mn-cs"/>
              </a:rPr>
              <a:t>的生成流程。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）中，初始有三个</a:t>
            </a:r>
            <a:r>
              <a:rPr lang="en-US" altLang="zh-CN" sz="1200" kern="1200" dirty="0" smtClean="0">
                <a:solidFill>
                  <a:schemeClr val="tx1"/>
                </a:solidFill>
                <a:effectLst/>
                <a:latin typeface="+mn-lt"/>
                <a:ea typeface="+mn-ea"/>
                <a:cs typeface="+mn-cs"/>
              </a:rPr>
              <a:t>Layer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Master </a:t>
            </a:r>
            <a:r>
              <a:rPr lang="en-US" altLang="zh-CN" sz="1200" kern="1200" dirty="0" err="1" smtClean="0">
                <a:solidFill>
                  <a:schemeClr val="tx1"/>
                </a:solidFill>
                <a:effectLst/>
                <a:latin typeface="+mn-lt"/>
                <a:ea typeface="+mn-ea"/>
                <a:cs typeface="+mn-cs"/>
              </a:rPr>
              <a:t>costmap,Static</a:t>
            </a:r>
            <a:r>
              <a:rPr lang="en-US" altLang="zh-CN" sz="1200" kern="1200" dirty="0" smtClean="0">
                <a:solidFill>
                  <a:schemeClr val="tx1"/>
                </a:solidFill>
                <a:effectLst/>
                <a:latin typeface="+mn-lt"/>
                <a:ea typeface="+mn-ea"/>
                <a:cs typeface="+mn-cs"/>
              </a:rPr>
              <a:t> Layer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Obstacles Layer</a:t>
            </a:r>
            <a:r>
              <a:rPr lang="zh-CN" altLang="zh-CN" sz="1200" kern="1200" dirty="0" smtClean="0">
                <a:solidFill>
                  <a:schemeClr val="tx1"/>
                </a:solidFill>
                <a:effectLst/>
                <a:latin typeface="+mn-lt"/>
                <a:ea typeface="+mn-ea"/>
                <a:cs typeface="+mn-cs"/>
              </a:rPr>
              <a:t>维护它们自己的地图，而</a:t>
            </a:r>
            <a:r>
              <a:rPr lang="en-US" altLang="zh-CN" sz="1200" kern="1200" dirty="0" smtClean="0">
                <a:solidFill>
                  <a:schemeClr val="tx1"/>
                </a:solidFill>
                <a:effectLst/>
                <a:latin typeface="+mn-lt"/>
                <a:ea typeface="+mn-ea"/>
                <a:cs typeface="+mn-cs"/>
              </a:rPr>
              <a:t>inflation Layer</a:t>
            </a:r>
            <a:r>
              <a:rPr lang="zh-CN" altLang="zh-CN" sz="1200" kern="1200" dirty="0" smtClean="0">
                <a:solidFill>
                  <a:schemeClr val="tx1"/>
                </a:solidFill>
                <a:effectLst/>
                <a:latin typeface="+mn-lt"/>
                <a:ea typeface="+mn-ea"/>
                <a:cs typeface="+mn-cs"/>
              </a:rPr>
              <a:t>并没有。为了更新</a:t>
            </a:r>
            <a:r>
              <a:rPr lang="en-US" altLang="zh-CN" sz="1200" kern="1200" dirty="0" err="1" smtClean="0">
                <a:solidFill>
                  <a:schemeClr val="tx1"/>
                </a:solidFill>
                <a:effectLst/>
                <a:latin typeface="+mn-lt"/>
                <a:ea typeface="+mn-ea"/>
                <a:cs typeface="+mn-cs"/>
              </a:rPr>
              <a:t>costmap</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算法首先在各层上调用自己的</a:t>
            </a:r>
            <a:r>
              <a:rPr lang="en-US" altLang="zh-CN" sz="1200" kern="1200" dirty="0" err="1" smtClean="0">
                <a:solidFill>
                  <a:schemeClr val="tx1"/>
                </a:solidFill>
                <a:effectLst/>
                <a:latin typeface="+mn-lt"/>
                <a:ea typeface="+mn-ea"/>
                <a:cs typeface="+mn-cs"/>
              </a:rPr>
              <a:t>UpdateBounds</a:t>
            </a:r>
            <a:r>
              <a:rPr lang="zh-CN" altLang="zh-CN" sz="1200" kern="1200" dirty="0" smtClean="0">
                <a:solidFill>
                  <a:schemeClr val="tx1"/>
                </a:solidFill>
                <a:effectLst/>
                <a:latin typeface="+mn-lt"/>
                <a:ea typeface="+mn-ea"/>
                <a:cs typeface="+mn-cs"/>
              </a:rPr>
              <a:t>方法（</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）。为了决定新的</a:t>
            </a:r>
            <a:r>
              <a:rPr lang="en-US" altLang="zh-CN" sz="1200" kern="1200" dirty="0" err="1" smtClean="0">
                <a:solidFill>
                  <a:schemeClr val="tx1"/>
                </a:solidFill>
                <a:effectLst/>
                <a:latin typeface="+mn-lt"/>
                <a:ea typeface="+mn-ea"/>
                <a:cs typeface="+mn-cs"/>
              </a:rPr>
              <a:t>bounds,Obstacles</a:t>
            </a:r>
            <a:r>
              <a:rPr lang="en-US" altLang="zh-CN" sz="1200" kern="1200" dirty="0" smtClean="0">
                <a:solidFill>
                  <a:schemeClr val="tx1"/>
                </a:solidFill>
                <a:effectLst/>
                <a:latin typeface="+mn-lt"/>
                <a:ea typeface="+mn-ea"/>
                <a:cs typeface="+mn-cs"/>
              </a:rPr>
              <a:t> Layer</a:t>
            </a:r>
            <a:r>
              <a:rPr lang="zh-CN" altLang="zh-CN" sz="1200" kern="1200" dirty="0" smtClean="0">
                <a:solidFill>
                  <a:schemeClr val="tx1"/>
                </a:solidFill>
                <a:effectLst/>
                <a:latin typeface="+mn-lt"/>
                <a:ea typeface="+mn-ea"/>
                <a:cs typeface="+mn-cs"/>
              </a:rPr>
              <a:t>利用新的传感器数据更新它的</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。然后每个层轮流用</a:t>
            </a:r>
            <a:r>
              <a:rPr lang="en-US" altLang="zh-CN" sz="1200" kern="1200" dirty="0" err="1" smtClean="0">
                <a:solidFill>
                  <a:schemeClr val="tx1"/>
                </a:solidFill>
                <a:effectLst/>
                <a:latin typeface="+mn-lt"/>
                <a:ea typeface="+mn-ea"/>
                <a:cs typeface="+mn-cs"/>
              </a:rPr>
              <a:t>UpdateCosts</a:t>
            </a:r>
            <a:r>
              <a:rPr lang="zh-CN" altLang="zh-CN" sz="1200" kern="1200" dirty="0" smtClean="0">
                <a:solidFill>
                  <a:schemeClr val="tx1"/>
                </a:solidFill>
                <a:effectLst/>
                <a:latin typeface="+mn-lt"/>
                <a:ea typeface="+mn-ea"/>
                <a:cs typeface="+mn-cs"/>
              </a:rPr>
              <a:t>方法更新</a:t>
            </a:r>
            <a:r>
              <a:rPr lang="en-US" altLang="zh-CN" sz="1200" kern="1200" dirty="0" smtClean="0">
                <a:solidFill>
                  <a:schemeClr val="tx1"/>
                </a:solidFill>
                <a:effectLst/>
                <a:latin typeface="+mn-lt"/>
                <a:ea typeface="+mn-ea"/>
                <a:cs typeface="+mn-cs"/>
              </a:rPr>
              <a:t>Master </a:t>
            </a:r>
            <a:r>
              <a:rPr lang="en-US" altLang="zh-CN" sz="1200" kern="1200" dirty="0" err="1" smtClean="0">
                <a:solidFill>
                  <a:schemeClr val="tx1"/>
                </a:solidFill>
                <a:effectLst/>
                <a:latin typeface="+mn-lt"/>
                <a:ea typeface="+mn-ea"/>
                <a:cs typeface="+mn-cs"/>
              </a:rPr>
              <a:t>costmap</a:t>
            </a:r>
            <a:r>
              <a:rPr lang="zh-CN" altLang="zh-CN" sz="1200" kern="1200" dirty="0" smtClean="0">
                <a:solidFill>
                  <a:schemeClr val="tx1"/>
                </a:solidFill>
                <a:effectLst/>
                <a:latin typeface="+mn-lt"/>
                <a:ea typeface="+mn-ea"/>
                <a:cs typeface="+mn-cs"/>
              </a:rPr>
              <a:t>的某个区域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Static Layer</a:t>
            </a:r>
            <a:r>
              <a:rPr lang="zh-CN" altLang="zh-CN" sz="1200" kern="1200" dirty="0" smtClean="0">
                <a:solidFill>
                  <a:schemeClr val="tx1"/>
                </a:solidFill>
                <a:effectLst/>
                <a:latin typeface="+mn-lt"/>
                <a:ea typeface="+mn-ea"/>
                <a:cs typeface="+mn-cs"/>
              </a:rPr>
              <a:t>开始（</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），然后是</a:t>
            </a:r>
            <a:r>
              <a:rPr lang="en-US" altLang="zh-CN" sz="1200" kern="1200" dirty="0" smtClean="0">
                <a:solidFill>
                  <a:schemeClr val="tx1"/>
                </a:solidFill>
                <a:effectLst/>
                <a:latin typeface="+mn-lt"/>
                <a:ea typeface="+mn-ea"/>
                <a:cs typeface="+mn-cs"/>
              </a:rPr>
              <a:t>Obstacles Layer(d)</a:t>
            </a:r>
            <a:r>
              <a:rPr lang="zh-CN" altLang="zh-CN" sz="1200" kern="1200" dirty="0" smtClean="0">
                <a:solidFill>
                  <a:schemeClr val="tx1"/>
                </a:solidFill>
                <a:effectLst/>
                <a:latin typeface="+mn-lt"/>
                <a:ea typeface="+mn-ea"/>
                <a:cs typeface="+mn-cs"/>
              </a:rPr>
              <a:t>，最后是</a:t>
            </a:r>
            <a:r>
              <a:rPr lang="en-US" altLang="zh-CN" sz="1200" kern="1200" dirty="0" smtClean="0">
                <a:solidFill>
                  <a:schemeClr val="tx1"/>
                </a:solidFill>
                <a:effectLst/>
                <a:latin typeface="+mn-lt"/>
                <a:ea typeface="+mn-ea"/>
                <a:cs typeface="+mn-cs"/>
              </a:rPr>
              <a:t>inflation Layer(e)</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14</a:t>
            </a:fld>
            <a:endParaRPr lang="zh-CN" altLang="en-US"/>
          </a:p>
        </p:txBody>
      </p:sp>
    </p:spTree>
    <p:extLst>
      <p:ext uri="{BB962C8B-B14F-4D97-AF65-F5344CB8AC3E}">
        <p14:creationId xmlns:p14="http://schemas.microsoft.com/office/powerpoint/2010/main" val="160107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在很多情况下，我们已经建立好了需要的地图，不再需要</a:t>
            </a:r>
            <a:r>
              <a:rPr lang="en-US" altLang="zh-CN" dirty="0" smtClean="0"/>
              <a:t>SLAM</a:t>
            </a:r>
            <a:r>
              <a:rPr lang="zh-CN" altLang="en-US" dirty="0" smtClean="0"/>
              <a:t>来建图，</a:t>
            </a:r>
            <a:endParaRPr lang="en-US" altLang="zh-CN" dirty="0" smtClean="0"/>
          </a:p>
          <a:p>
            <a:r>
              <a:rPr lang="zh-CN" altLang="en-US" dirty="0" smtClean="0"/>
              <a:t>我们直接从一直地图的数据中发布出来，就可以</a:t>
            </a:r>
            <a:endParaRPr lang="en-US" altLang="zh-CN" dirty="0" smtClean="0"/>
          </a:p>
          <a:p>
            <a:r>
              <a:rPr lang="zh-CN" altLang="en-US" dirty="0" smtClean="0"/>
              <a:t>这时候要用到的工具就是</a:t>
            </a:r>
            <a:r>
              <a:rPr lang="en-US" altLang="zh-CN" dirty="0" err="1" smtClean="0"/>
              <a:t>mapserver</a:t>
            </a:r>
            <a:endParaRPr lang="en-US" altLang="zh-CN" dirty="0" smtClean="0"/>
          </a:p>
          <a:p>
            <a:r>
              <a:rPr lang="en-US" altLang="zh-CN" dirty="0" err="1" smtClean="0"/>
              <a:t>Mapserver</a:t>
            </a:r>
            <a:r>
              <a:rPr lang="zh-CN" altLang="en-US" dirty="0" smtClean="0"/>
              <a:t>：提供地图 直接发布</a:t>
            </a:r>
            <a:r>
              <a:rPr lang="en-US" altLang="zh-CN" dirty="0" smtClean="0"/>
              <a:t>/map topic</a:t>
            </a:r>
          </a:p>
          <a:p>
            <a:pPr latinLnBrk="1"/>
            <a:r>
              <a:rPr lang="en-US" altLang="zh-CN" sz="1200" b="0" i="0" u="none" strike="noStrike" kern="1200" dirty="0" err="1" smtClean="0">
                <a:solidFill>
                  <a:schemeClr val="tx1"/>
                </a:solidFill>
                <a:effectLst/>
                <a:latin typeface="+mn-lt"/>
                <a:ea typeface="+mn-ea"/>
                <a:cs typeface="+mn-cs"/>
              </a:rPr>
              <a:t>map_server</a:t>
            </a:r>
            <a:r>
              <a:rPr lang="en-US" altLang="zh-CN" sz="1200" b="0" i="0" u="none" strike="noStrike" kern="1200" dirty="0" smtClean="0">
                <a:solidFill>
                  <a:schemeClr val="tx1"/>
                </a:solidFill>
                <a:effectLst/>
                <a:latin typeface="+mn-lt"/>
                <a:ea typeface="+mn-ea"/>
                <a:cs typeface="+mn-cs"/>
              </a:rPr>
              <a:t> package</a:t>
            </a:r>
            <a:r>
              <a:rPr lang="zh-CN" altLang="en-US" sz="1200" b="0" i="0" u="none" strike="noStrike" kern="1200" dirty="0" smtClean="0">
                <a:solidFill>
                  <a:schemeClr val="tx1"/>
                </a:solidFill>
                <a:effectLst/>
                <a:latin typeface="+mn-lt"/>
                <a:ea typeface="+mn-ea"/>
                <a:cs typeface="+mn-cs"/>
              </a:rPr>
              <a:t>有两个节点：</a:t>
            </a:r>
          </a:p>
          <a:p>
            <a:pPr latinLnBrk="1"/>
            <a:r>
              <a:rPr lang="en-US" altLang="zh-CN" sz="1200" b="0" i="0" u="none" strike="noStrike" kern="1200" dirty="0" smtClean="0">
                <a:solidFill>
                  <a:schemeClr val="tx1"/>
                </a:solidFill>
                <a:effectLst/>
                <a:latin typeface="+mn-lt"/>
                <a:ea typeface="+mn-ea"/>
                <a:cs typeface="+mn-cs"/>
              </a:rPr>
              <a:t>1.map_server node</a:t>
            </a:r>
            <a:r>
              <a:rPr lang="zh-CN" altLang="en-US" sz="1200" b="0" i="0" u="none" strike="noStrike" kern="1200" dirty="0" smtClean="0">
                <a:solidFill>
                  <a:schemeClr val="tx1"/>
                </a:solidFill>
                <a:effectLst/>
                <a:latin typeface="+mn-lt"/>
                <a:ea typeface="+mn-ea"/>
                <a:cs typeface="+mn-cs"/>
              </a:rPr>
              <a:t>：读取地图信息，并作为</a:t>
            </a:r>
            <a:r>
              <a:rPr lang="en-US" altLang="zh-CN" sz="1200" b="0" i="0" u="none" strike="noStrike" kern="1200" dirty="0" smtClean="0">
                <a:solidFill>
                  <a:schemeClr val="tx1"/>
                </a:solidFill>
                <a:effectLst/>
                <a:latin typeface="+mn-lt"/>
                <a:ea typeface="+mn-ea"/>
                <a:cs typeface="+mn-cs"/>
              </a:rPr>
              <a:t>ROS service </a:t>
            </a:r>
            <a:r>
              <a:rPr lang="zh-CN" altLang="en-US" sz="1200" b="0" i="0" u="none" strike="noStrike" kern="1200" dirty="0" smtClean="0">
                <a:solidFill>
                  <a:schemeClr val="tx1"/>
                </a:solidFill>
                <a:effectLst/>
                <a:latin typeface="+mn-lt"/>
                <a:ea typeface="+mn-ea"/>
                <a:cs typeface="+mn-cs"/>
              </a:rPr>
              <a:t>为其余节点提供地图数据</a:t>
            </a:r>
          </a:p>
          <a:p>
            <a:pPr latinLnBrk="1"/>
            <a:r>
              <a:rPr lang="en-US" altLang="zh-CN" sz="1200" b="0" i="0" u="none" strike="noStrike" kern="1200" dirty="0" smtClean="0">
                <a:solidFill>
                  <a:schemeClr val="tx1"/>
                </a:solidFill>
                <a:effectLst/>
                <a:latin typeface="+mn-lt"/>
                <a:ea typeface="+mn-ea"/>
                <a:cs typeface="+mn-cs"/>
              </a:rPr>
              <a:t>2.map_saver node</a:t>
            </a:r>
            <a:r>
              <a:rPr lang="zh-CN" altLang="en-US" sz="1200" b="0" i="0" u="none" strike="noStrike" kern="1200" dirty="0" smtClean="0">
                <a:solidFill>
                  <a:schemeClr val="tx1"/>
                </a:solidFill>
                <a:effectLst/>
                <a:latin typeface="+mn-lt"/>
                <a:ea typeface="+mn-ea"/>
                <a:cs typeface="+mn-cs"/>
              </a:rPr>
              <a:t>：保存现有扫描到的地图信息</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15</a:t>
            </a:fld>
            <a:endParaRPr lang="zh-CN" altLang="en-US"/>
          </a:p>
        </p:txBody>
      </p:sp>
    </p:spTree>
    <p:extLst>
      <p:ext uri="{BB962C8B-B14F-4D97-AF65-F5344CB8AC3E}">
        <p14:creationId xmlns:p14="http://schemas.microsoft.com/office/powerpoint/2010/main" val="1529295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Map_server</a:t>
            </a:r>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提供已知的地图信息，或者叫静态地图信息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发布的</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一</a:t>
            </a:r>
            <a:r>
              <a:rPr lang="zh-CN" altLang="en-US" sz="1200" b="0" i="0" kern="1200" dirty="0">
                <a:solidFill>
                  <a:schemeClr val="tx1"/>
                </a:solidFill>
                <a:effectLst/>
                <a:latin typeface="+mn-lt"/>
                <a:ea typeface="+mn-ea"/>
                <a:cs typeface="+mn-cs"/>
              </a:rPr>
              <a:t>个是具体的地图的图像，一个是地图的描述信息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的类型</a:t>
            </a:r>
            <a:r>
              <a:rPr lang="zh-CN" altLang="en-US" sz="1200" b="0" i="0" kern="1200" dirty="0" smtClean="0">
                <a:solidFill>
                  <a:schemeClr val="tx1"/>
                </a:solidFill>
                <a:effectLst/>
                <a:latin typeface="+mn-lt"/>
                <a:ea typeface="+mn-ea"/>
                <a:cs typeface="+mn-cs"/>
              </a:rPr>
              <a:t>，它</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request</a:t>
            </a:r>
            <a:r>
              <a:rPr lang="zh-CN" altLang="en-US" sz="1200" b="0" i="0" kern="1200" dirty="0">
                <a:solidFill>
                  <a:schemeClr val="tx1"/>
                </a:solidFill>
                <a:effectLst/>
                <a:latin typeface="+mn-lt"/>
                <a:ea typeface="+mn-ea"/>
                <a:cs typeface="+mn-cs"/>
              </a:rPr>
              <a:t>不用填，直接会</a:t>
            </a:r>
            <a:r>
              <a:rPr lang="en-US" altLang="zh-CN" sz="1200" b="0" i="0" kern="1200" dirty="0">
                <a:solidFill>
                  <a:schemeClr val="tx1"/>
                </a:solidFill>
                <a:effectLst/>
                <a:latin typeface="+mn-lt"/>
                <a:ea typeface="+mn-ea"/>
                <a:cs typeface="+mn-cs"/>
              </a:rPr>
              <a:t>response</a:t>
            </a:r>
            <a:r>
              <a:rPr lang="zh-CN" altLang="en-US" sz="1200" b="0" i="0" kern="1200" dirty="0">
                <a:solidFill>
                  <a:schemeClr val="tx1"/>
                </a:solidFill>
                <a:effectLst/>
                <a:latin typeface="+mn-lt"/>
                <a:ea typeface="+mn-ea"/>
                <a:cs typeface="+mn-cs"/>
              </a:rPr>
              <a:t>给你一张当前的地图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然后需要设置一个参数，就是这个</a:t>
            </a:r>
            <a:r>
              <a:rPr lang="en-US" altLang="zh-CN" sz="1200" b="0" i="0" kern="1200" dirty="0">
                <a:solidFill>
                  <a:schemeClr val="tx1"/>
                </a:solidFill>
                <a:effectLst/>
                <a:latin typeface="+mn-lt"/>
                <a:ea typeface="+mn-ea"/>
                <a:cs typeface="+mn-cs"/>
              </a:rPr>
              <a:t>map topic</a:t>
            </a:r>
            <a:r>
              <a:rPr lang="zh-CN" altLang="en-US" sz="1200" b="0" i="0" kern="1200" dirty="0">
                <a:solidFill>
                  <a:schemeClr val="tx1"/>
                </a:solidFill>
                <a:effectLst/>
                <a:latin typeface="+mn-lt"/>
                <a:ea typeface="+mn-ea"/>
                <a:cs typeface="+mn-cs"/>
              </a:rPr>
              <a:t>它的</a:t>
            </a:r>
            <a:r>
              <a:rPr lang="en-US" altLang="zh-CN" sz="1200" b="0" i="0" kern="1200" dirty="0">
                <a:solidFill>
                  <a:schemeClr val="tx1"/>
                </a:solidFill>
                <a:effectLst/>
                <a:latin typeface="+mn-lt"/>
                <a:ea typeface="+mn-ea"/>
                <a:cs typeface="+mn-cs"/>
              </a:rPr>
              <a:t>header</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，也就是他所在</a:t>
            </a:r>
            <a:r>
              <a:rPr lang="en-US" altLang="zh-CN" sz="1200" b="0" i="0" kern="1200" dirty="0" err="1">
                <a:solidFill>
                  <a:schemeClr val="tx1"/>
                </a:solidFill>
                <a:effectLst/>
                <a:latin typeface="+mn-lt"/>
                <a:ea typeface="+mn-ea"/>
                <a:cs typeface="+mn-cs"/>
              </a:rPr>
              <a:t>tf</a:t>
            </a:r>
            <a:r>
              <a:rPr lang="zh-CN" altLang="en-US" sz="1200" b="0" i="0" kern="1200" dirty="0">
                <a:solidFill>
                  <a:schemeClr val="tx1"/>
                </a:solidFill>
                <a:effectLst/>
                <a:latin typeface="+mn-lt"/>
                <a:ea typeface="+mn-ea"/>
                <a:cs typeface="+mn-cs"/>
              </a:rPr>
              <a:t>里面哪个</a:t>
            </a:r>
            <a:r>
              <a:rPr lang="zh-CN" altLang="en-US" sz="1200" b="0" i="0" kern="1200" dirty="0" smtClean="0">
                <a:solidFill>
                  <a:schemeClr val="tx1"/>
                </a:solidFill>
                <a:effectLst/>
                <a:latin typeface="+mn-lt"/>
                <a:ea typeface="+mn-ea"/>
                <a:cs typeface="+mn-cs"/>
              </a:rPr>
              <a:t>位置，并设置坐标系的名称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这个一般默认就是</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，也不用</a:t>
            </a:r>
            <a:r>
              <a:rPr lang="zh-CN" altLang="en-US" sz="1200" b="0" i="0" kern="1200" dirty="0" smtClean="0">
                <a:solidFill>
                  <a:schemeClr val="tx1"/>
                </a:solidFill>
                <a:effectLst/>
                <a:latin typeface="+mn-lt"/>
                <a:ea typeface="+mn-ea"/>
                <a:cs typeface="+mn-cs"/>
              </a:rPr>
              <a:t>改。</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Map_saver</a:t>
            </a:r>
            <a:r>
              <a:rPr lang="zh-CN" altLang="en-US" sz="1200" b="0" i="0" u="none" strike="noStrike" kern="1200" dirty="0" smtClean="0">
                <a:solidFill>
                  <a:schemeClr val="tx1"/>
                </a:solidFill>
                <a:effectLst/>
                <a:latin typeface="+mn-lt"/>
                <a:ea typeface="+mn-ea"/>
                <a:cs typeface="+mn-cs"/>
              </a:rPr>
              <a:t>获取地图数据，并把它写到</a:t>
            </a:r>
            <a:r>
              <a:rPr lang="en-US" altLang="zh-CN" sz="1200" b="0" i="0" u="none" strike="noStrike" kern="1200" dirty="0" err="1" smtClean="0">
                <a:solidFill>
                  <a:schemeClr val="tx1"/>
                </a:solidFill>
                <a:effectLst/>
                <a:latin typeface="+mn-lt"/>
                <a:ea typeface="+mn-ea"/>
                <a:cs typeface="+mn-cs"/>
              </a:rPr>
              <a:t>map.pgm</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map.yaml</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6F04E6-1E90-41EA-948B-422BB0095D4F}" type="slidenum">
              <a:rPr lang="zh-CN" altLang="en-US" smtClean="0"/>
              <a:t>16</a:t>
            </a:fld>
            <a:endParaRPr lang="zh-CN" altLang="en-US"/>
          </a:p>
        </p:txBody>
      </p:sp>
    </p:spTree>
    <p:extLst>
      <p:ext uri="{BB962C8B-B14F-4D97-AF65-F5344CB8AC3E}">
        <p14:creationId xmlns:p14="http://schemas.microsoft.com/office/powerpoint/2010/main" val="1278047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mapserver</a:t>
            </a:r>
            <a:r>
              <a:rPr lang="zh-CN" altLang="en-US" sz="1200" b="0" i="0" kern="1200" dirty="0" smtClean="0">
                <a:solidFill>
                  <a:schemeClr val="tx1"/>
                </a:solidFill>
                <a:effectLst/>
                <a:latin typeface="+mn-lt"/>
                <a:ea typeface="+mn-ea"/>
                <a:cs typeface="+mn-cs"/>
              </a:rPr>
              <a:t>发布的是两张地图：</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一</a:t>
            </a:r>
            <a:r>
              <a:rPr lang="zh-CN" altLang="en-US" sz="1200" b="0" i="0" kern="1200" dirty="0">
                <a:solidFill>
                  <a:schemeClr val="tx1"/>
                </a:solidFill>
                <a:effectLst/>
                <a:latin typeface="+mn-lt"/>
                <a:ea typeface="+mn-ea"/>
                <a:cs typeface="+mn-cs"/>
              </a:rPr>
              <a:t>个是一张地图的照片，</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一个是地图的描述文件，</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是带有障碍物信息的</a:t>
            </a:r>
            <a:r>
              <a:rPr lang="en-US" altLang="zh-CN" sz="1200" dirty="0" err="1" smtClean="0">
                <a:latin typeface="Microsoft YaHei" charset="-122"/>
                <a:ea typeface="Microsoft YaHei" charset="-122"/>
                <a:cs typeface="Microsoft YaHei" charset="-122"/>
              </a:rPr>
              <a:t>OccupancyGrid</a:t>
            </a:r>
            <a:endParaRPr lang="en-US" altLang="zh-CN" sz="1200" dirty="0" smtClean="0">
              <a:latin typeface="Microsoft YaHei" charset="-122"/>
              <a:ea typeface="Microsoft YaHei" charset="-122"/>
              <a:cs typeface="Microsoft YaHei"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occ</a:t>
            </a:r>
            <a:r>
              <a:rPr lang="en-US" altLang="zh-CN" sz="1200" b="0" i="0" kern="1200" dirty="0" smtClean="0">
                <a:solidFill>
                  <a:schemeClr val="tx1"/>
                </a:solidFill>
                <a:effectLst/>
                <a:latin typeface="+mn-lt"/>
                <a:ea typeface="+mn-ea"/>
                <a:cs typeface="+mn-cs"/>
              </a:rPr>
              <a:t> = (255 - </a:t>
            </a:r>
            <a:r>
              <a:rPr lang="en-US" altLang="zh-CN" sz="1200" b="0" i="0" kern="1200" dirty="0" err="1" smtClean="0">
                <a:solidFill>
                  <a:schemeClr val="tx1"/>
                </a:solidFill>
                <a:effectLst/>
                <a:latin typeface="+mn-lt"/>
                <a:ea typeface="+mn-ea"/>
                <a:cs typeface="+mn-cs"/>
              </a:rPr>
              <a:t>color_avg</a:t>
            </a:r>
            <a:r>
              <a:rPr lang="en-US" altLang="zh-CN" sz="1200" b="0" i="0" kern="1200" dirty="0" smtClean="0">
                <a:solidFill>
                  <a:schemeClr val="tx1"/>
                </a:solidFill>
                <a:effectLst/>
                <a:latin typeface="+mn-lt"/>
                <a:ea typeface="+mn-ea"/>
                <a:cs typeface="+mn-cs"/>
              </a:rPr>
              <a:t>) / 255.0  color</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RGB</a:t>
            </a:r>
            <a:r>
              <a:rPr lang="zh-CN" altLang="en-US" sz="1200" b="0" i="0" kern="1200" dirty="0" smtClean="0">
                <a:solidFill>
                  <a:schemeClr val="tx1"/>
                </a:solidFill>
                <a:effectLst/>
                <a:latin typeface="+mn-lt"/>
                <a:ea typeface="+mn-ea"/>
                <a:cs typeface="+mn-cs"/>
              </a:rPr>
              <a:t>（红绿蓝）三个通道的平均值</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17</a:t>
            </a:fld>
            <a:endParaRPr lang="zh-CN" altLang="en-US"/>
          </a:p>
        </p:txBody>
      </p:sp>
    </p:spTree>
    <p:extLst>
      <p:ext uri="{BB962C8B-B14F-4D97-AF65-F5344CB8AC3E}">
        <p14:creationId xmlns:p14="http://schemas.microsoft.com/office/powerpoint/2010/main" val="190014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我们来看一下</a:t>
            </a:r>
            <a:r>
              <a:rPr lang="en-US" altLang="zh-CN" sz="1200" kern="1200" dirty="0" smtClean="0">
                <a:solidFill>
                  <a:schemeClr val="tx1"/>
                </a:solidFill>
                <a:effectLst/>
                <a:latin typeface="+mn-lt"/>
                <a:ea typeface="+mn-ea"/>
                <a:cs typeface="+mn-cs"/>
              </a:rPr>
              <a:t>AMCL</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wiki</a:t>
            </a:r>
            <a:r>
              <a:rPr lang="zh-CN" altLang="en-US" sz="1200" kern="1200" baseline="0" dirty="0" smtClean="0">
                <a:solidFill>
                  <a:schemeClr val="tx1"/>
                </a:solidFill>
                <a:effectLst/>
                <a:latin typeface="+mn-lt"/>
                <a:ea typeface="+mn-ea"/>
                <a:cs typeface="+mn-cs"/>
              </a:rPr>
              <a:t>上的官方解释</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latinLnBrk="1"/>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Amcl</a:t>
            </a:r>
            <a:r>
              <a:rPr lang="en-US" altLang="zh-CN" sz="1200" b="0" i="0" kern="1200" dirty="0" smtClean="0">
                <a:solidFill>
                  <a:schemeClr val="tx1"/>
                </a:solidFill>
                <a:effectLst/>
                <a:latin typeface="+mn-lt"/>
                <a:ea typeface="+mn-ea"/>
                <a:cs typeface="+mn-cs"/>
              </a:rPr>
              <a:t> is a probabilistic localization system for a robot moving in 2D. It implements the adaptive (or KLD-sampling) Monte Carlo localization approach (as described by Dieter Fox), which uses a particle filter to track the pose of a robot against a known map.</a:t>
            </a:r>
          </a:p>
          <a:p>
            <a:pPr latinLnBrk="1"/>
            <a:r>
              <a:rPr lang="zh-CN" altLang="en-US" sz="1200" b="0" i="0" kern="1200" dirty="0" smtClean="0">
                <a:solidFill>
                  <a:schemeClr val="tx1"/>
                </a:solidFill>
                <a:effectLst/>
                <a:latin typeface="+mn-lt"/>
                <a:ea typeface="+mn-ea"/>
                <a:cs typeface="+mn-cs"/>
              </a:rPr>
              <a:t>    以上是官网的介绍，说白了就是</a:t>
            </a:r>
            <a:r>
              <a:rPr lang="en-US" altLang="zh-CN" sz="1200" b="0" i="0" kern="1200" dirty="0" smtClean="0">
                <a:solidFill>
                  <a:schemeClr val="tx1"/>
                </a:solidFill>
                <a:effectLst/>
                <a:latin typeface="+mn-lt"/>
                <a:ea typeface="+mn-ea"/>
                <a:cs typeface="+mn-cs"/>
              </a:rPr>
              <a:t>2D</a:t>
            </a:r>
            <a:r>
              <a:rPr lang="zh-CN" altLang="en-US" sz="1200" b="0" i="0" kern="1200" dirty="0" smtClean="0">
                <a:solidFill>
                  <a:schemeClr val="tx1"/>
                </a:solidFill>
                <a:effectLst/>
                <a:latin typeface="+mn-lt"/>
                <a:ea typeface="+mn-ea"/>
                <a:cs typeface="+mn-cs"/>
              </a:rPr>
              <a:t>的概率定位系统，输入激光雷达数据、里程计数据，输出机器人在地图中的位姿。用的是自适应蒙特卡洛定位方法，这个方法是在已知地图中使用粒子滤波方法得到位姿的。</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18</a:t>
            </a:fld>
            <a:endParaRPr lang="zh-CN" altLang="en-US"/>
          </a:p>
        </p:txBody>
      </p:sp>
    </p:spTree>
    <p:extLst>
      <p:ext uri="{BB962C8B-B14F-4D97-AF65-F5344CB8AC3E}">
        <p14:creationId xmlns:p14="http://schemas.microsoft.com/office/powerpoint/2010/main" val="1241021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a:t>
            </a:r>
            <a:endParaRPr lang="en-US" altLang="zh-CN" dirty="0" smtClean="0"/>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scan </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sensor_msgs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LaserScan</a:t>
            </a:r>
            <a:r>
              <a:rPr lang="zh-CN" altLang="en-US" sz="1200" b="0" i="0" kern="1200" dirty="0" smtClean="0">
                <a:solidFill>
                  <a:schemeClr val="tx1"/>
                </a:solidFill>
                <a:effectLst/>
                <a:latin typeface="+mn-lt"/>
                <a:ea typeface="+mn-ea"/>
                <a:cs typeface="+mn-cs"/>
              </a:rPr>
              <a:t>） 激光扫描数据。</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tf</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tfMessage</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tf</a:t>
            </a:r>
            <a:r>
              <a:rPr lang="zh-CN" altLang="en-US" sz="1200" b="0" i="0" kern="1200" dirty="0" smtClean="0">
                <a:solidFill>
                  <a:schemeClr val="tx1"/>
                </a:solidFill>
                <a:effectLst/>
                <a:latin typeface="+mn-lt"/>
                <a:ea typeface="+mn-ea"/>
                <a:cs typeface="+mn-cs"/>
              </a:rPr>
              <a:t>转换。</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initialpose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geometry_msgs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PoseWithCovarianceStamped</a:t>
            </a:r>
            <a:r>
              <a:rPr lang="zh-CN" altLang="en-US" sz="1200" b="0" i="0" kern="1200" dirty="0" smtClean="0">
                <a:solidFill>
                  <a:schemeClr val="tx1"/>
                </a:solidFill>
                <a:effectLst/>
                <a:latin typeface="+mn-lt"/>
                <a:ea typeface="+mn-ea"/>
                <a:cs typeface="+mn-cs"/>
              </a:rPr>
              <a:t>） 用于（重新）初始化粒子滤波器的平均值和协方差。</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nav_msgs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OccupancyGrid</a:t>
            </a:r>
            <a:r>
              <a:rPr lang="zh-CN" altLang="en-US" sz="1200" b="0" i="0" kern="1200" dirty="0" smtClean="0">
                <a:solidFill>
                  <a:schemeClr val="tx1"/>
                </a:solidFill>
                <a:effectLst/>
                <a:latin typeface="+mn-lt"/>
                <a:ea typeface="+mn-ea"/>
                <a:cs typeface="+mn-cs"/>
              </a:rPr>
              <a:t>） 当设置了</a:t>
            </a:r>
            <a:r>
              <a:rPr lang="en-US" altLang="zh-CN" sz="1200" b="0" i="0" kern="1200" dirty="0" err="1" smtClean="0">
                <a:solidFill>
                  <a:schemeClr val="tx1"/>
                </a:solidFill>
                <a:effectLst/>
                <a:latin typeface="+mn-lt"/>
                <a:ea typeface="+mn-ea"/>
                <a:cs typeface="+mn-cs"/>
              </a:rPr>
              <a:t>use_map_topic</a:t>
            </a:r>
            <a:r>
              <a:rPr lang="zh-CN" altLang="en-US" sz="1200" b="0" i="0" kern="1200" dirty="0" smtClean="0">
                <a:solidFill>
                  <a:schemeClr val="tx1"/>
                </a:solidFill>
                <a:effectLst/>
                <a:latin typeface="+mn-lt"/>
                <a:ea typeface="+mn-ea"/>
                <a:cs typeface="+mn-cs"/>
              </a:rPr>
              <a:t>参数时，</a:t>
            </a:r>
            <a:r>
              <a:rPr lang="en-US" altLang="zh-CN" sz="1200" b="0" i="0" kern="1200" dirty="0" smtClean="0">
                <a:solidFill>
                  <a:schemeClr val="tx1"/>
                </a:solidFill>
                <a:effectLst/>
                <a:latin typeface="+mn-lt"/>
                <a:ea typeface="+mn-ea"/>
                <a:cs typeface="+mn-cs"/>
              </a:rPr>
              <a:t>AMCL</a:t>
            </a:r>
            <a:r>
              <a:rPr lang="zh-CN" altLang="en-US" sz="1200" b="0" i="0" kern="1200" dirty="0" smtClean="0">
                <a:solidFill>
                  <a:schemeClr val="tx1"/>
                </a:solidFill>
                <a:effectLst/>
                <a:latin typeface="+mn-lt"/>
                <a:ea typeface="+mn-ea"/>
                <a:cs typeface="+mn-cs"/>
              </a:rPr>
              <a:t>订阅此主题以检索用于基于激光的本地化的映射。</a:t>
            </a:r>
            <a:endParaRPr lang="en-US" altLang="zh-CN"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输出：</a:t>
            </a:r>
            <a:endParaRPr lang="en-US" altLang="zh-CN"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amcl_pose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geometry_msgs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PoseWithCovarianceStamped</a:t>
            </a:r>
            <a:r>
              <a:rPr lang="zh-CN" altLang="en-US" sz="1200" b="0" i="0" kern="1200" dirty="0" smtClean="0">
                <a:solidFill>
                  <a:schemeClr val="tx1"/>
                </a:solidFill>
                <a:effectLst/>
                <a:latin typeface="+mn-lt"/>
                <a:ea typeface="+mn-ea"/>
                <a:cs typeface="+mn-cs"/>
              </a:rPr>
              <a:t>） 机器人在地图上的估计姿态，具有协方差。</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particlecloud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geometry_msgs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PoseArray</a:t>
            </a:r>
            <a:r>
              <a:rPr lang="zh-CN" altLang="en-US" sz="1200" b="0" i="0" kern="1200" dirty="0" smtClean="0">
                <a:solidFill>
                  <a:schemeClr val="tx1"/>
                </a:solidFill>
                <a:effectLst/>
                <a:latin typeface="+mn-lt"/>
                <a:ea typeface="+mn-ea"/>
                <a:cs typeface="+mn-cs"/>
              </a:rPr>
              <a:t>） 由过滤器维护的姿态估计集合。</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tf</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tfMessage</a:t>
            </a:r>
            <a:r>
              <a:rPr lang="zh-CN" altLang="en-US" sz="1200" b="0" i="0" kern="1200" dirty="0" smtClean="0">
                <a:solidFill>
                  <a:schemeClr val="tx1"/>
                </a:solidFill>
                <a:effectLst/>
                <a:latin typeface="+mn-lt"/>
                <a:ea typeface="+mn-ea"/>
                <a:cs typeface="+mn-cs"/>
              </a:rPr>
              <a:t>） 从</a:t>
            </a:r>
            <a:r>
              <a:rPr lang="en-US" altLang="zh-CN" sz="1200" b="0" i="0" kern="1200" dirty="0" err="1" smtClean="0">
                <a:solidFill>
                  <a:schemeClr val="tx1"/>
                </a:solidFill>
                <a:effectLst/>
                <a:latin typeface="+mn-lt"/>
                <a:ea typeface="+mn-ea"/>
                <a:cs typeface="+mn-cs"/>
              </a:rPr>
              <a:t>odom</a:t>
            </a:r>
            <a:r>
              <a:rPr lang="zh-CN" altLang="en-US" sz="1200" b="0" i="0" kern="1200" dirty="0" smtClean="0">
                <a:solidFill>
                  <a:schemeClr val="tx1"/>
                </a:solidFill>
                <a:effectLst/>
                <a:latin typeface="+mn-lt"/>
                <a:ea typeface="+mn-ea"/>
                <a:cs typeface="+mn-cs"/>
              </a:rPr>
              <a:t>发布的</a:t>
            </a:r>
            <a:r>
              <a:rPr lang="en-US" altLang="zh-CN" sz="1200" b="0" i="0" kern="1200" dirty="0" err="1" smtClean="0">
                <a:solidFill>
                  <a:schemeClr val="tx1"/>
                </a:solidFill>
                <a:effectLst/>
                <a:latin typeface="+mn-lt"/>
                <a:ea typeface="+mn-ea"/>
                <a:cs typeface="+mn-cs"/>
              </a:rPr>
              <a:t>tf</a:t>
            </a:r>
            <a:r>
              <a:rPr lang="zh-CN" altLang="en-US" sz="1200" b="0" i="0" kern="1200" dirty="0" smtClean="0">
                <a:solidFill>
                  <a:schemeClr val="tx1"/>
                </a:solidFill>
                <a:effectLst/>
                <a:latin typeface="+mn-lt"/>
                <a:ea typeface="+mn-ea"/>
                <a:cs typeface="+mn-cs"/>
              </a:rPr>
              <a:t>变换（可通过</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odom_frame_id</a:t>
            </a:r>
            <a:r>
              <a:rPr lang="zh-CN" altLang="en-US" sz="1200" b="0" i="0" kern="1200" dirty="0" smtClean="0">
                <a:solidFill>
                  <a:schemeClr val="tx1"/>
                </a:solidFill>
                <a:effectLst/>
                <a:latin typeface="+mn-lt"/>
                <a:ea typeface="+mn-ea"/>
                <a:cs typeface="+mn-cs"/>
              </a:rPr>
              <a:t>参数被重新映射）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以映射。</a:t>
            </a:r>
          </a:p>
          <a:p>
            <a:pPr latinLnBrk="1"/>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19</a:t>
            </a:fld>
            <a:endParaRPr lang="zh-CN" altLang="en-US"/>
          </a:p>
        </p:txBody>
      </p:sp>
    </p:spTree>
    <p:extLst>
      <p:ext uri="{BB962C8B-B14F-4D97-AF65-F5344CB8AC3E}">
        <p14:creationId xmlns:p14="http://schemas.microsoft.com/office/powerpoint/2010/main" val="9504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机器人在未知环境中需要使用激光传感器（或者是深度传感器）进行地图建模，然后根据构建的地图进行导航与定位，在</a:t>
            </a:r>
            <a:r>
              <a:rPr lang="en-US" altLang="zh-CN" sz="1200" kern="1200" dirty="0" smtClean="0">
                <a:solidFill>
                  <a:schemeClr val="tx1"/>
                </a:solidFill>
                <a:effectLst/>
                <a:latin typeface="+mn-lt"/>
                <a:ea typeface="+mn-ea"/>
                <a:cs typeface="+mn-cs"/>
              </a:rPr>
              <a:t>ROS</a:t>
            </a:r>
            <a:r>
              <a:rPr lang="zh-CN" altLang="zh-CN" sz="1200" kern="1200" dirty="0" smtClean="0">
                <a:solidFill>
                  <a:schemeClr val="tx1"/>
                </a:solidFill>
                <a:effectLst/>
                <a:latin typeface="+mn-lt"/>
                <a:ea typeface="+mn-ea"/>
                <a:cs typeface="+mn-cs"/>
              </a:rPr>
              <a:t>中可以利用以下三个功能包集实现自主导航。</a:t>
            </a:r>
          </a:p>
          <a:p>
            <a:r>
              <a:rPr lang="en-US" altLang="zh-CN" sz="1200" kern="1200" dirty="0" err="1" smtClean="0">
                <a:solidFill>
                  <a:schemeClr val="tx1"/>
                </a:solidFill>
                <a:effectLst/>
                <a:latin typeface="+mn-lt"/>
                <a:ea typeface="+mn-ea"/>
                <a:cs typeface="+mn-cs"/>
              </a:rPr>
              <a:t>Gmapping</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根据激光数据（或者是深度数据模拟的激光数据）构建地图</a:t>
            </a:r>
          </a:p>
          <a:p>
            <a:r>
              <a:rPr lang="en-US" altLang="zh-CN" sz="1200" kern="1200" dirty="0" err="1" smtClean="0">
                <a:solidFill>
                  <a:schemeClr val="tx1"/>
                </a:solidFill>
                <a:effectLst/>
                <a:latin typeface="+mn-lt"/>
                <a:ea typeface="+mn-ea"/>
                <a:cs typeface="+mn-cs"/>
              </a:rPr>
              <a:t>Moves_base</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根据参照消息进行路径规划，使机器人到达指定位置</a:t>
            </a:r>
          </a:p>
          <a:p>
            <a:r>
              <a:rPr lang="en-US" altLang="zh-CN" sz="1200" kern="1200" dirty="0" err="1" smtClean="0">
                <a:solidFill>
                  <a:schemeClr val="tx1"/>
                </a:solidFill>
                <a:effectLst/>
                <a:latin typeface="+mn-lt"/>
                <a:ea typeface="+mn-ea"/>
                <a:cs typeface="+mn-cs"/>
              </a:rPr>
              <a:t>Amcl</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根据已有地图进行定位</a:t>
            </a:r>
          </a:p>
          <a:p>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2</a:t>
            </a:fld>
            <a:endParaRPr lang="zh-CN" altLang="en-US"/>
          </a:p>
        </p:txBody>
      </p:sp>
    </p:spTree>
    <p:extLst>
      <p:ext uri="{BB962C8B-B14F-4D97-AF65-F5344CB8AC3E}">
        <p14:creationId xmlns:p14="http://schemas.microsoft.com/office/powerpoint/2010/main" val="2616487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如图所示，如果里程计没有误差的情况下，我们可以直接使用里程计信息（上半图）推算出机器人（</a:t>
            </a:r>
            <a:r>
              <a:rPr lang="en-US" altLang="zh-CN" sz="1200" b="0" i="0" kern="1200" dirty="0" err="1" smtClean="0">
                <a:solidFill>
                  <a:schemeClr val="tx1"/>
                </a:solidFill>
                <a:effectLst/>
                <a:latin typeface="+mn-lt"/>
                <a:ea typeface="+mn-ea"/>
                <a:cs typeface="+mn-cs"/>
              </a:rPr>
              <a:t>base_frame</a:t>
            </a:r>
            <a:r>
              <a:rPr lang="zh-CN" altLang="en-US" sz="1200" b="0" i="0" kern="1200" dirty="0" smtClean="0">
                <a:solidFill>
                  <a:schemeClr val="tx1"/>
                </a:solidFill>
                <a:effectLst/>
                <a:latin typeface="+mn-lt"/>
                <a:ea typeface="+mn-ea"/>
                <a:cs typeface="+mn-cs"/>
              </a:rPr>
              <a:t>）相对里程计坐标系的位置。但现实情况，里程计存在漂移以及无法忽略的累计误差，所以</a:t>
            </a:r>
            <a:r>
              <a:rPr lang="en-US" altLang="zh-CN" sz="1200" b="0" i="0" kern="1200" dirty="0" smtClean="0">
                <a:solidFill>
                  <a:schemeClr val="tx1"/>
                </a:solidFill>
                <a:effectLst/>
                <a:latin typeface="+mn-lt"/>
                <a:ea typeface="+mn-ea"/>
                <a:cs typeface="+mn-cs"/>
              </a:rPr>
              <a:t>AMCL</a:t>
            </a:r>
            <a:r>
              <a:rPr lang="zh-CN" altLang="en-US" sz="1200" b="0" i="0" kern="1200" dirty="0" smtClean="0">
                <a:solidFill>
                  <a:schemeClr val="tx1"/>
                </a:solidFill>
                <a:effectLst/>
                <a:latin typeface="+mn-lt"/>
                <a:ea typeface="+mn-ea"/>
                <a:cs typeface="+mn-cs"/>
              </a:rPr>
              <a:t>采用下半图的方法，即先根据里程计信息初步定位</a:t>
            </a:r>
            <a:r>
              <a:rPr lang="en-US" altLang="zh-CN" sz="1200" b="0" i="0" kern="1200" dirty="0" err="1" smtClean="0">
                <a:solidFill>
                  <a:schemeClr val="tx1"/>
                </a:solidFill>
                <a:effectLst/>
                <a:latin typeface="+mn-lt"/>
                <a:ea typeface="+mn-ea"/>
                <a:cs typeface="+mn-cs"/>
              </a:rPr>
              <a:t>base_frame</a:t>
            </a:r>
            <a:r>
              <a:rPr lang="zh-CN" altLang="en-US" sz="1200" b="0" i="0" kern="1200" dirty="0" smtClean="0">
                <a:solidFill>
                  <a:schemeClr val="tx1"/>
                </a:solidFill>
                <a:effectLst/>
                <a:latin typeface="+mn-lt"/>
                <a:ea typeface="+mn-ea"/>
                <a:cs typeface="+mn-cs"/>
              </a:rPr>
              <a:t>，然后通过测量模型得到</a:t>
            </a:r>
            <a:r>
              <a:rPr lang="en-US" altLang="zh-CN" sz="1200" b="0" i="0" kern="1200" dirty="0" err="1" smtClean="0">
                <a:solidFill>
                  <a:schemeClr val="tx1"/>
                </a:solidFill>
                <a:effectLst/>
                <a:latin typeface="+mn-lt"/>
                <a:ea typeface="+mn-ea"/>
                <a:cs typeface="+mn-cs"/>
              </a:rPr>
              <a:t>base_frame</a:t>
            </a:r>
            <a:r>
              <a:rPr lang="zh-CN" altLang="en-US" sz="1200" b="0" i="0" kern="1200" dirty="0" smtClean="0">
                <a:solidFill>
                  <a:schemeClr val="tx1"/>
                </a:solidFill>
                <a:effectLst/>
                <a:latin typeface="+mn-lt"/>
                <a:ea typeface="+mn-ea"/>
                <a:cs typeface="+mn-cs"/>
              </a:rPr>
              <a:t>相对于</a:t>
            </a:r>
            <a:r>
              <a:rPr lang="en-US" altLang="zh-CN" sz="1200" b="0" i="0" kern="1200" dirty="0" err="1" smtClean="0">
                <a:solidFill>
                  <a:schemeClr val="tx1"/>
                </a:solidFill>
                <a:effectLst/>
                <a:latin typeface="+mn-lt"/>
                <a:ea typeface="+mn-ea"/>
                <a:cs typeface="+mn-cs"/>
              </a:rPr>
              <a:t>map_frame</a:t>
            </a:r>
            <a:r>
              <a:rPr lang="zh-CN" altLang="en-US" sz="1200" b="0" i="0" kern="1200" dirty="0" smtClean="0">
                <a:solidFill>
                  <a:schemeClr val="tx1"/>
                </a:solidFill>
                <a:effectLst/>
                <a:latin typeface="+mn-lt"/>
                <a:ea typeface="+mn-ea"/>
                <a:cs typeface="+mn-cs"/>
              </a:rPr>
              <a:t>（全局地图坐标系），也就知道了机器人在地图中的位姿。（注意，这里虽然估计的是</a:t>
            </a:r>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的转换，但最后发布的是</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到</a:t>
            </a:r>
            <a:r>
              <a:rPr lang="en-US" altLang="zh-CN" sz="1200" b="0" i="0" kern="1200" dirty="0" err="1" smtClean="0">
                <a:solidFill>
                  <a:schemeClr val="tx1"/>
                </a:solidFill>
                <a:effectLst/>
                <a:latin typeface="+mn-lt"/>
                <a:ea typeface="+mn-ea"/>
                <a:cs typeface="+mn-cs"/>
              </a:rPr>
              <a:t>odom</a:t>
            </a:r>
            <a:r>
              <a:rPr lang="zh-CN" altLang="en-US" sz="1200" b="0" i="0" kern="1200" dirty="0" smtClean="0">
                <a:solidFill>
                  <a:schemeClr val="tx1"/>
                </a:solidFill>
                <a:effectLst/>
                <a:latin typeface="+mn-lt"/>
                <a:ea typeface="+mn-ea"/>
                <a:cs typeface="+mn-cs"/>
              </a:rPr>
              <a:t>的转换，可以理解为里程计的漂移。）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具体算法通过实训例子来体现定位效果，这里不展开叙述。</a:t>
            </a:r>
            <a:endParaRPr lang="en-US" altLang="zh-CN"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20</a:t>
            </a:fld>
            <a:endParaRPr lang="zh-CN" altLang="en-US"/>
          </a:p>
        </p:txBody>
      </p:sp>
    </p:spTree>
    <p:extLst>
      <p:ext uri="{BB962C8B-B14F-4D97-AF65-F5344CB8AC3E}">
        <p14:creationId xmlns:p14="http://schemas.microsoft.com/office/powerpoint/2010/main" val="69341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关于机器人运动控制系统架构，从低到高依次是：</a:t>
            </a:r>
            <a:r>
              <a:rPr lang="en-US" altLang="zh-CN" sz="1200" b="0" i="0" u="none" strike="noStrike" kern="1200" dirty="0" smtClean="0">
                <a:solidFill>
                  <a:schemeClr val="tx1"/>
                </a:solidFill>
                <a:effectLst/>
                <a:latin typeface="+mn-lt"/>
                <a:ea typeface="+mn-ea"/>
                <a:cs typeface="+mn-cs"/>
              </a:rPr>
              <a:t>motor controllers </a:t>
            </a:r>
            <a:r>
              <a:rPr lang="en-US" altLang="zh-CN" sz="1200" b="0" i="0" u="none" strike="noStrike" kern="1200" dirty="0" err="1" smtClean="0">
                <a:solidFill>
                  <a:schemeClr val="tx1"/>
                </a:solidFill>
                <a:effectLst/>
                <a:latin typeface="+mn-lt"/>
                <a:ea typeface="+mn-ea"/>
                <a:cs typeface="+mn-cs"/>
              </a:rPr>
              <a:t>anddrivers</a:t>
            </a:r>
            <a:r>
              <a:rPr lang="en-US" altLang="zh-CN" sz="1200" b="0" i="0" u="none" strike="noStrike" kern="1200" dirty="0" smtClean="0">
                <a:solidFill>
                  <a:schemeClr val="tx1"/>
                </a:solidFill>
                <a:effectLst/>
                <a:latin typeface="+mn-lt"/>
                <a:ea typeface="+mn-ea"/>
                <a:cs typeface="+mn-cs"/>
              </a:rPr>
              <a:t>-&gt;  ROS base controller  -&gt;Frame-Base Motion</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move_base</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-&gt;Frame-Base Motion</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gmapping</a:t>
            </a:r>
            <a:r>
              <a:rPr lang="en-US" altLang="zh-CN" sz="1200" b="0" i="0" u="none" strike="noStrike" kern="1200" dirty="0" smtClean="0">
                <a:solidFill>
                  <a:schemeClr val="tx1"/>
                </a:solidFill>
                <a:effectLst/>
                <a:latin typeface="+mn-lt"/>
                <a:ea typeface="+mn-ea"/>
                <a:cs typeface="+mn-cs"/>
              </a:rPr>
              <a:t> + </a:t>
            </a:r>
            <a:r>
              <a:rPr lang="en-US" altLang="zh-CN" sz="1200" b="0" i="0" u="none" strike="noStrike" kern="1200" dirty="0" err="1" smtClean="0">
                <a:solidFill>
                  <a:schemeClr val="tx1"/>
                </a:solidFill>
                <a:effectLst/>
                <a:latin typeface="+mn-lt"/>
                <a:ea typeface="+mn-ea"/>
                <a:cs typeface="+mn-cs"/>
              </a:rPr>
              <a:t>amcl</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-&gt;Semantic Goals</a:t>
            </a:r>
            <a:r>
              <a:rPr lang="zh-CN" altLang="en-US" sz="1200" b="0" i="0" u="none" strike="noStrike" kern="1200" dirty="0" smtClean="0">
                <a:solidFill>
                  <a:schemeClr val="tx1"/>
                </a:solidFill>
                <a:effectLst/>
                <a:latin typeface="+mn-lt"/>
                <a:ea typeface="+mn-ea"/>
                <a:cs typeface="+mn-cs"/>
              </a:rPr>
              <a:t>。总结起来如图所示</a:t>
            </a:r>
            <a:r>
              <a:rPr lang="zh-CN" altLang="zh-CN" dirty="0" smtClean="0"/>
              <a:t>。</a:t>
            </a:r>
            <a:endParaRPr lang="en-US" altLang="zh-CN" dirty="0" smtClean="0"/>
          </a:p>
          <a:p>
            <a:pPr latinLnBrk="1"/>
            <a:r>
              <a:rPr lang="zh-CN" altLang="en-US" sz="1200" b="0" i="0" u="none" strike="noStrike" kern="1200" dirty="0" smtClean="0">
                <a:solidFill>
                  <a:schemeClr val="tx1"/>
                </a:solidFill>
                <a:effectLst/>
                <a:latin typeface="+mn-lt"/>
                <a:ea typeface="+mn-ea"/>
                <a:cs typeface="+mn-cs"/>
              </a:rPr>
              <a:t>其实</a:t>
            </a:r>
            <a:r>
              <a:rPr lang="zh-CN" altLang="en-US" sz="1200" b="0" i="0" u="none" strike="noStrike" kern="1200" dirty="0" smtClean="0">
                <a:solidFill>
                  <a:schemeClr val="tx1"/>
                </a:solidFill>
                <a:effectLst/>
                <a:latin typeface="+mn-lt"/>
                <a:ea typeface="+mn-ea"/>
                <a:cs typeface="+mn-cs"/>
              </a:rPr>
              <a:t>，可以</a:t>
            </a:r>
            <a:r>
              <a:rPr lang="zh-CN" altLang="en-US" sz="1200" b="0" i="0" u="none" strike="noStrike" kern="1200" dirty="0" smtClean="0">
                <a:solidFill>
                  <a:schemeClr val="tx1"/>
                </a:solidFill>
                <a:effectLst/>
                <a:latin typeface="+mn-lt"/>
                <a:ea typeface="+mn-ea"/>
                <a:cs typeface="+mn-cs"/>
              </a:rPr>
              <a:t>理解为以下几个问题：电机如何控制</a:t>
            </a:r>
            <a:r>
              <a:rPr lang="zh-CN" altLang="en-US" sz="1200" b="0" i="0" u="none" strike="noStrike" kern="1200" dirty="0" smtClean="0">
                <a:solidFill>
                  <a:schemeClr val="tx1"/>
                </a:solidFill>
                <a:effectLst/>
                <a:latin typeface="+mn-lt"/>
                <a:ea typeface="+mn-ea"/>
                <a:cs typeface="+mn-cs"/>
              </a:rPr>
              <a:t>？机器人怎么</a:t>
            </a:r>
            <a:r>
              <a:rPr lang="zh-CN" altLang="en-US" sz="1200" b="0" i="0" u="none" strike="noStrike" kern="1200" dirty="0" smtClean="0">
                <a:solidFill>
                  <a:schemeClr val="tx1"/>
                </a:solidFill>
                <a:effectLst/>
                <a:latin typeface="+mn-lt"/>
                <a:ea typeface="+mn-ea"/>
                <a:cs typeface="+mn-cs"/>
              </a:rPr>
              <a:t>跟上位机连接，如何传送数据？如何进行路径规划？如何建立环境地图？如何设定运动的目标</a:t>
            </a:r>
            <a:r>
              <a:rPr lang="zh-CN" altLang="en-US" sz="1200" b="0" i="0" u="none" strike="noStrike" kern="1200" dirty="0" smtClean="0">
                <a:solidFill>
                  <a:schemeClr val="tx1"/>
                </a:solidFill>
                <a:effectLst/>
                <a:latin typeface="+mn-lt"/>
                <a:ea typeface="+mn-ea"/>
                <a:cs typeface="+mn-cs"/>
              </a:rPr>
              <a:t>？我们可以把这些问题分为</a:t>
            </a:r>
            <a:r>
              <a:rPr lang="zh-CN" altLang="en-US" sz="1200" b="0" i="0" u="none" strike="noStrike" kern="1200" dirty="0" smtClean="0">
                <a:solidFill>
                  <a:schemeClr val="tx1"/>
                </a:solidFill>
                <a:effectLst/>
                <a:latin typeface="+mn-lt"/>
                <a:ea typeface="+mn-ea"/>
                <a:cs typeface="+mn-cs"/>
              </a:rPr>
              <a:t>三个层次。</a:t>
            </a:r>
          </a:p>
          <a:p>
            <a:pPr latinLnBrk="1"/>
            <a:r>
              <a:rPr lang="en-US" altLang="zh-CN" sz="1200" b="1" i="0" u="none" strike="noStrike" kern="1200" dirty="0" smtClean="0">
                <a:solidFill>
                  <a:schemeClr val="tx1"/>
                </a:solidFill>
                <a:effectLst/>
                <a:latin typeface="+mn-lt"/>
                <a:ea typeface="+mn-ea"/>
                <a:cs typeface="+mn-cs"/>
              </a:rPr>
              <a:t>1.</a:t>
            </a:r>
            <a:r>
              <a:rPr lang="zh-CN" altLang="en-US" sz="1200" b="1" i="0" u="none" strike="noStrike" kern="1200" dirty="0" smtClean="0">
                <a:solidFill>
                  <a:schemeClr val="tx1"/>
                </a:solidFill>
                <a:effectLst/>
                <a:latin typeface="+mn-lt"/>
                <a:ea typeface="+mn-ea"/>
                <a:cs typeface="+mn-cs"/>
              </a:rPr>
              <a:t>最底层：</a:t>
            </a:r>
            <a:r>
              <a:rPr lang="zh-CN" altLang="en-US" sz="1200" b="0" i="0" u="none" strike="noStrike" kern="1200" dirty="0" smtClean="0">
                <a:solidFill>
                  <a:schemeClr val="tx1"/>
                </a:solidFill>
                <a:effectLst/>
                <a:latin typeface="+mn-lt"/>
                <a:ea typeface="+mn-ea"/>
                <a:cs typeface="+mn-cs"/>
              </a:rPr>
              <a:t>机器人本身的电机驱动和控制部分，驱动器接收的是电机左右轮期望速度，根据期望速度对左右轮分别进行 </a:t>
            </a:r>
            <a:r>
              <a:rPr lang="en-US" altLang="zh-CN" sz="1200" b="0" i="0" u="none" strike="noStrike" kern="1200" dirty="0" smtClean="0">
                <a:solidFill>
                  <a:schemeClr val="tx1"/>
                </a:solidFill>
                <a:effectLst/>
                <a:latin typeface="+mn-lt"/>
                <a:ea typeface="+mn-ea"/>
                <a:cs typeface="+mn-cs"/>
              </a:rPr>
              <a:t>PID</a:t>
            </a:r>
            <a:r>
              <a:rPr lang="zh-CN" altLang="en-US" sz="1200" b="0" i="0" u="none" strike="noStrike" kern="1200" dirty="0" smtClean="0">
                <a:solidFill>
                  <a:schemeClr val="tx1"/>
                </a:solidFill>
                <a:effectLst/>
                <a:latin typeface="+mn-lt"/>
                <a:ea typeface="+mn-ea"/>
                <a:cs typeface="+mn-cs"/>
              </a:rPr>
              <a:t>控速。同时，定时采样电机码盘值，并转化为左右轮速度值上传给电机控制器。控制器将左右轮的速度值，结合机器人的运动学模型，用航迹推演法推算出机器人当前的速度，包括线速度和角速度。控制器也可以接受机器人的控制指令（</a:t>
            </a:r>
            <a:r>
              <a:rPr lang="en-US" altLang="zh-CN" sz="1200" b="0" i="0" u="none" strike="noStrike" kern="1200" dirty="0" err="1" smtClean="0">
                <a:solidFill>
                  <a:schemeClr val="tx1"/>
                </a:solidFill>
                <a:effectLst/>
                <a:latin typeface="+mn-lt"/>
                <a:ea typeface="+mn-ea"/>
                <a:cs typeface="+mn-cs"/>
              </a:rPr>
              <a:t>cmd_vel</a:t>
            </a:r>
            <a:r>
              <a:rPr lang="zh-CN" altLang="en-US" sz="1200" b="0" i="0" u="none" strike="noStrike" kern="1200" dirty="0" smtClean="0">
                <a:solidFill>
                  <a:schemeClr val="tx1"/>
                </a:solidFill>
                <a:effectLst/>
                <a:latin typeface="+mn-lt"/>
                <a:ea typeface="+mn-ea"/>
                <a:cs typeface="+mn-cs"/>
              </a:rPr>
              <a:t>），将速度解算为左右轮的期望速度，从而给电机的驱动部分，控制电机转动。它的输入是控制速度值，输出是电机的转速。</a:t>
            </a:r>
          </a:p>
          <a:p>
            <a:pPr latinLnBrk="1"/>
            <a:r>
              <a:rPr lang="en-US" altLang="zh-CN" sz="1200" b="1" i="0" u="none" strike="noStrike" kern="1200" dirty="0" smtClean="0">
                <a:solidFill>
                  <a:schemeClr val="tx1"/>
                </a:solidFill>
                <a:effectLst/>
                <a:latin typeface="+mn-lt"/>
                <a:ea typeface="+mn-ea"/>
                <a:cs typeface="+mn-cs"/>
              </a:rPr>
              <a:t>2.</a:t>
            </a:r>
            <a:r>
              <a:rPr lang="zh-CN" altLang="en-US" sz="1200" b="1" i="0" u="none" strike="noStrike" kern="1200" dirty="0" smtClean="0">
                <a:solidFill>
                  <a:schemeClr val="tx1"/>
                </a:solidFill>
                <a:effectLst/>
                <a:latin typeface="+mn-lt"/>
                <a:ea typeface="+mn-ea"/>
                <a:cs typeface="+mn-cs"/>
              </a:rPr>
              <a:t>中间通信层：</a:t>
            </a:r>
            <a:r>
              <a:rPr lang="zh-CN" altLang="en-US" sz="1200" b="0" i="0" u="none" strike="noStrike" kern="1200" dirty="0" smtClean="0">
                <a:solidFill>
                  <a:schemeClr val="tx1"/>
                </a:solidFill>
                <a:effectLst/>
                <a:latin typeface="+mn-lt"/>
                <a:ea typeface="+mn-ea"/>
                <a:cs typeface="+mn-cs"/>
              </a:rPr>
              <a:t>电脑端和机器人平台的控制通信。电脑将发出的速度指令传给平台的控制部分，以及电脑端接受控制部分的当前速度，然后发布</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odom</a:t>
            </a:r>
            <a:r>
              <a:rPr lang="en-US" altLang="zh-CN" sz="1200" b="0" i="0" u="none" strike="noStrike" kern="1200" dirty="0" smtClean="0">
                <a:solidFill>
                  <a:schemeClr val="tx1"/>
                </a:solidFill>
                <a:effectLst/>
                <a:latin typeface="+mn-lt"/>
                <a:ea typeface="+mn-ea"/>
                <a:cs typeface="+mn-cs"/>
              </a:rPr>
              <a:t> topic</a:t>
            </a:r>
            <a:r>
              <a:rPr lang="zh-CN" altLang="en-US" sz="1200" b="0" i="0" u="none" strike="noStrike" kern="1200" dirty="0" smtClean="0">
                <a:solidFill>
                  <a:schemeClr val="tx1"/>
                </a:solidFill>
                <a:effectLst/>
                <a:latin typeface="+mn-lt"/>
                <a:ea typeface="+mn-ea"/>
                <a:cs typeface="+mn-cs"/>
              </a:rPr>
              <a:t>，让其他节点订阅，从而进行机器人位置估计。</a:t>
            </a:r>
          </a:p>
          <a:p>
            <a:pPr latinLnBrk="1"/>
            <a:r>
              <a:rPr lang="en-US" altLang="zh-CN" sz="1200" b="1" i="0" u="none" strike="noStrike" kern="1200" dirty="0" smtClean="0">
                <a:solidFill>
                  <a:srgbClr val="FF0000"/>
                </a:solidFill>
                <a:effectLst/>
                <a:latin typeface="+mn-lt"/>
                <a:ea typeface="+mn-ea"/>
                <a:cs typeface="+mn-cs"/>
              </a:rPr>
              <a:t>3.</a:t>
            </a:r>
            <a:r>
              <a:rPr lang="zh-CN" altLang="en-US" sz="1200" b="1" i="0" u="none" strike="noStrike" kern="1200" dirty="0" smtClean="0">
                <a:solidFill>
                  <a:srgbClr val="FF0000"/>
                </a:solidFill>
                <a:effectLst/>
                <a:latin typeface="+mn-lt"/>
                <a:ea typeface="+mn-ea"/>
                <a:cs typeface="+mn-cs"/>
              </a:rPr>
              <a:t>决策层：</a:t>
            </a:r>
            <a:r>
              <a:rPr lang="zh-CN" altLang="en-US" sz="1200" b="0" i="0" u="none" strike="noStrike" kern="1200" dirty="0" smtClean="0">
                <a:solidFill>
                  <a:schemeClr val="tx1"/>
                </a:solidFill>
                <a:effectLst/>
                <a:latin typeface="+mn-lt"/>
                <a:ea typeface="+mn-ea"/>
                <a:cs typeface="+mn-cs"/>
              </a:rPr>
              <a:t>与导航有关，建立地图和实现定位，然后用</a:t>
            </a:r>
            <a:r>
              <a:rPr lang="en-US" altLang="zh-CN" sz="1200" b="0" i="0" u="none" strike="noStrike" kern="1200" dirty="0" err="1" smtClean="0">
                <a:solidFill>
                  <a:schemeClr val="tx1"/>
                </a:solidFill>
                <a:effectLst/>
                <a:latin typeface="+mn-lt"/>
                <a:ea typeface="+mn-ea"/>
                <a:cs typeface="+mn-cs"/>
              </a:rPr>
              <a:t>move_base</a:t>
            </a:r>
            <a:r>
              <a:rPr lang="zh-CN" altLang="en-US" sz="1200" b="0" i="0" u="none" strike="noStrike" kern="1200" dirty="0" smtClean="0">
                <a:solidFill>
                  <a:schemeClr val="tx1"/>
                </a:solidFill>
                <a:effectLst/>
                <a:latin typeface="+mn-lt"/>
                <a:ea typeface="+mn-ea"/>
                <a:cs typeface="+mn-cs"/>
              </a:rPr>
              <a:t>根据你发布的传感器信息做出路径规划，输出机器人的速度和转向速度。这部分主要与</a:t>
            </a:r>
            <a:r>
              <a:rPr lang="en-US" altLang="zh-CN" sz="1200" b="0" i="0" u="none" strike="noStrike" kern="1200" dirty="0" smtClean="0">
                <a:solidFill>
                  <a:schemeClr val="tx1"/>
                </a:solidFill>
                <a:effectLst/>
                <a:latin typeface="+mn-lt"/>
                <a:ea typeface="+mn-ea"/>
                <a:cs typeface="+mn-cs"/>
              </a:rPr>
              <a:t>ROS</a:t>
            </a:r>
            <a:r>
              <a:rPr lang="zh-CN" altLang="en-US" sz="1200" b="0" i="0" u="none" strike="noStrike" kern="1200" dirty="0" smtClean="0">
                <a:solidFill>
                  <a:schemeClr val="tx1"/>
                </a:solidFill>
                <a:effectLst/>
                <a:latin typeface="+mn-lt"/>
                <a:ea typeface="+mn-ea"/>
                <a:cs typeface="+mn-cs"/>
              </a:rPr>
              <a:t>中的</a:t>
            </a:r>
            <a:r>
              <a:rPr lang="en-US" altLang="zh-CN" sz="1200" b="0" i="0" u="none" strike="noStrike" kern="1200" dirty="0" smtClean="0">
                <a:solidFill>
                  <a:schemeClr val="tx1"/>
                </a:solidFill>
                <a:effectLst/>
                <a:latin typeface="+mn-lt"/>
                <a:ea typeface="+mn-ea"/>
                <a:cs typeface="+mn-cs"/>
              </a:rPr>
              <a:t>Navigation stack</a:t>
            </a:r>
            <a:r>
              <a:rPr lang="zh-CN" altLang="en-US" sz="1200" b="0" i="0" u="none" strike="noStrike" kern="1200" dirty="0" smtClean="0">
                <a:solidFill>
                  <a:schemeClr val="tx1"/>
                </a:solidFill>
                <a:effectLst/>
                <a:latin typeface="+mn-lt"/>
                <a:ea typeface="+mn-ea"/>
                <a:cs typeface="+mn-cs"/>
              </a:rPr>
              <a:t>有关，可以调用相应的</a:t>
            </a:r>
            <a:r>
              <a:rPr lang="en-US" altLang="zh-CN" sz="1200" b="0" i="0" u="none" strike="noStrike" kern="1200" dirty="0" smtClean="0">
                <a:solidFill>
                  <a:schemeClr val="tx1"/>
                </a:solidFill>
                <a:effectLst/>
                <a:latin typeface="+mn-lt"/>
                <a:ea typeface="+mn-ea"/>
                <a:cs typeface="+mn-cs"/>
              </a:rPr>
              <a:t>package</a:t>
            </a:r>
            <a:r>
              <a:rPr lang="zh-CN" altLang="en-US" sz="1200" b="0" i="0" u="none" strike="noStrike" kern="1200" dirty="0" smtClean="0">
                <a:solidFill>
                  <a:schemeClr val="tx1"/>
                </a:solidFill>
                <a:effectLst/>
                <a:latin typeface="+mn-lt"/>
                <a:ea typeface="+mn-ea"/>
                <a:cs typeface="+mn-cs"/>
              </a:rPr>
              <a:t>，如</a:t>
            </a:r>
            <a:r>
              <a:rPr lang="en-US" altLang="zh-CN" sz="1200" b="0" i="0" u="none" strike="noStrike" kern="1200" dirty="0" err="1" smtClean="0">
                <a:solidFill>
                  <a:schemeClr val="tx1"/>
                </a:solidFill>
                <a:effectLst/>
                <a:latin typeface="+mn-lt"/>
                <a:ea typeface="+mn-ea"/>
                <a:cs typeface="+mn-cs"/>
              </a:rPr>
              <a:t>amcl</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gmapping</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move_base</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map_server</a:t>
            </a:r>
            <a:r>
              <a:rPr lang="zh-CN" altLang="en-US" sz="1200" b="0" i="0" u="none" strike="noStrike" kern="1200" dirty="0" smtClean="0">
                <a:solidFill>
                  <a:schemeClr val="tx1"/>
                </a:solidFill>
                <a:effectLst/>
                <a:latin typeface="+mn-lt"/>
                <a:ea typeface="+mn-ea"/>
                <a:cs typeface="+mn-cs"/>
              </a:rPr>
              <a:t>等。它的输入是各种传感器的信息和地图，输出是速度</a:t>
            </a:r>
            <a:r>
              <a:rPr lang="en-US" altLang="zh-CN" sz="1200" b="0" i="0" u="none" strike="noStrike" kern="1200" dirty="0" err="1" smtClean="0">
                <a:solidFill>
                  <a:schemeClr val="tx1"/>
                </a:solidFill>
                <a:effectLst/>
                <a:latin typeface="+mn-lt"/>
                <a:ea typeface="+mn-ea"/>
                <a:cs typeface="+mn-cs"/>
              </a:rPr>
              <a:t>cmd_vel</a:t>
            </a:r>
            <a:r>
              <a:rPr lang="zh-CN" altLang="en-US" sz="1200" b="0" i="0" u="none" strike="noStrike" kern="1200" dirty="0" smtClean="0">
                <a:solidFill>
                  <a:schemeClr val="tx1"/>
                </a:solidFill>
                <a:effectLst/>
                <a:latin typeface="+mn-lt"/>
                <a:ea typeface="+mn-ea"/>
                <a:cs typeface="+mn-cs"/>
              </a:rPr>
              <a:t>。</a:t>
            </a:r>
          </a:p>
          <a:p>
            <a:endParaRPr lang="zh-CN"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3</a:t>
            </a:fld>
            <a:endParaRPr lang="zh-CN" altLang="en-US"/>
          </a:p>
        </p:txBody>
      </p:sp>
    </p:spTree>
    <p:extLst>
      <p:ext uri="{BB962C8B-B14F-4D97-AF65-F5344CB8AC3E}">
        <p14:creationId xmlns:p14="http://schemas.microsoft.com/office/powerpoint/2010/main" val="122219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整体导航包框架如图所示：</a:t>
            </a:r>
          </a:p>
          <a:p>
            <a:r>
              <a:rPr lang="zh-CN" altLang="zh-CN" sz="1200" kern="1200" dirty="0" smtClean="0">
                <a:solidFill>
                  <a:schemeClr val="tx1"/>
                </a:solidFill>
                <a:effectLst/>
                <a:latin typeface="+mn-lt"/>
                <a:ea typeface="+mn-ea"/>
                <a:cs typeface="+mn-cs"/>
              </a:rPr>
              <a:t>其中白色框内的是</a:t>
            </a:r>
            <a:r>
              <a:rPr lang="en-US" altLang="zh-CN" sz="1200" kern="1200" dirty="0" smtClean="0">
                <a:solidFill>
                  <a:schemeClr val="tx1"/>
                </a:solidFill>
                <a:effectLst/>
                <a:latin typeface="+mn-lt"/>
                <a:ea typeface="+mn-ea"/>
                <a:cs typeface="+mn-cs"/>
              </a:rPr>
              <a:t>ROS</a:t>
            </a:r>
            <a:r>
              <a:rPr lang="zh-CN" altLang="zh-CN" sz="1200" kern="1200" dirty="0" smtClean="0">
                <a:solidFill>
                  <a:schemeClr val="tx1"/>
                </a:solidFill>
                <a:effectLst/>
                <a:latin typeface="+mn-lt"/>
                <a:ea typeface="+mn-ea"/>
                <a:cs typeface="+mn-cs"/>
              </a:rPr>
              <a:t>已经为我们准备好的必须使用的组件，灰色框内的是</a:t>
            </a:r>
            <a:r>
              <a:rPr lang="en-US" altLang="zh-CN" sz="1200" kern="1200" dirty="0" smtClean="0">
                <a:solidFill>
                  <a:schemeClr val="tx1"/>
                </a:solidFill>
                <a:effectLst/>
                <a:latin typeface="+mn-lt"/>
                <a:ea typeface="+mn-ea"/>
                <a:cs typeface="+mn-cs"/>
              </a:rPr>
              <a:t>ROS</a:t>
            </a:r>
            <a:r>
              <a:rPr lang="zh-CN" altLang="zh-CN" sz="1200" kern="1200" dirty="0" smtClean="0">
                <a:solidFill>
                  <a:schemeClr val="tx1"/>
                </a:solidFill>
                <a:effectLst/>
                <a:latin typeface="+mn-lt"/>
                <a:ea typeface="+mn-ea"/>
                <a:cs typeface="+mn-cs"/>
              </a:rPr>
              <a:t>中可选的组件，蓝色的是用户需要提供的机器人平台上的组件。</a:t>
            </a:r>
          </a:p>
          <a:p>
            <a:r>
              <a:rPr lang="zh-CN" altLang="zh-CN" sz="1200" kern="1200" dirty="0" smtClean="0">
                <a:solidFill>
                  <a:schemeClr val="tx1"/>
                </a:solidFill>
                <a:effectLst/>
                <a:latin typeface="+mn-lt"/>
                <a:ea typeface="+mn-ea"/>
                <a:cs typeface="+mn-cs"/>
              </a:rPr>
              <a:t>另外，我们可以清楚得看见</a:t>
            </a:r>
            <a:r>
              <a:rPr lang="en-US" altLang="zh-CN" sz="1200" kern="1200" dirty="0" smtClean="0">
                <a:solidFill>
                  <a:schemeClr val="tx1"/>
                </a:solidFill>
                <a:effectLst/>
                <a:latin typeface="+mn-lt"/>
                <a:ea typeface="+mn-ea"/>
                <a:cs typeface="+mn-cs"/>
              </a:rPr>
              <a:t>navigation</a:t>
            </a:r>
            <a:r>
              <a:rPr lang="zh-CN" altLang="zh-CN" sz="1200" kern="1200" dirty="0" smtClean="0">
                <a:solidFill>
                  <a:schemeClr val="tx1"/>
                </a:solidFill>
                <a:effectLst/>
                <a:latin typeface="+mn-lt"/>
                <a:ea typeface="+mn-ea"/>
                <a:cs typeface="+mn-cs"/>
              </a:rPr>
              <a:t>的输入：里程计</a:t>
            </a:r>
            <a:r>
              <a:rPr lang="en-US" altLang="zh-CN" sz="1200" kern="1200" dirty="0" err="1" smtClean="0">
                <a:solidFill>
                  <a:schemeClr val="tx1"/>
                </a:solidFill>
                <a:effectLst/>
                <a:latin typeface="+mn-lt"/>
                <a:ea typeface="+mn-ea"/>
                <a:cs typeface="+mn-cs"/>
              </a:rPr>
              <a:t>odometry</a:t>
            </a:r>
            <a:r>
              <a:rPr lang="zh-CN" altLang="zh-CN" sz="1200" kern="1200" dirty="0" smtClean="0">
                <a:solidFill>
                  <a:schemeClr val="tx1"/>
                </a:solidFill>
                <a:effectLst/>
                <a:latin typeface="+mn-lt"/>
                <a:ea typeface="+mn-ea"/>
                <a:cs typeface="+mn-cs"/>
              </a:rPr>
              <a:t>， 激光雷达或者</a:t>
            </a:r>
            <a:r>
              <a:rPr lang="en-US" altLang="zh-CN" sz="1200" kern="1200" dirty="0" err="1" smtClean="0">
                <a:solidFill>
                  <a:schemeClr val="tx1"/>
                </a:solidFill>
                <a:effectLst/>
                <a:latin typeface="+mn-lt"/>
                <a:ea typeface="+mn-ea"/>
                <a:cs typeface="+mn-cs"/>
              </a:rPr>
              <a:t>rgbd</a:t>
            </a:r>
            <a:r>
              <a:rPr lang="en-US" altLang="zh-CN" sz="1200" kern="1200" dirty="0" smtClean="0">
                <a:solidFill>
                  <a:schemeClr val="tx1"/>
                </a:solidFill>
                <a:effectLst/>
                <a:latin typeface="+mn-lt"/>
                <a:ea typeface="+mn-ea"/>
                <a:cs typeface="+mn-cs"/>
              </a:rPr>
              <a:t>-camera</a:t>
            </a:r>
            <a:r>
              <a:rPr lang="zh-CN" altLang="zh-CN" sz="1200" kern="1200" dirty="0" smtClean="0">
                <a:solidFill>
                  <a:schemeClr val="tx1"/>
                </a:solidFill>
                <a:effectLst/>
                <a:latin typeface="+mn-lt"/>
                <a:ea typeface="+mn-ea"/>
                <a:cs typeface="+mn-cs"/>
              </a:rPr>
              <a:t>的信息</a:t>
            </a:r>
            <a:r>
              <a:rPr lang="en-US" altLang="zh-CN" sz="1200" kern="1200" dirty="0" err="1" smtClean="0">
                <a:solidFill>
                  <a:schemeClr val="tx1"/>
                </a:solidFill>
                <a:effectLst/>
                <a:latin typeface="+mn-lt"/>
                <a:ea typeface="+mn-ea"/>
                <a:cs typeface="+mn-cs"/>
              </a:rPr>
              <a:t>sensor_topics</a:t>
            </a:r>
            <a:r>
              <a:rPr lang="zh-CN" altLang="zh-CN" sz="1200" kern="1200" dirty="0" smtClean="0">
                <a:solidFill>
                  <a:schemeClr val="tx1"/>
                </a:solidFill>
                <a:effectLst/>
                <a:latin typeface="+mn-lt"/>
                <a:ea typeface="+mn-ea"/>
                <a:cs typeface="+mn-cs"/>
              </a:rPr>
              <a:t>，还有已知的先验地图（</a:t>
            </a:r>
            <a:r>
              <a:rPr lang="en-US" altLang="zh-CN" sz="1200" kern="1200" dirty="0" err="1" smtClean="0">
                <a:solidFill>
                  <a:schemeClr val="tx1"/>
                </a:solidFill>
                <a:effectLst/>
                <a:latin typeface="+mn-lt"/>
                <a:ea typeface="+mn-ea"/>
                <a:cs typeface="+mn-cs"/>
              </a:rPr>
              <a:t>map_server</a:t>
            </a:r>
            <a:r>
              <a:rPr lang="zh-CN" altLang="zh-CN" sz="1200" kern="1200" dirty="0" smtClean="0">
                <a:solidFill>
                  <a:schemeClr val="tx1"/>
                </a:solidFill>
                <a:effectLst/>
                <a:latin typeface="+mn-lt"/>
                <a:ea typeface="+mn-ea"/>
                <a:cs typeface="+mn-cs"/>
              </a:rPr>
              <a:t>）（可选），坐标系变换信息，输出就是</a:t>
            </a:r>
            <a:r>
              <a:rPr lang="en-US" altLang="zh-CN" sz="1200" kern="1200" dirty="0" err="1" smtClean="0">
                <a:solidFill>
                  <a:schemeClr val="tx1"/>
                </a:solidFill>
                <a:effectLst/>
                <a:latin typeface="+mn-lt"/>
                <a:ea typeface="+mn-ea"/>
                <a:cs typeface="+mn-cs"/>
              </a:rPr>
              <a:t>cmd_vel</a:t>
            </a:r>
            <a:r>
              <a:rPr lang="zh-CN" altLang="zh-CN" sz="1200" kern="1200" dirty="0" smtClean="0">
                <a:solidFill>
                  <a:schemeClr val="tx1"/>
                </a:solidFill>
                <a:effectLst/>
                <a:latin typeface="+mn-lt"/>
                <a:ea typeface="+mn-ea"/>
                <a:cs typeface="+mn-cs"/>
              </a:rPr>
              <a:t>速度。</a:t>
            </a:r>
          </a:p>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2458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下面对这张图的每一部分进行逐一介绍：</a:t>
            </a:r>
          </a:p>
          <a:p>
            <a:pPr lvl="0"/>
            <a:r>
              <a:rPr lang="zh-CN" altLang="zh-CN" sz="1200" kern="1200" dirty="0" smtClean="0">
                <a:solidFill>
                  <a:schemeClr val="tx1"/>
                </a:solidFill>
                <a:effectLst/>
                <a:latin typeface="+mn-lt"/>
                <a:ea typeface="+mn-ea"/>
                <a:cs typeface="+mn-cs"/>
              </a:rPr>
              <a:t>传感器坐标转换</a:t>
            </a:r>
            <a:r>
              <a:rPr lang="en-US" altLang="zh-CN" sz="1200" kern="1200" dirty="0" smtClean="0">
                <a:solidFill>
                  <a:schemeClr val="tx1"/>
                </a:solidFill>
                <a:effectLst/>
                <a:latin typeface="+mn-lt"/>
                <a:ea typeface="+mn-ea"/>
                <a:cs typeface="+mn-cs"/>
              </a:rPr>
              <a:t>sensor transform</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tf</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因为我们使用的机器人的控制中心不一定是在传感器上，所以要把传感器的数据转换成在控制中心上的坐标信息。如图所示，传感器获取的数据是在</a:t>
            </a:r>
            <a:r>
              <a:rPr lang="en-US" altLang="zh-CN" sz="1200" kern="1200" dirty="0" err="1" smtClean="0">
                <a:solidFill>
                  <a:schemeClr val="tx1"/>
                </a:solidFill>
                <a:effectLst/>
                <a:latin typeface="+mn-lt"/>
                <a:ea typeface="+mn-ea"/>
                <a:cs typeface="+mn-cs"/>
              </a:rPr>
              <a:t>base_laser</a:t>
            </a:r>
            <a:r>
              <a:rPr lang="zh-CN" altLang="zh-CN" sz="1200" kern="1200" dirty="0" smtClean="0">
                <a:solidFill>
                  <a:schemeClr val="tx1"/>
                </a:solidFill>
                <a:effectLst/>
                <a:latin typeface="+mn-lt"/>
                <a:ea typeface="+mn-ea"/>
                <a:cs typeface="+mn-cs"/>
              </a:rPr>
              <a:t>的坐标系统中的，但是我们控制的时候是以</a:t>
            </a:r>
            <a:r>
              <a:rPr lang="en-US" altLang="zh-CN" sz="1200" kern="1200" dirty="0" err="1" smtClean="0">
                <a:solidFill>
                  <a:schemeClr val="tx1"/>
                </a:solidFill>
                <a:effectLst/>
                <a:latin typeface="+mn-lt"/>
                <a:ea typeface="+mn-ea"/>
                <a:cs typeface="+mn-cs"/>
              </a:rPr>
              <a:t>base_link</a:t>
            </a:r>
            <a:r>
              <a:rPr lang="zh-CN" altLang="zh-CN" sz="1200" kern="1200" dirty="0" smtClean="0">
                <a:solidFill>
                  <a:schemeClr val="tx1"/>
                </a:solidFill>
                <a:effectLst/>
                <a:latin typeface="+mn-lt"/>
                <a:ea typeface="+mn-ea"/>
                <a:cs typeface="+mn-cs"/>
              </a:rPr>
              <a:t>为中心，所以要根据两者的位置关系进行坐标的变换。变换的过程不需要我们自己处理，只需要将</a:t>
            </a:r>
            <a:r>
              <a:rPr lang="en-US" altLang="zh-CN" sz="1200" kern="1200" dirty="0" err="1" smtClean="0">
                <a:solidFill>
                  <a:schemeClr val="tx1"/>
                </a:solidFill>
                <a:effectLst/>
                <a:latin typeface="+mn-lt"/>
                <a:ea typeface="+mn-ea"/>
                <a:cs typeface="+mn-cs"/>
              </a:rPr>
              <a:t>base_laser</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base_link</a:t>
            </a:r>
            <a:r>
              <a:rPr lang="zh-CN" altLang="zh-CN" sz="1200" kern="1200" dirty="0" smtClean="0">
                <a:solidFill>
                  <a:schemeClr val="tx1"/>
                </a:solidFill>
                <a:effectLst/>
                <a:latin typeface="+mn-lt"/>
                <a:ea typeface="+mn-ea"/>
                <a:cs typeface="+mn-cs"/>
              </a:rPr>
              <a:t>两者之间的位置关系告诉</a:t>
            </a:r>
            <a:r>
              <a:rPr lang="en-US" altLang="zh-CN" sz="1200" kern="1200" dirty="0" err="1" smtClean="0">
                <a:solidFill>
                  <a:schemeClr val="tx1"/>
                </a:solidFill>
                <a:effectLst/>
                <a:latin typeface="+mn-lt"/>
                <a:ea typeface="+mn-ea"/>
                <a:cs typeface="+mn-cs"/>
              </a:rPr>
              <a:t>tf</a:t>
            </a:r>
            <a:r>
              <a:rPr lang="zh-CN" altLang="zh-CN" sz="1200" kern="1200" dirty="0" smtClean="0">
                <a:solidFill>
                  <a:schemeClr val="tx1"/>
                </a:solidFill>
                <a:effectLst/>
                <a:latin typeface="+mn-lt"/>
                <a:ea typeface="+mn-ea"/>
                <a:cs typeface="+mn-cs"/>
              </a:rPr>
              <a:t>，就可以自动转换了。</a:t>
            </a:r>
          </a:p>
          <a:p>
            <a:endParaRPr lang="zh-CN" altLang="zh-CN" sz="1200" kern="1200" dirty="0" smtClean="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67524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smtClean="0">
                <a:solidFill>
                  <a:schemeClr val="tx1"/>
                </a:solidFill>
                <a:effectLst/>
                <a:latin typeface="+mn-lt"/>
                <a:ea typeface="+mn-ea"/>
                <a:cs typeface="+mn-cs"/>
              </a:rPr>
              <a:t>图中：</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nav_msgs</a:t>
            </a:r>
            <a:r>
              <a:rPr lang="en-US" altLang="zh-CN" sz="1200" dirty="0" smtClean="0"/>
              <a:t>/</a:t>
            </a:r>
            <a:r>
              <a:rPr lang="en-US" altLang="zh-CN" sz="1200" dirty="0" err="1" smtClean="0"/>
              <a:t>Odometry</a:t>
            </a:r>
            <a:r>
              <a:rPr lang="zh-CN" altLang="zh-CN" sz="1200" dirty="0" smtClean="0"/>
              <a:t>提供了机器人从</a:t>
            </a:r>
            <a:r>
              <a:rPr lang="en-US" altLang="zh-CN" sz="1200" dirty="0" err="1" smtClean="0"/>
              <a:t>frame_id</a:t>
            </a:r>
            <a:r>
              <a:rPr lang="zh-CN" altLang="zh-CN" sz="1200" dirty="0" smtClean="0"/>
              <a:t>坐标系到</a:t>
            </a:r>
            <a:r>
              <a:rPr lang="en-US" altLang="zh-CN" sz="1200" dirty="0" err="1" smtClean="0"/>
              <a:t>child_frame_id</a:t>
            </a:r>
            <a:r>
              <a:rPr lang="zh-CN" altLang="zh-CN" sz="1200" dirty="0" smtClean="0"/>
              <a:t>坐标系的相对位置，它还通过</a:t>
            </a:r>
            <a:r>
              <a:rPr lang="en-US" altLang="zh-CN" sz="1200" dirty="0" err="1" smtClean="0"/>
              <a:t>geometry_msgs</a:t>
            </a:r>
            <a:r>
              <a:rPr lang="en-US" altLang="zh-CN" sz="1200" dirty="0" smtClean="0"/>
              <a:t>/Pose</a:t>
            </a:r>
            <a:r>
              <a:rPr lang="zh-CN" altLang="zh-CN" sz="1200" dirty="0" smtClean="0"/>
              <a:t>消息提供机器人位姿信息，</a:t>
            </a:r>
            <a:r>
              <a:rPr lang="en-US" altLang="zh-CN" sz="1200" dirty="0" err="1" smtClean="0"/>
              <a:t>geometry_msgs</a:t>
            </a:r>
            <a:r>
              <a:rPr lang="en-US" altLang="zh-CN" sz="1200" dirty="0" smtClean="0"/>
              <a:t>/Twists</a:t>
            </a:r>
            <a:r>
              <a:rPr lang="zh-CN" altLang="zh-CN" sz="1200" dirty="0" smtClean="0"/>
              <a:t>消息表示速度信息。位姿信息中包含着两个数据结构，一个表示欧拉坐标系中的位置，另一个则使用四元向量描述机器人的方向，也就是机器人的角位移。速度信息包含了线速度和角速度 </a:t>
            </a:r>
            <a:endParaRPr lang="zh-CN" altLang="en-US" sz="1200" dirty="0" smtClean="0"/>
          </a:p>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770702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7</a:t>
            </a:fld>
            <a:endParaRPr lang="zh-CN" altLang="en-US"/>
          </a:p>
        </p:txBody>
      </p:sp>
    </p:spTree>
    <p:extLst>
      <p:ext uri="{BB962C8B-B14F-4D97-AF65-F5344CB8AC3E}">
        <p14:creationId xmlns:p14="http://schemas.microsoft.com/office/powerpoint/2010/main" val="53076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中间这个</a:t>
            </a:r>
            <a:r>
              <a:rPr lang="en-US" altLang="zh-CN" dirty="0"/>
              <a:t>node</a:t>
            </a:r>
            <a:r>
              <a:rPr lang="zh-CN" altLang="en-US" dirty="0"/>
              <a:t>就是</a:t>
            </a:r>
            <a:r>
              <a:rPr lang="en-US" altLang="zh-CN" dirty="0" err="1"/>
              <a:t>movebase</a:t>
            </a:r>
            <a:r>
              <a:rPr lang="zh-CN" altLang="en-US" dirty="0"/>
              <a:t>，他要正常工作，首先需要设置好三个接口，</a:t>
            </a:r>
            <a:endParaRPr lang="en-US" altLang="zh-CN" dirty="0"/>
          </a:p>
          <a:p>
            <a:r>
              <a:rPr lang="zh-CN" altLang="en-US" dirty="0"/>
              <a:t>分别叫做</a:t>
            </a:r>
            <a:r>
              <a:rPr lang="en-US" altLang="zh-CN" dirty="0"/>
              <a:t>….</a:t>
            </a:r>
            <a:r>
              <a:rPr lang="zh-CN" altLang="en-US" dirty="0"/>
              <a:t>， 在</a:t>
            </a:r>
            <a:r>
              <a:rPr lang="en-US" altLang="zh-CN" dirty="0"/>
              <a:t>ROS</a:t>
            </a:r>
            <a:r>
              <a:rPr lang="zh-CN" altLang="en-US" dirty="0"/>
              <a:t>里，实际的路径规划一般就是分为这么三部分，</a:t>
            </a:r>
            <a:endParaRPr lang="en-US" altLang="zh-CN" dirty="0"/>
          </a:p>
          <a:p>
            <a:r>
              <a:rPr lang="zh-CN" altLang="en-US" dirty="0"/>
              <a:t>一部分是全局规划，负责轨迹的大方向，用户来躲避静态障碍物，</a:t>
            </a:r>
            <a:endParaRPr lang="en-US" altLang="zh-CN" dirty="0"/>
          </a:p>
          <a:p>
            <a:r>
              <a:rPr lang="zh-CN" altLang="en-US" dirty="0"/>
              <a:t>一部分是局部路径规划，负责具体的运动细节，用来躲避移动中的障碍物，也就是动态避障</a:t>
            </a:r>
            <a:endParaRPr lang="en-US" altLang="zh-CN" dirty="0"/>
          </a:p>
          <a:p>
            <a:r>
              <a:rPr lang="zh-CN" altLang="en-US" dirty="0"/>
              <a:t>做好了这两部分路径规划，机器人就可以正常的运动了，但有些时候，</a:t>
            </a:r>
            <a:endParaRPr lang="en-US" altLang="zh-CN" dirty="0"/>
          </a:p>
          <a:p>
            <a:r>
              <a:rPr lang="zh-CN" altLang="en-US" dirty="0"/>
              <a:t>机器人也会陷入一些运动情况，比如碰撞到障碍物，那它就会有一些恢复动作，</a:t>
            </a:r>
            <a:r>
              <a:rPr lang="en-US" altLang="zh-CN" dirty="0"/>
              <a:t>recovery behavior</a:t>
            </a:r>
          </a:p>
          <a:p>
            <a:r>
              <a:rPr lang="zh-CN" altLang="en-US" dirty="0"/>
              <a:t>这些恢复动作就属于异常动作处理的方法。</a:t>
            </a:r>
            <a:endParaRPr lang="en-US" altLang="zh-CN" dirty="0"/>
          </a:p>
          <a:p>
            <a:r>
              <a:rPr lang="zh-CN" altLang="en-US" dirty="0"/>
              <a:t>那针对这三个接口，每一个</a:t>
            </a:r>
            <a:r>
              <a:rPr lang="en-US" altLang="zh-CN" dirty="0"/>
              <a:t>ROS</a:t>
            </a:r>
            <a:r>
              <a:rPr lang="zh-CN" altLang="en-US" dirty="0"/>
              <a:t>都给我们提供了一些插件，供用户来选择</a:t>
            </a:r>
            <a:endParaRPr lang="en-US" altLang="zh-CN" dirty="0"/>
          </a:p>
          <a:p>
            <a:r>
              <a:rPr lang="zh-CN" altLang="en-US" dirty="0"/>
              <a:t>比如局部路径规划，</a:t>
            </a:r>
            <a:r>
              <a:rPr lang="en-US" altLang="zh-CN" dirty="0"/>
              <a:t>ROS</a:t>
            </a:r>
            <a:r>
              <a:rPr lang="zh-CN" altLang="en-US" dirty="0"/>
              <a:t>提供了两个插件，</a:t>
            </a:r>
            <a:endParaRPr lang="en-US" altLang="zh-CN" dirty="0"/>
          </a:p>
          <a:p>
            <a:r>
              <a:rPr lang="zh-CN" altLang="en-US" dirty="0"/>
              <a:t>这每一个插件，都是不同算法的实现，其实就是不同的</a:t>
            </a:r>
            <a:r>
              <a:rPr lang="en-US" altLang="zh-CN" dirty="0"/>
              <a:t>package</a:t>
            </a:r>
            <a:r>
              <a:rPr lang="zh-CN" altLang="en-US" dirty="0"/>
              <a:t>，在</a:t>
            </a:r>
            <a:r>
              <a:rPr lang="en-US" altLang="zh-CN" dirty="0"/>
              <a:t>navigation</a:t>
            </a:r>
            <a:r>
              <a:rPr lang="zh-CN" altLang="en-US" dirty="0"/>
              <a:t>里你都能找到这些</a:t>
            </a:r>
            <a:r>
              <a:rPr lang="en-US" altLang="zh-CN" dirty="0"/>
              <a:t>package</a:t>
            </a:r>
          </a:p>
          <a:p>
            <a:r>
              <a:rPr lang="zh-CN" altLang="en-US" dirty="0"/>
              <a:t>他们就是</a:t>
            </a:r>
            <a:r>
              <a:rPr lang="en-US" altLang="zh-CN" dirty="0" err="1"/>
              <a:t>move_base</a:t>
            </a:r>
            <a:r>
              <a:rPr lang="zh-CN" altLang="en-US" dirty="0"/>
              <a:t>的插件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Dwa_local_planner</a:t>
            </a:r>
            <a:r>
              <a:rPr lang="zh-CN" altLang="en-US" dirty="0"/>
              <a:t>就是</a:t>
            </a:r>
            <a:r>
              <a:rPr lang="en-US" altLang="zh-CN" dirty="0" err="1"/>
              <a:t>base_local_planner</a:t>
            </a:r>
            <a:r>
              <a:rPr lang="zh-CN" altLang="en-US" dirty="0"/>
              <a:t>的重写版本，对动态窗口的速度采样更好</a:t>
            </a:r>
            <a:endParaRPr lang="en-US" altLang="zh-CN" dirty="0"/>
          </a:p>
          <a:p>
            <a:r>
              <a:rPr lang="en-US" altLang="zh-CN" dirty="0" err="1"/>
              <a:t>nav_core</a:t>
            </a:r>
            <a:r>
              <a:rPr lang="zh-CN" altLang="en-US" dirty="0"/>
              <a:t>这个</a:t>
            </a:r>
            <a:r>
              <a:rPr lang="en-US" altLang="zh-CN" dirty="0"/>
              <a:t>package</a:t>
            </a:r>
            <a:r>
              <a:rPr lang="zh-CN" altLang="en-US" dirty="0"/>
              <a:t>定义了这三个接口，其实就是定义了三个接口类，</a:t>
            </a:r>
            <a:endParaRPr lang="en-US" altLang="zh-CN" dirty="0"/>
          </a:p>
          <a:p>
            <a:r>
              <a:rPr lang="zh-CN" altLang="en-US" dirty="0"/>
              <a:t>然后各自继承和实现了这些功能</a:t>
            </a:r>
            <a:endParaRPr lang="en-US" altLang="zh-CN" dirty="0"/>
          </a:p>
          <a:p>
            <a:r>
              <a:rPr lang="zh-CN" altLang="en-US" dirty="0"/>
              <a:t>在</a:t>
            </a:r>
            <a:r>
              <a:rPr lang="en-US" altLang="zh-CN" dirty="0" err="1"/>
              <a:t>move_base</a:t>
            </a:r>
            <a:r>
              <a:rPr lang="zh-CN" altLang="en-US" dirty="0"/>
              <a:t>的参数配置里</a:t>
            </a:r>
          </a:p>
        </p:txBody>
      </p:sp>
      <p:sp>
        <p:nvSpPr>
          <p:cNvPr id="4" name="灯片编号占位符 3"/>
          <p:cNvSpPr>
            <a:spLocks noGrp="1"/>
          </p:cNvSpPr>
          <p:nvPr>
            <p:ph type="sldNum" sz="quarter" idx="10"/>
          </p:nvPr>
        </p:nvSpPr>
        <p:spPr/>
        <p:txBody>
          <a:bodyPr/>
          <a:lstStyle/>
          <a:p>
            <a:fld id="{C66F04E6-1E90-41EA-948B-422BB0095D4F}" type="slidenum">
              <a:rPr lang="zh-CN" altLang="en-US" smtClean="0"/>
              <a:t>8</a:t>
            </a:fld>
            <a:endParaRPr lang="zh-CN" altLang="en-US"/>
          </a:p>
        </p:txBody>
      </p:sp>
    </p:spTree>
    <p:extLst>
      <p:ext uri="{BB962C8B-B14F-4D97-AF65-F5344CB8AC3E}">
        <p14:creationId xmlns:p14="http://schemas.microsoft.com/office/powerpoint/2010/main" val="79677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zh-CN" dirty="0" smtClean="0"/>
              <a:t>要理解</a:t>
            </a:r>
            <a:r>
              <a:rPr lang="en-US" altLang="zh-CN" dirty="0" smtClean="0"/>
              <a:t>ROS navigation </a:t>
            </a:r>
            <a:r>
              <a:rPr lang="zh-CN" altLang="zh-CN" dirty="0" smtClean="0"/>
              <a:t>最重要的部分是</a:t>
            </a:r>
            <a:r>
              <a:rPr lang="en-US" altLang="zh-CN" dirty="0" err="1" smtClean="0"/>
              <a:t>nav_core</a:t>
            </a:r>
            <a:r>
              <a:rPr lang="en-US" altLang="zh-CN" dirty="0" smtClean="0"/>
              <a:t>: </a:t>
            </a:r>
          </a:p>
          <a:p>
            <a:r>
              <a:rPr lang="zh-CN" altLang="zh-CN" dirty="0" smtClean="0"/>
              <a:t>这个包里面就包含了</a:t>
            </a:r>
            <a:r>
              <a:rPr lang="en-US" altLang="zh-CN" dirty="0" err="1" smtClean="0"/>
              <a:t>global_planner</a:t>
            </a:r>
            <a:r>
              <a:rPr lang="en-US" altLang="zh-CN" dirty="0" smtClean="0"/>
              <a:t> </a:t>
            </a:r>
            <a:r>
              <a:rPr lang="zh-CN" altLang="zh-CN" dirty="0" smtClean="0"/>
              <a:t>，</a:t>
            </a:r>
            <a:r>
              <a:rPr lang="en-US" altLang="zh-CN" dirty="0" smtClean="0"/>
              <a:t> </a:t>
            </a:r>
            <a:r>
              <a:rPr lang="en-US" altLang="zh-CN" dirty="0" err="1" smtClean="0"/>
              <a:t>local_planner</a:t>
            </a:r>
            <a:r>
              <a:rPr lang="en-US" altLang="zh-CN" dirty="0" smtClean="0"/>
              <a:t> </a:t>
            </a:r>
            <a:r>
              <a:rPr lang="zh-CN" altLang="zh-CN" dirty="0" smtClean="0"/>
              <a:t>与</a:t>
            </a:r>
            <a:r>
              <a:rPr lang="en-US" altLang="zh-CN" dirty="0" smtClean="0"/>
              <a:t> </a:t>
            </a:r>
            <a:r>
              <a:rPr lang="en-US" altLang="zh-CN" dirty="0" err="1" smtClean="0"/>
              <a:t>recovery_behavior</a:t>
            </a:r>
            <a:r>
              <a:rPr lang="zh-CN" altLang="zh-CN" dirty="0" smtClean="0"/>
              <a:t>的基类的头文件。</a:t>
            </a:r>
            <a:endParaRPr lang="en-US" altLang="zh-CN" dirty="0" smtClean="0"/>
          </a:p>
          <a:p>
            <a:r>
              <a:rPr lang="zh-CN" altLang="zh-CN" dirty="0" smtClean="0"/>
              <a:t>在</a:t>
            </a:r>
            <a:r>
              <a:rPr lang="en-US" altLang="zh-CN" dirty="0" smtClean="0"/>
              <a:t>ROS navigation</a:t>
            </a:r>
            <a:r>
              <a:rPr lang="zh-CN" altLang="zh-CN" dirty="0" smtClean="0"/>
              <a:t>中，</a:t>
            </a:r>
            <a:r>
              <a:rPr lang="en-US" altLang="zh-CN" dirty="0" smtClean="0"/>
              <a:t> </a:t>
            </a:r>
            <a:r>
              <a:rPr lang="en-US" altLang="zh-CN" dirty="0" err="1" smtClean="0"/>
              <a:t>move_base</a:t>
            </a:r>
            <a:r>
              <a:rPr lang="en-US" altLang="zh-CN" dirty="0" smtClean="0"/>
              <a:t> </a:t>
            </a:r>
            <a:r>
              <a:rPr lang="zh-CN" altLang="zh-CN" dirty="0" smtClean="0"/>
              <a:t>提供的是框架，在</a:t>
            </a:r>
            <a:r>
              <a:rPr lang="en-US" altLang="zh-CN" dirty="0" err="1" smtClean="0"/>
              <a:t>move_base</a:t>
            </a:r>
            <a:r>
              <a:rPr lang="en-US" altLang="zh-CN" dirty="0" smtClean="0"/>
              <a:t> </a:t>
            </a:r>
            <a:r>
              <a:rPr lang="zh-CN" altLang="zh-CN" dirty="0" smtClean="0"/>
              <a:t>中是通过</a:t>
            </a:r>
            <a:r>
              <a:rPr lang="en-US" altLang="zh-CN" dirty="0" err="1" smtClean="0"/>
              <a:t>nav_core</a:t>
            </a:r>
            <a:r>
              <a:rPr lang="en-US" altLang="zh-CN" dirty="0" smtClean="0"/>
              <a:t> </a:t>
            </a:r>
            <a:r>
              <a:rPr lang="zh-CN" altLang="zh-CN" dirty="0" smtClean="0"/>
              <a:t>中规定的</a:t>
            </a:r>
            <a:r>
              <a:rPr lang="en-US" altLang="zh-CN" dirty="0" smtClean="0"/>
              <a:t>planner </a:t>
            </a:r>
            <a:r>
              <a:rPr lang="zh-CN" altLang="zh-CN" dirty="0" smtClean="0"/>
              <a:t>与</a:t>
            </a:r>
            <a:r>
              <a:rPr lang="en-US" altLang="zh-CN" dirty="0" smtClean="0"/>
              <a:t> </a:t>
            </a:r>
            <a:r>
              <a:rPr lang="en-US" altLang="zh-CN" dirty="0" err="1" smtClean="0"/>
              <a:t>recovery_behavior</a:t>
            </a:r>
            <a:r>
              <a:rPr lang="en-US" altLang="zh-CN" dirty="0" smtClean="0"/>
              <a:t> </a:t>
            </a:r>
            <a:r>
              <a:rPr lang="zh-CN" altLang="zh-CN" dirty="0" smtClean="0"/>
              <a:t>的基类的接口进行调用。与具体的实现方法隔离开来。而具体采用的方法由</a:t>
            </a:r>
            <a:r>
              <a:rPr lang="en-US" altLang="zh-CN" dirty="0" err="1" smtClean="0"/>
              <a:t>pluginlib</a:t>
            </a:r>
            <a:r>
              <a:rPr lang="en-US" altLang="zh-CN" dirty="0" smtClean="0"/>
              <a:t> </a:t>
            </a:r>
            <a:r>
              <a:rPr lang="zh-CN" altLang="zh-CN" dirty="0" smtClean="0"/>
              <a:t>根据不同参数导入。这样的实现方法使得</a:t>
            </a:r>
            <a:r>
              <a:rPr lang="en-US" altLang="zh-CN" dirty="0" smtClean="0"/>
              <a:t>navigation</a:t>
            </a:r>
            <a:r>
              <a:rPr lang="zh-CN" altLang="zh-CN" dirty="0" smtClean="0"/>
              <a:t>的可定制性大大增加。像</a:t>
            </a:r>
            <a:r>
              <a:rPr lang="en-US" altLang="zh-CN" dirty="0" err="1" smtClean="0"/>
              <a:t>base_local_planner</a:t>
            </a:r>
            <a:r>
              <a:rPr lang="en-US" altLang="zh-CN" dirty="0" smtClean="0"/>
              <a:t> </a:t>
            </a:r>
            <a:r>
              <a:rPr lang="zh-CN" altLang="zh-CN" dirty="0" smtClean="0"/>
              <a:t>中就实现了两种局部路径规划方法，</a:t>
            </a:r>
            <a:r>
              <a:rPr lang="en-US" altLang="zh-CN" dirty="0" err="1" smtClean="0"/>
              <a:t>global_planner</a:t>
            </a:r>
            <a:r>
              <a:rPr lang="en-US" altLang="zh-CN" dirty="0" smtClean="0"/>
              <a:t> </a:t>
            </a:r>
            <a:r>
              <a:rPr lang="zh-CN" altLang="zh-CN" dirty="0" smtClean="0"/>
              <a:t>实现了</a:t>
            </a:r>
            <a:r>
              <a:rPr lang="en-US" altLang="zh-CN" dirty="0" smtClean="0"/>
              <a:t>A* </a:t>
            </a:r>
            <a:r>
              <a:rPr lang="zh-CN" altLang="zh-CN" dirty="0" smtClean="0"/>
              <a:t>与</a:t>
            </a:r>
            <a:r>
              <a:rPr lang="en-US" altLang="zh-CN" dirty="0" smtClean="0"/>
              <a:t>Dijkstra </a:t>
            </a:r>
            <a:r>
              <a:rPr lang="zh-CN" altLang="zh-CN" dirty="0" smtClean="0"/>
              <a:t>两种方法，在</a:t>
            </a:r>
            <a:r>
              <a:rPr lang="en-US" altLang="zh-CN" dirty="0" err="1" smtClean="0"/>
              <a:t>navigation_experimental</a:t>
            </a:r>
            <a:r>
              <a:rPr lang="en-US" altLang="zh-CN" dirty="0" smtClean="0"/>
              <a:t> </a:t>
            </a:r>
            <a:r>
              <a:rPr lang="zh-CN" altLang="zh-CN" dirty="0" smtClean="0"/>
              <a:t>中还有更多这样的实现。这赋予了这个框架很大的灵活性。通过不同的配置方法可以让</a:t>
            </a:r>
            <a:r>
              <a:rPr lang="en-US" altLang="zh-CN" dirty="0" smtClean="0"/>
              <a:t>navigation</a:t>
            </a:r>
            <a:r>
              <a:rPr lang="zh-CN" altLang="zh-CN" dirty="0" smtClean="0"/>
              <a:t>适应很多不同的任务。</a:t>
            </a:r>
          </a:p>
          <a:p>
            <a:endParaRPr kumimoji="1" lang="zh-CN" altLang="en-US" dirty="0"/>
          </a:p>
        </p:txBody>
      </p:sp>
      <p:sp>
        <p:nvSpPr>
          <p:cNvPr id="4" name="幻灯片编号占位符 3"/>
          <p:cNvSpPr>
            <a:spLocks noGrp="1"/>
          </p:cNvSpPr>
          <p:nvPr>
            <p:ph type="sldNum" sz="quarter" idx="10"/>
          </p:nvPr>
        </p:nvSpPr>
        <p:spPr/>
        <p:txBody>
          <a:bodyPr/>
          <a:lstStyle/>
          <a:p>
            <a:fld id="{C66F04E6-1E90-41EA-948B-422BB0095D4F}" type="slidenum">
              <a:rPr lang="zh-CN" altLang="en-US" smtClean="0"/>
              <a:t>9</a:t>
            </a:fld>
            <a:endParaRPr lang="zh-CN" altLang="en-US"/>
          </a:p>
        </p:txBody>
      </p:sp>
    </p:spTree>
    <p:extLst>
      <p:ext uri="{BB962C8B-B14F-4D97-AF65-F5344CB8AC3E}">
        <p14:creationId xmlns:p14="http://schemas.microsoft.com/office/powerpoint/2010/main" val="70739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395756-46AC-4F9E-AF3E-DDF5DF32F0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10016BF3-BA0F-4510-B647-6DEF3476E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422981D8-BACD-43F8-A451-AA5583D81AD9}"/>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0348152A-1533-473B-A28C-4C831EBAF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D518AD9-72C9-4971-9C71-1E927D844EFB}"/>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411682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2BB3C1-5C84-4260-9D26-F3E29F26A3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A8B114A-DFCD-4055-8001-7065FA4073B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4F1A3D2-4DB3-4583-A702-1857D13D5316}"/>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0F7BBAA3-EE36-4B85-A99C-15A58DA11A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1B3276-373C-4F20-BC62-7D27C14DF4C5}"/>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137417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2759884-56BD-4411-BD52-367E133901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07214E7-3824-4906-A1F7-B075AA7509A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B594F8F-2125-4CA9-AB71-9CC0A5142798}"/>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25907A39-9F87-44FA-B31C-0FE2F81B6A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8A1785F-48A1-4B84-AFDD-D286EA1541F7}"/>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269849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57D711-BF06-4262-BA94-8FAD5B06DD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DFD3740-BB34-405A-B8DA-716B3B8219B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94966B5-8E01-4D7B-9D53-D47AC7113283}"/>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CE136D55-EED1-4EC5-85C6-DC805B358A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142F863-653A-4A89-AD2F-E04A396183BA}"/>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166810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0FDC9B-7304-4275-8B22-44D9DE1B0B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D35C610F-E06F-49FB-825C-E7E9541AE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E07FDEB0-F1DB-4E3E-88CB-1D8397C5AE95}"/>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7D2588F6-B5C9-4545-B419-49CA19438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C2E9A7-69FF-4BC9-B9F4-904B643CF9A4}"/>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33635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CAE891-3CBB-453B-A8DF-31DE3B6591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84DFB20-E477-46C4-BB23-E6344A40379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10FCCC03-FAF8-46C5-B567-93B73B3796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0B8E921B-DD18-4FDB-B400-3AD0B454892C}"/>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27C2E7D6-DEBC-4888-8779-6C08B000E1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E6181E6-6524-47E6-A992-22AA024687DF}"/>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212681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D872F8B-27EE-48EE-AB72-3E6A352E7E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980CE04-9265-4B90-829A-C97A9787C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2D33C50F-61E9-43DD-952E-4DD1C96CF43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4337986B-263B-46F8-93CD-681F32D1B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A29F5B60-406D-4F24-9799-38B7A8B6B56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33107F1-95AC-42E0-B228-B4EBE97CDFA5}"/>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8" name="页脚占位符 7">
            <a:extLst>
              <a:ext uri="{FF2B5EF4-FFF2-40B4-BE49-F238E27FC236}">
                <a16:creationId xmlns="" xmlns:a16="http://schemas.microsoft.com/office/drawing/2014/main" id="{C987C6F5-5A7E-4886-B6F1-035FDACC10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4D440A79-2236-4CC9-B1DD-9C9BA1471623}"/>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83468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9E0491-513E-4647-BC33-FF64A048C6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0A13D869-C4FC-4684-AF88-204AFFE486F3}"/>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4" name="页脚占位符 3">
            <a:extLst>
              <a:ext uri="{FF2B5EF4-FFF2-40B4-BE49-F238E27FC236}">
                <a16:creationId xmlns="" xmlns:a16="http://schemas.microsoft.com/office/drawing/2014/main" id="{651CAFC1-2B4C-4030-A33D-FB5E4A1DB4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03D8F6D-7CEE-474B-B640-676E671DBEAE}"/>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187003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2EDCA55-042B-48EA-A9DB-0E279EF48F94}"/>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3" name="页脚占位符 2">
            <a:extLst>
              <a:ext uri="{FF2B5EF4-FFF2-40B4-BE49-F238E27FC236}">
                <a16:creationId xmlns="" xmlns:a16="http://schemas.microsoft.com/office/drawing/2014/main" id="{DA50C78B-CEEE-4906-A474-F58851D7AF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D996F24B-D56F-4CF5-9CB5-A54CFCB95211}"/>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90691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65F583-CACE-4469-A414-7C2CBB1CA1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7D077A8-70A1-448F-A599-6C116CE1F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EFE6443-CF34-4D2D-BBD9-6BEC3A70B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18EC3B2-9D11-4A4B-A04B-1C156D5A6316}"/>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3AB529A9-C709-471E-BDBB-10173DEB5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4CFB991-CC62-48F6-80C4-2D620285F73E}"/>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358424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5CFF4D-AF42-4BF7-9157-B307EB29ED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0761E50-4D56-4AF9-8EE9-AD9630F48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702A6D3-FF79-4892-9638-EE51570C0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6038C91-96C4-41F2-8FEC-BCA21104B9F2}"/>
              </a:ext>
            </a:extLst>
          </p:cNvPr>
          <p:cNvSpPr>
            <a:spLocks noGrp="1"/>
          </p:cNvSpPr>
          <p:nvPr>
            <p:ph type="dt" sz="half" idx="10"/>
          </p:nvPr>
        </p:nvSpPr>
        <p:spPr/>
        <p:txBody>
          <a:bodyPr/>
          <a:lstStyle/>
          <a:p>
            <a:fld id="{28E59F4B-09AB-4E28-9600-083ACB5D0F2D}" type="datetimeFigureOut">
              <a:rPr lang="zh-CN" altLang="en-US" smtClean="0"/>
              <a:t>2018/7/21</a:t>
            </a:fld>
            <a:endParaRPr lang="zh-CN" altLang="en-US"/>
          </a:p>
        </p:txBody>
      </p:sp>
      <p:sp>
        <p:nvSpPr>
          <p:cNvPr id="6" name="页脚占位符 5">
            <a:extLst>
              <a:ext uri="{FF2B5EF4-FFF2-40B4-BE49-F238E27FC236}">
                <a16:creationId xmlns="" xmlns:a16="http://schemas.microsoft.com/office/drawing/2014/main" id="{FAF34BCA-2517-4007-914C-AD4A943EC5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285F7A1-C7AF-4232-A337-B4083FDAB06A}"/>
              </a:ext>
            </a:extLst>
          </p:cNvPr>
          <p:cNvSpPr>
            <a:spLocks noGrp="1"/>
          </p:cNvSpPr>
          <p:nvPr>
            <p:ph type="sldNum" sz="quarter" idx="12"/>
          </p:nvPr>
        </p:nvSpPr>
        <p:spPr/>
        <p:txBody>
          <a:body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35306765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F81535CB-8517-4A51-B900-9E5FFA1AE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28BEF6C-5914-45E9-A540-0719D3154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340E420-1AB0-498B-8459-4141C6035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59F4B-09AB-4E28-9600-083ACB5D0F2D}" type="datetimeFigureOut">
              <a:rPr lang="zh-CN" altLang="en-US" smtClean="0"/>
              <a:t>2018/7/21</a:t>
            </a:fld>
            <a:endParaRPr lang="zh-CN" altLang="en-US"/>
          </a:p>
        </p:txBody>
      </p:sp>
      <p:sp>
        <p:nvSpPr>
          <p:cNvPr id="5" name="页脚占位符 4">
            <a:extLst>
              <a:ext uri="{FF2B5EF4-FFF2-40B4-BE49-F238E27FC236}">
                <a16:creationId xmlns="" xmlns:a16="http://schemas.microsoft.com/office/drawing/2014/main" id="{EFA16959-C313-497B-AB3D-1CA557190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AE8DEE7C-9218-4A7D-8A30-93523C02E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96FF8-9572-4891-978A-A26F921C845B}" type="slidenum">
              <a:rPr lang="zh-CN" altLang="en-US" smtClean="0"/>
              <a:t>‹#›</a:t>
            </a:fld>
            <a:endParaRPr lang="zh-CN" altLang="en-US"/>
          </a:p>
        </p:txBody>
      </p:sp>
    </p:spTree>
    <p:extLst>
      <p:ext uri="{BB962C8B-B14F-4D97-AF65-F5344CB8AC3E}">
        <p14:creationId xmlns:p14="http://schemas.microsoft.com/office/powerpoint/2010/main" val="22831736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C4FA8ED-AAFB-4428-834B-7002A97C8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210" y="5213470"/>
            <a:ext cx="3291658" cy="1090489"/>
          </a:xfrm>
          <a:prstGeom prst="rect">
            <a:avLst/>
          </a:prstGeom>
        </p:spPr>
      </p:pic>
      <p:grpSp>
        <p:nvGrpSpPr>
          <p:cNvPr id="30" name="组合 29">
            <a:extLst>
              <a:ext uri="{FF2B5EF4-FFF2-40B4-BE49-F238E27FC236}">
                <a16:creationId xmlns="" xmlns:a16="http://schemas.microsoft.com/office/drawing/2014/main" id="{EE1445E2-EB97-437C-8E02-C0E102341B55}"/>
              </a:ext>
            </a:extLst>
          </p:cNvPr>
          <p:cNvGrpSpPr/>
          <p:nvPr/>
        </p:nvGrpSpPr>
        <p:grpSpPr>
          <a:xfrm>
            <a:off x="3022641" y="5153870"/>
            <a:ext cx="2822678" cy="1150097"/>
            <a:chOff x="877611" y="2189204"/>
            <a:chExt cx="2822678" cy="1150097"/>
          </a:xfrm>
        </p:grpSpPr>
        <p:pic>
          <p:nvPicPr>
            <p:cNvPr id="6" name="图片 5">
              <a:extLst>
                <a:ext uri="{FF2B5EF4-FFF2-40B4-BE49-F238E27FC236}">
                  <a16:creationId xmlns="" xmlns:a16="http://schemas.microsoft.com/office/drawing/2014/main" id="{41163C17-F9C8-4A7D-AFB4-C127B2620125}"/>
                </a:ext>
              </a:extLst>
            </p:cNvPr>
            <p:cNvPicPr>
              <a:picLocks noChangeAspect="1"/>
            </p:cNvPicPr>
            <p:nvPr/>
          </p:nvPicPr>
          <p:blipFill rotWithShape="1">
            <a:blip r:embed="rId4">
              <a:extLst>
                <a:ext uri="{28A0092B-C50C-407E-A947-70E740481C1C}">
                  <a14:useLocalDpi xmlns:a14="http://schemas.microsoft.com/office/drawing/2010/main" val="0"/>
                </a:ext>
              </a:extLst>
            </a:blip>
            <a:srcRect t="65388"/>
            <a:stretch/>
          </p:blipFill>
          <p:spPr>
            <a:xfrm>
              <a:off x="877611" y="2856920"/>
              <a:ext cx="2822678" cy="482381"/>
            </a:xfrm>
            <a:prstGeom prst="rect">
              <a:avLst/>
            </a:prstGeom>
          </p:spPr>
        </p:pic>
        <p:pic>
          <p:nvPicPr>
            <p:cNvPr id="29" name="图片 28">
              <a:extLst>
                <a:ext uri="{FF2B5EF4-FFF2-40B4-BE49-F238E27FC236}">
                  <a16:creationId xmlns="" xmlns:a16="http://schemas.microsoft.com/office/drawing/2014/main" id="{39E38323-DC11-4E79-B7E5-2143F925C2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5157"/>
            <a:stretch/>
          </p:blipFill>
          <p:spPr>
            <a:xfrm>
              <a:off x="1037529" y="2189204"/>
              <a:ext cx="2457020" cy="665322"/>
            </a:xfrm>
            <a:prstGeom prst="rect">
              <a:avLst/>
            </a:prstGeom>
          </p:spPr>
        </p:pic>
      </p:grpSp>
      <p:grpSp>
        <p:nvGrpSpPr>
          <p:cNvPr id="11" name="组合 10">
            <a:extLst>
              <a:ext uri="{FF2B5EF4-FFF2-40B4-BE49-F238E27FC236}">
                <a16:creationId xmlns="" xmlns:a16="http://schemas.microsoft.com/office/drawing/2014/main" id="{163D14DF-AF55-4E5F-AA5F-62259B16C5C2}"/>
              </a:ext>
            </a:extLst>
          </p:cNvPr>
          <p:cNvGrpSpPr/>
          <p:nvPr/>
        </p:nvGrpSpPr>
        <p:grpSpPr>
          <a:xfrm>
            <a:off x="2968336" y="838895"/>
            <a:ext cx="5806398" cy="3393440"/>
            <a:chOff x="2968336" y="838895"/>
            <a:chExt cx="5806398" cy="3393440"/>
          </a:xfrm>
        </p:grpSpPr>
        <p:cxnSp>
          <p:nvCxnSpPr>
            <p:cNvPr id="12" name="直接连接符 11">
              <a:extLst>
                <a:ext uri="{FF2B5EF4-FFF2-40B4-BE49-F238E27FC236}">
                  <a16:creationId xmlns="" xmlns:a16="http://schemas.microsoft.com/office/drawing/2014/main" id="{CFE6F868-9FCB-4B10-8159-85531E0F2511}"/>
                </a:ext>
              </a:extLst>
            </p:cNvPr>
            <p:cNvCxnSpPr>
              <a:cxnSpLocks/>
            </p:cNvCxnSpPr>
            <p:nvPr/>
          </p:nvCxnSpPr>
          <p:spPr>
            <a:xfrm flipH="1">
              <a:off x="2968336" y="83889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1B65F481-030E-4592-BD07-34FFEFCCD711}"/>
                </a:ext>
              </a:extLst>
            </p:cNvPr>
            <p:cNvCxnSpPr>
              <a:cxnSpLocks/>
            </p:cNvCxnSpPr>
            <p:nvPr/>
          </p:nvCxnSpPr>
          <p:spPr>
            <a:xfrm flipH="1">
              <a:off x="3251200" y="4232335"/>
              <a:ext cx="552353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标题 3">
              <a:extLst>
                <a:ext uri="{FF2B5EF4-FFF2-40B4-BE49-F238E27FC236}">
                  <a16:creationId xmlns="" xmlns:a16="http://schemas.microsoft.com/office/drawing/2014/main" id="{C490ECDD-AB6A-4089-8E66-5015A3729DFC}"/>
                </a:ext>
              </a:extLst>
            </p:cNvPr>
            <p:cNvSpPr txBox="1">
              <a:spLocks/>
            </p:cNvSpPr>
            <p:nvPr/>
          </p:nvSpPr>
          <p:spPr>
            <a:xfrm>
              <a:off x="3127433" y="1356938"/>
              <a:ext cx="4716085" cy="2696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x-none" altLang="zh-CN" sz="4800" dirty="0" smtClean="0">
                  <a:latin typeface="Times New Roman" panose="02020603050405020304" pitchFamily="18" charset="0"/>
                  <a:ea typeface="黑体" panose="02010609060101010101" pitchFamily="49" charset="-122"/>
                  <a:cs typeface="Times New Roman" panose="02020603050405020304" pitchFamily="18" charset="0"/>
                </a:rPr>
                <a:t>ROS</a:t>
              </a:r>
              <a:r>
                <a:rPr lang="zh-CN" altLang="en-US" sz="4800" dirty="0" smtClean="0">
                  <a:latin typeface="Times New Roman" panose="02020603050405020304" pitchFamily="18" charset="0"/>
                  <a:ea typeface="黑体" panose="02010609060101010101" pitchFamily="49" charset="-122"/>
                  <a:cs typeface="Times New Roman" panose="02020603050405020304" pitchFamily="18" charset="0"/>
                </a:rPr>
                <a:t>教程</a:t>
              </a: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48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4000" dirty="0" smtClean="0">
                  <a:latin typeface="Times New Roman" panose="02020603050405020304" pitchFamily="18" charset="0"/>
                  <a:ea typeface="黑体" panose="02010609060101010101" pitchFamily="49" charset="-122"/>
                  <a:cs typeface="Times New Roman" panose="02020603050405020304" pitchFamily="18" charset="0"/>
                </a:rPr>
                <a:t>Navigation</a:t>
              </a:r>
              <a:r>
                <a:rPr lang="zh-CN" altLang="en-US" sz="4000" dirty="0" smtClean="0">
                  <a:latin typeface="Times New Roman" panose="02020603050405020304" pitchFamily="18" charset="0"/>
                  <a:ea typeface="黑体" panose="02010609060101010101" pitchFamily="49" charset="-122"/>
                  <a:cs typeface="Times New Roman" panose="02020603050405020304" pitchFamily="18" charset="0"/>
                </a:rPr>
                <a:t>授课</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r>
                <a:rPr lang="zh-CN" altLang="en-US" sz="3200" dirty="0"/>
                <a:t>主讲教师</a:t>
              </a:r>
              <a:r>
                <a:rPr lang="en-US" altLang="zh-CN" sz="3200" dirty="0"/>
                <a:t>: </a:t>
              </a:r>
              <a:endParaRPr lang="zh-CN" altLang="en-US" sz="3200" dirty="0"/>
            </a:p>
            <a:p>
              <a:pPr algn="r"/>
              <a:endParaRPr lang="x-none" altLang="zh-CN"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69356190"/>
      </p:ext>
    </p:extLst>
  </p:cSld>
  <p:clrMapOvr>
    <a:masterClrMapping/>
  </p:clrMapOvr>
  <mc:AlternateContent xmlns:mc="http://schemas.openxmlformats.org/markup-compatibility/2006" xmlns:p159="http://schemas.microsoft.com/office/powerpoint/2015/09/main">
    <mc:Choice Requires="p159">
      <p:transition advTm="500">
        <p159:morph option="byObject"/>
      </p:transition>
    </mc:Choice>
    <mc:Fallback xmlns="">
      <p:transition advTm="5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45500" y="2797714"/>
            <a:ext cx="2501006" cy="988347"/>
          </a:xfrm>
          <a:prstGeom prst="rect">
            <a:avLst/>
          </a:prstGeom>
        </p:spPr>
        <p:txBody>
          <a:bodyPr wrap="none">
            <a:spAutoFit/>
          </a:bodyPr>
          <a:lstStyle/>
          <a:p>
            <a:pPr algn="ctr">
              <a:lnSpc>
                <a:spcPct val="150000"/>
              </a:lnSpc>
            </a:pPr>
            <a:r>
              <a:rPr lang="en-US" altLang="zh-CN" sz="4400">
                <a:latin typeface="微软雅黑" panose="020B0503020204020204" pitchFamily="34" charset="-122"/>
                <a:ea typeface="微软雅黑" panose="020B0503020204020204" pitchFamily="34" charset="-122"/>
                <a:cs typeface="Times New Roman" panose="02020603050405020304" pitchFamily="18" charset="0"/>
              </a:rPr>
              <a:t>costmap</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89666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70504191642538"/>
          <p:cNvPicPr/>
          <p:nvPr/>
        </p:nvPicPr>
        <p:blipFill>
          <a:blip r:embed="rId3"/>
          <a:stretch>
            <a:fillRect/>
          </a:stretch>
        </p:blipFill>
        <p:spPr>
          <a:xfrm>
            <a:off x="404039" y="694010"/>
            <a:ext cx="5096873" cy="4661762"/>
          </a:xfrm>
          <a:prstGeom prst="rect">
            <a:avLst/>
          </a:prstGeom>
        </p:spPr>
      </p:pic>
      <p:sp>
        <p:nvSpPr>
          <p:cNvPr id="5" name="文本框 4"/>
          <p:cNvSpPr txBox="1"/>
          <p:nvPr/>
        </p:nvSpPr>
        <p:spPr>
          <a:xfrm>
            <a:off x="586058" y="5602514"/>
            <a:ext cx="4732837" cy="1015663"/>
          </a:xfrm>
          <a:prstGeom prst="rect">
            <a:avLst/>
          </a:prstGeom>
          <a:noFill/>
        </p:spPr>
        <p:txBody>
          <a:bodyPr wrap="square" rtlCol="0">
            <a:spAutoFit/>
          </a:bodyPr>
          <a:lstStyle/>
          <a:p>
            <a:r>
              <a:rPr lang="zh-CN" altLang="zh-CN" sz="2000" dirty="0">
                <a:latin typeface="Microsoft YaHei" charset="-122"/>
                <a:ea typeface="Microsoft YaHei" charset="-122"/>
                <a:cs typeface="Microsoft YaHei" charset="-122"/>
              </a:rPr>
              <a:t>机器人和障碍物以及膨胀区域在</a:t>
            </a:r>
            <a:r>
              <a:rPr lang="en-US" altLang="zh-CN" sz="2000" dirty="0">
                <a:latin typeface="Microsoft YaHei" charset="-122"/>
                <a:ea typeface="Microsoft YaHei" charset="-122"/>
                <a:cs typeface="Microsoft YaHei" charset="-122"/>
              </a:rPr>
              <a:t>2</a:t>
            </a:r>
            <a:r>
              <a:rPr lang="zh-CN" altLang="zh-CN" sz="2000" dirty="0">
                <a:latin typeface="Microsoft YaHei" charset="-122"/>
                <a:ea typeface="Microsoft YaHei" charset="-122"/>
                <a:cs typeface="Microsoft YaHei" charset="-122"/>
              </a:rPr>
              <a:t>维地图上的</a:t>
            </a:r>
            <a:r>
              <a:rPr lang="en-US" altLang="zh-CN" sz="2000" dirty="0">
                <a:latin typeface="Microsoft YaHei" charset="-122"/>
                <a:ea typeface="Microsoft YaHei" charset="-122"/>
                <a:cs typeface="Microsoft YaHei" charset="-122"/>
              </a:rPr>
              <a:t>footprint</a:t>
            </a:r>
            <a:r>
              <a:rPr lang="zh-CN" altLang="zh-CN" sz="2000" dirty="0">
                <a:latin typeface="Microsoft YaHei" charset="-122"/>
                <a:ea typeface="Microsoft YaHei" charset="-122"/>
                <a:cs typeface="Microsoft YaHei" charset="-122"/>
              </a:rPr>
              <a:t>和投影表示</a:t>
            </a:r>
          </a:p>
          <a:p>
            <a:endParaRPr kumimoji="1" lang="zh-CN" altLang="en-US" sz="2000" dirty="0">
              <a:latin typeface="Microsoft YaHei" charset="-122"/>
              <a:ea typeface="Microsoft YaHei" charset="-122"/>
              <a:cs typeface="Microsoft YaHei" charset="-122"/>
            </a:endParaRPr>
          </a:p>
        </p:txBody>
      </p:sp>
      <p:sp>
        <p:nvSpPr>
          <p:cNvPr id="6" name="矩形 5"/>
          <p:cNvSpPr/>
          <p:nvPr/>
        </p:nvSpPr>
        <p:spPr>
          <a:xfrm>
            <a:off x="5892801" y="1778396"/>
            <a:ext cx="6096000" cy="2492990"/>
          </a:xfrm>
          <a:prstGeom prst="rect">
            <a:avLst/>
          </a:prstGeom>
        </p:spPr>
        <p:txBody>
          <a:bodyPr>
            <a:spAutoFit/>
          </a:bodyPr>
          <a:lstStyle/>
          <a:p>
            <a:pPr algn="just">
              <a:spcAft>
                <a:spcPts val="0"/>
              </a:spcAft>
            </a:pPr>
            <a:r>
              <a:rPr lang="zh-CN" altLang="zh-CN" sz="2000" kern="100" dirty="0">
                <a:solidFill>
                  <a:srgbClr val="FF0000"/>
                </a:solidFill>
                <a:latin typeface="Microsoft YaHei" charset="-122"/>
                <a:ea typeface="Microsoft YaHei" charset="-122"/>
                <a:cs typeface="Microsoft YaHei" charset="-122"/>
              </a:rPr>
              <a:t>红色</a:t>
            </a:r>
            <a:r>
              <a:rPr lang="en-US" altLang="zh-CN" sz="2000" kern="100" dirty="0">
                <a:solidFill>
                  <a:srgbClr val="FF0000"/>
                </a:solidFill>
                <a:latin typeface="Microsoft YaHei" charset="-122"/>
                <a:ea typeface="Microsoft YaHei" charset="-122"/>
                <a:cs typeface="Microsoft YaHei" charset="-122"/>
              </a:rPr>
              <a:t>cell</a:t>
            </a:r>
            <a:r>
              <a:rPr lang="zh-CN" altLang="zh-CN" sz="2000" kern="100" dirty="0">
                <a:solidFill>
                  <a:srgbClr val="4F4F4F"/>
                </a:solidFill>
                <a:latin typeface="Microsoft YaHei" charset="-122"/>
                <a:ea typeface="Microsoft YaHei" charset="-122"/>
                <a:cs typeface="Microsoft YaHei" charset="-122"/>
              </a:rPr>
              <a:t>（图中红色蓝色区域都是一系列</a:t>
            </a:r>
            <a:r>
              <a:rPr lang="en-US" altLang="zh-CN" sz="2000" kern="100" dirty="0">
                <a:solidFill>
                  <a:srgbClr val="4F4F4F"/>
                </a:solidFill>
                <a:latin typeface="Microsoft YaHei" charset="-122"/>
                <a:ea typeface="Microsoft YaHei" charset="-122"/>
                <a:cs typeface="Microsoft YaHei" charset="-122"/>
              </a:rPr>
              <a:t>cell</a:t>
            </a:r>
            <a:r>
              <a:rPr lang="zh-CN" altLang="zh-CN" sz="2000" kern="100" dirty="0">
                <a:solidFill>
                  <a:srgbClr val="4F4F4F"/>
                </a:solidFill>
                <a:latin typeface="Microsoft YaHei" charset="-122"/>
                <a:ea typeface="Microsoft YaHei" charset="-122"/>
                <a:cs typeface="Microsoft YaHei" charset="-122"/>
              </a:rPr>
              <a:t>堆叠出来的）代表的是代价地图中的障碍</a:t>
            </a:r>
            <a:r>
              <a:rPr lang="zh-CN" altLang="zh-CN" sz="2000" kern="100" dirty="0" smtClean="0">
                <a:solidFill>
                  <a:srgbClr val="4F4F4F"/>
                </a:solidFill>
                <a:latin typeface="Microsoft YaHei" charset="-122"/>
                <a:ea typeface="Microsoft YaHei" charset="-122"/>
                <a:cs typeface="Microsoft YaHei" charset="-122"/>
              </a:rPr>
              <a:t>，</a:t>
            </a:r>
            <a:endParaRPr lang="en-US" altLang="zh-CN" sz="2000" kern="100" dirty="0" smtClean="0">
              <a:solidFill>
                <a:srgbClr val="4F4F4F"/>
              </a:solidFill>
              <a:latin typeface="Microsoft YaHei" charset="-122"/>
              <a:ea typeface="Microsoft YaHei" charset="-122"/>
              <a:cs typeface="Microsoft YaHei" charset="-122"/>
            </a:endParaRPr>
          </a:p>
          <a:p>
            <a:pPr algn="just">
              <a:spcAft>
                <a:spcPts val="0"/>
              </a:spcAft>
            </a:pPr>
            <a:r>
              <a:rPr lang="zh-CN" altLang="zh-CN" sz="2000" kern="100" dirty="0" smtClean="0">
                <a:solidFill>
                  <a:srgbClr val="0070C0"/>
                </a:solidFill>
                <a:latin typeface="Microsoft YaHei" charset="-122"/>
                <a:ea typeface="Microsoft YaHei" charset="-122"/>
                <a:cs typeface="Microsoft YaHei" charset="-122"/>
              </a:rPr>
              <a:t>蓝色</a:t>
            </a:r>
            <a:r>
              <a:rPr lang="en-US" altLang="zh-CN" sz="2000" kern="100" dirty="0">
                <a:solidFill>
                  <a:srgbClr val="0070C0"/>
                </a:solidFill>
                <a:latin typeface="Microsoft YaHei" charset="-122"/>
                <a:ea typeface="Microsoft YaHei" charset="-122"/>
                <a:cs typeface="Microsoft YaHei" charset="-122"/>
              </a:rPr>
              <a:t>cell</a:t>
            </a:r>
            <a:r>
              <a:rPr lang="zh-CN" altLang="zh-CN" sz="2000" kern="100" dirty="0">
                <a:solidFill>
                  <a:srgbClr val="4F4F4F"/>
                </a:solidFill>
                <a:latin typeface="Microsoft YaHei" charset="-122"/>
                <a:ea typeface="Microsoft YaHei" charset="-122"/>
                <a:cs typeface="Microsoft YaHei" charset="-122"/>
              </a:rPr>
              <a:t>代表的是通过机器人内切圆半径计算的障碍物</a:t>
            </a:r>
            <a:r>
              <a:rPr lang="zh-CN" altLang="zh-CN" sz="2000" kern="100" dirty="0" smtClean="0">
                <a:solidFill>
                  <a:srgbClr val="4F4F4F"/>
                </a:solidFill>
                <a:latin typeface="Microsoft YaHei" charset="-122"/>
                <a:ea typeface="Microsoft YaHei" charset="-122"/>
                <a:cs typeface="Microsoft YaHei" charset="-122"/>
              </a:rPr>
              <a:t>膨胀</a:t>
            </a:r>
            <a:endParaRPr lang="en-US" altLang="zh-CN" sz="2000" kern="100" dirty="0" smtClean="0">
              <a:solidFill>
                <a:srgbClr val="4F4F4F"/>
              </a:solidFill>
              <a:latin typeface="Microsoft YaHei" charset="-122"/>
              <a:ea typeface="Microsoft YaHei" charset="-122"/>
              <a:cs typeface="Microsoft YaHei" charset="-122"/>
            </a:endParaRPr>
          </a:p>
          <a:p>
            <a:pPr algn="just">
              <a:spcAft>
                <a:spcPts val="0"/>
              </a:spcAft>
            </a:pPr>
            <a:r>
              <a:rPr lang="zh-CN" altLang="zh-CN" sz="2000" kern="100" dirty="0" smtClean="0">
                <a:solidFill>
                  <a:srgbClr val="FF0000"/>
                </a:solidFill>
                <a:latin typeface="Microsoft YaHei" charset="-122"/>
                <a:ea typeface="Microsoft YaHei" charset="-122"/>
                <a:cs typeface="Microsoft YaHei" charset="-122"/>
              </a:rPr>
              <a:t>红色</a:t>
            </a:r>
            <a:r>
              <a:rPr lang="zh-CN" altLang="zh-CN" sz="2000" kern="100" dirty="0">
                <a:solidFill>
                  <a:srgbClr val="FF0000"/>
                </a:solidFill>
                <a:latin typeface="Microsoft YaHei" charset="-122"/>
                <a:ea typeface="Microsoft YaHei" charset="-122"/>
                <a:cs typeface="Microsoft YaHei" charset="-122"/>
              </a:rPr>
              <a:t>多边形</a:t>
            </a:r>
            <a:r>
              <a:rPr lang="zh-CN" altLang="zh-CN" sz="2000" kern="100" dirty="0">
                <a:solidFill>
                  <a:srgbClr val="4F4F4F"/>
                </a:solidFill>
                <a:latin typeface="Microsoft YaHei" charset="-122"/>
                <a:ea typeface="Microsoft YaHei" charset="-122"/>
                <a:cs typeface="Microsoft YaHei" charset="-122"/>
              </a:rPr>
              <a:t>代表的是机器人</a:t>
            </a:r>
            <a:r>
              <a:rPr lang="en-US" altLang="zh-CN" sz="2000" kern="100" dirty="0">
                <a:solidFill>
                  <a:srgbClr val="4F4F4F"/>
                </a:solidFill>
                <a:latin typeface="Microsoft YaHei" charset="-122"/>
                <a:ea typeface="Microsoft YaHei" charset="-122"/>
                <a:cs typeface="Microsoft YaHei" charset="-122"/>
              </a:rPr>
              <a:t>footprint(</a:t>
            </a:r>
            <a:r>
              <a:rPr lang="zh-CN" altLang="zh-CN" sz="2000" kern="100" dirty="0">
                <a:solidFill>
                  <a:srgbClr val="4F4F4F"/>
                </a:solidFill>
                <a:latin typeface="Microsoft YaHei" charset="-122"/>
                <a:ea typeface="Microsoft YaHei" charset="-122"/>
                <a:cs typeface="Microsoft YaHei" charset="-122"/>
              </a:rPr>
              <a:t>机器人轮廓的垂直投影</a:t>
            </a:r>
            <a:r>
              <a:rPr lang="en-US" altLang="zh-CN" sz="2000" kern="100" dirty="0">
                <a:solidFill>
                  <a:srgbClr val="4F4F4F"/>
                </a:solidFill>
                <a:latin typeface="Microsoft YaHei" charset="-122"/>
                <a:ea typeface="Microsoft YaHei" charset="-122"/>
                <a:cs typeface="Microsoft YaHei" charset="-122"/>
              </a:rPr>
              <a:t>)</a:t>
            </a:r>
            <a:r>
              <a:rPr lang="zh-CN" altLang="zh-CN" sz="2000" kern="100" dirty="0" smtClean="0">
                <a:solidFill>
                  <a:srgbClr val="4F4F4F"/>
                </a:solidFill>
                <a:latin typeface="Microsoft YaHei" charset="-122"/>
                <a:ea typeface="Microsoft YaHei" charset="-122"/>
                <a:cs typeface="Microsoft YaHei" charset="-122"/>
              </a:rPr>
              <a:t>。</a:t>
            </a:r>
            <a:endParaRPr lang="en-US" altLang="zh-CN" sz="2000" kern="100" dirty="0" smtClean="0">
              <a:solidFill>
                <a:srgbClr val="4F4F4F"/>
              </a:solidFill>
              <a:latin typeface="Microsoft YaHei" charset="-122"/>
              <a:ea typeface="Microsoft YaHei" charset="-122"/>
              <a:cs typeface="Microsoft YaHei" charset="-122"/>
            </a:endParaRPr>
          </a:p>
          <a:p>
            <a:pPr algn="just">
              <a:spcAft>
                <a:spcPts val="0"/>
              </a:spcAft>
            </a:pPr>
            <a:endParaRPr lang="zh-CN" altLang="zh-CN" sz="3200" kern="100" dirty="0">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561863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ostmapspec"/>
          <p:cNvPicPr/>
          <p:nvPr/>
        </p:nvPicPr>
        <p:blipFill>
          <a:blip r:embed="rId3"/>
          <a:stretch>
            <a:fillRect/>
          </a:stretch>
        </p:blipFill>
        <p:spPr>
          <a:xfrm>
            <a:off x="2046514" y="387802"/>
            <a:ext cx="9289144" cy="5954939"/>
          </a:xfrm>
          <a:prstGeom prst="rect">
            <a:avLst/>
          </a:prstGeom>
        </p:spPr>
      </p:pic>
    </p:spTree>
    <p:extLst>
      <p:ext uri="{BB962C8B-B14F-4D97-AF65-F5344CB8AC3E}">
        <p14:creationId xmlns:p14="http://schemas.microsoft.com/office/powerpoint/2010/main" val="698252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stmapspec"/>
          <p:cNvPicPr/>
          <p:nvPr/>
        </p:nvPicPr>
        <p:blipFill>
          <a:blip r:embed="rId3"/>
          <a:stretch>
            <a:fillRect/>
          </a:stretch>
        </p:blipFill>
        <p:spPr>
          <a:xfrm>
            <a:off x="2046514" y="387802"/>
            <a:ext cx="9289144" cy="5954939"/>
          </a:xfrm>
          <a:prstGeom prst="rect">
            <a:avLst/>
          </a:prstGeom>
        </p:spPr>
      </p:pic>
      <p:sp>
        <p:nvSpPr>
          <p:cNvPr id="5" name="文本框 4"/>
          <p:cNvSpPr txBox="1"/>
          <p:nvPr/>
        </p:nvSpPr>
        <p:spPr>
          <a:xfrm>
            <a:off x="6357258" y="5988798"/>
            <a:ext cx="3570514" cy="707886"/>
          </a:xfrm>
          <a:prstGeom prst="rect">
            <a:avLst/>
          </a:prstGeom>
          <a:noFill/>
        </p:spPr>
        <p:txBody>
          <a:bodyPr wrap="square" rtlCol="0">
            <a:spAutoFit/>
          </a:bodyPr>
          <a:lstStyle/>
          <a:p>
            <a:r>
              <a:rPr kumimoji="1" lang="zh-CN" altLang="en-US" sz="2000" dirty="0" smtClean="0">
                <a:latin typeface="Microsoft YaHei" charset="-122"/>
                <a:ea typeface="Microsoft YaHei" charset="-122"/>
                <a:cs typeface="Microsoft YaHei" charset="-122"/>
              </a:rPr>
              <a:t>设内切圆半径</a:t>
            </a:r>
            <a:r>
              <a:rPr kumimoji="1" lang="en-US" altLang="zh-CN" sz="2000" dirty="0" smtClean="0">
                <a:latin typeface="Microsoft YaHei" charset="-122"/>
                <a:ea typeface="Microsoft YaHei" charset="-122"/>
                <a:cs typeface="Microsoft YaHei" charset="-122"/>
              </a:rPr>
              <a:t>0.5</a:t>
            </a:r>
            <a:r>
              <a:rPr kumimoji="1" lang="zh-CN" altLang="en-US" sz="2000" dirty="0" smtClean="0">
                <a:latin typeface="Microsoft YaHei" charset="-122"/>
                <a:ea typeface="Microsoft YaHei" charset="-122"/>
                <a:cs typeface="Microsoft YaHei" charset="-122"/>
              </a:rPr>
              <a:t>，外切圆半径</a:t>
            </a:r>
            <a:r>
              <a:rPr kumimoji="1" lang="en-US" altLang="zh-CN" sz="2000" dirty="0" smtClean="0">
                <a:latin typeface="Microsoft YaHei" charset="-122"/>
                <a:ea typeface="Microsoft YaHei" charset="-122"/>
                <a:cs typeface="Microsoft YaHei" charset="-122"/>
              </a:rPr>
              <a:t>0.7</a:t>
            </a:r>
            <a:r>
              <a:rPr kumimoji="1" lang="zh-CN" altLang="en-US" sz="2000" dirty="0" smtClean="0">
                <a:latin typeface="Microsoft YaHei" charset="-122"/>
                <a:ea typeface="Microsoft YaHei" charset="-122"/>
                <a:cs typeface="Microsoft YaHei" charset="-122"/>
              </a:rPr>
              <a:t>，代价比例系数</a:t>
            </a:r>
            <a:r>
              <a:rPr kumimoji="1" lang="en-US" altLang="zh-CN" sz="2000" dirty="0" smtClean="0">
                <a:latin typeface="Microsoft YaHei" charset="-122"/>
                <a:ea typeface="Microsoft YaHei" charset="-122"/>
                <a:cs typeface="Microsoft YaHei" charset="-122"/>
              </a:rPr>
              <a:t>3.35</a:t>
            </a:r>
            <a:endParaRPr kumimoji="1" lang="zh-CN" altLang="en-US" sz="2000" dirty="0">
              <a:latin typeface="Microsoft YaHei" charset="-122"/>
              <a:ea typeface="Microsoft YaHei" charset="-122"/>
              <a:cs typeface="Microsoft YaHei" charset="-122"/>
            </a:endParaRPr>
          </a:p>
        </p:txBody>
      </p:sp>
      <p:cxnSp>
        <p:nvCxnSpPr>
          <p:cNvPr id="9" name="直线箭头连接符 8"/>
          <p:cNvCxnSpPr/>
          <p:nvPr/>
        </p:nvCxnSpPr>
        <p:spPr>
          <a:xfrm flipV="1">
            <a:off x="1958960" y="862652"/>
            <a:ext cx="3028102" cy="1353911"/>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31" y="2143045"/>
            <a:ext cx="2113936" cy="646331"/>
          </a:xfrm>
          <a:prstGeom prst="rect">
            <a:avLst/>
          </a:prstGeom>
          <a:noFill/>
        </p:spPr>
        <p:txBody>
          <a:bodyPr wrap="square" rtlCol="0">
            <a:spAutoFit/>
          </a:bodyPr>
          <a:lstStyle/>
          <a:p>
            <a:r>
              <a:rPr kumimoji="1" lang="en-US" altLang="zh-CN" dirty="0" smtClean="0"/>
              <a:t>Distance=0</a:t>
            </a:r>
          </a:p>
          <a:p>
            <a:r>
              <a:rPr kumimoji="1" lang="en-US" altLang="zh-CN" dirty="0" smtClean="0"/>
              <a:t>Cost=492</a:t>
            </a:r>
            <a:r>
              <a:rPr kumimoji="1" lang="zh-CN" altLang="en-US" dirty="0" smtClean="0"/>
              <a:t>     </a:t>
            </a:r>
            <a:r>
              <a:rPr kumimoji="1" lang="en-US" altLang="zh-CN" dirty="0" smtClean="0"/>
              <a:t>254</a:t>
            </a:r>
            <a:endParaRPr kumimoji="1" lang="zh-CN" altLang="en-US" dirty="0"/>
          </a:p>
        </p:txBody>
      </p:sp>
      <p:sp>
        <p:nvSpPr>
          <p:cNvPr id="13" name="右箭头 12"/>
          <p:cNvSpPr/>
          <p:nvPr/>
        </p:nvSpPr>
        <p:spPr>
          <a:xfrm>
            <a:off x="1681199" y="2537992"/>
            <a:ext cx="285135" cy="157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p:cNvCxnSpPr/>
          <p:nvPr/>
        </p:nvCxnSpPr>
        <p:spPr>
          <a:xfrm flipV="1">
            <a:off x="2575115" y="1206430"/>
            <a:ext cx="3170669" cy="198611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89546" y="3070964"/>
            <a:ext cx="2113936" cy="646331"/>
          </a:xfrm>
          <a:prstGeom prst="rect">
            <a:avLst/>
          </a:prstGeom>
          <a:noFill/>
        </p:spPr>
        <p:txBody>
          <a:bodyPr wrap="square" rtlCol="0">
            <a:spAutoFit/>
          </a:bodyPr>
          <a:lstStyle/>
          <a:p>
            <a:r>
              <a:rPr kumimoji="1" lang="en-US" altLang="zh-CN" dirty="0" smtClean="0"/>
              <a:t>Distance=0.5</a:t>
            </a:r>
          </a:p>
          <a:p>
            <a:r>
              <a:rPr kumimoji="1" lang="en-US" altLang="zh-CN" dirty="0" smtClean="0"/>
              <a:t>Cost=252</a:t>
            </a:r>
            <a:endParaRPr kumimoji="1" lang="zh-CN" altLang="en-US" dirty="0"/>
          </a:p>
        </p:txBody>
      </p:sp>
      <p:cxnSp>
        <p:nvCxnSpPr>
          <p:cNvPr id="18" name="直线箭头连接符 17"/>
          <p:cNvCxnSpPr/>
          <p:nvPr/>
        </p:nvCxnSpPr>
        <p:spPr>
          <a:xfrm flipV="1">
            <a:off x="3023302" y="1664204"/>
            <a:ext cx="3087797" cy="2199873"/>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594229" y="3912773"/>
            <a:ext cx="2113936" cy="646331"/>
          </a:xfrm>
          <a:prstGeom prst="rect">
            <a:avLst/>
          </a:prstGeom>
          <a:noFill/>
        </p:spPr>
        <p:txBody>
          <a:bodyPr wrap="square" rtlCol="0">
            <a:spAutoFit/>
          </a:bodyPr>
          <a:lstStyle/>
          <a:p>
            <a:r>
              <a:rPr kumimoji="1" lang="en-US" altLang="zh-CN" dirty="0" smtClean="0"/>
              <a:t>Distance=0.7</a:t>
            </a:r>
          </a:p>
          <a:p>
            <a:r>
              <a:rPr kumimoji="1" lang="en-US" altLang="zh-CN" dirty="0" smtClean="0"/>
              <a:t>Cost=128</a:t>
            </a:r>
            <a:endParaRPr kumimoji="1" lang="zh-CN" altLang="en-US" dirty="0"/>
          </a:p>
        </p:txBody>
      </p:sp>
      <p:cxnSp>
        <p:nvCxnSpPr>
          <p:cNvPr id="21" name="直线箭头连接符 20"/>
          <p:cNvCxnSpPr/>
          <p:nvPr/>
        </p:nvCxnSpPr>
        <p:spPr>
          <a:xfrm flipH="1">
            <a:off x="7006479" y="1206430"/>
            <a:ext cx="2088360" cy="993057"/>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182393" y="787624"/>
            <a:ext cx="2113936" cy="646331"/>
          </a:xfrm>
          <a:prstGeom prst="rect">
            <a:avLst/>
          </a:prstGeom>
          <a:noFill/>
        </p:spPr>
        <p:txBody>
          <a:bodyPr wrap="square" rtlCol="0">
            <a:spAutoFit/>
          </a:bodyPr>
          <a:lstStyle/>
          <a:p>
            <a:r>
              <a:rPr kumimoji="1" lang="zh-CN" altLang="en-US" dirty="0" smtClean="0"/>
              <a:t>比例系数越大，</a:t>
            </a:r>
            <a:r>
              <a:rPr kumimoji="1" lang="en-US" altLang="zh-CN" dirty="0" smtClean="0"/>
              <a:t>cost</a:t>
            </a:r>
            <a:r>
              <a:rPr kumimoji="1" lang="zh-CN" altLang="en-US" dirty="0" smtClean="0"/>
              <a:t>衰减越快</a:t>
            </a:r>
            <a:endParaRPr kumimoji="1" lang="zh-CN" altLang="en-US" dirty="0"/>
          </a:p>
        </p:txBody>
      </p:sp>
    </p:spTree>
    <p:extLst>
      <p:ext uri="{BB962C8B-B14F-4D97-AF65-F5344CB8AC3E}">
        <p14:creationId xmlns:p14="http://schemas.microsoft.com/office/powerpoint/2010/main" val="254810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232" y="158647"/>
            <a:ext cx="2642420" cy="755753"/>
          </a:xfrm>
        </p:spPr>
        <p:txBody>
          <a:bodyPr>
            <a:normAutofit/>
          </a:bodyPr>
          <a:lstStyle/>
          <a:p>
            <a:r>
              <a:rPr lang="en-US" altLang="zh-CN" sz="1800" dirty="0" err="1">
                <a:latin typeface="Microsoft YaHei" charset="-122"/>
                <a:ea typeface="Microsoft YaHei" charset="-122"/>
                <a:cs typeface="Microsoft YaHei" charset="-122"/>
              </a:rPr>
              <a:t>costmap</a:t>
            </a:r>
            <a:r>
              <a:rPr lang="zh-CN" altLang="zh-CN" sz="1800" dirty="0">
                <a:latin typeface="Microsoft YaHei" charset="-122"/>
                <a:ea typeface="Microsoft YaHei" charset="-122"/>
                <a:cs typeface="Microsoft YaHei" charset="-122"/>
              </a:rPr>
              <a:t>分层与更新</a:t>
            </a:r>
            <a:endParaRPr kumimoji="1" lang="zh-CN" altLang="en-US" sz="1800" dirty="0">
              <a:latin typeface="Microsoft YaHei" charset="-122"/>
              <a:ea typeface="Microsoft YaHei" charset="-122"/>
              <a:cs typeface="Microsoft YaHei" charset="-122"/>
            </a:endParaRPr>
          </a:p>
        </p:txBody>
      </p:sp>
      <p:pic>
        <p:nvPicPr>
          <p:cNvPr id="4" name="图片 3" descr="20180306201610663"/>
          <p:cNvPicPr/>
          <p:nvPr/>
        </p:nvPicPr>
        <p:blipFill>
          <a:blip r:embed="rId3"/>
          <a:stretch>
            <a:fillRect/>
          </a:stretch>
        </p:blipFill>
        <p:spPr>
          <a:xfrm>
            <a:off x="211731" y="1415841"/>
            <a:ext cx="2093595" cy="3665855"/>
          </a:xfrm>
          <a:prstGeom prst="rect">
            <a:avLst/>
          </a:prstGeom>
        </p:spPr>
      </p:pic>
      <p:pic>
        <p:nvPicPr>
          <p:cNvPr id="5" name="图片 4" descr="更新"/>
          <p:cNvPicPr/>
          <p:nvPr/>
        </p:nvPicPr>
        <p:blipFill>
          <a:blip r:embed="rId4"/>
          <a:stretch>
            <a:fillRect/>
          </a:stretch>
        </p:blipFill>
        <p:spPr>
          <a:xfrm>
            <a:off x="2674375" y="1272486"/>
            <a:ext cx="9222659" cy="3952567"/>
          </a:xfrm>
          <a:prstGeom prst="rect">
            <a:avLst/>
          </a:prstGeom>
        </p:spPr>
      </p:pic>
      <p:sp>
        <p:nvSpPr>
          <p:cNvPr id="6" name="标题 1"/>
          <p:cNvSpPr txBox="1">
            <a:spLocks/>
          </p:cNvSpPr>
          <p:nvPr/>
        </p:nvSpPr>
        <p:spPr>
          <a:xfrm>
            <a:off x="444909" y="5147721"/>
            <a:ext cx="2445774" cy="667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dirty="0" err="1" smtClean="0">
                <a:latin typeface="Microsoft YaHei" charset="-122"/>
                <a:ea typeface="Microsoft YaHei" charset="-122"/>
                <a:cs typeface="Microsoft YaHei" charset="-122"/>
              </a:rPr>
              <a:t>costmap</a:t>
            </a:r>
            <a:r>
              <a:rPr lang="zh-CN" altLang="zh-CN" sz="1800" dirty="0" smtClean="0">
                <a:latin typeface="Microsoft YaHei" charset="-122"/>
                <a:ea typeface="Microsoft YaHei" charset="-122"/>
                <a:cs typeface="Microsoft YaHei" charset="-122"/>
              </a:rPr>
              <a:t>分层</a:t>
            </a:r>
            <a:endParaRPr kumimoji="1" lang="zh-CN" altLang="en-US" sz="1800" dirty="0">
              <a:latin typeface="Microsoft YaHei" charset="-122"/>
              <a:ea typeface="Microsoft YaHei" charset="-122"/>
              <a:cs typeface="Microsoft YaHei" charset="-122"/>
            </a:endParaRPr>
          </a:p>
        </p:txBody>
      </p:sp>
      <p:sp>
        <p:nvSpPr>
          <p:cNvPr id="7" name="标题 1"/>
          <p:cNvSpPr txBox="1">
            <a:spLocks/>
          </p:cNvSpPr>
          <p:nvPr/>
        </p:nvSpPr>
        <p:spPr>
          <a:xfrm>
            <a:off x="5975554" y="5225053"/>
            <a:ext cx="2445774" cy="667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dirty="0" err="1">
                <a:latin typeface="Microsoft YaHei" charset="-122"/>
                <a:ea typeface="Microsoft YaHei" charset="-122"/>
                <a:cs typeface="Microsoft YaHei" charset="-122"/>
              </a:rPr>
              <a:t>c</a:t>
            </a:r>
            <a:r>
              <a:rPr lang="en-US" altLang="zh-CN" sz="1800" dirty="0" err="1" smtClean="0">
                <a:latin typeface="Microsoft YaHei" charset="-122"/>
                <a:ea typeface="Microsoft YaHei" charset="-122"/>
                <a:cs typeface="Microsoft YaHei" charset="-122"/>
              </a:rPr>
              <a:t>ostmap</a:t>
            </a:r>
            <a:r>
              <a:rPr lang="zh-CN" altLang="en-US" sz="1800" dirty="0" smtClean="0">
                <a:latin typeface="Microsoft YaHei" charset="-122"/>
                <a:ea typeface="Microsoft YaHei" charset="-122"/>
                <a:cs typeface="Microsoft YaHei" charset="-122"/>
              </a:rPr>
              <a:t>更新</a:t>
            </a:r>
            <a:endParaRPr kumimoji="1" lang="zh-CN" altLang="en-US" sz="1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49566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34517" y="2797714"/>
            <a:ext cx="3122971" cy="988347"/>
          </a:xfrm>
          <a:prstGeom prst="rect">
            <a:avLst/>
          </a:prstGeom>
        </p:spPr>
        <p:txBody>
          <a:bodyPr wrap="none">
            <a:spAutoFit/>
          </a:bodyPr>
          <a:lstStyle/>
          <a:p>
            <a:pPr algn="ctr">
              <a:lnSpc>
                <a:spcPct val="150000"/>
              </a:lnSpc>
            </a:pPr>
            <a:r>
              <a:rPr lang="en-US" altLang="zh-CN" sz="4400" dirty="0" err="1" smtClean="0">
                <a:latin typeface="微软雅黑" panose="020B0503020204020204" pitchFamily="34" charset="-122"/>
                <a:ea typeface="微软雅黑" panose="020B0503020204020204" pitchFamily="34" charset="-122"/>
                <a:cs typeface="Times New Roman" panose="02020603050405020304" pitchFamily="18" charset="0"/>
              </a:rPr>
              <a:t>MapServer</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05398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D618FC88-47FA-4360-8CFF-0BDCD735B9FF}"/>
              </a:ext>
            </a:extLst>
          </p:cNvPr>
          <p:cNvSpPr txBox="1"/>
          <p:nvPr/>
        </p:nvSpPr>
        <p:spPr>
          <a:xfrm>
            <a:off x="223627" y="0"/>
            <a:ext cx="9086655" cy="4647426"/>
          </a:xfrm>
          <a:prstGeom prst="rect">
            <a:avLst/>
          </a:prstGeom>
          <a:noFill/>
        </p:spPr>
        <p:txBody>
          <a:bodyPr wrap="none" rtlCol="0">
            <a:spAutoFit/>
          </a:bodyPr>
          <a:lstStyle/>
          <a:p>
            <a:r>
              <a:rPr lang="en-US" altLang="zh-CN" sz="3200" dirty="0" err="1" smtClean="0">
                <a:latin typeface="微软雅黑" panose="020B0503020204020204" pitchFamily="34" charset="-122"/>
                <a:ea typeface="微软雅黑" panose="020B0503020204020204" pitchFamily="34" charset="-122"/>
              </a:rPr>
              <a:t>map_server</a:t>
            </a:r>
            <a:r>
              <a:rPr lang="zh-CN" altLang="en-US" sz="3200" dirty="0" smtClean="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API</a:t>
            </a:r>
            <a:endParaRPr lang="en-US" altLang="zh-CN" sz="3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订阅的</a:t>
            </a:r>
            <a:r>
              <a:rPr lang="en-US" altLang="zh-CN" sz="2400" dirty="0" smtClean="0">
                <a:latin typeface="微软雅黑" panose="020B0503020204020204" pitchFamily="34" charset="-122"/>
                <a:ea typeface="微软雅黑" panose="020B0503020204020204" pitchFamily="34" charset="-122"/>
              </a:rPr>
              <a:t>topic</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/map                  (</a:t>
            </a:r>
            <a:r>
              <a:rPr lang="en-US" altLang="zh-CN" sz="2400" dirty="0" err="1" smtClean="0">
                <a:latin typeface="微软雅黑" panose="020B0503020204020204" pitchFamily="34" charset="-122"/>
                <a:ea typeface="微软雅黑" panose="020B0503020204020204" pitchFamily="34" charset="-122"/>
              </a:rPr>
              <a:t>nav_msgs</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OccupancyGrid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接收地图的元数据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map_metadata</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nav_msgs</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MapMetaData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接收地图</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提供</a:t>
            </a:r>
            <a:r>
              <a:rPr lang="en-US" altLang="zh-CN" sz="2400" dirty="0">
                <a:latin typeface="微软雅黑" panose="020B0503020204020204" pitchFamily="34" charset="-122"/>
                <a:ea typeface="微软雅黑" panose="020B0503020204020204" pitchFamily="34" charset="-122"/>
              </a:rPr>
              <a:t>service</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static_map</a:t>
            </a:r>
            <a:r>
              <a:rPr lang="en-US" altLang="zh-CN" sz="2400" dirty="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nav_msgs</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GetMap</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提供地图检索服务</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设置</a:t>
            </a:r>
            <a:r>
              <a:rPr lang="en-US" altLang="zh-CN" sz="2400" dirty="0" err="1">
                <a:latin typeface="微软雅黑" panose="020B0503020204020204" pitchFamily="34" charset="-122"/>
                <a:ea typeface="微软雅黑" panose="020B0503020204020204" pitchFamily="34" charset="-122"/>
              </a:rPr>
              <a:t>param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frame_id</a:t>
            </a:r>
            <a:r>
              <a:rPr lang="en-US" altLang="zh-CN" sz="2400" dirty="0">
                <a:latin typeface="微软雅黑" panose="020B0503020204020204" pitchFamily="34" charset="-122"/>
                <a:ea typeface="微软雅黑" panose="020B0503020204020204" pitchFamily="34" charset="-122"/>
              </a:rPr>
              <a:t> (string, default: "map</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设置地图坐标系的名称</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23627" y="5106566"/>
            <a:ext cx="11179277" cy="1323439"/>
          </a:xfrm>
          <a:prstGeom prst="rect">
            <a:avLst/>
          </a:prstGeom>
          <a:noFill/>
        </p:spPr>
        <p:txBody>
          <a:bodyPr wrap="square" rtlCol="0">
            <a:spAutoFit/>
          </a:bodyPr>
          <a:lstStyle/>
          <a:p>
            <a:r>
              <a:rPr lang="en-US" altLang="zh-CN" sz="3200" dirty="0" err="1" smtClean="0">
                <a:latin typeface="微软雅黑" panose="020B0503020204020204" pitchFamily="34" charset="-122"/>
                <a:ea typeface="微软雅黑" panose="020B0503020204020204" pitchFamily="34" charset="-122"/>
              </a:rPr>
              <a:t>map_saver</a:t>
            </a:r>
            <a:r>
              <a:rPr lang="zh-CN" altLang="en-US" sz="3200" dirty="0" smtClean="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API</a:t>
            </a:r>
          </a:p>
          <a:p>
            <a:endParaRPr lang="en-US" altLang="zh-CN" sz="2400" dirty="0" smtClean="0">
              <a:latin typeface="Microsoft YaHei" charset="-122"/>
              <a:ea typeface="Microsoft YaHei" charset="-122"/>
              <a:cs typeface="Microsoft YaHei" charset="-122"/>
            </a:endParaRPr>
          </a:p>
          <a:p>
            <a:r>
              <a:rPr lang="en-US" altLang="zh-CN" sz="2400" dirty="0" smtClean="0">
                <a:latin typeface="Microsoft YaHei" charset="-122"/>
                <a:ea typeface="Microsoft YaHei" charset="-122"/>
                <a:cs typeface="Microsoft YaHei" charset="-122"/>
              </a:rPr>
              <a:t>map </a:t>
            </a:r>
            <a:r>
              <a:rPr lang="en-US" altLang="zh-CN" sz="2400" dirty="0">
                <a:latin typeface="Microsoft YaHei" charset="-122"/>
                <a:ea typeface="Microsoft YaHei" charset="-122"/>
                <a:cs typeface="Microsoft YaHei" charset="-122"/>
              </a:rPr>
              <a:t>(</a:t>
            </a:r>
            <a:r>
              <a:rPr lang="en-US" altLang="zh-CN" sz="2400" dirty="0" err="1">
                <a:latin typeface="Microsoft YaHei" charset="-122"/>
                <a:ea typeface="Microsoft YaHei" charset="-122"/>
                <a:cs typeface="Microsoft YaHei" charset="-122"/>
              </a:rPr>
              <a:t>nav_msgs</a:t>
            </a:r>
            <a:r>
              <a:rPr lang="en-US" altLang="zh-CN" sz="2400" dirty="0">
                <a:latin typeface="Microsoft YaHei" charset="-122"/>
                <a:ea typeface="Microsoft YaHei" charset="-122"/>
                <a:cs typeface="Microsoft YaHei" charset="-122"/>
              </a:rPr>
              <a:t>/</a:t>
            </a:r>
            <a:r>
              <a:rPr lang="en-US" altLang="zh-CN" sz="2400" dirty="0" err="1">
                <a:latin typeface="Microsoft YaHei" charset="-122"/>
                <a:ea typeface="Microsoft YaHei" charset="-122"/>
                <a:cs typeface="Microsoft YaHei" charset="-122"/>
              </a:rPr>
              <a:t>OccupancyGrid</a:t>
            </a: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通过这个主题，地图可以被检索</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2252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相关图片">
            <a:extLst>
              <a:ext uri="{FF2B5EF4-FFF2-40B4-BE49-F238E27FC236}">
                <a16:creationId xmlns="" xmlns:a16="http://schemas.microsoft.com/office/drawing/2014/main" id="{3BCB0B8C-B636-40F2-9DF5-FEBF6A849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86" y="1238541"/>
            <a:ext cx="3709851" cy="37098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 xmlns:a16="http://schemas.microsoft.com/office/drawing/2014/main" id="{F591E7F1-3D09-4A1D-A5C8-927D6BA03663}"/>
              </a:ext>
            </a:extLst>
          </p:cNvPr>
          <p:cNvSpPr/>
          <p:nvPr/>
        </p:nvSpPr>
        <p:spPr>
          <a:xfrm>
            <a:off x="1760317" y="632726"/>
            <a:ext cx="2186817" cy="461665"/>
          </a:xfrm>
          <a:prstGeom prst="rect">
            <a:avLst/>
          </a:prstGeom>
        </p:spPr>
        <p:txBody>
          <a:bodyPr wrap="none">
            <a:spAutoFit/>
          </a:bodyPr>
          <a:lstStyle/>
          <a:p>
            <a:r>
              <a:rPr lang="en-US" altLang="zh-CN" sz="2400" dirty="0" err="1">
                <a:latin typeface="微软雅黑" panose="020B0503020204020204" pitchFamily="34" charset="-122"/>
                <a:ea typeface="微软雅黑" panose="020B0503020204020204" pitchFamily="34" charset="-122"/>
              </a:rPr>
              <a:t>my_map.pgm</a:t>
            </a:r>
            <a:endParaRPr lang="zh-CN" altLang="en-US" sz="2400" dirty="0"/>
          </a:p>
        </p:txBody>
      </p:sp>
      <p:sp>
        <p:nvSpPr>
          <p:cNvPr id="6" name="矩形 5">
            <a:extLst>
              <a:ext uri="{FF2B5EF4-FFF2-40B4-BE49-F238E27FC236}">
                <a16:creationId xmlns="" xmlns:a16="http://schemas.microsoft.com/office/drawing/2014/main" id="{E9E5028A-2054-454B-B20F-FDAA1BD9BD54}"/>
              </a:ext>
            </a:extLst>
          </p:cNvPr>
          <p:cNvSpPr/>
          <p:nvPr/>
        </p:nvSpPr>
        <p:spPr>
          <a:xfrm>
            <a:off x="7444075" y="586559"/>
            <a:ext cx="2207656" cy="461665"/>
          </a:xfrm>
          <a:prstGeom prst="rect">
            <a:avLst/>
          </a:prstGeom>
        </p:spPr>
        <p:txBody>
          <a:bodyPr wrap="none">
            <a:spAutoFit/>
          </a:bodyPr>
          <a:lstStyle/>
          <a:p>
            <a:r>
              <a:rPr lang="en-US" altLang="zh-CN" sz="2400" dirty="0" err="1">
                <a:latin typeface="微软雅黑" panose="020B0503020204020204" pitchFamily="34" charset="-122"/>
                <a:ea typeface="微软雅黑" panose="020B0503020204020204" pitchFamily="34" charset="-122"/>
              </a:rPr>
              <a:t>my_map.yaml</a:t>
            </a:r>
            <a:endParaRPr lang="zh-CN" altLang="en-US" sz="2400" dirty="0"/>
          </a:p>
        </p:txBody>
      </p:sp>
      <p:sp>
        <p:nvSpPr>
          <p:cNvPr id="7" name="文本框 6">
            <a:extLst>
              <a:ext uri="{FF2B5EF4-FFF2-40B4-BE49-F238E27FC236}">
                <a16:creationId xmlns="" xmlns:a16="http://schemas.microsoft.com/office/drawing/2014/main" id="{7DF5F5E4-BA80-4F98-B58F-62BA191072FE}"/>
              </a:ext>
            </a:extLst>
          </p:cNvPr>
          <p:cNvSpPr txBox="1"/>
          <p:nvPr/>
        </p:nvSpPr>
        <p:spPr>
          <a:xfrm>
            <a:off x="5468738" y="1238541"/>
            <a:ext cx="6158331" cy="2308324"/>
          </a:xfrm>
          <a:prstGeom prst="rect">
            <a:avLst/>
          </a:prstGeom>
          <a:noFill/>
          <a:ln>
            <a:solidFill>
              <a:schemeClr val="tx1"/>
            </a:solidFill>
          </a:ln>
        </p:spPr>
        <p:txBody>
          <a:bodyPr wrap="square" rtlCol="0">
            <a:spAutoFit/>
          </a:bodyPr>
          <a:lstStyle/>
          <a:p>
            <a:r>
              <a:rPr lang="en-US" altLang="zh-CN" sz="2400" dirty="0"/>
              <a:t>image: </a:t>
            </a:r>
            <a:r>
              <a:rPr lang="en-US" altLang="zh-CN" sz="2400" dirty="0" err="1"/>
              <a:t>my_map.pgm</a:t>
            </a:r>
            <a:endParaRPr lang="en-US" altLang="zh-CN" sz="2400" dirty="0"/>
          </a:p>
          <a:p>
            <a:r>
              <a:rPr lang="en-US" altLang="zh-CN" sz="2400" dirty="0"/>
              <a:t>resolution: 0.050000</a:t>
            </a:r>
          </a:p>
          <a:p>
            <a:r>
              <a:rPr lang="en-US" altLang="zh-CN" sz="2400" dirty="0"/>
              <a:t>origin: [-25.000000, -25.000000,-25.000000]</a:t>
            </a:r>
          </a:p>
          <a:p>
            <a:r>
              <a:rPr lang="en-US" altLang="zh-CN" sz="2400" dirty="0"/>
              <a:t>negate: 0   #</a:t>
            </a:r>
            <a:r>
              <a:rPr lang="zh-CN" altLang="en-US" sz="2400" dirty="0"/>
              <a:t>白</a:t>
            </a:r>
            <a:r>
              <a:rPr lang="en-US" altLang="zh-CN" sz="2400" dirty="0"/>
              <a:t>/</a:t>
            </a:r>
            <a:r>
              <a:rPr lang="zh-CN" altLang="en-US" sz="2400" dirty="0"/>
              <a:t>黑  自由</a:t>
            </a:r>
            <a:r>
              <a:rPr lang="en-US" altLang="zh-CN" sz="2400" dirty="0"/>
              <a:t>/</a:t>
            </a:r>
            <a:r>
              <a:rPr lang="zh-CN" altLang="en-US" sz="2400" dirty="0"/>
              <a:t>占据</a:t>
            </a:r>
            <a:endParaRPr lang="en-US" altLang="zh-CN" sz="2400" dirty="0"/>
          </a:p>
          <a:p>
            <a:r>
              <a:rPr lang="en-US" altLang="zh-CN" sz="2400" dirty="0" err="1"/>
              <a:t>occupied_thresh</a:t>
            </a:r>
            <a:r>
              <a:rPr lang="en-US" altLang="zh-CN" sz="2400" dirty="0"/>
              <a:t>: 0.65   #</a:t>
            </a:r>
            <a:r>
              <a:rPr lang="zh-CN" altLang="en-US" sz="2400" dirty="0"/>
              <a:t>高于则视为占据</a:t>
            </a:r>
            <a:endParaRPr lang="en-US" altLang="zh-CN" sz="2400" dirty="0"/>
          </a:p>
          <a:p>
            <a:r>
              <a:rPr lang="en-US" altLang="zh-CN" sz="2400" dirty="0" err="1"/>
              <a:t>free_thresh</a:t>
            </a:r>
            <a:r>
              <a:rPr lang="en-US" altLang="zh-CN" sz="2400" dirty="0"/>
              <a:t>: 0.169  #</a:t>
            </a:r>
            <a:r>
              <a:rPr lang="zh-CN" altLang="en-US" sz="2400" dirty="0"/>
              <a:t>低于则视为空</a:t>
            </a:r>
          </a:p>
        </p:txBody>
      </p:sp>
      <p:sp>
        <p:nvSpPr>
          <p:cNvPr id="10" name="矩形 9">
            <a:extLst>
              <a:ext uri="{FF2B5EF4-FFF2-40B4-BE49-F238E27FC236}">
                <a16:creationId xmlns="" xmlns:a16="http://schemas.microsoft.com/office/drawing/2014/main" id="{9E0AF72C-AA67-4E83-A3D5-038A54DD95B4}"/>
              </a:ext>
            </a:extLst>
          </p:cNvPr>
          <p:cNvSpPr/>
          <p:nvPr/>
        </p:nvSpPr>
        <p:spPr>
          <a:xfrm>
            <a:off x="5468738" y="4236913"/>
            <a:ext cx="4272323" cy="830997"/>
          </a:xfrm>
          <a:prstGeom prst="rect">
            <a:avLst/>
          </a:prstGeom>
        </p:spPr>
        <p:txBody>
          <a:bodyPr wrap="none">
            <a:spAutoFit/>
          </a:bodyPr>
          <a:lstStyle/>
          <a:p>
            <a:pPr lvl="0">
              <a:defRPr/>
            </a:pPr>
            <a:r>
              <a:rPr lang="zh-CN" altLang="en-US" sz="2400" dirty="0"/>
              <a:t>占据的概率</a:t>
            </a:r>
            <a:endParaRPr lang="en-US" altLang="zh-CN" sz="2400" dirty="0"/>
          </a:p>
          <a:p>
            <a:pPr lvl="0">
              <a:defRPr/>
            </a:pPr>
            <a:r>
              <a:rPr lang="en-US" altLang="zh-CN" sz="2400" dirty="0" err="1"/>
              <a:t>occ</a:t>
            </a:r>
            <a:r>
              <a:rPr lang="en-US" altLang="zh-CN" sz="2400" dirty="0"/>
              <a:t> = (255 - </a:t>
            </a:r>
            <a:r>
              <a:rPr lang="en-US" altLang="zh-CN" sz="2400" dirty="0" err="1"/>
              <a:t>color_avg</a:t>
            </a:r>
            <a:r>
              <a:rPr lang="en-US" altLang="zh-CN" sz="2400" dirty="0"/>
              <a:t>) / 255.0</a:t>
            </a:r>
            <a:endParaRPr lang="zh-CN" altLang="en-US" sz="2400" dirty="0"/>
          </a:p>
        </p:txBody>
      </p:sp>
    </p:spTree>
    <p:extLst>
      <p:ext uri="{BB962C8B-B14F-4D97-AF65-F5344CB8AC3E}">
        <p14:creationId xmlns:p14="http://schemas.microsoft.com/office/powerpoint/2010/main" val="191543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95755" y="2797714"/>
            <a:ext cx="1800493" cy="988347"/>
          </a:xfrm>
          <a:prstGeom prst="rect">
            <a:avLst/>
          </a:prstGeom>
        </p:spPr>
        <p:txBody>
          <a:bodyPr wrap="none">
            <a:spAutoFit/>
          </a:bodyPr>
          <a:lstStyle/>
          <a:p>
            <a:pPr algn="ctr">
              <a:lnSpc>
                <a:spcPct val="150000"/>
              </a:lnSpc>
            </a:pPr>
            <a:r>
              <a:rPr lang="en-US" altLang="zh-CN" sz="4400" dirty="0" smtClean="0">
                <a:latin typeface="微软雅黑" panose="020B0503020204020204" pitchFamily="34" charset="-122"/>
                <a:ea typeface="微软雅黑" panose="020B0503020204020204" pitchFamily="34" charset="-122"/>
                <a:cs typeface="Times New Roman" panose="02020603050405020304" pitchFamily="18" charset="0"/>
              </a:rPr>
              <a:t>AMCL</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15591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22005347-ED18-41B2-934E-25454DA424C8}"/>
              </a:ext>
            </a:extLst>
          </p:cNvPr>
          <p:cNvGrpSpPr/>
          <p:nvPr/>
        </p:nvGrpSpPr>
        <p:grpSpPr>
          <a:xfrm>
            <a:off x="4444493" y="2837188"/>
            <a:ext cx="2902152" cy="1503764"/>
            <a:chOff x="4629895" y="3088284"/>
            <a:chExt cx="2628155" cy="1045764"/>
          </a:xfrm>
        </p:grpSpPr>
        <p:sp>
          <p:nvSpPr>
            <p:cNvPr id="5" name="椭圆 4">
              <a:extLst>
                <a:ext uri="{FF2B5EF4-FFF2-40B4-BE49-F238E27FC236}">
                  <a16:creationId xmlns="" xmlns:a16="http://schemas.microsoft.com/office/drawing/2014/main" id="{6FABB969-4E25-4409-BD56-F898B3F0AD23}"/>
                </a:ext>
              </a:extLst>
            </p:cNvPr>
            <p:cNvSpPr/>
            <p:nvPr/>
          </p:nvSpPr>
          <p:spPr>
            <a:xfrm>
              <a:off x="4629895" y="3088284"/>
              <a:ext cx="2628155" cy="10457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6" name="文本框 5">
              <a:extLst>
                <a:ext uri="{FF2B5EF4-FFF2-40B4-BE49-F238E27FC236}">
                  <a16:creationId xmlns="" xmlns:a16="http://schemas.microsoft.com/office/drawing/2014/main" id="{D67DDD84-024B-447F-B55B-ADB772774E53}"/>
                </a:ext>
              </a:extLst>
            </p:cNvPr>
            <p:cNvSpPr txBox="1"/>
            <p:nvPr/>
          </p:nvSpPr>
          <p:spPr>
            <a:xfrm>
              <a:off x="5462270" y="3430001"/>
              <a:ext cx="821931" cy="363863"/>
            </a:xfrm>
            <a:prstGeom prst="rect">
              <a:avLst/>
            </a:prstGeom>
            <a:noFill/>
          </p:spPr>
          <p:txBody>
            <a:bodyPr wrap="none" rtlCol="0">
              <a:spAutoFit/>
            </a:bodyPr>
            <a:lstStyle/>
            <a:p>
              <a:r>
                <a:rPr lang="en-US" altLang="zh-CN" sz="2800" dirty="0" err="1"/>
                <a:t>amcl</a:t>
              </a:r>
              <a:endParaRPr lang="zh-CN" altLang="en-US" sz="2800" dirty="0"/>
            </a:p>
          </p:txBody>
        </p:sp>
      </p:grpSp>
      <p:sp>
        <p:nvSpPr>
          <p:cNvPr id="7" name="矩形 6">
            <a:extLst>
              <a:ext uri="{FF2B5EF4-FFF2-40B4-BE49-F238E27FC236}">
                <a16:creationId xmlns="" xmlns:a16="http://schemas.microsoft.com/office/drawing/2014/main" id="{513C1F47-F9A2-460B-A11D-EC8D0167DBCB}"/>
              </a:ext>
            </a:extLst>
          </p:cNvPr>
          <p:cNvSpPr/>
          <p:nvPr/>
        </p:nvSpPr>
        <p:spPr>
          <a:xfrm>
            <a:off x="515453" y="1421220"/>
            <a:ext cx="3099800" cy="1221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t>
            </a:r>
            <a:r>
              <a:rPr lang="en-US" altLang="zh-CN" sz="2400" dirty="0" err="1">
                <a:solidFill>
                  <a:schemeClr val="tx1"/>
                </a:solidFill>
              </a:rPr>
              <a:t>tf</a:t>
            </a:r>
            <a:endParaRPr lang="en-US" altLang="zh-CN" sz="2400" dirty="0">
              <a:solidFill>
                <a:schemeClr val="tx1"/>
              </a:solidFill>
            </a:endParaRPr>
          </a:p>
          <a:p>
            <a:pPr algn="ctr"/>
            <a:r>
              <a:rPr lang="en-US" altLang="zh-CN" sz="2400" dirty="0">
                <a:solidFill>
                  <a:schemeClr val="tx1"/>
                </a:solidFill>
              </a:rPr>
              <a:t>(</a:t>
            </a:r>
            <a:r>
              <a:rPr lang="en-US" altLang="zh-CN" sz="2400" dirty="0" err="1">
                <a:solidFill>
                  <a:schemeClr val="tx1"/>
                </a:solidFill>
              </a:rPr>
              <a:t>tf</a:t>
            </a:r>
            <a:r>
              <a:rPr lang="en-US" altLang="zh-CN" sz="2400" dirty="0">
                <a:solidFill>
                  <a:schemeClr val="tx1"/>
                </a:solidFill>
              </a:rPr>
              <a:t>/</a:t>
            </a:r>
            <a:r>
              <a:rPr lang="en-US" altLang="zh-CN" sz="2400" dirty="0" err="1">
                <a:solidFill>
                  <a:schemeClr val="tx1"/>
                </a:solidFill>
              </a:rPr>
              <a:t>tfMessage</a:t>
            </a:r>
            <a:r>
              <a:rPr lang="en-US" altLang="zh-CN" sz="2400" dirty="0">
                <a:solidFill>
                  <a:schemeClr val="tx1"/>
                </a:solidFill>
              </a:rPr>
              <a:t>)</a:t>
            </a:r>
          </a:p>
          <a:p>
            <a:pPr algn="ctr"/>
            <a:r>
              <a:rPr lang="en-US" altLang="zh-CN" sz="2400" dirty="0">
                <a:solidFill>
                  <a:schemeClr val="tx1"/>
                </a:solidFill>
              </a:rPr>
              <a:t>(tf2_msgs/</a:t>
            </a:r>
            <a:r>
              <a:rPr lang="en-US" altLang="zh-CN" sz="2400" dirty="0" err="1">
                <a:solidFill>
                  <a:schemeClr val="tx1"/>
                </a:solidFill>
              </a:rPr>
              <a:t>TFMessage</a:t>
            </a:r>
            <a:r>
              <a:rPr lang="en-US" altLang="zh-CN" sz="2400" dirty="0">
                <a:solidFill>
                  <a:schemeClr val="tx1"/>
                </a:solidFill>
              </a:rPr>
              <a:t>)</a:t>
            </a:r>
          </a:p>
        </p:txBody>
      </p:sp>
      <p:sp>
        <p:nvSpPr>
          <p:cNvPr id="8" name="矩形 7">
            <a:extLst>
              <a:ext uri="{FF2B5EF4-FFF2-40B4-BE49-F238E27FC236}">
                <a16:creationId xmlns="" xmlns:a16="http://schemas.microsoft.com/office/drawing/2014/main" id="{5DC9242F-3148-4727-80C4-831BB681BBED}"/>
              </a:ext>
            </a:extLst>
          </p:cNvPr>
          <p:cNvSpPr/>
          <p:nvPr/>
        </p:nvSpPr>
        <p:spPr>
          <a:xfrm>
            <a:off x="311934" y="3036410"/>
            <a:ext cx="3459646" cy="815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/scan</a:t>
            </a:r>
          </a:p>
          <a:p>
            <a:pPr algn="ctr"/>
            <a:r>
              <a:rPr lang="en-US" altLang="zh-CN" sz="2400" dirty="0">
                <a:solidFill>
                  <a:schemeClr val="tx1"/>
                </a:solidFill>
              </a:rPr>
              <a:t>(</a:t>
            </a:r>
            <a:r>
              <a:rPr lang="en-US" altLang="zh-CN" sz="2400" dirty="0" err="1">
                <a:solidFill>
                  <a:schemeClr val="tx1"/>
                </a:solidFill>
              </a:rPr>
              <a:t>sensor_msgs</a:t>
            </a:r>
            <a:r>
              <a:rPr lang="en-US" altLang="zh-CN" sz="2400" dirty="0">
                <a:solidFill>
                  <a:schemeClr val="tx1"/>
                </a:solidFill>
              </a:rPr>
              <a:t>/</a:t>
            </a:r>
            <a:r>
              <a:rPr lang="en-US" altLang="zh-CN" sz="2400" dirty="0" err="1">
                <a:solidFill>
                  <a:schemeClr val="tx1"/>
                </a:solidFill>
              </a:rPr>
              <a:t>LaserScan</a:t>
            </a:r>
            <a:r>
              <a:rPr lang="en-US" altLang="zh-CN" sz="2400" dirty="0">
                <a:solidFill>
                  <a:schemeClr val="tx1"/>
                </a:solidFill>
              </a:rPr>
              <a:t>)</a:t>
            </a:r>
            <a:endParaRPr lang="zh-CN" altLang="en-US" sz="2400" dirty="0">
              <a:solidFill>
                <a:schemeClr val="tx1"/>
              </a:solidFill>
            </a:endParaRPr>
          </a:p>
        </p:txBody>
      </p:sp>
      <p:sp>
        <p:nvSpPr>
          <p:cNvPr id="9" name="矩形 8">
            <a:extLst>
              <a:ext uri="{FF2B5EF4-FFF2-40B4-BE49-F238E27FC236}">
                <a16:creationId xmlns="" xmlns:a16="http://schemas.microsoft.com/office/drawing/2014/main" id="{5346179D-18C2-4EBA-8B61-FC740072D73C}"/>
              </a:ext>
            </a:extLst>
          </p:cNvPr>
          <p:cNvSpPr/>
          <p:nvPr/>
        </p:nvSpPr>
        <p:spPr>
          <a:xfrm>
            <a:off x="7969303" y="2947294"/>
            <a:ext cx="3881305" cy="1283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t>
            </a:r>
            <a:r>
              <a:rPr lang="en-US" altLang="zh-CN" sz="2400" dirty="0" err="1">
                <a:solidFill>
                  <a:schemeClr val="tx1"/>
                </a:solidFill>
              </a:rPr>
              <a:t>amcl_pose</a:t>
            </a:r>
            <a:endParaRPr lang="en-US" altLang="zh-CN" sz="2400" dirty="0">
              <a:solidFill>
                <a:schemeClr val="tx1"/>
              </a:solidFill>
            </a:endParaRPr>
          </a:p>
          <a:p>
            <a:pPr algn="ctr"/>
            <a:r>
              <a:rPr lang="en-US" altLang="zh-CN" sz="2400" dirty="0">
                <a:solidFill>
                  <a:schemeClr val="tx1"/>
                </a:solidFill>
              </a:rPr>
              <a:t>(</a:t>
            </a:r>
            <a:r>
              <a:rPr lang="en-US" altLang="zh-CN" sz="2400" dirty="0" err="1">
                <a:solidFill>
                  <a:schemeClr val="tx1"/>
                </a:solidFill>
              </a:rPr>
              <a:t>geometry_msgs</a:t>
            </a:r>
            <a:r>
              <a:rPr lang="en-US" altLang="zh-CN" sz="2400" dirty="0">
                <a:solidFill>
                  <a:schemeClr val="tx1"/>
                </a:solidFill>
              </a:rPr>
              <a:t>/</a:t>
            </a:r>
            <a:r>
              <a:rPr lang="en-US" altLang="zh-CN" sz="2400" dirty="0" err="1">
                <a:solidFill>
                  <a:schemeClr val="tx1"/>
                </a:solidFill>
              </a:rPr>
              <a:t>PoseWithCovarianceStamped</a:t>
            </a:r>
            <a:r>
              <a:rPr lang="en-US" altLang="zh-CN" sz="2400" dirty="0">
                <a:solidFill>
                  <a:schemeClr val="tx1"/>
                </a:solidFill>
              </a:rPr>
              <a:t>)</a:t>
            </a:r>
            <a:endParaRPr lang="zh-CN" altLang="en-US" sz="2400" dirty="0">
              <a:solidFill>
                <a:schemeClr val="tx1"/>
              </a:solidFill>
            </a:endParaRPr>
          </a:p>
        </p:txBody>
      </p:sp>
      <p:sp>
        <p:nvSpPr>
          <p:cNvPr id="10" name="矩形 9">
            <a:extLst>
              <a:ext uri="{FF2B5EF4-FFF2-40B4-BE49-F238E27FC236}">
                <a16:creationId xmlns="" xmlns:a16="http://schemas.microsoft.com/office/drawing/2014/main" id="{7D302289-8E9D-4BEF-8769-49734F336496}"/>
              </a:ext>
            </a:extLst>
          </p:cNvPr>
          <p:cNvSpPr/>
          <p:nvPr/>
        </p:nvSpPr>
        <p:spPr>
          <a:xfrm>
            <a:off x="8071392" y="4648995"/>
            <a:ext cx="4051782" cy="994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a:t>
            </a:r>
            <a:r>
              <a:rPr lang="en-US" altLang="zh-CN" sz="2400" dirty="0" err="1" smtClean="0">
                <a:solidFill>
                  <a:schemeClr val="tx1"/>
                </a:solidFill>
              </a:rPr>
              <a:t>particlecloud</a:t>
            </a:r>
            <a:endParaRPr lang="en-US" altLang="zh-CN" sz="2400" dirty="0">
              <a:solidFill>
                <a:schemeClr val="tx1"/>
              </a:solidFill>
            </a:endParaRPr>
          </a:p>
          <a:p>
            <a:pPr algn="ctr"/>
            <a:r>
              <a:rPr lang="en-US" altLang="zh-CN" sz="2400" dirty="0" smtClean="0">
                <a:solidFill>
                  <a:schemeClr val="tx1"/>
                </a:solidFill>
              </a:rPr>
              <a:t>(</a:t>
            </a:r>
            <a:r>
              <a:rPr lang="en-US" altLang="zh-CN" sz="2400" dirty="0" err="1">
                <a:solidFill>
                  <a:schemeClr val="tx1"/>
                </a:solidFill>
              </a:rPr>
              <a:t>geometry_msgs</a:t>
            </a:r>
            <a:r>
              <a:rPr lang="en-US" altLang="zh-CN" sz="2400" dirty="0">
                <a:solidFill>
                  <a:schemeClr val="tx1"/>
                </a:solidFill>
              </a:rPr>
              <a:t> / </a:t>
            </a:r>
            <a:r>
              <a:rPr lang="en-US" altLang="zh-CN" sz="2400" dirty="0" err="1">
                <a:solidFill>
                  <a:schemeClr val="tx1"/>
                </a:solidFill>
              </a:rPr>
              <a:t>PoseArray</a:t>
            </a:r>
            <a:r>
              <a:rPr lang="en-US" altLang="zh-CN" sz="2400" dirty="0" smtClean="0">
                <a:solidFill>
                  <a:schemeClr val="tx1"/>
                </a:solidFill>
              </a:rPr>
              <a:t>)</a:t>
            </a:r>
            <a:endParaRPr lang="zh-CN" altLang="en-US" sz="2400" dirty="0">
              <a:solidFill>
                <a:schemeClr val="tx1"/>
              </a:solidFill>
            </a:endParaRPr>
          </a:p>
        </p:txBody>
      </p:sp>
      <p:sp>
        <p:nvSpPr>
          <p:cNvPr id="11" name="矩形 10">
            <a:extLst>
              <a:ext uri="{FF2B5EF4-FFF2-40B4-BE49-F238E27FC236}">
                <a16:creationId xmlns="" xmlns:a16="http://schemas.microsoft.com/office/drawing/2014/main" id="{BD5F9B7D-05A6-4FE5-B0EB-24FF1CFFABE0}"/>
              </a:ext>
            </a:extLst>
          </p:cNvPr>
          <p:cNvSpPr/>
          <p:nvPr/>
        </p:nvSpPr>
        <p:spPr>
          <a:xfrm>
            <a:off x="8336459" y="1624063"/>
            <a:ext cx="1573496" cy="815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t>
            </a:r>
            <a:r>
              <a:rPr lang="en-US" altLang="zh-CN" sz="2400" dirty="0" err="1">
                <a:solidFill>
                  <a:schemeClr val="tx1"/>
                </a:solidFill>
              </a:rPr>
              <a:t>tf</a:t>
            </a:r>
            <a:endParaRPr lang="en-US" altLang="zh-CN" sz="2400" dirty="0">
              <a:solidFill>
                <a:schemeClr val="tx1"/>
              </a:solidFill>
            </a:endParaRPr>
          </a:p>
        </p:txBody>
      </p:sp>
      <p:cxnSp>
        <p:nvCxnSpPr>
          <p:cNvPr id="13" name="连接符: 曲线 12">
            <a:extLst>
              <a:ext uri="{FF2B5EF4-FFF2-40B4-BE49-F238E27FC236}">
                <a16:creationId xmlns="" xmlns:a16="http://schemas.microsoft.com/office/drawing/2014/main" id="{70930E9E-7A03-479F-8DEF-62DB532A4894}"/>
              </a:ext>
            </a:extLst>
          </p:cNvPr>
          <p:cNvCxnSpPr>
            <a:stCxn id="7" idx="3"/>
            <a:endCxn id="5" idx="1"/>
          </p:cNvCxnSpPr>
          <p:nvPr/>
        </p:nvCxnSpPr>
        <p:spPr>
          <a:xfrm>
            <a:off x="3615253" y="2031748"/>
            <a:ext cx="1254250" cy="1025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 xmlns:a16="http://schemas.microsoft.com/office/drawing/2014/main" id="{8899D68B-265D-43DA-B20F-EAC0F8308E43}"/>
              </a:ext>
            </a:extLst>
          </p:cNvPr>
          <p:cNvCxnSpPr>
            <a:cxnSpLocks/>
            <a:stCxn id="5" idx="7"/>
            <a:endCxn id="11" idx="1"/>
          </p:cNvCxnSpPr>
          <p:nvPr/>
        </p:nvCxnSpPr>
        <p:spPr>
          <a:xfrm rot="5400000" flipH="1" flipV="1">
            <a:off x="7116217" y="1837167"/>
            <a:ext cx="1025660" cy="14148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 xmlns:a16="http://schemas.microsoft.com/office/drawing/2014/main" id="{1AA96272-A0E3-464B-8837-2BDEBD83EAF0}"/>
              </a:ext>
            </a:extLst>
          </p:cNvPr>
          <p:cNvCxnSpPr>
            <a:stCxn id="5" idx="5"/>
            <a:endCxn id="10" idx="1"/>
          </p:cNvCxnSpPr>
          <p:nvPr/>
        </p:nvCxnSpPr>
        <p:spPr>
          <a:xfrm rot="16200000" flipH="1">
            <a:off x="6983683" y="4058682"/>
            <a:ext cx="1025661" cy="11497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 xmlns:a16="http://schemas.microsoft.com/office/drawing/2014/main" id="{F99E934A-87C8-4831-9CBF-8A35D14CE765}"/>
              </a:ext>
            </a:extLst>
          </p:cNvPr>
          <p:cNvSpPr txBox="1"/>
          <p:nvPr/>
        </p:nvSpPr>
        <p:spPr>
          <a:xfrm>
            <a:off x="911885" y="703384"/>
            <a:ext cx="1507144"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AMCL</a:t>
            </a:r>
            <a:endParaRPr lang="zh-CN" altLang="en-US" sz="3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8AFFAE40-7898-46C6-8373-02EC77D5EAAB}"/>
              </a:ext>
            </a:extLst>
          </p:cNvPr>
          <p:cNvSpPr/>
          <p:nvPr/>
        </p:nvSpPr>
        <p:spPr>
          <a:xfrm>
            <a:off x="218335" y="4057948"/>
            <a:ext cx="3694036" cy="790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/map</a:t>
            </a:r>
          </a:p>
          <a:p>
            <a:pPr algn="ctr"/>
            <a:r>
              <a:rPr lang="en-US" altLang="zh-CN" sz="2400" dirty="0">
                <a:solidFill>
                  <a:schemeClr val="tx1"/>
                </a:solidFill>
              </a:rPr>
              <a:t>(</a:t>
            </a:r>
            <a:r>
              <a:rPr lang="en-US" altLang="zh-CN" sz="2400" dirty="0" err="1">
                <a:solidFill>
                  <a:schemeClr val="tx1"/>
                </a:solidFill>
              </a:rPr>
              <a:t>nav_msgs</a:t>
            </a:r>
            <a:r>
              <a:rPr lang="en-US" altLang="zh-CN" sz="2400" dirty="0">
                <a:solidFill>
                  <a:schemeClr val="tx1"/>
                </a:solidFill>
              </a:rPr>
              <a:t>/</a:t>
            </a:r>
            <a:r>
              <a:rPr lang="en-US" altLang="zh-CN" sz="2400" dirty="0" err="1">
                <a:solidFill>
                  <a:schemeClr val="tx1"/>
                </a:solidFill>
              </a:rPr>
              <a:t>OccupancyGrid</a:t>
            </a:r>
            <a:r>
              <a:rPr lang="en-US" altLang="zh-CN" sz="2400" dirty="0">
                <a:solidFill>
                  <a:schemeClr val="tx1"/>
                </a:solidFill>
              </a:rPr>
              <a:t>)</a:t>
            </a:r>
            <a:endParaRPr lang="zh-CN" altLang="en-US" sz="2400" dirty="0">
              <a:solidFill>
                <a:schemeClr val="tx1"/>
              </a:solidFill>
            </a:endParaRPr>
          </a:p>
        </p:txBody>
      </p:sp>
      <p:cxnSp>
        <p:nvCxnSpPr>
          <p:cNvPr id="26" name="直接箭头连接符 25">
            <a:extLst>
              <a:ext uri="{FF2B5EF4-FFF2-40B4-BE49-F238E27FC236}">
                <a16:creationId xmlns="" xmlns:a16="http://schemas.microsoft.com/office/drawing/2014/main" id="{98566EA7-F77A-4DAB-A8B2-F87D9C2217BA}"/>
              </a:ext>
            </a:extLst>
          </p:cNvPr>
          <p:cNvCxnSpPr>
            <a:cxnSpLocks/>
            <a:stCxn id="8" idx="3"/>
          </p:cNvCxnSpPr>
          <p:nvPr/>
        </p:nvCxnSpPr>
        <p:spPr>
          <a:xfrm flipV="1">
            <a:off x="3771580" y="3444095"/>
            <a:ext cx="717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 xmlns:a16="http://schemas.microsoft.com/office/drawing/2014/main" id="{1C2A5BA0-B552-407B-B0C0-7A9752383CAF}"/>
              </a:ext>
            </a:extLst>
          </p:cNvPr>
          <p:cNvCxnSpPr>
            <a:stCxn id="22" idx="3"/>
            <a:endCxn id="5" idx="3"/>
          </p:cNvCxnSpPr>
          <p:nvPr/>
        </p:nvCxnSpPr>
        <p:spPr>
          <a:xfrm flipV="1">
            <a:off x="3912371" y="4120731"/>
            <a:ext cx="957132" cy="3326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 xmlns:a16="http://schemas.microsoft.com/office/drawing/2014/main" id="{9092CD78-9232-473F-8ABF-1462553B21E6}"/>
              </a:ext>
            </a:extLst>
          </p:cNvPr>
          <p:cNvCxnSpPr>
            <a:cxnSpLocks/>
            <a:stCxn id="5" idx="6"/>
            <a:endCxn id="9" idx="1"/>
          </p:cNvCxnSpPr>
          <p:nvPr/>
        </p:nvCxnSpPr>
        <p:spPr>
          <a:xfrm>
            <a:off x="7346645" y="3589070"/>
            <a:ext cx="622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 xmlns:a16="http://schemas.microsoft.com/office/drawing/2014/main" id="{8AFFAE40-7898-46C6-8373-02EC77D5EAAB}"/>
              </a:ext>
            </a:extLst>
          </p:cNvPr>
          <p:cNvSpPr/>
          <p:nvPr/>
        </p:nvSpPr>
        <p:spPr>
          <a:xfrm>
            <a:off x="249330" y="5290315"/>
            <a:ext cx="3659785" cy="1070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a:t>
            </a:r>
            <a:r>
              <a:rPr lang="en-US" altLang="zh-CN" sz="2000" dirty="0" err="1" smtClean="0">
                <a:solidFill>
                  <a:schemeClr val="tx1"/>
                </a:solidFill>
              </a:rPr>
              <a:t>initialpose</a:t>
            </a:r>
            <a:endParaRPr lang="en-US" altLang="zh-CN" sz="2000" dirty="0" smtClean="0">
              <a:solidFill>
                <a:schemeClr val="tx1"/>
              </a:solidFill>
            </a:endParaRPr>
          </a:p>
          <a:p>
            <a:pPr algn="ctr"/>
            <a:r>
              <a:rPr lang="zh-CN" altLang="en-US" sz="2000" dirty="0">
                <a:solidFill>
                  <a:schemeClr val="tx1"/>
                </a:solidFill>
              </a:rPr>
              <a:t>（</a:t>
            </a:r>
            <a:r>
              <a:rPr lang="en-US" altLang="zh-CN" sz="2000" dirty="0" err="1">
                <a:solidFill>
                  <a:schemeClr val="tx1"/>
                </a:solidFill>
              </a:rPr>
              <a:t>geometry_msgs</a:t>
            </a:r>
            <a:r>
              <a:rPr lang="en-US" altLang="zh-CN" sz="2000" dirty="0">
                <a:solidFill>
                  <a:schemeClr val="tx1"/>
                </a:solidFill>
              </a:rPr>
              <a:t> / </a:t>
            </a:r>
            <a:r>
              <a:rPr lang="en-US" altLang="zh-CN" sz="2000" dirty="0" err="1">
                <a:solidFill>
                  <a:schemeClr val="tx1"/>
                </a:solidFill>
              </a:rPr>
              <a:t>PoseWithCovarianceStamped</a:t>
            </a:r>
            <a:r>
              <a:rPr lang="zh-CN" altLang="en-US" sz="2000" dirty="0">
                <a:solidFill>
                  <a:schemeClr val="tx1"/>
                </a:solidFill>
              </a:rPr>
              <a:t>）</a:t>
            </a:r>
            <a:endParaRPr lang="en-US" altLang="zh-CN" sz="2000" dirty="0">
              <a:solidFill>
                <a:schemeClr val="tx1"/>
              </a:solidFill>
            </a:endParaRPr>
          </a:p>
        </p:txBody>
      </p:sp>
      <p:cxnSp>
        <p:nvCxnSpPr>
          <p:cNvPr id="30" name="曲线连接符 29"/>
          <p:cNvCxnSpPr>
            <a:stCxn id="20" idx="3"/>
          </p:cNvCxnSpPr>
          <p:nvPr/>
        </p:nvCxnSpPr>
        <p:spPr>
          <a:xfrm flipV="1">
            <a:off x="3909115" y="4230846"/>
            <a:ext cx="1252820" cy="159481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 xmlns:a16="http://schemas.microsoft.com/office/drawing/2014/main" id="{576027C5-FABC-4A57-B9C1-0C35E6630551}"/>
              </a:ext>
            </a:extLst>
          </p:cNvPr>
          <p:cNvSpPr>
            <a:spLocks noGrp="1"/>
          </p:cNvSpPr>
          <p:nvPr/>
        </p:nvSpPr>
        <p:spPr>
          <a:xfrm>
            <a:off x="0" y="1"/>
            <a:ext cx="12192000" cy="6858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en-US" altLang="zh-CN" sz="4800" dirty="0">
                <a:latin typeface="微软雅黑" panose="020B0503020204020204" pitchFamily="34" charset="-122"/>
                <a:ea typeface="微软雅黑" panose="020B0503020204020204" pitchFamily="34" charset="-122"/>
                <a:cs typeface="Times New Roman" panose="02020603050405020304" pitchFamily="18" charset="0"/>
              </a:rPr>
              <a:t>Navigation Stack</a:t>
            </a:r>
          </a:p>
        </p:txBody>
      </p:sp>
    </p:spTree>
    <p:extLst>
      <p:ext uri="{BB962C8B-B14F-4D97-AF65-F5344CB8AC3E}">
        <p14:creationId xmlns:p14="http://schemas.microsoft.com/office/powerpoint/2010/main" val="4138518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mcl_localization.png">
            <a:extLst>
              <a:ext uri="{FF2B5EF4-FFF2-40B4-BE49-F238E27FC236}">
                <a16:creationId xmlns="" xmlns:a16="http://schemas.microsoft.com/office/drawing/2014/main" id="{F04021AF-82C7-4D89-9A92-038D69102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01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0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52416" y="193849"/>
            <a:ext cx="5392882" cy="523220"/>
          </a:xfrm>
          <a:prstGeom prst="rect">
            <a:avLst/>
          </a:prstGeom>
          <a:noFill/>
        </p:spPr>
        <p:txBody>
          <a:bodyPr wrap="square" rtlCol="0">
            <a:spAutoFit/>
          </a:bodyPr>
          <a:lstStyle/>
          <a:p>
            <a:r>
              <a:rPr lang="zh-CN" altLang="en-US" sz="2800">
                <a:latin typeface="Microsoft YaHei" charset="-122"/>
                <a:ea typeface="Microsoft YaHei" charset="-122"/>
                <a:cs typeface="Microsoft YaHei" charset="-122"/>
              </a:rPr>
              <a:t>机器人运动控制系统架构</a:t>
            </a:r>
            <a:endParaRPr kumimoji="1" lang="zh-CN" altLang="en-US" sz="2800" dirty="0">
              <a:latin typeface="Microsoft YaHei" charset="-122"/>
              <a:ea typeface="Microsoft YaHei" charset="-122"/>
              <a:cs typeface="Microsoft YaHei" charset="-122"/>
            </a:endParaRPr>
          </a:p>
        </p:txBody>
      </p:sp>
      <p:pic>
        <p:nvPicPr>
          <p:cNvPr id="8" name="图片 7"/>
          <p:cNvPicPr>
            <a:picLocks noChangeAspect="1"/>
          </p:cNvPicPr>
          <p:nvPr/>
        </p:nvPicPr>
        <p:blipFill>
          <a:blip r:embed="rId3"/>
          <a:stretch>
            <a:fillRect/>
          </a:stretch>
        </p:blipFill>
        <p:spPr>
          <a:xfrm>
            <a:off x="5084616" y="647996"/>
            <a:ext cx="1521365" cy="5887879"/>
          </a:xfrm>
          <a:prstGeom prst="rect">
            <a:avLst/>
          </a:prstGeom>
        </p:spPr>
      </p:pic>
    </p:spTree>
    <p:extLst>
      <p:ext uri="{BB962C8B-B14F-4D97-AF65-F5344CB8AC3E}">
        <p14:creationId xmlns:p14="http://schemas.microsoft.com/office/powerpoint/2010/main" val="49128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 xmlns:a16="http://schemas.microsoft.com/office/drawing/2014/main" id="{4B153004-E1FF-40C9-AEE5-F7F7762B6F38}"/>
              </a:ext>
            </a:extLst>
          </p:cNvPr>
          <p:cNvCxnSpPr>
            <a:cxnSpLocks/>
          </p:cNvCxnSpPr>
          <p:nvPr/>
        </p:nvCxnSpPr>
        <p:spPr>
          <a:xfrm>
            <a:off x="599667" y="2002617"/>
            <a:ext cx="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2F5C8A29-F959-425F-8A62-23AE289840EF}"/>
              </a:ext>
            </a:extLst>
          </p:cNvPr>
          <p:cNvCxnSpPr>
            <a:cxnSpLocks/>
          </p:cNvCxnSpPr>
          <p:nvPr/>
        </p:nvCxnSpPr>
        <p:spPr>
          <a:xfrm flipH="1">
            <a:off x="11315112" y="4388033"/>
            <a:ext cx="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2" descr="overview_tf.png">
            <a:extLst>
              <a:ext uri="{FF2B5EF4-FFF2-40B4-BE49-F238E27FC236}">
                <a16:creationId xmlns="" xmlns:a16="http://schemas.microsoft.com/office/drawing/2014/main" id="{15B8BD9F-5B10-42CC-B662-AAC8C7265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1213125"/>
            <a:ext cx="10905066" cy="447107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43467" y="348342"/>
            <a:ext cx="2685142" cy="461665"/>
          </a:xfrm>
          <a:prstGeom prst="rect">
            <a:avLst/>
          </a:prstGeom>
          <a:noFill/>
        </p:spPr>
        <p:txBody>
          <a:bodyPr wrap="square" rtlCol="0">
            <a:spAutoFit/>
          </a:bodyPr>
          <a:lstStyle/>
          <a:p>
            <a:r>
              <a:rPr kumimoji="1" lang="en-US" altLang="zh-CN" sz="2400" smtClean="0">
                <a:latin typeface="Microsoft YaHei" charset="-122"/>
                <a:ea typeface="Microsoft YaHei" charset="-122"/>
                <a:cs typeface="Microsoft YaHei" charset="-122"/>
              </a:rPr>
              <a:t>navigation</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42558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 xmlns:a16="http://schemas.microsoft.com/office/drawing/2014/main" id="{4B153004-E1FF-40C9-AEE5-F7F7762B6F38}"/>
              </a:ext>
            </a:extLst>
          </p:cNvPr>
          <p:cNvCxnSpPr>
            <a:cxnSpLocks/>
          </p:cNvCxnSpPr>
          <p:nvPr/>
        </p:nvCxnSpPr>
        <p:spPr>
          <a:xfrm>
            <a:off x="599667" y="2002617"/>
            <a:ext cx="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2F5C8A29-F959-425F-8A62-23AE289840EF}"/>
              </a:ext>
            </a:extLst>
          </p:cNvPr>
          <p:cNvCxnSpPr>
            <a:cxnSpLocks/>
          </p:cNvCxnSpPr>
          <p:nvPr/>
        </p:nvCxnSpPr>
        <p:spPr>
          <a:xfrm flipH="1">
            <a:off x="11315112" y="4388033"/>
            <a:ext cx="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2" descr="overview_tf.png">
            <a:extLst>
              <a:ext uri="{FF2B5EF4-FFF2-40B4-BE49-F238E27FC236}">
                <a16:creationId xmlns="" xmlns:a16="http://schemas.microsoft.com/office/drawing/2014/main" id="{15B8BD9F-5B10-42CC-B662-AAC8C7265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555" y="191466"/>
            <a:ext cx="4818611" cy="2513142"/>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8029973" y="914630"/>
            <a:ext cx="546563" cy="386080"/>
          </a:xfrm>
          <a:prstGeom prst="round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a:xfrm>
            <a:off x="226285" y="2112432"/>
            <a:ext cx="6434288" cy="1503603"/>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a:xfrm>
            <a:off x="226285" y="4723591"/>
            <a:ext cx="6434288" cy="1559863"/>
          </a:xfrm>
          <a:prstGeom prst="rect">
            <a:avLst/>
          </a:prstGeom>
          <a:noFill/>
          <a:ln>
            <a:noFill/>
          </a:ln>
        </p:spPr>
      </p:pic>
      <p:sp>
        <p:nvSpPr>
          <p:cNvPr id="4" name="文本框 3"/>
          <p:cNvSpPr txBox="1"/>
          <p:nvPr/>
        </p:nvSpPr>
        <p:spPr>
          <a:xfrm>
            <a:off x="322119" y="469713"/>
            <a:ext cx="5392882" cy="830997"/>
          </a:xfrm>
          <a:prstGeom prst="rect">
            <a:avLst/>
          </a:prstGeom>
          <a:noFill/>
        </p:spPr>
        <p:txBody>
          <a:bodyPr wrap="square" rtlCol="0">
            <a:spAutoFit/>
          </a:bodyPr>
          <a:lstStyle/>
          <a:p>
            <a:pPr lvl="0"/>
            <a:r>
              <a:rPr lang="zh-CN" altLang="zh-CN" sz="2400" dirty="0">
                <a:latin typeface="Microsoft YaHei" charset="-122"/>
                <a:ea typeface="Microsoft YaHei" charset="-122"/>
                <a:cs typeface="Microsoft YaHei" charset="-122"/>
              </a:rPr>
              <a:t>传感器坐标转换</a:t>
            </a:r>
            <a:r>
              <a:rPr lang="en-US" altLang="zh-CN" sz="2400" dirty="0">
                <a:latin typeface="Microsoft YaHei" charset="-122"/>
                <a:ea typeface="Microsoft YaHei" charset="-122"/>
                <a:cs typeface="Microsoft YaHei" charset="-122"/>
              </a:rPr>
              <a:t>sensor transform</a:t>
            </a:r>
            <a:r>
              <a:rPr lang="zh-CN" altLang="zh-CN" sz="2400" dirty="0">
                <a:latin typeface="Microsoft YaHei" charset="-122"/>
                <a:ea typeface="Microsoft YaHei" charset="-122"/>
                <a:cs typeface="Microsoft YaHei" charset="-122"/>
              </a:rPr>
              <a:t>（</a:t>
            </a:r>
            <a:r>
              <a:rPr lang="en-US" altLang="zh-CN" sz="2400" dirty="0" err="1">
                <a:latin typeface="Microsoft YaHei" charset="-122"/>
                <a:ea typeface="Microsoft YaHei" charset="-122"/>
                <a:cs typeface="Microsoft YaHei" charset="-122"/>
              </a:rPr>
              <a:t>tf</a:t>
            </a:r>
            <a:r>
              <a:rPr lang="zh-CN" altLang="zh-CN" sz="2400" dirty="0">
                <a:latin typeface="Microsoft YaHei" charset="-122"/>
                <a:ea typeface="Microsoft YaHei" charset="-122"/>
                <a:cs typeface="Microsoft YaHei" charset="-122"/>
              </a:rPr>
              <a:t>）</a:t>
            </a:r>
          </a:p>
          <a:p>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1102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 xmlns:a16="http://schemas.microsoft.com/office/drawing/2014/main" id="{4B153004-E1FF-40C9-AEE5-F7F7762B6F38}"/>
              </a:ext>
            </a:extLst>
          </p:cNvPr>
          <p:cNvCxnSpPr>
            <a:cxnSpLocks/>
          </p:cNvCxnSpPr>
          <p:nvPr/>
        </p:nvCxnSpPr>
        <p:spPr>
          <a:xfrm>
            <a:off x="599667" y="2002617"/>
            <a:ext cx="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2F5C8A29-F959-425F-8A62-23AE289840EF}"/>
              </a:ext>
            </a:extLst>
          </p:cNvPr>
          <p:cNvCxnSpPr>
            <a:cxnSpLocks/>
          </p:cNvCxnSpPr>
          <p:nvPr/>
        </p:nvCxnSpPr>
        <p:spPr>
          <a:xfrm flipH="1">
            <a:off x="11315112" y="4388033"/>
            <a:ext cx="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2" descr="overview_tf.png">
            <a:extLst>
              <a:ext uri="{FF2B5EF4-FFF2-40B4-BE49-F238E27FC236}">
                <a16:creationId xmlns="" xmlns:a16="http://schemas.microsoft.com/office/drawing/2014/main" id="{15B8BD9F-5B10-42CC-B662-AAC8C7265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069" y="310971"/>
            <a:ext cx="5047211" cy="2513142"/>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7666292" y="1567542"/>
            <a:ext cx="802299" cy="356621"/>
          </a:xfrm>
          <a:prstGeom prst="round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文本框 3"/>
          <p:cNvSpPr txBox="1"/>
          <p:nvPr/>
        </p:nvSpPr>
        <p:spPr>
          <a:xfrm>
            <a:off x="176646" y="222635"/>
            <a:ext cx="5392882" cy="830997"/>
          </a:xfrm>
          <a:prstGeom prst="rect">
            <a:avLst/>
          </a:prstGeom>
          <a:noFill/>
        </p:spPr>
        <p:txBody>
          <a:bodyPr wrap="square" rtlCol="0">
            <a:spAutoFit/>
          </a:bodyPr>
          <a:lstStyle/>
          <a:p>
            <a:pPr lvl="0"/>
            <a:r>
              <a:rPr lang="zh-CN" altLang="zh-CN" sz="2400" dirty="0" smtClean="0">
                <a:latin typeface="Microsoft YaHei" charset="-122"/>
                <a:ea typeface="Microsoft YaHei" charset="-122"/>
                <a:cs typeface="Microsoft YaHei" charset="-122"/>
              </a:rPr>
              <a:t>传感器</a:t>
            </a:r>
            <a:r>
              <a:rPr lang="zh-CN" altLang="en-US" sz="2400" dirty="0" smtClean="0">
                <a:latin typeface="Microsoft YaHei" charset="-122"/>
                <a:ea typeface="Microsoft YaHei" charset="-122"/>
                <a:cs typeface="Microsoft YaHei" charset="-122"/>
              </a:rPr>
              <a:t>数据输入</a:t>
            </a:r>
            <a:r>
              <a:rPr lang="en-US" altLang="zh-CN" sz="2400" dirty="0" smtClean="0">
                <a:latin typeface="Microsoft YaHei" charset="-122"/>
                <a:ea typeface="Microsoft YaHei" charset="-122"/>
                <a:cs typeface="Microsoft YaHei" charset="-122"/>
              </a:rPr>
              <a:t>&amp;</a:t>
            </a:r>
            <a:r>
              <a:rPr lang="zh-CN" altLang="en-US" sz="2400" dirty="0" smtClean="0">
                <a:latin typeface="Microsoft YaHei" charset="-122"/>
                <a:ea typeface="Microsoft YaHei" charset="-122"/>
                <a:cs typeface="Microsoft YaHei" charset="-122"/>
              </a:rPr>
              <a:t>里程计数据输入</a:t>
            </a:r>
            <a:endParaRPr lang="zh-CN" altLang="zh-CN" sz="2400" dirty="0">
              <a:latin typeface="Microsoft YaHei" charset="-122"/>
              <a:ea typeface="Microsoft YaHei" charset="-122"/>
              <a:cs typeface="Microsoft YaHei" charset="-122"/>
            </a:endParaRPr>
          </a:p>
          <a:p>
            <a:endParaRPr kumimoji="1" lang="zh-CN" altLang="en-US" sz="2400" dirty="0">
              <a:latin typeface="Microsoft YaHei" charset="-122"/>
              <a:ea typeface="Microsoft YaHei" charset="-122"/>
              <a:cs typeface="Microsoft YaHei" charset="-122"/>
            </a:endParaRPr>
          </a:p>
        </p:txBody>
      </p:sp>
      <p:sp>
        <p:nvSpPr>
          <p:cNvPr id="10" name="圆角矩形 9"/>
          <p:cNvSpPr/>
          <p:nvPr/>
        </p:nvSpPr>
        <p:spPr>
          <a:xfrm>
            <a:off x="10416419" y="956194"/>
            <a:ext cx="888302" cy="386080"/>
          </a:xfrm>
          <a:prstGeom prst="round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p:cNvSpPr/>
          <p:nvPr/>
        </p:nvSpPr>
        <p:spPr>
          <a:xfrm>
            <a:off x="6785264" y="3642675"/>
            <a:ext cx="4893426" cy="1015663"/>
          </a:xfrm>
          <a:prstGeom prst="rect">
            <a:avLst/>
          </a:prstGeom>
        </p:spPr>
        <p:txBody>
          <a:bodyPr wrap="square">
            <a:spAutoFit/>
          </a:bodyPr>
          <a:lstStyle/>
          <a:p>
            <a:pPr indent="266700" algn="just">
              <a:spcAft>
                <a:spcPts val="0"/>
              </a:spcAft>
            </a:pPr>
            <a:r>
              <a:rPr lang="zh-CN" altLang="en-US" sz="2000" dirty="0" smtClean="0">
                <a:latin typeface="Microsoft YaHei" charset="-122"/>
                <a:ea typeface="Microsoft YaHei" charset="-122"/>
                <a:cs typeface="Microsoft YaHei" charset="-122"/>
              </a:rPr>
              <a:t>传感器数据输入有两种：</a:t>
            </a:r>
            <a:endParaRPr lang="en-US" altLang="zh-CN" sz="2000" dirty="0" smtClean="0">
              <a:latin typeface="Microsoft YaHei" charset="-122"/>
              <a:ea typeface="Microsoft YaHei" charset="-122"/>
              <a:cs typeface="Microsoft YaHei" charset="-122"/>
            </a:endParaRPr>
          </a:p>
          <a:p>
            <a:pPr marL="285750" indent="-285750" algn="just">
              <a:spcAft>
                <a:spcPts val="0"/>
              </a:spcAft>
              <a:buFont typeface="Wingdings" charset="2"/>
              <a:buChar char="Ø"/>
            </a:pPr>
            <a:r>
              <a:rPr lang="zh-CN" altLang="en-US" sz="2000" dirty="0" smtClean="0">
                <a:latin typeface="Microsoft YaHei" charset="-122"/>
                <a:ea typeface="Microsoft YaHei" charset="-122"/>
                <a:cs typeface="Microsoft YaHei" charset="-122"/>
              </a:rPr>
              <a:t>激光传感器数据</a:t>
            </a:r>
            <a:r>
              <a:rPr lang="en-US" altLang="zh-CN" sz="2000" dirty="0" err="1" smtClean="0">
                <a:latin typeface="Microsoft YaHei" charset="-122"/>
                <a:ea typeface="Microsoft YaHei" charset="-122"/>
                <a:cs typeface="Microsoft YaHei" charset="-122"/>
              </a:rPr>
              <a:t>Laserscan</a:t>
            </a:r>
            <a:endParaRPr lang="en-US" altLang="zh-CN" sz="2000" dirty="0" smtClean="0">
              <a:latin typeface="Microsoft YaHei" charset="-122"/>
              <a:ea typeface="Microsoft YaHei" charset="-122"/>
              <a:cs typeface="Microsoft YaHei" charset="-122"/>
            </a:endParaRPr>
          </a:p>
          <a:p>
            <a:pPr marL="285750" indent="-285750" algn="just">
              <a:spcAft>
                <a:spcPts val="0"/>
              </a:spcAft>
              <a:buFont typeface="Wingdings" charset="2"/>
              <a:buChar char="Ø"/>
            </a:pPr>
            <a:r>
              <a:rPr lang="zh-CN" altLang="en-US" sz="2000" dirty="0" smtClean="0">
                <a:latin typeface="Microsoft YaHei" charset="-122"/>
                <a:ea typeface="Microsoft YaHei" charset="-122"/>
                <a:cs typeface="Microsoft YaHei" charset="-122"/>
              </a:rPr>
              <a:t>点云数据</a:t>
            </a:r>
            <a:r>
              <a:rPr lang="en-US" altLang="zh-CN" sz="2000" dirty="0" err="1" smtClean="0">
                <a:latin typeface="Microsoft YaHei" charset="-122"/>
                <a:ea typeface="Microsoft YaHei" charset="-122"/>
                <a:cs typeface="Microsoft YaHei" charset="-122"/>
              </a:rPr>
              <a:t>Cloudpoint</a:t>
            </a:r>
            <a:endParaRPr lang="zh-CN" altLang="zh-CN" sz="2000" dirty="0">
              <a:latin typeface="Microsoft YaHei" charset="-122"/>
              <a:ea typeface="Microsoft YaHei" charset="-122"/>
              <a:cs typeface="Microsoft YaHei" charset="-122"/>
            </a:endParaRPr>
          </a:p>
        </p:txBody>
      </p:sp>
      <p:sp>
        <p:nvSpPr>
          <p:cNvPr id="11" name="文本框 10"/>
          <p:cNvSpPr txBox="1"/>
          <p:nvPr/>
        </p:nvSpPr>
        <p:spPr>
          <a:xfrm>
            <a:off x="453738" y="1076419"/>
            <a:ext cx="4592782" cy="923330"/>
          </a:xfrm>
          <a:prstGeom prst="rect">
            <a:avLst/>
          </a:prstGeom>
        </p:spPr>
        <p:txBody>
          <a:bodyPr wrap="square">
            <a:spAutoFit/>
          </a:bodyPr>
          <a:lstStyle>
            <a:defPPr>
              <a:defRPr lang="zh-CN"/>
            </a:defPPr>
            <a:lvl1pPr indent="266700" algn="just">
              <a:spcAft>
                <a:spcPts val="0"/>
              </a:spcAft>
              <a:defRPr>
                <a:latin typeface="Microsoft YaHei" charset="-122"/>
                <a:ea typeface="Microsoft YaHei" charset="-122"/>
                <a:cs typeface="Microsoft YaHei" charset="-122"/>
              </a:defRPr>
            </a:lvl1pPr>
          </a:lstStyle>
          <a:p>
            <a:r>
              <a:rPr lang="zh-CN" altLang="zh-CN" dirty="0"/>
              <a:t>里程信息——</a:t>
            </a:r>
            <a:r>
              <a:rPr lang="en-US" altLang="zh-CN" dirty="0" err="1"/>
              <a:t>odometry</a:t>
            </a:r>
            <a:r>
              <a:rPr lang="en-US" altLang="zh-CN" dirty="0"/>
              <a:t> source</a:t>
            </a:r>
            <a:endParaRPr lang="zh-CN" altLang="zh-CN" dirty="0"/>
          </a:p>
          <a:p>
            <a:r>
              <a:rPr lang="zh-CN" altLang="zh-CN" dirty="0" smtClean="0"/>
              <a:t>里程</a:t>
            </a:r>
            <a:r>
              <a:rPr lang="zh-CN" altLang="zh-CN" dirty="0"/>
              <a:t>信息描述的是机器人相对某一点的距离，它的消息类型如下图：</a:t>
            </a:r>
          </a:p>
        </p:txBody>
      </p:sp>
      <p:pic>
        <p:nvPicPr>
          <p:cNvPr id="12" name="图片 11"/>
          <p:cNvPicPr/>
          <p:nvPr/>
        </p:nvPicPr>
        <p:blipFill>
          <a:blip r:embed="rId4">
            <a:extLst>
              <a:ext uri="{28A0092B-C50C-407E-A947-70E740481C1C}">
                <a14:useLocalDpi xmlns:a14="http://schemas.microsoft.com/office/drawing/2010/main" val="0"/>
              </a:ext>
            </a:extLst>
          </a:blip>
          <a:stretch>
            <a:fillRect/>
          </a:stretch>
        </p:blipFill>
        <p:spPr>
          <a:xfrm>
            <a:off x="1050996" y="2022536"/>
            <a:ext cx="3284828" cy="4440609"/>
          </a:xfrm>
          <a:prstGeom prst="rect">
            <a:avLst/>
          </a:prstGeom>
        </p:spPr>
      </p:pic>
      <p:sp>
        <p:nvSpPr>
          <p:cNvPr id="13" name="文本框 12"/>
          <p:cNvSpPr txBox="1"/>
          <p:nvPr/>
        </p:nvSpPr>
        <p:spPr>
          <a:xfrm>
            <a:off x="332509" y="5330536"/>
            <a:ext cx="6670964" cy="338554"/>
          </a:xfrm>
          <a:prstGeom prst="rect">
            <a:avLst/>
          </a:prstGeom>
        </p:spPr>
        <p:txBody>
          <a:bodyPr wrap="square">
            <a:spAutoFit/>
          </a:bodyPr>
          <a:lstStyle>
            <a:defPPr>
              <a:defRPr lang="zh-CN"/>
            </a:defPPr>
            <a:lvl1pPr indent="266700" algn="just">
              <a:spcAft>
                <a:spcPts val="0"/>
              </a:spcAft>
              <a:defRPr>
                <a:latin typeface="Microsoft YaHei" charset="-122"/>
                <a:ea typeface="Microsoft YaHei" charset="-122"/>
                <a:cs typeface="Microsoft YaHei" charset="-122"/>
              </a:defRPr>
            </a:lvl1pPr>
          </a:lstStyle>
          <a:p>
            <a:endParaRPr lang="zh-CN" altLang="en-US" sz="1600" dirty="0"/>
          </a:p>
        </p:txBody>
      </p:sp>
    </p:spTree>
    <p:extLst>
      <p:ext uri="{BB962C8B-B14F-4D97-AF65-F5344CB8AC3E}">
        <p14:creationId xmlns:p14="http://schemas.microsoft.com/office/powerpoint/2010/main" val="5913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02490" y="2797714"/>
            <a:ext cx="3187026" cy="988347"/>
          </a:xfrm>
          <a:prstGeom prst="rect">
            <a:avLst/>
          </a:prstGeom>
        </p:spPr>
        <p:txBody>
          <a:bodyPr wrap="none">
            <a:spAutoFit/>
          </a:bodyPr>
          <a:lstStyle/>
          <a:p>
            <a:pPr algn="ctr">
              <a:lnSpc>
                <a:spcPct val="150000"/>
              </a:lnSpc>
            </a:pPr>
            <a:r>
              <a:rPr lang="en-US" altLang="zh-CN" sz="4400" dirty="0" err="1">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4400" dirty="0" err="1" smtClean="0">
                <a:latin typeface="微软雅黑" panose="020B0503020204020204" pitchFamily="34" charset="-122"/>
                <a:ea typeface="微软雅黑" panose="020B0503020204020204" pitchFamily="34" charset="-122"/>
                <a:cs typeface="Times New Roman" panose="02020603050405020304" pitchFamily="18" charset="0"/>
              </a:rPr>
              <a:t>ove_base</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90842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2CC414B8-871A-49F7-BB16-AECDF401BC3B}"/>
              </a:ext>
            </a:extLst>
          </p:cNvPr>
          <p:cNvGrpSpPr/>
          <p:nvPr/>
        </p:nvGrpSpPr>
        <p:grpSpPr>
          <a:xfrm>
            <a:off x="4705970" y="2069983"/>
            <a:ext cx="782320" cy="1026160"/>
            <a:chOff x="5394960" y="1087120"/>
            <a:chExt cx="782320" cy="1026160"/>
          </a:xfrm>
        </p:grpSpPr>
        <p:sp>
          <p:nvSpPr>
            <p:cNvPr id="6" name="矩形 5">
              <a:extLst>
                <a:ext uri="{FF2B5EF4-FFF2-40B4-BE49-F238E27FC236}">
                  <a16:creationId xmlns="" xmlns:a16="http://schemas.microsoft.com/office/drawing/2014/main" id="{49D566D5-D073-4F3E-BD1C-51BF6F120C77}"/>
                </a:ext>
              </a:extLst>
            </p:cNvPr>
            <p:cNvSpPr/>
            <p:nvPr/>
          </p:nvSpPr>
          <p:spPr>
            <a:xfrm>
              <a:off x="5394960" y="1087120"/>
              <a:ext cx="782320" cy="102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E9A64870-A213-46DC-BACB-08D979B4F4CE}"/>
                </a:ext>
              </a:extLst>
            </p:cNvPr>
            <p:cNvSpPr/>
            <p:nvPr/>
          </p:nvSpPr>
          <p:spPr>
            <a:xfrm>
              <a:off x="5854192" y="1438656"/>
              <a:ext cx="323088" cy="323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 xmlns:a16="http://schemas.microsoft.com/office/drawing/2014/main" id="{CCCA41EA-5814-4762-9A59-F92DEB7B56D4}"/>
              </a:ext>
            </a:extLst>
          </p:cNvPr>
          <p:cNvGrpSpPr/>
          <p:nvPr/>
        </p:nvGrpSpPr>
        <p:grpSpPr>
          <a:xfrm rot="10800000">
            <a:off x="3931270" y="2069983"/>
            <a:ext cx="774700" cy="1026160"/>
            <a:chOff x="5394960" y="1087120"/>
            <a:chExt cx="782320" cy="1026160"/>
          </a:xfrm>
        </p:grpSpPr>
        <p:sp>
          <p:nvSpPr>
            <p:cNvPr id="10" name="矩形 9">
              <a:extLst>
                <a:ext uri="{FF2B5EF4-FFF2-40B4-BE49-F238E27FC236}">
                  <a16:creationId xmlns="" xmlns:a16="http://schemas.microsoft.com/office/drawing/2014/main" id="{9B14F0F6-42EA-406C-8119-9056DB6226EE}"/>
                </a:ext>
              </a:extLst>
            </p:cNvPr>
            <p:cNvSpPr/>
            <p:nvPr/>
          </p:nvSpPr>
          <p:spPr>
            <a:xfrm>
              <a:off x="5394960" y="1087120"/>
              <a:ext cx="782320" cy="1026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6E9C52C9-053C-46BE-9C65-05608CEDAEB2}"/>
                </a:ext>
              </a:extLst>
            </p:cNvPr>
            <p:cNvSpPr/>
            <p:nvPr/>
          </p:nvSpPr>
          <p:spPr>
            <a:xfrm>
              <a:off x="5854192" y="1438656"/>
              <a:ext cx="323088" cy="323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 xmlns:a16="http://schemas.microsoft.com/office/drawing/2014/main" id="{F72443B9-6CD6-405A-BDE4-21D66BFE7C88}"/>
              </a:ext>
            </a:extLst>
          </p:cNvPr>
          <p:cNvGrpSpPr/>
          <p:nvPr/>
        </p:nvGrpSpPr>
        <p:grpSpPr>
          <a:xfrm rot="5400000">
            <a:off x="4318620" y="2708793"/>
            <a:ext cx="782320" cy="1557020"/>
            <a:chOff x="5394960" y="1087120"/>
            <a:chExt cx="782320" cy="1026160"/>
          </a:xfrm>
        </p:grpSpPr>
        <p:sp>
          <p:nvSpPr>
            <p:cNvPr id="13" name="矩形 12">
              <a:extLst>
                <a:ext uri="{FF2B5EF4-FFF2-40B4-BE49-F238E27FC236}">
                  <a16:creationId xmlns="" xmlns:a16="http://schemas.microsoft.com/office/drawing/2014/main" id="{1A64FD33-9924-4F2A-845B-41DD3C9C991C}"/>
                </a:ext>
              </a:extLst>
            </p:cNvPr>
            <p:cNvSpPr/>
            <p:nvPr/>
          </p:nvSpPr>
          <p:spPr>
            <a:xfrm>
              <a:off x="5394960" y="1087120"/>
              <a:ext cx="782320" cy="1026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C3325C0A-749B-4534-A8BA-3779D845F90C}"/>
                </a:ext>
              </a:extLst>
            </p:cNvPr>
            <p:cNvSpPr/>
            <p:nvPr/>
          </p:nvSpPr>
          <p:spPr>
            <a:xfrm>
              <a:off x="5854192" y="1438656"/>
              <a:ext cx="323088" cy="323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 xmlns:a16="http://schemas.microsoft.com/office/drawing/2014/main" id="{24FAB461-726C-40F2-AC9B-D01812463A52}"/>
              </a:ext>
            </a:extLst>
          </p:cNvPr>
          <p:cNvGrpSpPr/>
          <p:nvPr/>
        </p:nvGrpSpPr>
        <p:grpSpPr>
          <a:xfrm rot="10800000">
            <a:off x="5920661" y="2076271"/>
            <a:ext cx="782320" cy="1026160"/>
            <a:chOff x="5394960" y="1087120"/>
            <a:chExt cx="782320" cy="1026160"/>
          </a:xfrm>
        </p:grpSpPr>
        <p:sp>
          <p:nvSpPr>
            <p:cNvPr id="22" name="矩形 21">
              <a:extLst>
                <a:ext uri="{FF2B5EF4-FFF2-40B4-BE49-F238E27FC236}">
                  <a16:creationId xmlns="" xmlns:a16="http://schemas.microsoft.com/office/drawing/2014/main" id="{E182233D-1ABB-4058-AFDE-E8BD91692A02}"/>
                </a:ext>
              </a:extLst>
            </p:cNvPr>
            <p:cNvSpPr/>
            <p:nvPr/>
          </p:nvSpPr>
          <p:spPr>
            <a:xfrm>
              <a:off x="5394960" y="1087120"/>
              <a:ext cx="459232" cy="102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 xmlns:a16="http://schemas.microsoft.com/office/drawing/2014/main" id="{F9AC6E80-D6E4-4F22-B75E-1C514AA355EC}"/>
                </a:ext>
              </a:extLst>
            </p:cNvPr>
            <p:cNvSpPr/>
            <p:nvPr/>
          </p:nvSpPr>
          <p:spPr>
            <a:xfrm>
              <a:off x="5854192" y="1438656"/>
              <a:ext cx="323088" cy="3230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 xmlns:a16="http://schemas.microsoft.com/office/drawing/2014/main" id="{094ECE72-9CE9-4281-80B8-74D6B0E1C44C}"/>
              </a:ext>
            </a:extLst>
          </p:cNvPr>
          <p:cNvSpPr txBox="1"/>
          <p:nvPr/>
        </p:nvSpPr>
        <p:spPr>
          <a:xfrm>
            <a:off x="5952208" y="1570867"/>
            <a:ext cx="2959465" cy="461665"/>
          </a:xfrm>
          <a:prstGeom prst="rect">
            <a:avLst/>
          </a:prstGeom>
          <a:noFill/>
        </p:spPr>
        <p:txBody>
          <a:bodyPr wrap="none" rtlCol="0">
            <a:spAutoFit/>
          </a:bodyPr>
          <a:lstStyle/>
          <a:p>
            <a:r>
              <a:rPr lang="en-US" altLang="zh-CN" sz="2400" b="1" dirty="0">
                <a:solidFill>
                  <a:srgbClr val="FF0000"/>
                </a:solidFill>
              </a:rPr>
              <a:t>Base Global Planner</a:t>
            </a:r>
            <a:endParaRPr lang="zh-CN" altLang="en-US" sz="2400" b="1" dirty="0">
              <a:solidFill>
                <a:srgbClr val="FF0000"/>
              </a:solidFill>
            </a:endParaRPr>
          </a:p>
        </p:txBody>
      </p:sp>
      <p:sp>
        <p:nvSpPr>
          <p:cNvPr id="28" name="文本框 27">
            <a:extLst>
              <a:ext uri="{FF2B5EF4-FFF2-40B4-BE49-F238E27FC236}">
                <a16:creationId xmlns="" xmlns:a16="http://schemas.microsoft.com/office/drawing/2014/main" id="{9F155C43-5167-4B5D-98BD-2228EB95D1F4}"/>
              </a:ext>
            </a:extLst>
          </p:cNvPr>
          <p:cNvSpPr txBox="1"/>
          <p:nvPr/>
        </p:nvSpPr>
        <p:spPr>
          <a:xfrm>
            <a:off x="215357" y="1853445"/>
            <a:ext cx="2974467" cy="461665"/>
          </a:xfrm>
          <a:prstGeom prst="rect">
            <a:avLst/>
          </a:prstGeom>
          <a:noFill/>
        </p:spPr>
        <p:txBody>
          <a:bodyPr wrap="square" rtlCol="0">
            <a:spAutoFit/>
          </a:bodyPr>
          <a:lstStyle/>
          <a:p>
            <a:r>
              <a:rPr lang="en-US" altLang="zh-CN" sz="2400" b="1" dirty="0">
                <a:solidFill>
                  <a:schemeClr val="accent6"/>
                </a:solidFill>
              </a:rPr>
              <a:t>Base Local Planner</a:t>
            </a:r>
            <a:endParaRPr lang="zh-CN" altLang="en-US" sz="2400" b="1" dirty="0">
              <a:solidFill>
                <a:schemeClr val="accent6"/>
              </a:solidFill>
            </a:endParaRPr>
          </a:p>
        </p:txBody>
      </p:sp>
      <p:sp>
        <p:nvSpPr>
          <p:cNvPr id="29" name="文本框 28">
            <a:extLst>
              <a:ext uri="{FF2B5EF4-FFF2-40B4-BE49-F238E27FC236}">
                <a16:creationId xmlns="" xmlns:a16="http://schemas.microsoft.com/office/drawing/2014/main" id="{3F5FD6F9-AFBF-4B79-B5A4-F26310FA46A6}"/>
              </a:ext>
            </a:extLst>
          </p:cNvPr>
          <p:cNvSpPr txBox="1"/>
          <p:nvPr/>
        </p:nvSpPr>
        <p:spPr>
          <a:xfrm>
            <a:off x="6720896" y="1982897"/>
            <a:ext cx="2135521" cy="1200329"/>
          </a:xfrm>
          <a:prstGeom prst="rect">
            <a:avLst/>
          </a:prstGeom>
          <a:noFill/>
        </p:spPr>
        <p:txBody>
          <a:bodyPr wrap="none" rtlCol="0">
            <a:spAutoFit/>
          </a:bodyPr>
          <a:lstStyle/>
          <a:p>
            <a:r>
              <a:rPr lang="en-US" altLang="zh-CN" sz="2400" dirty="0" err="1"/>
              <a:t>carrot_planner</a:t>
            </a:r>
            <a:endParaRPr lang="en-US" altLang="zh-CN" sz="2400" dirty="0"/>
          </a:p>
          <a:p>
            <a:r>
              <a:rPr lang="en-US" altLang="zh-CN" sz="2400" dirty="0" err="1"/>
              <a:t>navfn</a:t>
            </a:r>
            <a:endParaRPr lang="en-US" altLang="zh-CN" sz="2400" dirty="0"/>
          </a:p>
          <a:p>
            <a:r>
              <a:rPr lang="en-US" altLang="zh-CN" sz="2400" dirty="0" err="1"/>
              <a:t>global_planner</a:t>
            </a:r>
            <a:endParaRPr lang="zh-CN" altLang="en-US" sz="2400" dirty="0"/>
          </a:p>
        </p:txBody>
      </p:sp>
      <p:grpSp>
        <p:nvGrpSpPr>
          <p:cNvPr id="30" name="组合 29">
            <a:extLst>
              <a:ext uri="{FF2B5EF4-FFF2-40B4-BE49-F238E27FC236}">
                <a16:creationId xmlns="" xmlns:a16="http://schemas.microsoft.com/office/drawing/2014/main" id="{7BF84D59-B67C-493E-96A3-C98707BD731E}"/>
              </a:ext>
            </a:extLst>
          </p:cNvPr>
          <p:cNvGrpSpPr/>
          <p:nvPr/>
        </p:nvGrpSpPr>
        <p:grpSpPr>
          <a:xfrm>
            <a:off x="2861938" y="2140943"/>
            <a:ext cx="782320" cy="1026160"/>
            <a:chOff x="5394960" y="1087120"/>
            <a:chExt cx="782320" cy="1026160"/>
          </a:xfrm>
        </p:grpSpPr>
        <p:sp>
          <p:nvSpPr>
            <p:cNvPr id="31" name="矩形 30">
              <a:extLst>
                <a:ext uri="{FF2B5EF4-FFF2-40B4-BE49-F238E27FC236}">
                  <a16:creationId xmlns="" xmlns:a16="http://schemas.microsoft.com/office/drawing/2014/main" id="{A2759708-8D09-403C-890D-BBE946FA9593}"/>
                </a:ext>
              </a:extLst>
            </p:cNvPr>
            <p:cNvSpPr/>
            <p:nvPr/>
          </p:nvSpPr>
          <p:spPr>
            <a:xfrm>
              <a:off x="5394960" y="1087120"/>
              <a:ext cx="459232" cy="1026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 xmlns:a16="http://schemas.microsoft.com/office/drawing/2014/main" id="{505235B5-01B2-41A7-98E8-FD248241CD66}"/>
                </a:ext>
              </a:extLst>
            </p:cNvPr>
            <p:cNvSpPr/>
            <p:nvPr/>
          </p:nvSpPr>
          <p:spPr>
            <a:xfrm>
              <a:off x="5854192" y="1438656"/>
              <a:ext cx="323088" cy="323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 xmlns:a16="http://schemas.microsoft.com/office/drawing/2014/main" id="{FD8D0194-92FB-4F39-97CB-732048D61028}"/>
              </a:ext>
            </a:extLst>
          </p:cNvPr>
          <p:cNvGrpSpPr/>
          <p:nvPr/>
        </p:nvGrpSpPr>
        <p:grpSpPr>
          <a:xfrm rot="16200000">
            <a:off x="4318620" y="3950344"/>
            <a:ext cx="782320" cy="1557020"/>
            <a:chOff x="5394960" y="1087120"/>
            <a:chExt cx="782320" cy="1026160"/>
          </a:xfrm>
        </p:grpSpPr>
        <p:sp>
          <p:nvSpPr>
            <p:cNvPr id="34" name="矩形 33">
              <a:extLst>
                <a:ext uri="{FF2B5EF4-FFF2-40B4-BE49-F238E27FC236}">
                  <a16:creationId xmlns="" xmlns:a16="http://schemas.microsoft.com/office/drawing/2014/main" id="{DD8430BF-115D-4D41-807F-524A23A75F6C}"/>
                </a:ext>
              </a:extLst>
            </p:cNvPr>
            <p:cNvSpPr/>
            <p:nvPr/>
          </p:nvSpPr>
          <p:spPr>
            <a:xfrm>
              <a:off x="5394960" y="1087120"/>
              <a:ext cx="459232" cy="1026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79293750-152E-47A8-ADF8-B7282C1F43A4}"/>
                </a:ext>
              </a:extLst>
            </p:cNvPr>
            <p:cNvSpPr/>
            <p:nvPr/>
          </p:nvSpPr>
          <p:spPr>
            <a:xfrm>
              <a:off x="5854192" y="1438656"/>
              <a:ext cx="323088" cy="323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a:extLst>
              <a:ext uri="{FF2B5EF4-FFF2-40B4-BE49-F238E27FC236}">
                <a16:creationId xmlns="" xmlns:a16="http://schemas.microsoft.com/office/drawing/2014/main" id="{39F6C401-48CD-4978-9C19-7393751047BB}"/>
              </a:ext>
            </a:extLst>
          </p:cNvPr>
          <p:cNvSpPr txBox="1"/>
          <p:nvPr/>
        </p:nvSpPr>
        <p:spPr>
          <a:xfrm>
            <a:off x="228709" y="2325608"/>
            <a:ext cx="2664512" cy="830997"/>
          </a:xfrm>
          <a:prstGeom prst="rect">
            <a:avLst/>
          </a:prstGeom>
          <a:noFill/>
        </p:spPr>
        <p:txBody>
          <a:bodyPr wrap="none" rtlCol="0">
            <a:spAutoFit/>
          </a:bodyPr>
          <a:lstStyle/>
          <a:p>
            <a:r>
              <a:rPr lang="en-US" altLang="zh-CN" sz="2400" dirty="0" err="1"/>
              <a:t>base_local_planner</a:t>
            </a:r>
            <a:endParaRPr lang="en-US" altLang="zh-CN" sz="2400" dirty="0"/>
          </a:p>
          <a:p>
            <a:r>
              <a:rPr lang="en-US" altLang="zh-CN" sz="2400" dirty="0" err="1"/>
              <a:t>dwa_local_planner</a:t>
            </a:r>
            <a:endParaRPr lang="en-US" altLang="zh-CN" sz="2400" dirty="0"/>
          </a:p>
        </p:txBody>
      </p:sp>
      <p:sp>
        <p:nvSpPr>
          <p:cNvPr id="38" name="文本框 37">
            <a:extLst>
              <a:ext uri="{FF2B5EF4-FFF2-40B4-BE49-F238E27FC236}">
                <a16:creationId xmlns="" xmlns:a16="http://schemas.microsoft.com/office/drawing/2014/main" id="{1D6C7BDD-AE30-4555-BCC4-D61B605C007F}"/>
              </a:ext>
            </a:extLst>
          </p:cNvPr>
          <p:cNvSpPr txBox="1"/>
          <p:nvPr/>
        </p:nvSpPr>
        <p:spPr>
          <a:xfrm>
            <a:off x="5884767" y="4371257"/>
            <a:ext cx="3323346" cy="1200329"/>
          </a:xfrm>
          <a:prstGeom prst="rect">
            <a:avLst/>
          </a:prstGeom>
          <a:noFill/>
        </p:spPr>
        <p:txBody>
          <a:bodyPr wrap="none" rtlCol="0">
            <a:spAutoFit/>
          </a:bodyPr>
          <a:lstStyle/>
          <a:p>
            <a:r>
              <a:rPr lang="en-US" altLang="zh-CN" sz="2400" dirty="0"/>
              <a:t>clear_costmap_recovery</a:t>
            </a:r>
          </a:p>
          <a:p>
            <a:r>
              <a:rPr lang="en-US" altLang="zh-CN" sz="2400" dirty="0"/>
              <a:t>rotate_recovery</a:t>
            </a:r>
          </a:p>
          <a:p>
            <a:r>
              <a:rPr lang="en-US" altLang="zh-CN" sz="2400" dirty="0"/>
              <a:t>move_slow_and_clear</a:t>
            </a:r>
            <a:endParaRPr lang="zh-CN" altLang="en-US" sz="2400" dirty="0"/>
          </a:p>
        </p:txBody>
      </p:sp>
      <p:sp>
        <p:nvSpPr>
          <p:cNvPr id="39" name="文本框 38">
            <a:extLst>
              <a:ext uri="{FF2B5EF4-FFF2-40B4-BE49-F238E27FC236}">
                <a16:creationId xmlns="" xmlns:a16="http://schemas.microsoft.com/office/drawing/2014/main" id="{BA1358A4-1363-4605-99AC-A62D72CE24C1}"/>
              </a:ext>
            </a:extLst>
          </p:cNvPr>
          <p:cNvSpPr txBox="1"/>
          <p:nvPr/>
        </p:nvSpPr>
        <p:spPr>
          <a:xfrm>
            <a:off x="6089313" y="3900566"/>
            <a:ext cx="2767104" cy="461665"/>
          </a:xfrm>
          <a:prstGeom prst="rect">
            <a:avLst/>
          </a:prstGeom>
          <a:noFill/>
        </p:spPr>
        <p:txBody>
          <a:bodyPr wrap="none" rtlCol="0">
            <a:spAutoFit/>
          </a:bodyPr>
          <a:lstStyle/>
          <a:p>
            <a:r>
              <a:rPr lang="en-US" altLang="zh-CN" sz="2400" b="1" dirty="0">
                <a:solidFill>
                  <a:schemeClr val="accent1"/>
                </a:solidFill>
              </a:rPr>
              <a:t>Recovery Behavior</a:t>
            </a:r>
            <a:endParaRPr lang="zh-CN" altLang="en-US" sz="2400" b="1" dirty="0">
              <a:solidFill>
                <a:schemeClr val="accent1"/>
              </a:solidFill>
            </a:endParaRPr>
          </a:p>
        </p:txBody>
      </p:sp>
      <p:sp>
        <p:nvSpPr>
          <p:cNvPr id="40" name="矩形 39">
            <a:extLst>
              <a:ext uri="{FF2B5EF4-FFF2-40B4-BE49-F238E27FC236}">
                <a16:creationId xmlns="" xmlns:a16="http://schemas.microsoft.com/office/drawing/2014/main" id="{2713462F-C371-4B4C-8C1D-9160CA9AECE4}"/>
              </a:ext>
            </a:extLst>
          </p:cNvPr>
          <p:cNvSpPr/>
          <p:nvPr/>
        </p:nvSpPr>
        <p:spPr>
          <a:xfrm>
            <a:off x="3708842" y="1253983"/>
            <a:ext cx="2148220" cy="301214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 xmlns:a16="http://schemas.microsoft.com/office/drawing/2014/main" id="{419D9EAB-025B-41E4-898A-7912C82452DE}"/>
              </a:ext>
            </a:extLst>
          </p:cNvPr>
          <p:cNvSpPr/>
          <p:nvPr/>
        </p:nvSpPr>
        <p:spPr>
          <a:xfrm>
            <a:off x="3840188" y="1191061"/>
            <a:ext cx="1731564" cy="461665"/>
          </a:xfrm>
          <a:prstGeom prst="rect">
            <a:avLst/>
          </a:prstGeom>
        </p:spPr>
        <p:txBody>
          <a:bodyPr wrap="none">
            <a:spAutoFit/>
          </a:bodyPr>
          <a:lstStyle/>
          <a:p>
            <a:r>
              <a:rPr lang="en-US" altLang="zh-CN" sz="2400" b="1" dirty="0" err="1"/>
              <a:t>move_base</a:t>
            </a:r>
            <a:endParaRPr lang="zh-CN" altLang="en-US" sz="2400" dirty="0"/>
          </a:p>
        </p:txBody>
      </p:sp>
      <p:sp>
        <p:nvSpPr>
          <p:cNvPr id="37" name="文本框 36"/>
          <p:cNvSpPr txBox="1"/>
          <p:nvPr/>
        </p:nvSpPr>
        <p:spPr>
          <a:xfrm>
            <a:off x="406087" y="304659"/>
            <a:ext cx="5392882" cy="523220"/>
          </a:xfrm>
          <a:prstGeom prst="rect">
            <a:avLst/>
          </a:prstGeom>
          <a:noFill/>
        </p:spPr>
        <p:txBody>
          <a:bodyPr wrap="square" rtlCol="0">
            <a:spAutoFit/>
          </a:bodyPr>
          <a:lstStyle/>
          <a:p>
            <a:r>
              <a:rPr kumimoji="1" lang="en-US" altLang="zh-CN" sz="2800" dirty="0" err="1">
                <a:latin typeface="Microsoft YaHei" charset="-122"/>
                <a:ea typeface="Microsoft YaHei" charset="-122"/>
                <a:cs typeface="Microsoft YaHei" charset="-122"/>
              </a:rPr>
              <a:t>m</a:t>
            </a:r>
            <a:r>
              <a:rPr kumimoji="1" lang="en-US" altLang="zh-CN" sz="2800" dirty="0" err="1" smtClean="0">
                <a:latin typeface="Microsoft YaHei" charset="-122"/>
                <a:ea typeface="Microsoft YaHei" charset="-122"/>
                <a:cs typeface="Microsoft YaHei" charset="-122"/>
              </a:rPr>
              <a:t>ove_base</a:t>
            </a:r>
            <a:endParaRPr kumimoji="1" lang="zh-CN" altLang="en-US" sz="2800" dirty="0">
              <a:latin typeface="Microsoft YaHei" charset="-122"/>
              <a:ea typeface="Microsoft YaHei" charset="-122"/>
              <a:cs typeface="Microsoft YaHei" charset="-122"/>
            </a:endParaRPr>
          </a:p>
        </p:txBody>
      </p:sp>
      <p:sp>
        <p:nvSpPr>
          <p:cNvPr id="42" name="文本框 41"/>
          <p:cNvSpPr txBox="1"/>
          <p:nvPr/>
        </p:nvSpPr>
        <p:spPr>
          <a:xfrm>
            <a:off x="2160278" y="6125698"/>
            <a:ext cx="6633642" cy="954107"/>
          </a:xfrm>
          <a:prstGeom prst="rect">
            <a:avLst/>
          </a:prstGeom>
        </p:spPr>
        <p:txBody>
          <a:bodyPr wrap="square">
            <a:spAutoFit/>
          </a:bodyPr>
          <a:lstStyle>
            <a:defPPr>
              <a:defRPr lang="zh-CN"/>
            </a:defPPr>
            <a:lvl1pPr indent="266700">
              <a:spcAft>
                <a:spcPts val="0"/>
              </a:spcAft>
              <a:defRPr>
                <a:latin typeface="Microsoft YaHei" charset="-122"/>
                <a:ea typeface="Microsoft YaHei" charset="-122"/>
                <a:cs typeface="Microsoft YaHei" charset="-122"/>
              </a:defRPr>
            </a:lvl1pPr>
          </a:lstStyle>
          <a:p>
            <a:r>
              <a:rPr lang="en-US" altLang="zh-CN" sz="2800" dirty="0" err="1" smtClean="0"/>
              <a:t>move_base</a:t>
            </a:r>
            <a:r>
              <a:rPr lang="zh-CN" altLang="zh-CN" sz="2800" dirty="0"/>
              <a:t>是</a:t>
            </a:r>
            <a:r>
              <a:rPr lang="en-US" altLang="zh-CN" sz="2800" dirty="0"/>
              <a:t>navigation</a:t>
            </a:r>
            <a:r>
              <a:rPr lang="zh-CN" altLang="zh-CN" sz="2800" dirty="0"/>
              <a:t>的逻辑</a:t>
            </a:r>
            <a:r>
              <a:rPr lang="zh-CN" altLang="zh-CN" sz="2800" dirty="0" smtClean="0">
                <a:solidFill>
                  <a:srgbClr val="FF0000"/>
                </a:solidFill>
              </a:rPr>
              <a:t>核心</a:t>
            </a:r>
            <a:r>
              <a:rPr lang="zh-CN" altLang="zh-CN" sz="2800" dirty="0" smtClean="0"/>
              <a:t>。</a:t>
            </a:r>
            <a:endParaRPr lang="zh-CN" altLang="zh-CN" sz="2800" dirty="0"/>
          </a:p>
          <a:p>
            <a:endParaRPr lang="zh-CN" altLang="en-US" sz="2800" dirty="0"/>
          </a:p>
        </p:txBody>
      </p:sp>
      <p:pic>
        <p:nvPicPr>
          <p:cNvPr id="43" name="Picture 2" descr="overview_tf.png">
            <a:extLst>
              <a:ext uri="{FF2B5EF4-FFF2-40B4-BE49-F238E27FC236}">
                <a16:creationId xmlns="" xmlns:a16="http://schemas.microsoft.com/office/drawing/2014/main" id="{15B8BD9F-5B10-42CC-B662-AAC8C7265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865" y="-83855"/>
            <a:ext cx="4818611" cy="2513142"/>
          </a:xfrm>
          <a:prstGeom prst="rect">
            <a:avLst/>
          </a:prstGeom>
          <a:noFill/>
          <a:extLst>
            <a:ext uri="{909E8E84-426E-40DD-AFC4-6F175D3DCCD1}">
              <a14:hiddenFill xmlns:a14="http://schemas.microsoft.com/office/drawing/2010/main">
                <a:solidFill>
                  <a:srgbClr val="FFFFFF"/>
                </a:solidFill>
              </a14:hiddenFill>
            </a:ext>
          </a:extLst>
        </p:spPr>
      </p:pic>
      <p:sp>
        <p:nvSpPr>
          <p:cNvPr id="44" name="圆角矩形 43"/>
          <p:cNvSpPr/>
          <p:nvPr/>
        </p:nvSpPr>
        <p:spPr>
          <a:xfrm>
            <a:off x="8793920" y="31876"/>
            <a:ext cx="2176499" cy="1941995"/>
          </a:xfrm>
          <a:prstGeom prst="round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882065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AF3F9122-F3CB-45BF-8060-E98625E623A7}"/>
              </a:ext>
            </a:extLst>
          </p:cNvPr>
          <p:cNvPicPr>
            <a:picLocks noChangeAspect="1"/>
          </p:cNvPicPr>
          <p:nvPr/>
        </p:nvPicPr>
        <p:blipFill>
          <a:blip r:embed="rId3"/>
          <a:stretch>
            <a:fillRect/>
          </a:stretch>
        </p:blipFill>
        <p:spPr>
          <a:xfrm>
            <a:off x="437903" y="798397"/>
            <a:ext cx="1704975" cy="5305425"/>
          </a:xfrm>
          <a:prstGeom prst="rect">
            <a:avLst/>
          </a:prstGeom>
        </p:spPr>
      </p:pic>
      <p:sp>
        <p:nvSpPr>
          <p:cNvPr id="6" name="圆角矩形 5"/>
          <p:cNvSpPr/>
          <p:nvPr/>
        </p:nvSpPr>
        <p:spPr>
          <a:xfrm>
            <a:off x="437903" y="4259941"/>
            <a:ext cx="973178" cy="356621"/>
          </a:xfrm>
          <a:prstGeom prst="round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437903" y="133532"/>
            <a:ext cx="5392882" cy="461665"/>
          </a:xfrm>
          <a:prstGeom prst="rect">
            <a:avLst/>
          </a:prstGeom>
          <a:noFill/>
        </p:spPr>
        <p:txBody>
          <a:bodyPr wrap="square" rtlCol="0">
            <a:spAutoFit/>
          </a:bodyPr>
          <a:lstStyle/>
          <a:p>
            <a:r>
              <a:rPr kumimoji="1" lang="zh-CN" altLang="en-US" sz="2400" smtClean="0">
                <a:latin typeface="Microsoft YaHei" charset="-122"/>
                <a:ea typeface="Microsoft YaHei" charset="-122"/>
                <a:cs typeface="Microsoft YaHei" charset="-122"/>
              </a:rPr>
              <a:t>理解</a:t>
            </a:r>
            <a:r>
              <a:rPr kumimoji="1" lang="en-US" altLang="zh-CN" sz="2400" smtClean="0">
                <a:latin typeface="Microsoft YaHei" charset="-122"/>
                <a:ea typeface="Microsoft YaHei" charset="-122"/>
                <a:cs typeface="Microsoft YaHei" charset="-122"/>
              </a:rPr>
              <a:t>navigation</a:t>
            </a:r>
            <a:endParaRPr kumimoji="1" lang="zh-CN" altLang="en-US" sz="2400" dirty="0">
              <a:latin typeface="Microsoft YaHei" charset="-122"/>
              <a:ea typeface="Microsoft YaHei" charset="-122"/>
              <a:cs typeface="Microsoft YaHei" charset="-122"/>
            </a:endParaRPr>
          </a:p>
        </p:txBody>
      </p:sp>
      <p:pic>
        <p:nvPicPr>
          <p:cNvPr id="2" name="图片 1"/>
          <p:cNvPicPr>
            <a:picLocks noChangeAspect="1"/>
          </p:cNvPicPr>
          <p:nvPr/>
        </p:nvPicPr>
        <p:blipFill rotWithShape="1">
          <a:blip r:embed="rId4"/>
          <a:srcRect l="7418" t="4093" b="3321"/>
          <a:stretch/>
        </p:blipFill>
        <p:spPr>
          <a:xfrm>
            <a:off x="2478315" y="798397"/>
            <a:ext cx="9713684" cy="5305426"/>
          </a:xfrm>
          <a:prstGeom prst="rect">
            <a:avLst/>
          </a:prstGeom>
        </p:spPr>
      </p:pic>
    </p:spTree>
    <p:extLst>
      <p:ext uri="{BB962C8B-B14F-4D97-AF65-F5344CB8AC3E}">
        <p14:creationId xmlns:p14="http://schemas.microsoft.com/office/powerpoint/2010/main" val="10737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35236</TotalTime>
  <Words>2392</Words>
  <Application>Microsoft Macintosh PowerPoint</Application>
  <PresentationFormat>宽屏</PresentationFormat>
  <Paragraphs>195</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Microsoft YaHei</vt:lpstr>
      <vt:lpstr>Times New Roman</vt:lpstr>
      <vt:lpstr>Wingdings</vt:lpstr>
      <vt:lpstr>等线</vt:lpstr>
      <vt:lpstr>等线 Light</vt:lpstr>
      <vt:lpstr>黑体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costmap分层与更新</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ROS入门教程</dc:title>
  <dc:creator>韩锦飞</dc:creator>
  <cp:lastModifiedBy>guo xudong</cp:lastModifiedBy>
  <cp:revision>868</cp:revision>
  <dcterms:created xsi:type="dcterms:W3CDTF">2017-08-03T08:03:07Z</dcterms:created>
  <dcterms:modified xsi:type="dcterms:W3CDTF">2018-07-23T03:05:30Z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