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52" r:id="rId2"/>
    <p:sldId id="408" r:id="rId3"/>
    <p:sldId id="407" r:id="rId4"/>
    <p:sldId id="358" r:id="rId5"/>
    <p:sldId id="364" r:id="rId6"/>
    <p:sldId id="36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365" r:id="rId15"/>
    <p:sldId id="416" r:id="rId16"/>
    <p:sldId id="419" r:id="rId17"/>
    <p:sldId id="421" r:id="rId18"/>
    <p:sldId id="422" r:id="rId19"/>
    <p:sldId id="417" r:id="rId20"/>
    <p:sldId id="370" r:id="rId21"/>
    <p:sldId id="418" r:id="rId22"/>
    <p:sldId id="420" r:id="rId23"/>
    <p:sldId id="423" r:id="rId24"/>
    <p:sldId id="424" r:id="rId25"/>
    <p:sldId id="425" r:id="rId26"/>
    <p:sldId id="426" r:id="rId27"/>
    <p:sldId id="427" r:id="rId28"/>
    <p:sldId id="42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4" autoAdjust="0"/>
    <p:restoredTop sz="70054" autoAdjust="0"/>
  </p:normalViewPr>
  <p:slideViewPr>
    <p:cSldViewPr snapToGrid="0" showGuides="1">
      <p:cViewPr varScale="1">
        <p:scale>
          <a:sx n="48" d="100"/>
          <a:sy n="48" d="100"/>
        </p:scale>
        <p:origin x="768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00B0C-273F-412B-A78F-49E6B39711F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F04E6-1E90-41EA-948B-422BB0095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3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21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767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45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775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新建了一个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SimpleLayer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类，基类是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costmap_2d::Layer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上面头文件里有两个主要的函数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updateBounds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updateCosts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。这两个函数更新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区域和更新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updateBounds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origin_x,origin_y,origin_yaw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是机器人的当前位姿，不需要我们人为的去设定，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会自动传递这几个参数。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752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这个程序的主要思路是，更新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updateBounds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mark_x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mark_y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，这两个变量是用来存放障碍点位置的，他们是在世界坐标系定义的变量。然后在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updateCosts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里将这两个变量从世界坐标转换到地图坐标系，并在地图坐标系中设定障碍点，即在栅格地图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master_grid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设定这个点的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70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77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你会看到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pre-hydro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字样。说明当前的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是默认的配置，也就是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static_layer,obstacle_layer,inflation_layer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这三层。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92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首先建立工作空间，下载导航源码包，编译之后记得</a:t>
            </a:r>
            <a:r>
              <a:rPr kumimoji="1" lang="en-US" altLang="zh-CN" dirty="0" smtClean="0"/>
              <a:t>source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2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在实际情况中，往往需要让机器人自动躲避障碍物。</a:t>
            </a:r>
            <a:r>
              <a:rPr lang="en-US" altLang="zh-CN" dirty="0" err="1" smtClean="0"/>
              <a:t>move_base</a:t>
            </a:r>
            <a:r>
              <a:rPr lang="zh-CN" altLang="en-US" dirty="0" smtClean="0"/>
              <a:t>包的一个强大的功能就是可以在全局规划的过程中自动躲避障碍物，而不影响全局路径。障碍物可以是静态的（比如墙、桌子等），也可以是动态的（比如人走过）。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484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6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根据前面授课章节所述，</a:t>
            </a:r>
            <a:r>
              <a:rPr kumimoji="1" lang="en-US" altLang="zh-CN" dirty="0" err="1" smtClean="0"/>
              <a:t>map_server</a:t>
            </a:r>
            <a:r>
              <a:rPr kumimoji="1" lang="zh-CN" altLang="en-US" dirty="0" smtClean="0"/>
              <a:t>发布两个图像，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一个是具体的地图的图像，一个是地图的描述信息。左图是软件博物馆的地图图像，右边是地图的描述信息并添加了注释。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47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我们来看一下具体代码原理，我们在</a:t>
            </a:r>
            <a:r>
              <a:rPr kumimoji="1" lang="en-US" altLang="zh-CN" dirty="0" err="1" smtClean="0"/>
              <a:t>roslaunch</a:t>
            </a:r>
            <a:r>
              <a:rPr kumimoji="1" lang="zh-CN" altLang="en-US" dirty="0" smtClean="0"/>
              <a:t>的时候运行了</a:t>
            </a:r>
            <a:r>
              <a:rPr lang="en-US" altLang="zh-CN" dirty="0" smtClean="0"/>
              <a:t>map:=</a:t>
            </a:r>
            <a:r>
              <a:rPr lang="en-US" altLang="zh-CN" dirty="0" err="1" smtClean="0"/>
              <a:t>Software_Museum.yaml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这个命令，这个命令是为了把</a:t>
            </a:r>
            <a:r>
              <a:rPr lang="en-US" altLang="zh-CN" dirty="0" smtClean="0"/>
              <a:t>launch</a:t>
            </a:r>
            <a:r>
              <a:rPr lang="zh-CN" altLang="en-US" dirty="0" smtClean="0"/>
              <a:t>文件中的</a:t>
            </a:r>
            <a:r>
              <a:rPr lang="en-US" altLang="zh-CN" dirty="0" err="1" smtClean="0"/>
              <a:t>test_map.yaml</a:t>
            </a:r>
            <a:r>
              <a:rPr lang="zh-CN" altLang="en-US" dirty="0" smtClean="0"/>
              <a:t>改为我们需要仿真的环境地图</a:t>
            </a:r>
            <a:r>
              <a:rPr lang="en-US" altLang="zh-CN" dirty="0" err="1" smtClean="0"/>
              <a:t>Software_Museum.yaml</a:t>
            </a:r>
            <a:r>
              <a:rPr lang="zh-CN" altLang="en-US" dirty="0" smtClean="0"/>
              <a:t>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66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Map_server</a:t>
            </a:r>
            <a:r>
              <a:rPr kumimoji="1" lang="zh-CN" altLang="en-US" dirty="0" smtClean="0"/>
              <a:t>配置完成后我们可以在</a:t>
            </a:r>
            <a:r>
              <a:rPr kumimoji="1" lang="en-US" altLang="zh-CN" dirty="0" err="1" smtClean="0"/>
              <a:t>rviz</a:t>
            </a:r>
            <a:r>
              <a:rPr kumimoji="1" lang="zh-CN" altLang="en-US" dirty="0" smtClean="0"/>
              <a:t>中看到效果，并可以看到机器人在地图中的定位。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914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565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在编译的的时候可能会报错缺少</a:t>
            </a:r>
            <a:r>
              <a:rPr kumimoji="1" lang="en-US" altLang="zh-CN" dirty="0" err="1" smtClean="0"/>
              <a:t>karto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slam</a:t>
            </a:r>
            <a:r>
              <a:rPr kumimoji="1" lang="zh-CN" altLang="en-US" dirty="0" smtClean="0"/>
              <a:t>包，大家需要额外装上，具体安装过程可以参考网上教程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也有可能在</a:t>
            </a:r>
            <a:r>
              <a:rPr kumimoji="1" lang="en-US" altLang="zh-CN" dirty="0" err="1" smtClean="0"/>
              <a:t>roslaunch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amcl_demo.launch</a:t>
            </a:r>
            <a:r>
              <a:rPr kumimoji="1" lang="zh-CN" altLang="en-US" dirty="0" smtClean="0"/>
              <a:t>的时候会报错路径找不到，需要在对应的</a:t>
            </a:r>
            <a:r>
              <a:rPr kumimoji="1" lang="en-US" altLang="zh-CN" dirty="0" smtClean="0"/>
              <a:t>launch</a:t>
            </a:r>
            <a:r>
              <a:rPr kumimoji="1" lang="zh-CN" altLang="en-US" dirty="0" smtClean="0"/>
              <a:t>文件下手动添加</a:t>
            </a:r>
            <a:r>
              <a:rPr kumimoji="1" lang="en-US" altLang="zh-CN" dirty="0" err="1" smtClean="0"/>
              <a:t>demo.launch</a:t>
            </a:r>
            <a:r>
              <a:rPr kumimoji="1" lang="zh-CN" altLang="en-US" dirty="0" smtClean="0"/>
              <a:t>的路径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2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9F4B-09AB-4E28-9600-083ACB5D0F2D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6FF8-9572-4891-978A-A26F921C8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.org/wiki/base_local_planner?distro=groovy" TargetMode="External"/><Relationship Id="rId2" Type="http://schemas.openxmlformats.org/officeDocument/2006/relationships/hyperlink" Target="http://www.ros.org/wiki/navfn?distro=fuerte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2866177" y="2230698"/>
            <a:ext cx="6706448" cy="2696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zh-CN" sz="4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机器人开发技术</a:t>
            </a: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4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---navigation</a:t>
            </a:r>
            <a:r>
              <a:rPr lang="zh-CN" altLang="en-US" sz="4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 smtClean="0"/>
              <a:t>主讲</a:t>
            </a:r>
            <a:r>
              <a:rPr lang="zh-CN" altLang="en-US" sz="3200" dirty="0"/>
              <a:t>教师</a:t>
            </a:r>
            <a:r>
              <a:rPr lang="en-US" altLang="zh-CN" sz="3200" dirty="0"/>
              <a:t>: 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483360" y="1712655"/>
            <a:ext cx="580639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019040" y="5089333"/>
            <a:ext cx="580639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108238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</a:t>
            </a:r>
            <a:r>
              <a:rPr lang="zh-CN" altLang="en-US" sz="2400" b="1" noProof="1"/>
              <a:t>一</a:t>
            </a:r>
            <a:r>
              <a:rPr lang="zh-CN" altLang="en-US" sz="2400" b="1" noProof="1" smtClean="0"/>
              <a:t>：</a:t>
            </a:r>
            <a:r>
              <a:rPr lang="en-US" altLang="zh-CN" sz="2400" b="1" noProof="1" smtClean="0"/>
              <a:t>move_base</a:t>
            </a:r>
            <a:r>
              <a:rPr lang="zh-CN" altLang="en-US" sz="2400" b="1" noProof="1" smtClean="0"/>
              <a:t>地图配置</a:t>
            </a:r>
            <a:endParaRPr lang="en-US" altLang="zh-CN" sz="2400" b="1" noProof="1"/>
          </a:p>
        </p:txBody>
      </p:sp>
      <p:sp>
        <p:nvSpPr>
          <p:cNvPr id="7" name="矩形 6"/>
          <p:cNvSpPr/>
          <p:nvPr/>
        </p:nvSpPr>
        <p:spPr>
          <a:xfrm>
            <a:off x="279197" y="830813"/>
            <a:ext cx="106182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Blip>
                <a:blip r:embed="rId3"/>
              </a:buBlip>
            </a:pP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自动躲避障碍物</a:t>
            </a:r>
            <a:endParaRPr lang="en-US" altLang="zh-CN" sz="24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040" y="2197802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dirty="0"/>
              <a:t> </a:t>
            </a:r>
            <a:r>
              <a:rPr lang="zh-CN" altLang="en-US" dirty="0" smtClean="0"/>
              <a:t>      现在</a:t>
            </a:r>
            <a:r>
              <a:rPr lang="zh-CN" altLang="en-US" dirty="0"/>
              <a:t>我们尝试在之前的正方形路径中加入障碍物。把之前</a:t>
            </a:r>
            <a:r>
              <a:rPr lang="zh-CN" altLang="en-US" dirty="0" smtClean="0"/>
              <a:t>运</a:t>
            </a:r>
            <a:r>
              <a:rPr lang="en-US" altLang="zh-CN" dirty="0" err="1" smtClean="0"/>
              <a:t>fake_move_base_blank_map.launch</a:t>
            </a:r>
            <a:r>
              <a:rPr lang="zh-CN" altLang="en-US" dirty="0"/>
              <a:t>的中断</a:t>
            </a:r>
            <a:r>
              <a:rPr lang="en-US" altLang="zh-CN" dirty="0"/>
              <a:t>Ctrl-C</a:t>
            </a:r>
            <a:r>
              <a:rPr lang="zh-CN" altLang="en-US" dirty="0"/>
              <a:t>掉，然后</a:t>
            </a:r>
            <a:r>
              <a:rPr lang="zh-CN" altLang="en-US" dirty="0" smtClean="0"/>
              <a:t>运行</a:t>
            </a:r>
            <a:r>
              <a:rPr lang="zh-CN" altLang="en-US" dirty="0"/>
              <a:t>：</a:t>
            </a:r>
          </a:p>
          <a:p>
            <a:pPr fontAlgn="base"/>
            <a:r>
              <a:rPr lang="zh-CN" altLang="en-US" dirty="0"/>
              <a:t> </a:t>
            </a:r>
            <a:r>
              <a:rPr lang="en-US" altLang="zh-CN" dirty="0" err="1" smtClean="0"/>
              <a:t>roslaunch</a:t>
            </a:r>
            <a:r>
              <a:rPr lang="en-US" altLang="zh-CN" dirty="0" smtClean="0"/>
              <a:t> rbx1_navfake_move_base_map_with_obstacle.launch</a:t>
            </a:r>
            <a:r>
              <a:rPr lang="en-US" altLang="zh-CN" dirty="0"/>
              <a:t>  </a:t>
            </a:r>
            <a:br>
              <a:rPr lang="en-US" altLang="zh-CN" dirty="0"/>
            </a:br>
            <a:r>
              <a:rPr lang="en-US" altLang="zh-CN" dirty="0"/>
              <a:t>        </a:t>
            </a:r>
            <a:r>
              <a:rPr lang="zh-CN" altLang="en-US" dirty="0"/>
              <a:t>然后就会看到在</a:t>
            </a:r>
            <a:r>
              <a:rPr lang="en-US" altLang="zh-CN" dirty="0" err="1"/>
              <a:t>rviz</a:t>
            </a:r>
            <a:r>
              <a:rPr lang="zh-CN" altLang="en-US" dirty="0"/>
              <a:t>中出现了障碍物。然后在运行之前走正方形路线的</a:t>
            </a:r>
            <a:r>
              <a:rPr lang="zh-CN" altLang="en-US" dirty="0" smtClean="0"/>
              <a:t>代码</a:t>
            </a:r>
            <a:r>
              <a:rPr lang="zh-CN" altLang="en-US" dirty="0"/>
              <a:t>：</a:t>
            </a:r>
          </a:p>
          <a:p>
            <a:pPr fontAlgn="base"/>
            <a:r>
              <a:rPr lang="zh-CN" altLang="en-US" dirty="0"/>
              <a:t>        </a:t>
            </a:r>
            <a:r>
              <a:rPr lang="en-US" altLang="zh-CN" dirty="0" err="1"/>
              <a:t>rosrun</a:t>
            </a:r>
            <a:r>
              <a:rPr lang="en-US" altLang="zh-CN" dirty="0"/>
              <a:t> rbx1_nav </a:t>
            </a:r>
            <a:r>
              <a:rPr lang="en-US" altLang="zh-CN" dirty="0" err="1"/>
              <a:t>move_base_square.py</a:t>
            </a:r>
            <a:r>
              <a:rPr lang="en-US" altLang="zh-CN" dirty="0"/>
              <a:t>   </a:t>
            </a:r>
            <a:br>
              <a:rPr lang="en-US" altLang="zh-CN" dirty="0"/>
            </a:br>
            <a:r>
              <a:rPr lang="en-US" altLang="zh-CN" dirty="0"/>
              <a:t>        </a:t>
            </a:r>
            <a:r>
              <a:rPr lang="zh-CN" altLang="en-US" dirty="0"/>
              <a:t>这回我们可以看到，在全局路径规划的时候，机器人已经将障碍物绕过去了</a:t>
            </a:r>
            <a:r>
              <a:rPr lang="zh-CN" altLang="en-US" dirty="0" smtClean="0"/>
              <a:t>，如右图：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33870"/>
          <a:stretch/>
        </p:blipFill>
        <p:spPr>
          <a:xfrm>
            <a:off x="7411517" y="1380053"/>
            <a:ext cx="4352123" cy="459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108238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2400" b="1" noProof="1" smtClean="0"/>
          </a:p>
          <a:p>
            <a:pPr algn="ctr"/>
            <a:r>
              <a:rPr lang="zh-CN" altLang="en-US" sz="2400" b="1" noProof="1" smtClean="0"/>
              <a:t>任务二：</a:t>
            </a:r>
            <a:r>
              <a:rPr kumimoji="1"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map_server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配置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 fontAlgn="auto"/>
            <a:endParaRPr lang="en-US" altLang="zh-CN" sz="2400" b="1" noProof="1"/>
          </a:p>
        </p:txBody>
      </p:sp>
      <p:sp>
        <p:nvSpPr>
          <p:cNvPr id="4" name="文本框 3"/>
          <p:cNvSpPr txBox="1"/>
          <p:nvPr/>
        </p:nvSpPr>
        <p:spPr>
          <a:xfrm>
            <a:off x="490589" y="1877636"/>
            <a:ext cx="50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7548" y="102759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anose="020B0606020202030204"/>
                <a:ea typeface="黑体" panose="02010609060101010101" pitchFamily="49" charset="-122"/>
                <a:cs typeface="+mj-cs"/>
              </a:rPr>
              <a:t>任务描述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98851" y="2933574"/>
            <a:ext cx="9102862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 panose="02020603050405020304"/>
                <a:ea typeface="宋体" panose="02010600030101010101" pitchFamily="2" charset="-122"/>
              </a:rPr>
              <a:t>      </a:t>
            </a:r>
            <a:r>
              <a:rPr lang="zh-CN" altLang="en-US" sz="2800" kern="100" dirty="0" smtClean="0">
                <a:latin typeface="Times New Roman" panose="02020603050405020304"/>
                <a:ea typeface="宋体" panose="02010600030101010101" pitchFamily="2" charset="-122"/>
              </a:rPr>
              <a:t>将软件所博物馆实际地图导入到</a:t>
            </a:r>
            <a:r>
              <a:rPr lang="en-US" altLang="zh-CN" sz="2800" kern="100" dirty="0" err="1" smtClean="0">
                <a:latin typeface="Times New Roman" panose="02020603050405020304"/>
                <a:ea typeface="宋体" panose="02010600030101010101" pitchFamily="2" charset="-122"/>
              </a:rPr>
              <a:t>rviz</a:t>
            </a:r>
            <a:r>
              <a:rPr lang="zh-CN" altLang="en-US" sz="2800" kern="100" dirty="0" smtClean="0">
                <a:latin typeface="Times New Roman" panose="02020603050405020304"/>
                <a:ea typeface="宋体" panose="02010600030101010101" pitchFamily="2" charset="-122"/>
              </a:rPr>
              <a:t>地图中</a:t>
            </a:r>
            <a:endParaRPr lang="zh-CN" altLang="zh-CN" sz="28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0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80" y="736600"/>
            <a:ext cx="3723640" cy="37236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91920" y="470408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Software_Museum</a:t>
            </a:r>
            <a:r>
              <a:rPr lang="en-US" altLang="zh-CN" dirty="0"/>
              <a:t> </a:t>
            </a:r>
            <a:r>
              <a:rPr lang="en-US" altLang="zh-CN" dirty="0" smtClean="0"/>
              <a:t>.</a:t>
            </a:r>
            <a:r>
              <a:rPr kumimoji="1" lang="en-US" altLang="zh-CN" dirty="0" err="1" smtClean="0"/>
              <a:t>pgm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91760" y="1630878"/>
            <a:ext cx="66040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HelveticaNeue" charset="0"/>
              </a:rPr>
              <a:t>image: </a:t>
            </a:r>
            <a:r>
              <a:rPr lang="en-US" altLang="zh-CN" dirty="0" err="1">
                <a:solidFill>
                  <a:prstClr val="black"/>
                </a:solidFill>
                <a:latin typeface="HelveticaNeue" charset="0"/>
              </a:rPr>
              <a:t>Software_Museum.pgm</a:t>
            </a:r>
            <a:r>
              <a:rPr lang="en-US" altLang="zh-CN" dirty="0">
                <a:solidFill>
                  <a:prstClr val="black"/>
                </a:solidFill>
                <a:latin typeface="HelveticaNeue" charset="0"/>
              </a:rPr>
              <a:t> #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地图路径</a:t>
            </a:r>
          </a:p>
          <a:p>
            <a:r>
              <a:rPr lang="de-DE" altLang="zh-CN" dirty="0" err="1">
                <a:solidFill>
                  <a:prstClr val="black"/>
                </a:solidFill>
                <a:latin typeface="HelveticaNeue" charset="0"/>
              </a:rPr>
              <a:t>resolution</a:t>
            </a:r>
            <a:r>
              <a:rPr lang="de-DE" altLang="zh-CN" dirty="0">
                <a:solidFill>
                  <a:prstClr val="black"/>
                </a:solidFill>
                <a:latin typeface="HelveticaNeue" charset="0"/>
              </a:rPr>
              <a:t>: 0.050000  #</a:t>
            </a:r>
            <a:r>
              <a:rPr lang="zh-CN" altLang="de-DE" dirty="0">
                <a:solidFill>
                  <a:prstClr val="black"/>
                </a:solidFill>
                <a:latin typeface="HelveticaNeue" charset="0"/>
              </a:rPr>
              <a:t>地图分辨率，米</a:t>
            </a:r>
            <a:r>
              <a:rPr lang="de-DE" altLang="zh-CN" dirty="0">
                <a:solidFill>
                  <a:prstClr val="black"/>
                </a:solidFill>
                <a:latin typeface="HelveticaNeue" charset="0"/>
              </a:rPr>
              <a:t>/</a:t>
            </a:r>
            <a:r>
              <a:rPr lang="zh-CN" altLang="de-DE" dirty="0">
                <a:solidFill>
                  <a:prstClr val="black"/>
                </a:solidFill>
                <a:latin typeface="HelveticaNeue" charset="0"/>
              </a:rPr>
              <a:t>像素</a:t>
            </a:r>
          </a:p>
          <a:p>
            <a:r>
              <a:rPr lang="en-US" altLang="zh-CN" dirty="0">
                <a:solidFill>
                  <a:prstClr val="black"/>
                </a:solidFill>
                <a:latin typeface="HelveticaNeue" charset="0"/>
              </a:rPr>
              <a:t>origin: [-25.000000, -25.000000, 0.000000]  #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最左下角像素在地图中的</a:t>
            </a:r>
            <a:r>
              <a:rPr lang="en-US" altLang="zh-CN" dirty="0">
                <a:solidFill>
                  <a:prstClr val="black"/>
                </a:solidFill>
                <a:latin typeface="HelveticaNeue" charset="0"/>
              </a:rPr>
              <a:t>2d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位姿</a:t>
            </a:r>
            <a:r>
              <a:rPr lang="en-US" altLang="zh-CN" dirty="0">
                <a:solidFill>
                  <a:prstClr val="black"/>
                </a:solidFill>
                <a:latin typeface="HelveticaNeue" charset="0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HelveticaNeue" charset="0"/>
              </a:rPr>
              <a:t>x,y,yaw</a:t>
            </a:r>
            <a:r>
              <a:rPr lang="en-US" altLang="zh-CN" dirty="0">
                <a:solidFill>
                  <a:prstClr val="black"/>
                </a:solidFill>
                <a:latin typeface="HelveticaNeue" charset="0"/>
              </a:rPr>
              <a:t>)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HelveticaNeue" charset="0"/>
              </a:rPr>
              <a:t>yaw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为偏转</a:t>
            </a:r>
            <a:r>
              <a:rPr lang="en-US" altLang="zh-CN" dirty="0">
                <a:solidFill>
                  <a:prstClr val="black"/>
                </a:solidFill>
                <a:latin typeface="HelveticaNeue" charset="0"/>
              </a:rPr>
              <a:t>(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逆时针</a:t>
            </a:r>
            <a:r>
              <a:rPr lang="en-US" altLang="zh-CN" dirty="0">
                <a:solidFill>
                  <a:prstClr val="black"/>
                </a:solidFill>
                <a:latin typeface="HelveticaNeue" charset="0"/>
              </a:rPr>
              <a:t>)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，当</a:t>
            </a:r>
            <a:r>
              <a:rPr lang="en-US" altLang="zh-CN" dirty="0">
                <a:solidFill>
                  <a:prstClr val="black"/>
                </a:solidFill>
                <a:latin typeface="HelveticaNeue" charset="0"/>
              </a:rPr>
              <a:t>yaw=0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时没有偏转</a:t>
            </a:r>
          </a:p>
          <a:p>
            <a:r>
              <a:rPr lang="en-US" altLang="zh-CN" dirty="0">
                <a:solidFill>
                  <a:prstClr val="black"/>
                </a:solidFill>
                <a:latin typeface="HelveticaNeue" charset="0"/>
              </a:rPr>
              <a:t>negate: 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是否对</a:t>
            </a:r>
            <a:r>
              <a:rPr lang="en-US" altLang="zh-CN" dirty="0">
                <a:solidFill>
                  <a:prstClr val="black"/>
                </a:solidFill>
                <a:latin typeface="HelveticaNeue" charset="0"/>
              </a:rPr>
              <a:t>white/black free/occupied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语义进行翻转</a:t>
            </a:r>
          </a:p>
          <a:p>
            <a:r>
              <a:rPr lang="en-US" altLang="zh-CN" dirty="0" err="1">
                <a:solidFill>
                  <a:prstClr val="black"/>
                </a:solidFill>
                <a:latin typeface="HelveticaNeue" charset="0"/>
              </a:rPr>
              <a:t>occupied_thresh</a:t>
            </a:r>
            <a:r>
              <a:rPr lang="en-US" altLang="zh-CN" dirty="0">
                <a:solidFill>
                  <a:prstClr val="black"/>
                </a:solidFill>
                <a:latin typeface="HelveticaNeue" charset="0"/>
              </a:rPr>
              <a:t>: 0.65  #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大于这个阀值占用率的像素被认为</a:t>
            </a:r>
            <a:r>
              <a:rPr lang="en-US" altLang="zh-CN" dirty="0">
                <a:solidFill>
                  <a:prstClr val="black"/>
                </a:solidFill>
                <a:latin typeface="HelveticaNeue" charset="0"/>
              </a:rPr>
              <a:t>occupied</a:t>
            </a:r>
          </a:p>
          <a:p>
            <a:r>
              <a:rPr lang="en-US" altLang="zh-CN" dirty="0" err="1">
                <a:solidFill>
                  <a:prstClr val="black"/>
                </a:solidFill>
                <a:latin typeface="HelveticaNeue" charset="0"/>
              </a:rPr>
              <a:t>free_thresh</a:t>
            </a:r>
            <a:r>
              <a:rPr lang="en-US" altLang="zh-CN" dirty="0">
                <a:solidFill>
                  <a:prstClr val="black"/>
                </a:solidFill>
                <a:latin typeface="HelveticaNeue" charset="0"/>
              </a:rPr>
              <a:t>: 0.196  #</a:t>
            </a:r>
            <a:r>
              <a:rPr lang="zh-CN" altLang="en-US" dirty="0">
                <a:solidFill>
                  <a:prstClr val="black"/>
                </a:solidFill>
                <a:latin typeface="HelveticaNeue" charset="0"/>
              </a:rPr>
              <a:t>小于这个阀值占用率的像素被认为是</a:t>
            </a:r>
            <a:r>
              <a:rPr lang="en-US" altLang="zh-CN" dirty="0">
                <a:solidFill>
                  <a:prstClr val="black"/>
                </a:solidFill>
                <a:latin typeface="HelveticaNeue" charset="0"/>
              </a:rPr>
              <a:t>free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68160" y="470408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Software_Museum</a:t>
            </a:r>
            <a:r>
              <a:rPr lang="en-US" altLang="zh-CN" dirty="0"/>
              <a:t>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yaml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68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任务二：</a:t>
            </a:r>
            <a:r>
              <a:rPr lang="en-US" altLang="zh-CN" sz="2400" b="1" noProof="1" smtClean="0"/>
              <a:t>map_server</a:t>
            </a:r>
            <a:r>
              <a:rPr lang="zh-CN" altLang="en-US" sz="2400" b="1" noProof="1" smtClean="0"/>
              <a:t>配置</a:t>
            </a:r>
            <a:endParaRPr lang="en-US" altLang="zh-CN" sz="2400" b="1" noProof="1"/>
          </a:p>
        </p:txBody>
      </p:sp>
      <p:sp>
        <p:nvSpPr>
          <p:cNvPr id="6" name="矩形 5"/>
          <p:cNvSpPr/>
          <p:nvPr/>
        </p:nvSpPr>
        <p:spPr>
          <a:xfrm>
            <a:off x="821803" y="138433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anose="020B0606020202030204"/>
                <a:ea typeface="黑体" panose="02010609060101010101" pitchFamily="49" charset="-122"/>
                <a:cs typeface="+mj-cs"/>
              </a:rPr>
              <a:t>任务要点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0661" y="2030666"/>
            <a:ext cx="961986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hangingPunct="0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"/>
            </a:pPr>
            <a:r>
              <a:rPr lang="en-US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打开实际地图</a:t>
            </a:r>
            <a:endParaRPr lang="en-US" altLang="zh-CN" sz="28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800" dirty="0" smtClean="0"/>
              <a:t>         </a:t>
            </a:r>
            <a:r>
              <a:rPr lang="en-US" altLang="zh-CN" sz="2800" dirty="0" err="1" smtClean="0"/>
              <a:t>roslaunch</a:t>
            </a:r>
            <a:r>
              <a:rPr lang="en-US" altLang="zh-CN" sz="2800" dirty="0" smtClean="0"/>
              <a:t> rbx1_nav </a:t>
            </a:r>
            <a:r>
              <a:rPr lang="en-US" altLang="zh-CN" sz="2800" dirty="0" err="1" smtClean="0"/>
              <a:t>fake_amcl.launch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             </a:t>
            </a:r>
            <a:r>
              <a:rPr lang="en-US" altLang="zh-CN" sz="2800" dirty="0" smtClean="0"/>
              <a:t>	map:=</a:t>
            </a:r>
            <a:r>
              <a:rPr lang="en-US" altLang="zh-CN" sz="2800" dirty="0" err="1" smtClean="0"/>
              <a:t>Software_Museum.yaml</a:t>
            </a:r>
            <a:r>
              <a:rPr lang="en-US" altLang="zh-CN" sz="2800" dirty="0" smtClean="0"/>
              <a:t> </a:t>
            </a:r>
            <a:endParaRPr lang="en-US" altLang="zh-CN" sz="28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 hangingPunct="0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"/>
            </a:pPr>
            <a:r>
              <a:rPr lang="en-US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</a:t>
            </a:r>
            <a:r>
              <a:rPr lang="zh-CN" altLang="en-US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打开</a:t>
            </a:r>
            <a:r>
              <a:rPr lang="en-US" altLang="zh-CN" sz="2800" b="1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Rviz</a:t>
            </a:r>
            <a:r>
              <a:rPr lang="zh-CN" altLang="en-US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工具</a:t>
            </a:r>
            <a:r>
              <a:rPr lang="zh-CN" altLang="en-US" sz="2800" dirty="0" smtClean="0"/>
              <a:t>    </a:t>
            </a:r>
            <a:endParaRPr lang="en-US" altLang="zh-CN" sz="2800" dirty="0"/>
          </a:p>
          <a:p>
            <a:pPr lvl="0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rosrun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rviz</a:t>
            </a:r>
            <a:r>
              <a:rPr lang="en-US" altLang="zh-CN" sz="2800" dirty="0"/>
              <a:t> </a:t>
            </a:r>
            <a:r>
              <a:rPr lang="en-US" altLang="zh-CN" sz="2800" dirty="0" err="1"/>
              <a:t>rviz</a:t>
            </a:r>
            <a:r>
              <a:rPr lang="en-US" altLang="zh-CN" sz="2800" dirty="0"/>
              <a:t> -d `</a:t>
            </a:r>
            <a:r>
              <a:rPr lang="en-US" altLang="zh-CN" sz="2800" dirty="0" err="1"/>
              <a:t>rospack</a:t>
            </a:r>
            <a:r>
              <a:rPr lang="en-US" altLang="zh-CN" sz="2800" dirty="0"/>
              <a:t> find rbx1_nav`/</a:t>
            </a:r>
            <a:r>
              <a:rPr lang="en-US" altLang="zh-CN" sz="2800" dirty="0" err="1"/>
              <a:t>amcl.rviz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 </a:t>
            </a:r>
            <a:endParaRPr lang="en-US" altLang="zh-CN" sz="28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1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9814" y="207526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任务二：</a:t>
            </a:r>
            <a:r>
              <a:rPr lang="en-US" altLang="zh-CN" sz="2400" b="1" noProof="1" smtClean="0"/>
              <a:t>Map_server</a:t>
            </a:r>
            <a:r>
              <a:rPr lang="zh-CN" altLang="en-US" sz="2400" b="1" noProof="1" smtClean="0"/>
              <a:t>配置</a:t>
            </a:r>
            <a:endParaRPr lang="en-US" altLang="zh-CN" sz="2400" b="1" noProof="1"/>
          </a:p>
        </p:txBody>
      </p:sp>
      <p:sp>
        <p:nvSpPr>
          <p:cNvPr id="2" name="矩形 1"/>
          <p:cNvSpPr/>
          <p:nvPr/>
        </p:nvSpPr>
        <p:spPr>
          <a:xfrm>
            <a:off x="5212080" y="485484"/>
            <a:ext cx="659384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&lt;launch&gt;</a:t>
            </a:r>
          </a:p>
          <a:p>
            <a:endParaRPr lang="en-US" altLang="zh-CN" sz="1600" dirty="0">
              <a:solidFill>
                <a:prstClr val="black"/>
              </a:solidFill>
              <a:latin typeface="HelveticaNeue" charset="0"/>
            </a:endParaRPr>
          </a:p>
          <a:p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  &lt;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param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 name="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use_sim_time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" value="false" /&gt;</a:t>
            </a:r>
          </a:p>
          <a:p>
            <a:endParaRPr lang="en-US" altLang="zh-CN" sz="1600" dirty="0">
              <a:solidFill>
                <a:prstClr val="black"/>
              </a:solidFill>
              <a:latin typeface="HelveticaNeue" charset="0"/>
            </a:endParaRPr>
          </a:p>
          <a:p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  &lt;!-- Set the name of the map 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yaml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 file: can be overridden on the command line. --&gt;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  </a:t>
            </a:r>
            <a:r>
              <a:rPr lang="en-US" altLang="zh-CN" sz="1600" u="sng" dirty="0">
                <a:solidFill>
                  <a:srgbClr val="FF0000"/>
                </a:solidFill>
                <a:latin typeface="HelveticaNeue" charset="0"/>
              </a:rPr>
              <a:t>&lt;</a:t>
            </a:r>
            <a:r>
              <a:rPr lang="en-US" altLang="zh-CN" sz="1600" u="sng" dirty="0" err="1">
                <a:solidFill>
                  <a:srgbClr val="FF0000"/>
                </a:solidFill>
                <a:latin typeface="HelveticaNeue" charset="0"/>
              </a:rPr>
              <a:t>arg</a:t>
            </a:r>
            <a:r>
              <a:rPr lang="en-US" altLang="zh-CN" sz="1600" u="sng" dirty="0">
                <a:solidFill>
                  <a:srgbClr val="FF0000"/>
                </a:solidFill>
                <a:latin typeface="HelveticaNeue" charset="0"/>
              </a:rPr>
              <a:t> name="map" default="</a:t>
            </a:r>
            <a:r>
              <a:rPr lang="en-US" altLang="zh-CN" sz="1600" u="sng" dirty="0" err="1">
                <a:solidFill>
                  <a:srgbClr val="FF0000"/>
                </a:solidFill>
                <a:latin typeface="HelveticaNeue" charset="0"/>
              </a:rPr>
              <a:t>test_map.yaml</a:t>
            </a:r>
            <a:r>
              <a:rPr lang="en-US" altLang="zh-CN" sz="1600" u="sng" dirty="0">
                <a:solidFill>
                  <a:srgbClr val="FF0000"/>
                </a:solidFill>
                <a:latin typeface="HelveticaNeue" charset="0"/>
              </a:rPr>
              <a:t>" /&gt;</a:t>
            </a:r>
          </a:p>
          <a:p>
            <a:endParaRPr lang="en-US" altLang="zh-CN" sz="1600" dirty="0">
              <a:solidFill>
                <a:prstClr val="black"/>
              </a:solidFill>
              <a:latin typeface="HelveticaNeue" charset="0"/>
            </a:endParaRPr>
          </a:p>
          <a:p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  &lt;!-- Run the map server with the desired map --&gt;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  &lt;node name="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map_server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" 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pkg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="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map_server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" type="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map_server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" 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args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="$(find rbx1_nav)/maps/$(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arg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 map)"/&gt;</a:t>
            </a:r>
          </a:p>
          <a:p>
            <a:endParaRPr lang="en-US" altLang="zh-CN" sz="1600" dirty="0">
              <a:solidFill>
                <a:prstClr val="black"/>
              </a:solidFill>
              <a:latin typeface="HelveticaNeue" charset="0"/>
            </a:endParaRPr>
          </a:p>
          <a:p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  &lt;!-- The 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move_base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 node --&gt;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  &lt;include file="$(find rbx1_nav)/launch/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fake_move_base_amcl.launch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" /&gt;</a:t>
            </a:r>
          </a:p>
          <a:p>
            <a:r>
              <a:rPr lang="mr-IN" altLang="zh-CN" sz="1600" dirty="0">
                <a:solidFill>
                  <a:prstClr val="black"/>
                </a:solidFill>
                <a:latin typeface="HelveticaNeue" charset="0"/>
              </a:rPr>
              <a:t>  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  &lt;!-- Run fake localization compatible with AMCL output --&gt;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  &lt;node 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pkg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="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fake_localization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" type="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fake_localization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" name="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fake_localization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" 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clear_params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="true" output="screen"&gt;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     &lt;remap from="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base_pose_ground_truth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" to="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odom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" /&gt;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     &lt;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param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 name="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global_frame_id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" value="map" /&gt;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     &lt;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param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 name="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base_frame_id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" value="</a:t>
            </a:r>
            <a:r>
              <a:rPr lang="en-US" altLang="zh-CN" sz="1600" dirty="0" err="1">
                <a:solidFill>
                  <a:prstClr val="black"/>
                </a:solidFill>
                <a:latin typeface="HelveticaNeue" charset="0"/>
              </a:rPr>
              <a:t>base_footprint</a:t>
            </a:r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" /&gt;</a:t>
            </a:r>
          </a:p>
          <a:p>
            <a:r>
              <a:rPr lang="mr-IN" altLang="zh-CN" sz="1600" dirty="0">
                <a:solidFill>
                  <a:prstClr val="black"/>
                </a:solidFill>
                <a:latin typeface="HelveticaNeue" charset="0"/>
              </a:rPr>
              <a:t>  &lt;/</a:t>
            </a:r>
            <a:r>
              <a:rPr lang="mr-IN" altLang="zh-CN" sz="1600" dirty="0" err="1">
                <a:solidFill>
                  <a:prstClr val="black"/>
                </a:solidFill>
                <a:latin typeface="HelveticaNeue" charset="0"/>
              </a:rPr>
              <a:t>node</a:t>
            </a:r>
            <a:r>
              <a:rPr lang="mr-IN" altLang="zh-CN" sz="1600" dirty="0">
                <a:solidFill>
                  <a:prstClr val="black"/>
                </a:solidFill>
                <a:latin typeface="HelveticaNeue" charset="0"/>
              </a:rPr>
              <a:t>&gt;</a:t>
            </a:r>
          </a:p>
          <a:p>
            <a:endParaRPr lang="mr-IN" altLang="zh-CN" sz="1600" dirty="0">
              <a:solidFill>
                <a:prstClr val="black"/>
              </a:solidFill>
              <a:latin typeface="HelveticaNeue" charset="0"/>
            </a:endParaRPr>
          </a:p>
          <a:p>
            <a:r>
              <a:rPr lang="en-US" altLang="zh-CN" sz="1600" dirty="0">
                <a:solidFill>
                  <a:prstClr val="black"/>
                </a:solidFill>
                <a:latin typeface="HelveticaNeue" charset="0"/>
              </a:rPr>
              <a:t>&lt;/launch&gt;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471114" y="2414508"/>
            <a:ext cx="366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</a:t>
            </a:r>
            <a:r>
              <a:rPr lang="en-US" altLang="zh-CN" dirty="0"/>
              <a:t>:=</a:t>
            </a:r>
            <a:r>
              <a:rPr lang="en-US" altLang="zh-CN" dirty="0" err="1" smtClean="0"/>
              <a:t>Software_Museum.yaml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3698240" y="2164080"/>
            <a:ext cx="1595120" cy="39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9814" y="207526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任务二：</a:t>
            </a:r>
            <a:r>
              <a:rPr lang="en-US" altLang="zh-CN" sz="2400" b="1" noProof="1" smtClean="0"/>
              <a:t>Map_server</a:t>
            </a:r>
            <a:r>
              <a:rPr lang="zh-CN" altLang="en-US" sz="2400" b="1" noProof="1" smtClean="0"/>
              <a:t>配置</a:t>
            </a:r>
            <a:endParaRPr lang="en-US" altLang="zh-CN" sz="2400" b="1" noProof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914776"/>
            <a:ext cx="7821847" cy="570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108238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2400" b="1" noProof="1" smtClean="0"/>
          </a:p>
          <a:p>
            <a:pPr algn="ctr"/>
            <a:r>
              <a:rPr lang="zh-CN" altLang="en-US" sz="2400" b="1" noProof="1" smtClean="0"/>
              <a:t>任务三：</a:t>
            </a:r>
            <a:r>
              <a:rPr kumimoji="1" lang="en-US" altLang="zh-CN" sz="2400" noProof="1" smtClean="0">
                <a:latin typeface="Microsoft YaHei" charset="-122"/>
                <a:ea typeface="Microsoft YaHei" charset="-122"/>
                <a:cs typeface="Microsoft YaHei" charset="-122"/>
              </a:rPr>
              <a:t>AMCL</a:t>
            </a:r>
            <a:r>
              <a:rPr kumimoji="1" lang="zh-CN" altLang="en-US" sz="2400" noProof="1" smtClean="0">
                <a:latin typeface="Microsoft YaHei" charset="-122"/>
                <a:ea typeface="Microsoft YaHei" charset="-122"/>
                <a:cs typeface="Microsoft YaHei" charset="-122"/>
              </a:rPr>
              <a:t>功能实现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 fontAlgn="auto"/>
            <a:endParaRPr lang="en-US" altLang="zh-CN" sz="2400" b="1" noProof="1"/>
          </a:p>
        </p:txBody>
      </p:sp>
      <p:sp>
        <p:nvSpPr>
          <p:cNvPr id="4" name="文本框 3"/>
          <p:cNvSpPr txBox="1"/>
          <p:nvPr/>
        </p:nvSpPr>
        <p:spPr>
          <a:xfrm>
            <a:off x="490589" y="1877636"/>
            <a:ext cx="50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7548" y="102759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anose="020B0606020202030204"/>
                <a:ea typeface="黑体" panose="02010609060101010101" pitchFamily="49" charset="-122"/>
                <a:cs typeface="+mj-cs"/>
              </a:rPr>
              <a:t>任务描述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0589" y="3192988"/>
            <a:ext cx="10308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latin typeface="SimHei" charset="-122"/>
                <a:ea typeface="SimHei" charset="-122"/>
                <a:cs typeface="SimHei" charset="-122"/>
              </a:rPr>
              <a:t>      </a:t>
            </a:r>
            <a:r>
              <a:rPr lang="zh-CN" altLang="en-US" sz="3200" b="1" kern="100" dirty="0" smtClean="0">
                <a:latin typeface="SimHei" charset="-122"/>
                <a:ea typeface="SimHei" charset="-122"/>
                <a:cs typeface="SimHei" charset="-122"/>
              </a:rPr>
              <a:t>使用</a:t>
            </a:r>
            <a:r>
              <a:rPr lang="en-US" altLang="zh-CN" sz="3200" b="1" kern="100" dirty="0" smtClean="0">
                <a:latin typeface="SimHei" charset="-122"/>
                <a:ea typeface="SimHei" charset="-122"/>
                <a:cs typeface="SimHei" charset="-122"/>
              </a:rPr>
              <a:t>AMCL</a:t>
            </a:r>
            <a:r>
              <a:rPr lang="zh-CN" altLang="en-US" sz="3200" b="1" kern="100" dirty="0" smtClean="0">
                <a:latin typeface="SimHei" charset="-122"/>
                <a:ea typeface="SimHei" charset="-122"/>
                <a:cs typeface="SimHei" charset="-122"/>
              </a:rPr>
              <a:t>方法进行机器人定位，观察定位效果</a:t>
            </a:r>
            <a:endParaRPr lang="zh-CN" altLang="zh-CN" sz="3200" b="1" kern="100" dirty="0">
              <a:effectLst/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9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21920" y="32292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任务三：</a:t>
            </a:r>
            <a:r>
              <a:rPr lang="en-US" altLang="zh-CN" sz="2400" b="1" noProof="1" smtClean="0"/>
              <a:t>AMCL</a:t>
            </a:r>
            <a:r>
              <a:rPr lang="zh-CN" altLang="en-US" sz="2400" b="1" noProof="1" smtClean="0"/>
              <a:t>功能实现</a:t>
            </a:r>
            <a:endParaRPr lang="en-US" altLang="zh-CN" sz="2400" b="1" noProof="1"/>
          </a:p>
        </p:txBody>
      </p:sp>
      <p:sp>
        <p:nvSpPr>
          <p:cNvPr id="2" name="文本框 1"/>
          <p:cNvSpPr txBox="1"/>
          <p:nvPr/>
        </p:nvSpPr>
        <p:spPr>
          <a:xfrm>
            <a:off x="121920" y="1069339"/>
            <a:ext cx="6116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运行</a:t>
            </a:r>
            <a:r>
              <a:rPr kumimoji="1" lang="en-US" altLang="zh-CN" dirty="0" smtClean="0"/>
              <a:t>gazebo</a:t>
            </a:r>
            <a:r>
              <a:rPr kumimoji="1" lang="zh-CN" altLang="en-US" dirty="0" smtClean="0"/>
              <a:t>仿真环境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roslaunch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robot_sim_demo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robot_spawn.launch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运行</a:t>
            </a:r>
            <a:r>
              <a:rPr kumimoji="1" lang="en-US" altLang="zh-CN" dirty="0" smtClean="0"/>
              <a:t>navigation</a:t>
            </a:r>
            <a:r>
              <a:rPr kumimoji="1" lang="zh-CN" altLang="en-US" dirty="0" smtClean="0"/>
              <a:t>包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oslaunch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navigation_sim_demo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navigation_demo.launch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rviz</a:t>
            </a:r>
            <a:r>
              <a:rPr kumimoji="1" lang="zh-CN" altLang="en-US" dirty="0" smtClean="0"/>
              <a:t>中查看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oslaunch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navigation_sim_demo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view_navigation.launch</a:t>
            </a:r>
            <a:endParaRPr kumimoji="1" lang="en-US" altLang="zh-CN" dirty="0"/>
          </a:p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运行</a:t>
            </a:r>
            <a:r>
              <a:rPr kumimoji="1" lang="en-US" altLang="zh-CN" dirty="0" err="1" smtClean="0"/>
              <a:t>amcl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launch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</a:t>
            </a:r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oslaunch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navigation_sim_demo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amcl_demo.launch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1920" y="986273"/>
            <a:ext cx="62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把源码文件夹</a:t>
            </a:r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到</a:t>
            </a:r>
            <a:r>
              <a:rPr kumimoji="1" lang="en-US" altLang="zh-CN" dirty="0" err="1" smtClean="0"/>
              <a:t>catkin_ws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中，编译并</a:t>
            </a:r>
            <a:r>
              <a:rPr kumimoji="1" lang="en-US" altLang="zh-CN" dirty="0" smtClean="0"/>
              <a:t>source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850" y="3129280"/>
            <a:ext cx="6350455" cy="357213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4960" y="4762538"/>
            <a:ext cx="3738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/>
              <a:t>运行效果如右图所示</a:t>
            </a:r>
            <a:r>
              <a:rPr kumimoji="1" lang="en-US" altLang="zh-CN" sz="2000" b="1" dirty="0" smtClean="0"/>
              <a:t>: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59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80" y="0"/>
            <a:ext cx="9025447" cy="67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108238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2400" b="1" noProof="1" smtClean="0"/>
          </a:p>
          <a:p>
            <a:pPr algn="ctr"/>
            <a:r>
              <a:rPr lang="zh-CN" altLang="en-US" sz="2400" b="1" noProof="1" smtClean="0"/>
              <a:t>任务四：</a:t>
            </a:r>
            <a:r>
              <a:rPr kumimoji="1" lang="zh-CN" altLang="en-US" sz="2400" noProof="1" smtClean="0">
                <a:latin typeface="Microsoft YaHei" charset="-122"/>
                <a:ea typeface="Microsoft YaHei" charset="-122"/>
                <a:cs typeface="Microsoft YaHei" charset="-122"/>
              </a:rPr>
              <a:t>导航功能实现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 fontAlgn="auto"/>
            <a:endParaRPr lang="en-US" altLang="zh-CN" sz="2400" b="1" noProof="1"/>
          </a:p>
        </p:txBody>
      </p:sp>
      <p:sp>
        <p:nvSpPr>
          <p:cNvPr id="4" name="文本框 3"/>
          <p:cNvSpPr txBox="1"/>
          <p:nvPr/>
        </p:nvSpPr>
        <p:spPr>
          <a:xfrm>
            <a:off x="490589" y="1877636"/>
            <a:ext cx="50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7548" y="102759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anose="020B0606020202030204"/>
                <a:ea typeface="黑体" panose="02010609060101010101" pitchFamily="49" charset="-122"/>
                <a:cs typeface="+mj-cs"/>
              </a:rPr>
              <a:t>任务描述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98851" y="2933574"/>
            <a:ext cx="9102862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 panose="02020603050405020304"/>
                <a:ea typeface="宋体" panose="02010600030101010101" pitchFamily="2" charset="-122"/>
              </a:rPr>
              <a:t>      1.</a:t>
            </a:r>
            <a:r>
              <a:rPr lang="zh-CN" altLang="en-US" sz="2800" kern="100" dirty="0" smtClean="0">
                <a:latin typeface="Times New Roman" panose="02020603050405020304"/>
                <a:ea typeface="宋体" panose="02010600030101010101" pitchFamily="2" charset="-122"/>
              </a:rPr>
              <a:t>使用</a:t>
            </a:r>
            <a:r>
              <a:rPr lang="en-US" altLang="zh-CN" sz="2800" kern="100" dirty="0" err="1" smtClean="0">
                <a:latin typeface="Times New Roman" panose="02020603050405020304"/>
                <a:ea typeface="宋体" panose="02010600030101010101" pitchFamily="2" charset="-122"/>
              </a:rPr>
              <a:t>rviz</a:t>
            </a:r>
            <a:r>
              <a:rPr lang="zh-CN" altLang="en-US" sz="2800" kern="100" dirty="0" smtClean="0">
                <a:latin typeface="Times New Roman" panose="02020603050405020304"/>
                <a:ea typeface="宋体" panose="02010600030101010101" pitchFamily="2" charset="-122"/>
              </a:rPr>
              <a:t>手动设定目标点，进行路径导航</a:t>
            </a:r>
            <a:endParaRPr lang="en-US" altLang="zh-CN" sz="2800" kern="100" dirty="0" smtClean="0">
              <a:latin typeface="Times New Roman" panose="02020603050405020304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 panose="02020603050405020304"/>
                <a:ea typeface="宋体" panose="02010600030101010101" pitchFamily="2" charset="-122"/>
              </a:rPr>
              <a:t>     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 </a:t>
            </a:r>
            <a:r>
              <a:rPr lang="en-US" altLang="zh-CN" sz="2800" kern="100" dirty="0" smtClean="0">
                <a:latin typeface="Times New Roman" panose="02020603050405020304"/>
                <a:ea typeface="宋体" panose="02010600030101010101" pitchFamily="2" charset="-122"/>
              </a:rPr>
              <a:t>2.</a:t>
            </a:r>
            <a:r>
              <a:rPr lang="zh-CN" altLang="en-US" sz="2800" kern="100" dirty="0" smtClean="0">
                <a:latin typeface="Times New Roman" panose="02020603050405020304"/>
                <a:ea typeface="宋体" panose="02010600030101010101" pitchFamily="2" charset="-122"/>
              </a:rPr>
              <a:t>使用程序设置目标点，进行路径导航</a:t>
            </a:r>
            <a:endParaRPr lang="zh-CN" altLang="zh-CN" sz="28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9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实训题目</a:t>
            </a:r>
            <a:endParaRPr kumimoji="1" lang="zh-CN" altLang="en-US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kumimoji="1" lang="en-US" altLang="zh-CN" sz="3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move_base</a:t>
            </a:r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配置</a:t>
            </a:r>
            <a:endParaRPr kumimoji="1"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3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map_server</a:t>
            </a:r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配置</a:t>
            </a:r>
            <a:endParaRPr kumimoji="1"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3200" dirty="0" smtClean="0">
                <a:latin typeface="Microsoft YaHei" charset="-122"/>
                <a:ea typeface="Microsoft YaHei" charset="-122"/>
                <a:cs typeface="Microsoft YaHei" charset="-122"/>
              </a:rPr>
              <a:t>AMCL</a:t>
            </a:r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功能实现</a:t>
            </a:r>
            <a:endParaRPr kumimoji="1"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导航功能实现</a:t>
            </a:r>
            <a:endParaRPr kumimoji="1"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3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costmap</a:t>
            </a:r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中创建并调用</a:t>
            </a:r>
            <a:r>
              <a:rPr kumimoji="1" lang="en-US" altLang="zh-CN" sz="3200" dirty="0" smtClean="0">
                <a:latin typeface="Microsoft YaHei" charset="-122"/>
                <a:ea typeface="Microsoft YaHei" charset="-122"/>
                <a:cs typeface="Microsoft YaHei" charset="-122"/>
              </a:rPr>
              <a:t>new</a:t>
            </a:r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dirty="0" smtClean="0">
                <a:latin typeface="Microsoft YaHei" charset="-122"/>
                <a:ea typeface="Microsoft YaHei" charset="-122"/>
                <a:cs typeface="Microsoft YaHei" charset="-122"/>
              </a:rPr>
              <a:t>layer</a:t>
            </a:r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 （扩展题）</a:t>
            </a:r>
            <a:endParaRPr kumimoji="1"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32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7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24164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任务四：导航功能实现</a:t>
            </a:r>
            <a:endParaRPr lang="en-US" altLang="zh-CN" sz="2400" b="1" noProof="1"/>
          </a:p>
        </p:txBody>
      </p:sp>
      <p:sp>
        <p:nvSpPr>
          <p:cNvPr id="7" name="矩形 6"/>
          <p:cNvSpPr/>
          <p:nvPr/>
        </p:nvSpPr>
        <p:spPr>
          <a:xfrm>
            <a:off x="650240" y="921982"/>
            <a:ext cx="1061823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Blip>
                <a:blip r:embed="rId2"/>
              </a:buBlip>
            </a:pP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rviz</a:t>
            </a:r>
            <a:r>
              <a:rPr lang="zh-CN" altLang="en-US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设定目标点</a:t>
            </a:r>
            <a:endParaRPr lang="zh-CN" altLang="zh-CN" sz="28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在任务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完成后，我们可以看到机器人在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rviz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中的定位，下面我们使用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goal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选项来手动指定一个目标点，可以看到导航效果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1" y="2768641"/>
            <a:ext cx="4500880" cy="39744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61" y="2768641"/>
            <a:ext cx="4737639" cy="3964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24164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任务四：</a:t>
            </a:r>
            <a:r>
              <a:rPr lang="zh-CN" altLang="en-US" sz="2400" b="1" noProof="1" smtClean="0"/>
              <a:t>导航功能实现</a:t>
            </a:r>
            <a:endParaRPr lang="en-US" altLang="zh-CN" sz="2400" b="1" noProof="1"/>
          </a:p>
        </p:txBody>
      </p:sp>
      <p:sp>
        <p:nvSpPr>
          <p:cNvPr id="7" name="矩形 6"/>
          <p:cNvSpPr/>
          <p:nvPr/>
        </p:nvSpPr>
        <p:spPr>
          <a:xfrm>
            <a:off x="650240" y="921982"/>
            <a:ext cx="1061823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Blip>
                <a:blip r:embed="rId2"/>
              </a:buBlip>
            </a:pP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使用程序设定目标点</a:t>
            </a:r>
            <a:endParaRPr lang="zh-CN" altLang="zh-CN" sz="28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0959" y="2385031"/>
            <a:ext cx="7109639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zh-CN" altLang="en-US" sz="2000" dirty="0"/>
              <a:t>我们运行一个监控的窗口，可以实时看到机器人发送的数据：</a:t>
            </a:r>
          </a:p>
          <a:p>
            <a:pPr fontAlgn="base"/>
            <a:r>
              <a:rPr lang="zh-CN" altLang="en-US" sz="2000" dirty="0"/>
              <a:t>        </a:t>
            </a:r>
            <a:r>
              <a:rPr lang="en-US" altLang="zh-CN" sz="2000" dirty="0" err="1"/>
              <a:t>rxconsole</a:t>
            </a:r>
            <a:r>
              <a:rPr lang="en-US" altLang="zh-CN" sz="2000" dirty="0"/>
              <a:t> </a:t>
            </a:r>
          </a:p>
          <a:p>
            <a:pPr fontAlgn="base"/>
            <a:r>
              <a:rPr lang="zh-CN" altLang="en-US" sz="2000" dirty="0" smtClean="0"/>
              <a:t>接着</a:t>
            </a:r>
            <a:r>
              <a:rPr lang="zh-CN" altLang="en-US" sz="2000" dirty="0"/>
              <a:t>运行</a:t>
            </a:r>
            <a:r>
              <a:rPr lang="en-US" altLang="zh-CN" sz="2000" dirty="0" err="1"/>
              <a:t>lanuch</a:t>
            </a:r>
            <a:r>
              <a:rPr lang="zh-CN" altLang="en-US" sz="2000" dirty="0"/>
              <a:t>文件，并且在一个新的终端中打开</a:t>
            </a:r>
            <a:r>
              <a:rPr lang="en-US" altLang="zh-CN" sz="2000" dirty="0" err="1"/>
              <a:t>rviz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fontAlgn="t"/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roslaunch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rbx1_nav </a:t>
            </a:r>
            <a:r>
              <a:rPr lang="en-US" altLang="zh-CN" sz="2000" dirty="0" err="1"/>
              <a:t>fake_nav_test.launch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fontAlgn="t"/>
            <a:r>
              <a:rPr lang="zh-CN" altLang="en-US" sz="2000" dirty="0" smtClean="0"/>
              <a:t>（</a:t>
            </a:r>
            <a:r>
              <a:rPr lang="zh-CN" altLang="en-US" sz="2000" dirty="0"/>
              <a:t>打开新终端） </a:t>
            </a:r>
          </a:p>
          <a:p>
            <a:pPr fontAlgn="t"/>
            <a:r>
              <a:rPr lang="en-US" altLang="zh-CN" sz="2000" dirty="0" err="1"/>
              <a:t>rosrun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rviz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rviz</a:t>
            </a:r>
            <a:r>
              <a:rPr lang="en-US" altLang="zh-CN" sz="2000" dirty="0"/>
              <a:t> -d </a:t>
            </a:r>
            <a:r>
              <a:rPr lang="en-US" altLang="zh-CN" sz="2000" b="1" dirty="0"/>
              <a:t>`</a:t>
            </a:r>
            <a:r>
              <a:rPr lang="en-US" altLang="zh-CN" sz="2000" dirty="0" err="1"/>
              <a:t>rospack</a:t>
            </a:r>
            <a:r>
              <a:rPr lang="en-US" altLang="zh-CN" sz="2000" dirty="0"/>
              <a:t> </a:t>
            </a:r>
            <a:r>
              <a:rPr lang="en-US" altLang="zh-CN" sz="2000" b="1" dirty="0"/>
              <a:t>find</a:t>
            </a:r>
            <a:r>
              <a:rPr lang="en-US" altLang="zh-CN" sz="2000" dirty="0"/>
              <a:t> rbx1_nav</a:t>
            </a:r>
            <a:r>
              <a:rPr lang="en-US" altLang="zh-CN" sz="2000" b="1" dirty="0"/>
              <a:t>`/</a:t>
            </a:r>
            <a:r>
              <a:rPr lang="en-US" altLang="zh-CN" sz="2000" dirty="0" err="1"/>
              <a:t>nav_test_fuerte.vcg</a:t>
            </a:r>
            <a:endParaRPr lang="en-US" altLang="zh-CN" sz="2000" dirty="0"/>
          </a:p>
          <a:p>
            <a:pPr fontAlgn="base"/>
            <a:endParaRPr lang="en-US" altLang="zh-CN" sz="2000" b="1" i="0" dirty="0">
              <a:solidFill>
                <a:srgbClr val="333333"/>
              </a:solidFill>
              <a:effectLst/>
              <a:latin typeface="Hiragino Sans GB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0104" y="4481453"/>
            <a:ext cx="10475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然后我们点击</a:t>
            </a:r>
            <a:r>
              <a:rPr lang="en-US" altLang="zh-CN" sz="2000" dirty="0" err="1" smtClean="0"/>
              <a:t>rviz</a:t>
            </a:r>
            <a:r>
              <a:rPr lang="zh-CN" altLang="en-US" sz="2000" dirty="0" smtClean="0"/>
              <a:t>上的“</a:t>
            </a:r>
            <a:r>
              <a:rPr lang="en-US" altLang="zh-CN" sz="2000" dirty="0" smtClean="0"/>
              <a:t>2D Pose Estimate”</a:t>
            </a:r>
            <a:r>
              <a:rPr lang="zh-CN" altLang="en-US" sz="2000" dirty="0" smtClean="0"/>
              <a:t>按键，然后左键在机器人上单击，让绿色的箭头和黄色的箭头重合，机器人就开始随机选择目标导航了。</a:t>
            </a:r>
            <a:endParaRPr lang="en-US" altLang="zh-CN" sz="2000" dirty="0" smtClean="0"/>
          </a:p>
          <a:p>
            <a:r>
              <a:rPr lang="zh-CN" altLang="en-US" sz="2000" dirty="0" smtClean="0"/>
              <a:t>在监控窗口中，我们可以看到机器人发送的状态信息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684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0589" y="1877636"/>
            <a:ext cx="50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7548" y="102759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anose="020B0606020202030204"/>
                <a:ea typeface="黑体" panose="02010609060101010101" pitchFamily="49" charset="-122"/>
                <a:cs typeface="+mj-cs"/>
              </a:rPr>
              <a:t>任务描述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矩形 2"/>
          <p:cNvSpPr/>
          <p:nvPr/>
        </p:nvSpPr>
        <p:spPr bwMode="auto">
          <a:xfrm>
            <a:off x="0" y="24164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任务五：</a:t>
            </a:r>
            <a:r>
              <a:rPr lang="en-US" altLang="zh-CN" sz="2400" b="1" noProof="1" smtClean="0"/>
              <a:t>costmap</a:t>
            </a:r>
            <a:r>
              <a:rPr lang="zh-CN" altLang="en-US" sz="2400" b="1" noProof="1" smtClean="0"/>
              <a:t>中插入新</a:t>
            </a:r>
            <a:r>
              <a:rPr lang="en-US" altLang="zh-CN" sz="2400" b="1" noProof="1" smtClean="0"/>
              <a:t>layer</a:t>
            </a:r>
            <a:endParaRPr lang="en-US" altLang="zh-CN" sz="2400" b="1" noProof="1"/>
          </a:p>
        </p:txBody>
      </p:sp>
      <p:sp>
        <p:nvSpPr>
          <p:cNvPr id="9" name="矩形 8"/>
          <p:cNvSpPr/>
          <p:nvPr/>
        </p:nvSpPr>
        <p:spPr>
          <a:xfrm>
            <a:off x="1598851" y="2933574"/>
            <a:ext cx="91028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 panose="02020603050405020304"/>
                <a:ea typeface="宋体" panose="02010600030101010101" pitchFamily="2" charset="-122"/>
              </a:rPr>
              <a:t>      1.</a:t>
            </a:r>
            <a:r>
              <a:rPr lang="zh-CN" altLang="en-US" sz="2800" dirty="0"/>
              <a:t>在</a:t>
            </a:r>
            <a:r>
              <a:rPr lang="en-US" altLang="zh-CN" sz="2800" dirty="0"/>
              <a:t>catkin </a:t>
            </a:r>
            <a:r>
              <a:rPr lang="zh-CN" altLang="en-US" sz="2800" dirty="0"/>
              <a:t>工作空间中创建</a:t>
            </a:r>
            <a:r>
              <a:rPr lang="en-US" altLang="zh-CN" sz="2800" dirty="0"/>
              <a:t>New layer </a:t>
            </a:r>
            <a:r>
              <a:rPr lang="zh-CN" altLang="en-US" sz="2800" dirty="0"/>
              <a:t>插</a:t>
            </a:r>
            <a:r>
              <a:rPr lang="zh-CN" altLang="en-US" sz="2800" dirty="0" smtClean="0"/>
              <a:t>件</a:t>
            </a:r>
            <a:endParaRPr lang="en-US" altLang="zh-CN" sz="2800" dirty="0" smtClean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      </a:t>
            </a:r>
            <a:r>
              <a:rPr lang="en-US" altLang="zh-CN" sz="2800" kern="100" dirty="0" smtClean="0">
                <a:latin typeface="Times New Roman" panose="02020603050405020304"/>
                <a:ea typeface="宋体" panose="02010600030101010101" pitchFamily="2" charset="-122"/>
              </a:rPr>
              <a:t>2.</a:t>
            </a:r>
            <a:r>
              <a:rPr lang="zh-CN" altLang="en-US" sz="2800" dirty="0"/>
              <a:t>在程序中调用新创建的</a:t>
            </a:r>
            <a:r>
              <a:rPr lang="en-US" altLang="zh-CN" sz="2800" dirty="0"/>
              <a:t>New layer</a:t>
            </a:r>
            <a:endParaRPr lang="zh-CN" altLang="zh-CN" sz="28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8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9197" y="830813"/>
            <a:ext cx="106182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3"/>
              </a:buBlip>
            </a:pP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子任务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catkin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工作空间中创建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New layer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插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件</a:t>
            </a:r>
            <a:endParaRPr lang="en-US" altLang="zh-CN" sz="2400" kern="1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0" y="274898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任务五：</a:t>
            </a:r>
            <a:r>
              <a:rPr lang="en-US" altLang="zh-CN" sz="2400" b="1" noProof="1" smtClean="0"/>
              <a:t>costmap</a:t>
            </a:r>
            <a:r>
              <a:rPr lang="zh-CN" altLang="en-US" sz="2400" b="1" noProof="1" smtClean="0"/>
              <a:t>中插入新</a:t>
            </a:r>
            <a:r>
              <a:rPr lang="en-US" altLang="zh-CN" sz="2400" b="1" noProof="1" smtClean="0"/>
              <a:t>layer</a:t>
            </a:r>
            <a:endParaRPr lang="en-US" altLang="zh-CN" sz="2400" b="1" noProof="1"/>
          </a:p>
        </p:txBody>
      </p:sp>
      <p:sp>
        <p:nvSpPr>
          <p:cNvPr id="4" name="矩形 3"/>
          <p:cNvSpPr/>
          <p:nvPr/>
        </p:nvSpPr>
        <p:spPr>
          <a:xfrm>
            <a:off x="279196" y="1940726"/>
            <a:ext cx="8509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4F4F4F"/>
                </a:solidFill>
                <a:latin typeface="-apple-system" charset="0"/>
              </a:rPr>
              <a:t> 1.</a:t>
            </a:r>
            <a:r>
              <a:rPr lang="zh-CN" altLang="en-US" dirty="0" smtClean="0">
                <a:solidFill>
                  <a:srgbClr val="4F4F4F"/>
                </a:solidFill>
                <a:latin typeface="-apple-system" charset="0"/>
              </a:rPr>
              <a:t>首先像创建</a:t>
            </a:r>
            <a:r>
              <a:rPr lang="en-US" altLang="zh-CN" dirty="0" err="1" smtClean="0">
                <a:solidFill>
                  <a:srgbClr val="4F4F4F"/>
                </a:solidFill>
                <a:latin typeface="-apple-system" charset="0"/>
              </a:rPr>
              <a:t>beginner_tutorials</a:t>
            </a:r>
            <a:r>
              <a:rPr lang="en-US" altLang="zh-CN" dirty="0" smtClean="0">
                <a:solidFill>
                  <a:srgbClr val="4F4F4F"/>
                </a:solidFill>
                <a:latin typeface="-apple-system" charset="0"/>
              </a:rPr>
              <a:t> package</a:t>
            </a:r>
            <a:r>
              <a:rPr lang="zh-CN" altLang="en-US" dirty="0" smtClean="0">
                <a:solidFill>
                  <a:srgbClr val="4F4F4F"/>
                </a:solidFill>
                <a:latin typeface="-apple-system" charset="0"/>
              </a:rPr>
              <a:t>一样，在</a:t>
            </a:r>
            <a:r>
              <a:rPr lang="en-US" altLang="zh-CN" dirty="0" smtClean="0">
                <a:solidFill>
                  <a:srgbClr val="4F4F4F"/>
                </a:solidFill>
                <a:latin typeface="-apple-system" charset="0"/>
              </a:rPr>
              <a:t>catkin</a:t>
            </a:r>
            <a:r>
              <a:rPr lang="zh-CN" altLang="en-US" dirty="0" smtClean="0">
                <a:solidFill>
                  <a:srgbClr val="4F4F4F"/>
                </a:solidFill>
                <a:latin typeface="-apple-system" charset="0"/>
              </a:rPr>
              <a:t>工作空间下创建</a:t>
            </a:r>
            <a:r>
              <a:rPr lang="en-US" altLang="zh-CN" dirty="0" err="1" smtClean="0">
                <a:solidFill>
                  <a:srgbClr val="4F4F4F"/>
                </a:solidFill>
                <a:latin typeface="-apple-system" charset="0"/>
              </a:rPr>
              <a:t>simple_layers</a:t>
            </a:r>
            <a:r>
              <a:rPr lang="en-US" altLang="zh-CN" dirty="0" smtClean="0">
                <a:solidFill>
                  <a:srgbClr val="4F4F4F"/>
                </a:solidFill>
                <a:latin typeface="-apple-system" charset="0"/>
              </a:rPr>
              <a:t> package</a:t>
            </a:r>
            <a:r>
              <a:rPr lang="zh-CN" altLang="en-US" dirty="0" smtClean="0">
                <a:solidFill>
                  <a:srgbClr val="4F4F4F"/>
                </a:solidFill>
                <a:latin typeface="-apple-system" charset="0"/>
              </a:rPr>
              <a:t>。在终端中输入：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5760" y="2664559"/>
            <a:ext cx="9306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cd ~/catkin_ws/src</a:t>
            </a:r>
            <a:endParaRPr lang="en-US" altLang="zh-CN" dirty="0" smtClean="0"/>
          </a:p>
          <a:p>
            <a:r>
              <a:rPr lang="zh-CN" altLang="en-US" dirty="0" smtClean="0"/>
              <a:t>catkin_create_pkg simple_layers roscpp costmap_2d dynamic_reconfigure std_msgs rospy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5760" y="3574975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2.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创建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layer 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所需的头文件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5760" y="4074775"/>
            <a:ext cx="955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在创建好的</a:t>
            </a:r>
            <a:r>
              <a:rPr lang="en-US" altLang="zh-CN" dirty="0" err="1">
                <a:solidFill>
                  <a:srgbClr val="4F4F4F"/>
                </a:solidFill>
                <a:latin typeface="-apple-system" charset="0"/>
              </a:rPr>
              <a:t>simple_layers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/include/</a:t>
            </a:r>
            <a:r>
              <a:rPr lang="en-US" altLang="zh-CN" dirty="0" err="1">
                <a:solidFill>
                  <a:srgbClr val="4F4F4F"/>
                </a:solidFill>
                <a:latin typeface="-apple-system" charset="0"/>
              </a:rPr>
              <a:t>simple_layers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/ 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文件夹下创建空白文档，命名为</a:t>
            </a:r>
            <a:r>
              <a:rPr lang="en-US" altLang="zh-CN" dirty="0" err="1">
                <a:solidFill>
                  <a:srgbClr val="4F4F4F"/>
                </a:solidFill>
                <a:latin typeface="-apple-system" charset="0"/>
              </a:rPr>
              <a:t>simple_layer.h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，</a:t>
            </a:r>
            <a:r>
              <a:rPr lang="zh-CN" altLang="en-US" dirty="0" smtClean="0">
                <a:solidFill>
                  <a:srgbClr val="4F4F4F"/>
                </a:solidFill>
                <a:latin typeface="-apple-system" charset="0"/>
              </a:rPr>
              <a:t>将所给的程序复制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进去并保存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45440" y="464235"/>
            <a:ext cx="855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-apple-system" charset="0"/>
              </a:rPr>
              <a:t> 3.</a:t>
            </a: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创建</a:t>
            </a:r>
            <a:r>
              <a:rPr lang="en-US" altLang="zh-CN" dirty="0" err="1">
                <a:solidFill>
                  <a:srgbClr val="333333"/>
                </a:solidFill>
                <a:latin typeface="-apple-system" charset="0"/>
              </a:rPr>
              <a:t>c++</a:t>
            </a: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文件，在</a:t>
            </a:r>
            <a:r>
              <a:rPr lang="en-US" altLang="zh-CN" dirty="0" err="1">
                <a:solidFill>
                  <a:srgbClr val="333333"/>
                </a:solidFill>
                <a:latin typeface="-apple-system" charset="0"/>
              </a:rPr>
              <a:t>simpler_layers</a:t>
            </a:r>
            <a:r>
              <a:rPr lang="en-US" altLang="zh-CN" dirty="0">
                <a:solidFill>
                  <a:srgbClr val="333333"/>
                </a:solidFill>
                <a:latin typeface="-apple-system" charset="0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-apple-system" charset="0"/>
              </a:rPr>
              <a:t>src</a:t>
            </a: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文件夹下创建空白文档，命名为</a:t>
            </a:r>
            <a:r>
              <a:rPr lang="en-US" altLang="zh-CN" dirty="0" err="1">
                <a:solidFill>
                  <a:srgbClr val="333333"/>
                </a:solidFill>
                <a:latin typeface="-apple-system" charset="0"/>
              </a:rPr>
              <a:t>simple_layer.cpp</a:t>
            </a:r>
            <a:r>
              <a:rPr lang="zh-CN" altLang="en-US" dirty="0" smtClean="0">
                <a:solidFill>
                  <a:srgbClr val="333333"/>
                </a:solidFill>
                <a:latin typeface="-apple-system" charset="0"/>
              </a:rPr>
              <a:t>，找到对应程序</a:t>
            </a: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，并保存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5440" y="1344414"/>
            <a:ext cx="537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 4.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修改</a:t>
            </a:r>
            <a:r>
              <a:rPr lang="en-US" altLang="zh-CN" dirty="0" err="1">
                <a:solidFill>
                  <a:srgbClr val="4F4F4F"/>
                </a:solidFill>
                <a:latin typeface="-apple-system" charset="0"/>
              </a:rPr>
              <a:t>simpler_layers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 package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下的</a:t>
            </a:r>
            <a:r>
              <a:rPr lang="en-US" altLang="zh-CN" dirty="0" err="1">
                <a:solidFill>
                  <a:srgbClr val="4F4F4F"/>
                </a:solidFill>
                <a:latin typeface="-apple-system" charset="0"/>
              </a:rPr>
              <a:t>Cmakerlists.txt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文件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5440" y="1839743"/>
            <a:ext cx="662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找到</a:t>
            </a:r>
            <a:r>
              <a:rPr lang="en-US" altLang="zh-CN" dirty="0" err="1" smtClean="0">
                <a:solidFill>
                  <a:srgbClr val="4F4F4F"/>
                </a:solidFill>
                <a:latin typeface="-apple-system" charset="0"/>
              </a:rPr>
              <a:t>Cmakerlists.txt</a:t>
            </a:r>
            <a:r>
              <a:rPr lang="zh-CN" altLang="en-US" dirty="0" smtClean="0">
                <a:solidFill>
                  <a:srgbClr val="4F4F4F"/>
                </a:solidFill>
                <a:latin typeface="-apple-system" charset="0"/>
              </a:rPr>
              <a:t>，添加：</a:t>
            </a:r>
            <a:endParaRPr lang="en-US" altLang="zh-CN" dirty="0" smtClean="0">
              <a:solidFill>
                <a:srgbClr val="4F4F4F"/>
              </a:solidFill>
              <a:latin typeface="-apple-system" charset="0"/>
            </a:endParaRPr>
          </a:p>
          <a:p>
            <a:r>
              <a:rPr kumimoji="1" lang="en-US" altLang="zh-CN" dirty="0" err="1"/>
              <a:t>add_library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simple_layer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simple_layer.cpp</a:t>
            </a:r>
            <a:r>
              <a:rPr kumimoji="1" lang="en-US" altLang="zh-CN" dirty="0" smtClean="0"/>
              <a:t>)</a:t>
            </a:r>
          </a:p>
          <a:p>
            <a:r>
              <a:rPr lang="zh-CN" altLang="en-US" dirty="0"/>
              <a:t>然后修改在</a:t>
            </a:r>
            <a:r>
              <a:rPr lang="en-US" altLang="zh-CN" dirty="0" err="1"/>
              <a:t>include_directories</a:t>
            </a:r>
            <a:r>
              <a:rPr lang="en-US" altLang="zh-CN" dirty="0"/>
              <a:t>(...)</a:t>
            </a:r>
            <a:r>
              <a:rPr lang="zh-CN" altLang="en-US" dirty="0"/>
              <a:t>中添加</a:t>
            </a:r>
            <a:r>
              <a:rPr lang="en-US" altLang="zh-CN" dirty="0"/>
              <a:t>include</a:t>
            </a:r>
            <a:r>
              <a:rPr lang="zh-CN" altLang="en-US" dirty="0"/>
              <a:t>，修改后如下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kumimoji="1" lang="en-US" altLang="zh-CN" dirty="0" err="1"/>
              <a:t>include_directories</a:t>
            </a:r>
            <a:r>
              <a:rPr kumimoji="1" lang="en-US" altLang="zh-CN" dirty="0"/>
              <a:t>(include ${</a:t>
            </a:r>
            <a:r>
              <a:rPr kumimoji="1" lang="en-US" altLang="zh-CN" dirty="0" err="1"/>
              <a:t>catkin_INCLUDE_DIRS</a:t>
            </a:r>
            <a:r>
              <a:rPr kumimoji="1" lang="en-US" altLang="zh-CN" dirty="0" smtClean="0"/>
              <a:t>})</a:t>
            </a:r>
          </a:p>
          <a:p>
            <a:r>
              <a:rPr lang="zh-CN" altLang="en-US" dirty="0"/>
              <a:t>添加</a:t>
            </a:r>
            <a:r>
              <a:rPr lang="en-US" altLang="zh-CN" dirty="0"/>
              <a:t>include</a:t>
            </a:r>
            <a:r>
              <a:rPr lang="zh-CN" altLang="en-US" dirty="0"/>
              <a:t>的目的是，为了在编译这个</a:t>
            </a:r>
            <a:r>
              <a:rPr lang="en-US" altLang="zh-CN" dirty="0"/>
              <a:t>package</a:t>
            </a:r>
            <a:r>
              <a:rPr lang="zh-CN" altLang="en-US" dirty="0"/>
              <a:t>的时候，能够找到之前你存放在</a:t>
            </a:r>
            <a:r>
              <a:rPr lang="en-US" altLang="zh-CN" dirty="0" err="1"/>
              <a:t>simple_layers</a:t>
            </a:r>
            <a:r>
              <a:rPr lang="en-US" altLang="zh-CN" dirty="0"/>
              <a:t>/include/</a:t>
            </a:r>
            <a:r>
              <a:rPr lang="en-US" altLang="zh-CN" dirty="0" err="1"/>
              <a:t>simple_layers</a:t>
            </a:r>
            <a:r>
              <a:rPr lang="zh-CN" altLang="en-US" dirty="0"/>
              <a:t>这个文件下的头文件，没有这个步奏，编译将出错。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5440" y="4257040"/>
            <a:ext cx="8463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创建</a:t>
            </a:r>
            <a:r>
              <a:rPr lang="zh-CN" altLang="en-US" dirty="0"/>
              <a:t>一个空白的</a:t>
            </a:r>
            <a:r>
              <a:rPr lang="en-US" altLang="zh-CN" dirty="0" err="1"/>
              <a:t>costmap_plugins.xml</a:t>
            </a:r>
            <a:r>
              <a:rPr lang="zh-CN" altLang="en-US" dirty="0"/>
              <a:t>文件，</a:t>
            </a:r>
            <a:r>
              <a:rPr lang="zh-CN" altLang="en-US" dirty="0" smtClean="0"/>
              <a:t>输入所给文件夹中</a:t>
            </a:r>
            <a:r>
              <a:rPr lang="en-US" altLang="zh-CN" dirty="0" err="1" smtClean="0"/>
              <a:t>costmap_plugins.xml</a:t>
            </a:r>
            <a:r>
              <a:rPr lang="zh-CN" altLang="en-US" dirty="0" smtClean="0"/>
              <a:t>的内容</a:t>
            </a:r>
            <a:r>
              <a:rPr lang="zh-CN" altLang="en-US" dirty="0"/>
              <a:t>，将其存放在</a:t>
            </a:r>
            <a:r>
              <a:rPr lang="en-US" altLang="zh-CN" dirty="0"/>
              <a:t>/</a:t>
            </a:r>
            <a:r>
              <a:rPr lang="en-US" altLang="zh-CN" dirty="0" err="1"/>
              <a:t>catkin_ws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simpler_layers</a:t>
            </a:r>
            <a:r>
              <a:rPr lang="en-US" altLang="zh-CN" dirty="0"/>
              <a:t> </a:t>
            </a:r>
            <a:r>
              <a:rPr lang="zh-CN" altLang="en-US" dirty="0"/>
              <a:t>文件夹下，也就是和</a:t>
            </a:r>
            <a:r>
              <a:rPr lang="en-US" altLang="zh-CN" dirty="0" err="1"/>
              <a:t>Cmakelists.txt</a:t>
            </a:r>
            <a:r>
              <a:rPr lang="zh-CN" altLang="en-US" dirty="0"/>
              <a:t>以及</a:t>
            </a:r>
            <a:r>
              <a:rPr lang="en-US" altLang="zh-CN" dirty="0" err="1"/>
              <a:t>package.xml</a:t>
            </a:r>
            <a:r>
              <a:rPr lang="zh-CN" altLang="en-US" dirty="0"/>
              <a:t>存放在同一路径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zh-CN" altLang="en-US" dirty="0"/>
              <a:t> 这个文件是插件的描述文件，它的目的是让</a:t>
            </a:r>
            <a:r>
              <a:rPr lang="en-US" altLang="zh-CN" dirty="0"/>
              <a:t>ROS</a:t>
            </a:r>
            <a:r>
              <a:rPr lang="zh-CN" altLang="en-US" dirty="0"/>
              <a:t>系统发现这个插件和</a:t>
            </a:r>
            <a:r>
              <a:rPr lang="en-US" altLang="zh-CN" dirty="0"/>
              <a:t>load</a:t>
            </a:r>
            <a:r>
              <a:rPr lang="zh-CN" altLang="en-US" dirty="0"/>
              <a:t>这个插件到系统里去。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61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476" y="338574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4F4F4F"/>
                </a:solidFill>
                <a:latin typeface="-apple-system" charset="0"/>
              </a:rPr>
              <a:t>6.</a:t>
            </a:r>
            <a:r>
              <a:rPr lang="zh-CN" altLang="en-US" dirty="0" smtClean="0">
                <a:solidFill>
                  <a:srgbClr val="4F4F4F"/>
                </a:solidFill>
                <a:latin typeface="-apple-system" charset="0"/>
              </a:rPr>
              <a:t>修改</a:t>
            </a:r>
            <a:r>
              <a:rPr lang="en-US" altLang="zh-CN" dirty="0" err="1" smtClean="0">
                <a:solidFill>
                  <a:srgbClr val="4F4F4F"/>
                </a:solidFill>
                <a:latin typeface="-apple-system" charset="0"/>
              </a:rPr>
              <a:t>package.xml</a:t>
            </a:r>
            <a:r>
              <a:rPr lang="zh-CN" altLang="en-US" dirty="0" smtClean="0">
                <a:solidFill>
                  <a:srgbClr val="4F4F4F"/>
                </a:solidFill>
                <a:latin typeface="-apple-system" charset="0"/>
              </a:rPr>
              <a:t>，将下面语句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1476" y="917694"/>
            <a:ext cx="5796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&lt;costmap_2d plugin="${prefix}/costmap_plugins.xml" /&gt;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1476" y="1496814"/>
            <a:ext cx="5852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放入</a:t>
            </a:r>
            <a:r>
              <a:rPr lang="en-US" altLang="zh-CN" dirty="0" err="1">
                <a:solidFill>
                  <a:srgbClr val="333333"/>
                </a:solidFill>
                <a:latin typeface="-apple-system" charset="0"/>
              </a:rPr>
              <a:t>package.xml</a:t>
            </a: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中两个</a:t>
            </a:r>
            <a:r>
              <a:rPr lang="en-US" altLang="zh-CN" dirty="0">
                <a:solidFill>
                  <a:srgbClr val="333333"/>
                </a:solidFill>
                <a:latin typeface="-apple-system" charset="0"/>
              </a:rPr>
              <a:t>&lt;export&gt;</a:t>
            </a: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之间。效果</a:t>
            </a:r>
            <a:r>
              <a:rPr lang="zh-CN" altLang="en-US" dirty="0" smtClean="0">
                <a:solidFill>
                  <a:srgbClr val="333333"/>
                </a:solidFill>
                <a:latin typeface="-apple-system" charset="0"/>
              </a:rPr>
              <a:t>如下所示：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1476" y="2004814"/>
            <a:ext cx="7548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&lt;export&gt;   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&lt;</a:t>
            </a:r>
            <a:r>
              <a:rPr lang="zh-CN" altLang="en-US" dirty="0"/>
              <a:t>costmap_2d plugin="${prefix}/costmap_plugins.xml" /&gt;  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&lt;</a:t>
            </a:r>
            <a:r>
              <a:rPr lang="zh-CN" altLang="en-US" dirty="0"/>
              <a:t>/export&gt;</a:t>
            </a:r>
          </a:p>
        </p:txBody>
      </p:sp>
      <p:sp>
        <p:nvSpPr>
          <p:cNvPr id="6" name="矩形 5"/>
          <p:cNvSpPr/>
          <p:nvPr/>
        </p:nvSpPr>
        <p:spPr>
          <a:xfrm>
            <a:off x="436880" y="2999264"/>
            <a:ext cx="8656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-apple-system" charset="0"/>
              </a:rPr>
              <a:t>这一</a:t>
            </a: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步的目的是注册这个插件，说白了就是告诉</a:t>
            </a:r>
            <a:r>
              <a:rPr lang="en-US" altLang="zh-CN" dirty="0" err="1">
                <a:solidFill>
                  <a:srgbClr val="333333"/>
                </a:solidFill>
                <a:latin typeface="-apple-system" charset="0"/>
              </a:rPr>
              <a:t>pluginlib</a:t>
            </a: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，这个插件可</a:t>
            </a:r>
            <a:r>
              <a:rPr lang="zh-CN" altLang="en-US" dirty="0" smtClean="0">
                <a:solidFill>
                  <a:srgbClr val="333333"/>
                </a:solidFill>
                <a:latin typeface="-apple-system" charset="0"/>
              </a:rPr>
              <a:t>用</a:t>
            </a:r>
            <a:endParaRPr lang="en-US" altLang="zh-CN" dirty="0" smtClean="0">
              <a:solidFill>
                <a:srgbClr val="333333"/>
              </a:solidFill>
              <a:latin typeface="-apple-system" charset="0"/>
            </a:endParaRPr>
          </a:p>
          <a:p>
            <a:r>
              <a:rPr lang="zh-CN" altLang="en-US" dirty="0" smtClean="0"/>
              <a:t>上面步骤完成</a:t>
            </a:r>
            <a:r>
              <a:rPr lang="zh-CN" altLang="en-US" dirty="0"/>
              <a:t>以后，就是编译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en-US" altLang="zh-CN" dirty="0"/>
              <a:t>cd ~/</a:t>
            </a:r>
            <a:r>
              <a:rPr lang="en-US" altLang="zh-CN" dirty="0" err="1" smtClean="0"/>
              <a:t>catkin_ws</a:t>
            </a:r>
            <a:endParaRPr lang="en-US" altLang="zh-CN" dirty="0" smtClean="0"/>
          </a:p>
          <a:p>
            <a:r>
              <a:rPr lang="en-US" altLang="zh-CN" dirty="0" err="1" smtClean="0"/>
              <a:t>catkin_make</a:t>
            </a:r>
            <a:endParaRPr lang="en-US" altLang="zh-CN" dirty="0" smtClean="0"/>
          </a:p>
          <a:p>
            <a:r>
              <a:rPr lang="zh-CN" altLang="en-US" dirty="0"/>
              <a:t>编译完成以后，可以查看</a:t>
            </a:r>
            <a:r>
              <a:rPr lang="en-US" altLang="zh-CN" dirty="0"/>
              <a:t>ROS</a:t>
            </a:r>
            <a:r>
              <a:rPr lang="zh-CN" altLang="en-US" dirty="0"/>
              <a:t>系统里是否已经有了这个</a:t>
            </a:r>
            <a:r>
              <a:rPr lang="en-US" altLang="zh-CN" dirty="0"/>
              <a:t>layer </a:t>
            </a:r>
            <a:r>
              <a:rPr lang="zh-CN" altLang="en-US" dirty="0"/>
              <a:t>插件。在终端中输入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/>
              <a:t>rospack</a:t>
            </a:r>
            <a:r>
              <a:rPr lang="en-US" altLang="zh-CN" dirty="0"/>
              <a:t> plugins --</a:t>
            </a:r>
            <a:r>
              <a:rPr lang="en-US" altLang="zh-CN" dirty="0" err="1"/>
              <a:t>attrib</a:t>
            </a:r>
            <a:r>
              <a:rPr lang="en-US" altLang="zh-CN" dirty="0"/>
              <a:t>=plugin costmap_2d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" y="4824710"/>
            <a:ext cx="8267700" cy="7112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518160" y="5676920"/>
            <a:ext cx="774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4F4F4F"/>
                </a:solidFill>
                <a:latin typeface="-apple-system" charset="0"/>
              </a:rPr>
              <a:t>	</a:t>
            </a:r>
            <a:r>
              <a:rPr lang="zh-CN" altLang="en-US" dirty="0" smtClean="0">
                <a:solidFill>
                  <a:srgbClr val="4F4F4F"/>
                </a:solidFill>
                <a:latin typeface="-apple-system" charset="0"/>
              </a:rPr>
              <a:t>得到这个结果，说明</a:t>
            </a:r>
            <a:r>
              <a:rPr lang="en-US" altLang="zh-CN" dirty="0" err="1">
                <a:solidFill>
                  <a:srgbClr val="4F4F4F"/>
                </a:solidFill>
                <a:latin typeface="-apple-system" charset="0"/>
              </a:rPr>
              <a:t>simple_layer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 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已经是一个可供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ROS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用的插件了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9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9197" y="830813"/>
            <a:ext cx="1061823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3"/>
              </a:buBlip>
            </a:pP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子任务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move_base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中使用这个</a:t>
            </a:r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costmap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layer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插件</a:t>
            </a:r>
            <a:endParaRPr lang="en-US" altLang="zh-CN" sz="2400" kern="1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74898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任务五：</a:t>
            </a:r>
            <a:r>
              <a:rPr lang="en-US" altLang="zh-CN" sz="2400" b="1" noProof="1" smtClean="0"/>
              <a:t>costmap</a:t>
            </a:r>
            <a:r>
              <a:rPr lang="zh-CN" altLang="en-US" sz="2400" b="1" noProof="1" smtClean="0"/>
              <a:t>中插入新</a:t>
            </a:r>
            <a:r>
              <a:rPr lang="en-US" altLang="zh-CN" sz="2400" b="1" noProof="1" smtClean="0"/>
              <a:t>layer</a:t>
            </a:r>
            <a:endParaRPr lang="en-US" altLang="zh-CN" sz="2400" b="1" noProof="1"/>
          </a:p>
        </p:txBody>
      </p:sp>
      <p:sp>
        <p:nvSpPr>
          <p:cNvPr id="4" name="矩形 3"/>
          <p:cNvSpPr/>
          <p:nvPr/>
        </p:nvSpPr>
        <p:spPr>
          <a:xfrm>
            <a:off x="279197" y="1386728"/>
            <a:ext cx="85092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上面已经创建好了</a:t>
            </a:r>
            <a:r>
              <a:rPr lang="en-US" altLang="zh-CN" dirty="0"/>
              <a:t>layer</a:t>
            </a:r>
            <a:r>
              <a:rPr lang="zh-CN" altLang="en-US" dirty="0"/>
              <a:t>插件，并不意味着</a:t>
            </a:r>
            <a:r>
              <a:rPr lang="en-US" altLang="zh-CN" dirty="0"/>
              <a:t>ROS</a:t>
            </a:r>
            <a:r>
              <a:rPr lang="zh-CN" altLang="en-US" dirty="0"/>
              <a:t>就会使用它，我们得显式的</a:t>
            </a:r>
            <a:r>
              <a:rPr lang="en-US" altLang="zh-CN" dirty="0" err="1"/>
              <a:t>global_costmap</a:t>
            </a:r>
            <a:r>
              <a:rPr lang="en-US" altLang="zh-CN" dirty="0"/>
              <a:t> </a:t>
            </a:r>
            <a:r>
              <a:rPr lang="zh-CN" altLang="en-US" dirty="0"/>
              <a:t>或者 </a:t>
            </a:r>
            <a:r>
              <a:rPr lang="en-US" altLang="zh-CN" dirty="0" err="1"/>
              <a:t>local_costmap</a:t>
            </a:r>
            <a:r>
              <a:rPr lang="zh-CN" altLang="en-US" dirty="0"/>
              <a:t>中声明它</a:t>
            </a:r>
            <a:r>
              <a:rPr lang="zh-CN" altLang="en-US" dirty="0" smtClean="0"/>
              <a:t>。</a:t>
            </a:r>
            <a:r>
              <a:rPr lang="zh-CN" altLang="en-US" dirty="0"/>
              <a:t>在调用自己写的这个</a:t>
            </a:r>
            <a:r>
              <a:rPr lang="en-US" altLang="zh-CN" dirty="0"/>
              <a:t>layer</a:t>
            </a:r>
            <a:r>
              <a:rPr lang="zh-CN" altLang="en-US" dirty="0"/>
              <a:t>之前，先看看系统默认的</a:t>
            </a:r>
            <a:r>
              <a:rPr lang="en-US" altLang="zh-CN" dirty="0" err="1"/>
              <a:t>global_costmap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local_costmap</a:t>
            </a:r>
            <a:r>
              <a:rPr lang="zh-CN" altLang="en-US" dirty="0"/>
              <a:t>使用了哪些</a:t>
            </a:r>
            <a:r>
              <a:rPr lang="en-US" altLang="zh-CN" dirty="0"/>
              <a:t>layer</a:t>
            </a:r>
            <a:r>
              <a:rPr lang="zh-CN" altLang="en-US" dirty="0"/>
              <a:t>。假设你已经安装</a:t>
            </a:r>
            <a:r>
              <a:rPr lang="zh-CN" altLang="en-US" dirty="0" smtClean="0"/>
              <a:t>了</a:t>
            </a:r>
            <a:r>
              <a:rPr lang="en-US" altLang="zh-CN" dirty="0" smtClean="0"/>
              <a:t>rbx1 </a:t>
            </a:r>
            <a:r>
              <a:rPr lang="en-US" altLang="zh-CN" dirty="0" smtClean="0"/>
              <a:t>package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roslaunch</a:t>
            </a:r>
            <a:r>
              <a:rPr lang="en-US" altLang="zh-CN" dirty="0" smtClean="0"/>
              <a:t> </a:t>
            </a:r>
            <a:r>
              <a:rPr lang="en-US" altLang="zh-CN" dirty="0"/>
              <a:t>rbx1_bringup </a:t>
            </a:r>
            <a:r>
              <a:rPr lang="en-US" altLang="zh-CN" dirty="0" err="1" smtClean="0"/>
              <a:t>fake_turtlebot.launch</a:t>
            </a:r>
            <a:endParaRPr lang="en-US" altLang="zh-CN" dirty="0" smtClean="0"/>
          </a:p>
          <a:p>
            <a:r>
              <a:rPr lang="zh-CN" altLang="en-US" dirty="0" smtClean="0"/>
              <a:t>在新的终端输入：</a:t>
            </a:r>
            <a:endParaRPr lang="en-US" altLang="zh-CN" dirty="0" smtClean="0"/>
          </a:p>
          <a:p>
            <a:r>
              <a:rPr lang="zh-CN" altLang="en-US" dirty="0" smtClean="0"/>
              <a:t>      </a:t>
            </a:r>
            <a:r>
              <a:rPr lang="en-US" altLang="zh-CN" dirty="0" err="1"/>
              <a:t>roslaunch</a:t>
            </a:r>
            <a:r>
              <a:rPr lang="en-US" altLang="zh-CN" dirty="0"/>
              <a:t> rbx1_nav </a:t>
            </a:r>
            <a:r>
              <a:rPr lang="en-US" altLang="zh-CN" dirty="0" err="1" smtClean="0"/>
              <a:t>fake_move_base_blank_map.launch</a:t>
            </a:r>
            <a:endParaRPr lang="en-US" altLang="zh-CN" dirty="0" smtClean="0"/>
          </a:p>
          <a:p>
            <a:r>
              <a:rPr lang="zh-CN" altLang="en-US" dirty="0"/>
              <a:t>你将看到如下图所示的一些信息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77" y="3708400"/>
            <a:ext cx="747014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0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760" y="288836"/>
            <a:ext cx="110947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下面我们来把创建的</a:t>
            </a:r>
            <a:r>
              <a:rPr lang="en-US" altLang="zh-CN" dirty="0" err="1">
                <a:solidFill>
                  <a:srgbClr val="4F4F4F"/>
                </a:solidFill>
                <a:latin typeface="-apple-system" charset="0"/>
              </a:rPr>
              <a:t>simple_layer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，放入全局</a:t>
            </a:r>
            <a:r>
              <a:rPr lang="en-US" altLang="zh-CN" dirty="0" err="1">
                <a:solidFill>
                  <a:srgbClr val="4F4F4F"/>
                </a:solidFill>
                <a:latin typeface="-apple-system" charset="0"/>
              </a:rPr>
              <a:t>global_costmap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中。要想使得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ROS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接受你的插件，要在参数中用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plugins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指明，也就是主要修改</a:t>
            </a:r>
            <a:r>
              <a:rPr lang="en-US" altLang="zh-CN" dirty="0" err="1">
                <a:solidFill>
                  <a:srgbClr val="4F4F4F"/>
                </a:solidFill>
                <a:latin typeface="-apple-system" charset="0"/>
              </a:rPr>
              <a:t>move_base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中涉及到</a:t>
            </a:r>
            <a:r>
              <a:rPr lang="en-US" altLang="zh-CN" dirty="0" err="1">
                <a:solidFill>
                  <a:srgbClr val="4F4F4F"/>
                </a:solidFill>
                <a:latin typeface="-apple-system" charset="0"/>
              </a:rPr>
              <a:t>costmap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的</a:t>
            </a:r>
            <a:r>
              <a:rPr lang="en-US" altLang="zh-CN" dirty="0" err="1">
                <a:solidFill>
                  <a:srgbClr val="4F4F4F"/>
                </a:solidFill>
                <a:latin typeface="-apple-system" charset="0"/>
              </a:rPr>
              <a:t>yaml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文件，下面给出我的修改</a:t>
            </a:r>
            <a:r>
              <a:rPr lang="zh-CN" altLang="en-US" dirty="0" smtClean="0">
                <a:solidFill>
                  <a:srgbClr val="4F4F4F"/>
                </a:solidFill>
                <a:latin typeface="-apple-system" charset="0"/>
              </a:rPr>
              <a:t>：</a:t>
            </a:r>
            <a:endParaRPr lang="en-US" altLang="zh-CN" dirty="0">
              <a:solidFill>
                <a:srgbClr val="4F4F4F"/>
              </a:solidFill>
              <a:latin typeface="-apple-system" charset="0"/>
            </a:endParaRP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costmap_common_params.yaml</a:t>
            </a:r>
            <a:r>
              <a:rPr lang="zh-CN" altLang="en-US" dirty="0" smtClean="0"/>
              <a:t>（具体参数参考所给的代码包，下同）</a:t>
            </a:r>
            <a:endParaRPr lang="en-US" altLang="zh-CN" dirty="0" smtClean="0"/>
          </a:p>
          <a:p>
            <a:r>
              <a:rPr lang="en-US" altLang="zh-CN" dirty="0" smtClean="0"/>
              <a:t>2.global_costmap_params.yaml</a:t>
            </a:r>
          </a:p>
          <a:p>
            <a:r>
              <a:rPr lang="en-US" altLang="zh-CN" dirty="0" smtClean="0"/>
              <a:t>3.local_costmap_params.yaml</a:t>
            </a:r>
          </a:p>
          <a:p>
            <a:r>
              <a:rPr lang="zh-CN" altLang="en-US" dirty="0"/>
              <a:t>另外一个与路径规划相关的</a:t>
            </a:r>
            <a:r>
              <a:rPr lang="en-US" altLang="zh-CN" dirty="0" err="1"/>
              <a:t>base_local_planner_params,yaml</a:t>
            </a:r>
            <a:r>
              <a:rPr lang="zh-CN" altLang="en-US" dirty="0"/>
              <a:t>不用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r>
              <a:rPr lang="zh-CN" altLang="en-US" dirty="0"/>
              <a:t>这里由于只在全局层添加</a:t>
            </a:r>
            <a:r>
              <a:rPr lang="en-US" altLang="zh-CN" dirty="0" err="1"/>
              <a:t>simple_layer</a:t>
            </a:r>
            <a:r>
              <a:rPr lang="zh-CN" altLang="en-US" dirty="0"/>
              <a:t>，所以</a:t>
            </a:r>
            <a:r>
              <a:rPr lang="en-US" altLang="zh-CN" dirty="0" err="1"/>
              <a:t>local_costmap</a:t>
            </a:r>
            <a:r>
              <a:rPr lang="zh-CN" altLang="en-US" dirty="0"/>
              <a:t>还是使用的默认</a:t>
            </a:r>
            <a:r>
              <a:rPr lang="en-US" altLang="zh-CN" dirty="0"/>
              <a:t>layer</a:t>
            </a:r>
            <a:r>
              <a:rPr lang="zh-CN" altLang="en-US" dirty="0"/>
              <a:t>插件。然后我们运行这个新配置的</a:t>
            </a:r>
            <a:r>
              <a:rPr lang="en-US" altLang="zh-CN" dirty="0" err="1"/>
              <a:t>move_base</a:t>
            </a:r>
            <a:r>
              <a:rPr lang="en-US" altLang="zh-CN" dirty="0"/>
              <a:t> launch</a:t>
            </a:r>
            <a:r>
              <a:rPr lang="zh-CN" altLang="en-US" dirty="0"/>
              <a:t>文件，你会发现</a:t>
            </a:r>
            <a:r>
              <a:rPr lang="en-US" altLang="zh-CN" dirty="0" err="1"/>
              <a:t>simplerlayer</a:t>
            </a:r>
            <a:r>
              <a:rPr lang="zh-CN" altLang="en-US" dirty="0"/>
              <a:t>已经添加进</a:t>
            </a:r>
            <a:r>
              <a:rPr lang="en-US" altLang="zh-CN" dirty="0" err="1"/>
              <a:t>global_costmap</a:t>
            </a:r>
            <a:r>
              <a:rPr lang="zh-CN" altLang="en-US" dirty="0"/>
              <a:t>了，而</a:t>
            </a:r>
            <a:r>
              <a:rPr lang="en-US" altLang="zh-CN" dirty="0" err="1"/>
              <a:t>local_costmap</a:t>
            </a:r>
            <a:r>
              <a:rPr lang="zh-CN" altLang="en-US" dirty="0"/>
              <a:t>还是默认的</a:t>
            </a:r>
            <a:r>
              <a:rPr lang="en-US" altLang="zh-CN" dirty="0"/>
              <a:t>pre-hydro</a:t>
            </a:r>
            <a:r>
              <a:rPr lang="zh-CN" altLang="en-US" dirty="0"/>
              <a:t>格式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20" y="2979420"/>
            <a:ext cx="84455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799" y="105956"/>
            <a:ext cx="1159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4F4F4F"/>
                </a:solidFill>
                <a:latin typeface="-apple-system" charset="0"/>
              </a:rPr>
              <a:t>最后在</a:t>
            </a:r>
            <a:r>
              <a:rPr lang="en-US" altLang="zh-CN" dirty="0" err="1" smtClean="0">
                <a:solidFill>
                  <a:srgbClr val="4F4F4F"/>
                </a:solidFill>
                <a:latin typeface="-apple-system" charset="0"/>
              </a:rPr>
              <a:t>rviz</a:t>
            </a:r>
            <a:r>
              <a:rPr lang="zh-CN" altLang="en-US" dirty="0" smtClean="0">
                <a:solidFill>
                  <a:srgbClr val="4F4F4F"/>
                </a:solidFill>
                <a:latin typeface="-apple-system" charset="0"/>
              </a:rPr>
              <a:t>中看看</a:t>
            </a:r>
            <a:r>
              <a:rPr lang="en-US" altLang="zh-CN" dirty="0" err="1" smtClean="0">
                <a:solidFill>
                  <a:srgbClr val="4F4F4F"/>
                </a:solidFill>
                <a:latin typeface="-apple-system" charset="0"/>
              </a:rPr>
              <a:t>global_costmap</a:t>
            </a:r>
            <a:r>
              <a:rPr lang="zh-CN" altLang="en-US" dirty="0" smtClean="0">
                <a:solidFill>
                  <a:srgbClr val="4F4F4F"/>
                </a:solidFill>
                <a:latin typeface="-apple-system" charset="0"/>
              </a:rPr>
              <a:t>中有没有加入这个障碍物点。下面是在软件博物馆环境的地图，红色标记的地方是人为加入的障碍物。按照上面的程序，障碍物应该出现在机器人正前方</a:t>
            </a:r>
            <a:r>
              <a:rPr lang="en-US" altLang="zh-CN" dirty="0" smtClean="0">
                <a:solidFill>
                  <a:srgbClr val="4F4F4F"/>
                </a:solidFill>
                <a:latin typeface="-apple-system" charset="0"/>
              </a:rPr>
              <a:t>1m</a:t>
            </a:r>
            <a:r>
              <a:rPr lang="zh-CN" altLang="en-US" dirty="0" smtClean="0">
                <a:solidFill>
                  <a:srgbClr val="4F4F4F"/>
                </a:solidFill>
                <a:latin typeface="-apple-system" charset="0"/>
              </a:rPr>
              <a:t>处。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727"/>
            <a:ext cx="8448399" cy="58212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48399" y="1895008"/>
            <a:ext cx="3187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障碍物的膨胀系数，可以用下面的命令进行动态调试：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448399" y="2632779"/>
            <a:ext cx="3743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/>
              <a:t>rosrun rqt_reconfigure rqt_reconfigure</a:t>
            </a:r>
          </a:p>
        </p:txBody>
      </p:sp>
    </p:spTree>
    <p:extLst>
      <p:ext uri="{BB962C8B-B14F-4D97-AF65-F5344CB8AC3E}">
        <p14:creationId xmlns:p14="http://schemas.microsoft.com/office/powerpoint/2010/main" val="5696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417" y="17959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>
                <a:latin typeface="Lantinghei SC Demibold" charset="-122"/>
                <a:ea typeface="Lantinghei SC Demibold" charset="-122"/>
                <a:cs typeface="Lantinghei SC Demibold" charset="-122"/>
              </a:rPr>
              <a:t>实训准备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191" y="1505157"/>
            <a:ext cx="10515600" cy="5028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sz="3300" dirty="0" smtClean="0"/>
              <a:t>1.</a:t>
            </a:r>
            <a:r>
              <a:rPr kumimoji="1" lang="zh-CN" altLang="en-US" sz="3300" dirty="0" smtClean="0"/>
              <a:t>首先安装一些依赖包</a:t>
            </a:r>
            <a:endParaRPr kumimoji="1" lang="en-US" altLang="zh-CN" sz="3300" dirty="0" smtClean="0"/>
          </a:p>
          <a:p>
            <a:pPr marL="571500" indent="-571500">
              <a:buFont typeface="+mj-lt"/>
              <a:buAutoNum type="romanUcPeriod"/>
            </a:pPr>
            <a:r>
              <a:rPr kumimoji="1" lang="zh-CN" altLang="en-US" sz="3300" dirty="0" smtClean="0"/>
              <a:t>打开终端运行：</a:t>
            </a:r>
            <a:r>
              <a:rPr lang="en-US" altLang="zh-CN" sz="3300" dirty="0" err="1" smtClean="0"/>
              <a:t>sudo</a:t>
            </a:r>
            <a:r>
              <a:rPr lang="en-US" altLang="zh-CN" sz="3300" dirty="0" smtClean="0"/>
              <a:t> </a:t>
            </a:r>
            <a:r>
              <a:rPr lang="en-US" altLang="zh-CN" sz="3300" dirty="0"/>
              <a:t>apt-get install </a:t>
            </a:r>
            <a:r>
              <a:rPr lang="en-US" altLang="zh-CN" sz="3300" dirty="0" err="1" smtClean="0"/>
              <a:t>ros</a:t>
            </a:r>
            <a:r>
              <a:rPr lang="en-US" altLang="zh-CN" sz="3300" dirty="0" smtClean="0"/>
              <a:t>-kinetic-</a:t>
            </a:r>
            <a:r>
              <a:rPr lang="en-US" altLang="zh-CN" sz="3300" dirty="0" err="1" smtClean="0"/>
              <a:t>turtlebot</a:t>
            </a:r>
            <a:r>
              <a:rPr lang="en-US" altLang="zh-CN" sz="3300" dirty="0" smtClean="0"/>
              <a:t>-</a:t>
            </a:r>
            <a:r>
              <a:rPr lang="en-US" altLang="zh-CN" sz="3300" dirty="0" err="1" smtClean="0"/>
              <a:t>bringup</a:t>
            </a:r>
            <a:endParaRPr lang="en-US" altLang="zh-CN" sz="3300" dirty="0" smtClean="0"/>
          </a:p>
          <a:p>
            <a:pPr marL="571500" indent="-571500">
              <a:buFont typeface="+mj-lt"/>
              <a:buAutoNum type="romanUcPeriod"/>
            </a:pPr>
            <a:r>
              <a:rPr lang="zh-CN" altLang="en-US" sz="3300" dirty="0" smtClean="0"/>
              <a:t>下载</a:t>
            </a:r>
            <a:r>
              <a:rPr lang="en-US" altLang="zh-CN" sz="3300" dirty="0" smtClean="0"/>
              <a:t>rbx1</a:t>
            </a:r>
            <a:r>
              <a:rPr lang="zh-CN" altLang="en-US" sz="3300" dirty="0" smtClean="0"/>
              <a:t>和</a:t>
            </a:r>
            <a:r>
              <a:rPr lang="en-US" altLang="zh-CN" sz="3300" dirty="0" err="1" smtClean="0"/>
              <a:t>arbotix</a:t>
            </a:r>
            <a:r>
              <a:rPr lang="zh-CN" altLang="en-US" sz="3300" dirty="0" smtClean="0"/>
              <a:t>源码并编译</a:t>
            </a:r>
            <a:endParaRPr lang="en-US" altLang="zh-CN" sz="3300" dirty="0" smtClean="0"/>
          </a:p>
          <a:p>
            <a:endParaRPr lang="en-US" altLang="zh-CN" dirty="0" smtClean="0"/>
          </a:p>
          <a:p>
            <a:pPr marL="0" indent="0" latinLnBrk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/>
              <a:t>-p ~/dev/</a:t>
            </a:r>
            <a:r>
              <a:rPr lang="en-US" altLang="zh-CN" dirty="0" err="1"/>
              <a:t>catkin_ws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 smtClean="0"/>
              <a:t>	cd </a:t>
            </a:r>
            <a:r>
              <a:rPr lang="en-US" altLang="zh-CN" dirty="0"/>
              <a:t>~/dev/</a:t>
            </a:r>
            <a:r>
              <a:rPr lang="en-US" altLang="zh-CN" dirty="0" err="1"/>
              <a:t>catkin_ws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catkin_init_workspace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 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pirobot</a:t>
            </a:r>
            <a:r>
              <a:rPr lang="en-US" altLang="zh-CN" dirty="0"/>
              <a:t>/rbx1.git</a:t>
            </a:r>
          </a:p>
          <a:p>
            <a:pPr marL="0" indent="0" latinLnBrk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  https://</a:t>
            </a:r>
            <a:r>
              <a:rPr lang="en-US" altLang="zh-CN" dirty="0" err="1" smtClean="0"/>
              <a:t>github.com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vanadiumlabs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arbotix_ros.git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en-US" altLang="zh-CN" dirty="0" smtClean="0"/>
              <a:t>	cd ..</a:t>
            </a:r>
          </a:p>
          <a:p>
            <a:pPr marL="0" indent="0" latinLnBrk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catkin_make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en-US" altLang="zh-CN" dirty="0" smtClean="0"/>
              <a:t>	source </a:t>
            </a:r>
            <a:r>
              <a:rPr lang="en-US" altLang="zh-CN" dirty="0" err="1"/>
              <a:t>devel</a:t>
            </a:r>
            <a:r>
              <a:rPr lang="en-US" altLang="zh-CN" dirty="0"/>
              <a:t>/</a:t>
            </a:r>
            <a:r>
              <a:rPr lang="en-US" altLang="zh-CN" dirty="0" err="1"/>
              <a:t>setup.bash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568612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</a:t>
            </a:r>
            <a:r>
              <a:rPr lang="zh-CN" altLang="en-US" sz="2400" b="1" noProof="1"/>
              <a:t>一</a:t>
            </a:r>
            <a:r>
              <a:rPr lang="zh-CN" altLang="en-US" sz="2400" b="1" noProof="1" smtClean="0"/>
              <a:t>：</a:t>
            </a:r>
            <a:r>
              <a:rPr lang="en-US" altLang="zh-CN" sz="2400" b="1" noProof="1" smtClean="0"/>
              <a:t>move_base</a:t>
            </a:r>
            <a:r>
              <a:rPr lang="zh-CN" altLang="en-US" sz="2400" b="1" noProof="1" smtClean="0"/>
              <a:t>配置</a:t>
            </a:r>
            <a:endParaRPr lang="en-US" altLang="zh-CN" sz="2400" b="1" noProof="1"/>
          </a:p>
        </p:txBody>
      </p:sp>
      <p:sp>
        <p:nvSpPr>
          <p:cNvPr id="6" name="矩形 5"/>
          <p:cNvSpPr/>
          <p:nvPr/>
        </p:nvSpPr>
        <p:spPr>
          <a:xfrm>
            <a:off x="1195868" y="165618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anose="020B0606020202030204"/>
                <a:ea typeface="黑体" panose="02010609060101010101" pitchFamily="49" charset="-122"/>
                <a:cs typeface="+mj-cs"/>
              </a:rPr>
              <a:t>任务描述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8211" y="2342549"/>
            <a:ext cx="91028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 panose="02020603050405020304"/>
                <a:ea typeface="宋体" panose="02010600030101010101" pitchFamily="2" charset="-122"/>
              </a:rPr>
              <a:t>      </a:t>
            </a:r>
            <a:r>
              <a:rPr lang="zh-CN" altLang="en-US" sz="2800" kern="100" dirty="0" smtClean="0">
                <a:latin typeface="Times New Roman" panose="02020603050405020304"/>
                <a:ea typeface="宋体" panose="02010600030101010101" pitchFamily="2" charset="-122"/>
              </a:rPr>
              <a:t>配置</a:t>
            </a:r>
            <a:r>
              <a:rPr lang="en-US" altLang="zh-CN" sz="2800" kern="100" dirty="0" err="1" smtClean="0">
                <a:latin typeface="Times New Roman" panose="02020603050405020304"/>
                <a:ea typeface="宋体" panose="02010600030101010101" pitchFamily="2" charset="-122"/>
              </a:rPr>
              <a:t>move_base</a:t>
            </a:r>
            <a:r>
              <a:rPr lang="zh-CN" altLang="en-US" sz="2800" kern="100" dirty="0" smtClean="0">
                <a:latin typeface="Times New Roman" panose="02020603050405020304"/>
                <a:ea typeface="宋体" panose="02010600030101010101" pitchFamily="2" charset="-122"/>
              </a:rPr>
              <a:t>参数：</a:t>
            </a:r>
            <a:r>
              <a:rPr lang="zh-CN" altLang="en-US" sz="2800" dirty="0"/>
              <a:t>运行成本、机器人半径、到达目标位置的距离，机器人移动的</a:t>
            </a:r>
            <a:r>
              <a:rPr lang="zh-CN" altLang="en-US" sz="2800" dirty="0" smtClean="0"/>
              <a:t>速度，并在</a:t>
            </a:r>
            <a:r>
              <a:rPr lang="en-US" altLang="zh-CN" sz="2800" dirty="0" err="1" smtClean="0"/>
              <a:t>rviz</a:t>
            </a:r>
            <a:r>
              <a:rPr lang="zh-CN" altLang="en-US" sz="2800" dirty="0" smtClean="0"/>
              <a:t>中让机器人以</a:t>
            </a:r>
            <a:r>
              <a:rPr lang="en-US" altLang="zh-CN" sz="2800" dirty="0" smtClean="0"/>
              <a:t>1m</a:t>
            </a:r>
            <a:r>
              <a:rPr lang="zh-CN" altLang="en-US" sz="2800" dirty="0" smtClean="0"/>
              <a:t>的速度前进、正方形前进进行测试。</a:t>
            </a:r>
            <a:endParaRPr lang="zh-CN" altLang="zh-CN" sz="28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485484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</a:t>
            </a:r>
            <a:r>
              <a:rPr lang="zh-CN" altLang="en-US" sz="2400" b="1" noProof="1"/>
              <a:t>一</a:t>
            </a:r>
            <a:r>
              <a:rPr lang="zh-CN" altLang="en-US" sz="2400" b="1" noProof="1" smtClean="0"/>
              <a:t>：</a:t>
            </a:r>
            <a:r>
              <a:rPr lang="en-US" altLang="zh-CN" sz="2400" b="1" noProof="1" smtClean="0"/>
              <a:t>move_base</a:t>
            </a:r>
            <a:r>
              <a:rPr lang="zh-CN" altLang="en-US" sz="2400" b="1" noProof="1" smtClean="0"/>
              <a:t>配置</a:t>
            </a:r>
            <a:endParaRPr lang="en-US" altLang="zh-CN" sz="2400" b="1" noProof="1"/>
          </a:p>
        </p:txBody>
      </p:sp>
      <p:sp>
        <p:nvSpPr>
          <p:cNvPr id="6" name="矩形 5"/>
          <p:cNvSpPr/>
          <p:nvPr/>
        </p:nvSpPr>
        <p:spPr>
          <a:xfrm>
            <a:off x="821803" y="138433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anose="020B0606020202030204"/>
                <a:ea typeface="黑体" panose="02010609060101010101" pitchFamily="49" charset="-122"/>
                <a:cs typeface="+mj-cs"/>
              </a:rPr>
              <a:t>任务要点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0661" y="2030666"/>
            <a:ext cx="9619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hangingPunct="0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"/>
            </a:pPr>
            <a:r>
              <a:rPr lang="en-US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加载机器人模型</a:t>
            </a:r>
            <a:endParaRPr lang="en-US" altLang="zh-CN" sz="28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0" algn="just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 smtClean="0"/>
              <a:t>roslaunch</a:t>
            </a:r>
            <a:r>
              <a:rPr lang="en-US" altLang="zh-CN" sz="2800" dirty="0"/>
              <a:t> rbx1_bringup </a:t>
            </a:r>
            <a:r>
              <a:rPr lang="en-US" altLang="zh-CN" sz="2800" dirty="0" err="1"/>
              <a:t>fake_turtlebot.launch</a:t>
            </a:r>
            <a:endParaRPr lang="en-US" altLang="zh-CN" sz="28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 algn="just" hangingPunct="0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"/>
            </a:pPr>
            <a:r>
              <a:rPr lang="en-US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</a:t>
            </a:r>
            <a:r>
              <a:rPr lang="zh-CN" altLang="en-US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加载空白地图</a:t>
            </a:r>
            <a:endParaRPr lang="en-US" altLang="zh-CN" sz="28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0" algn="just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800" dirty="0" smtClean="0"/>
              <a:t>    </a:t>
            </a:r>
            <a:r>
              <a:rPr lang="en-US" altLang="zh-CN" sz="2800" dirty="0" err="1" smtClean="0"/>
              <a:t>roslaunch</a:t>
            </a:r>
            <a:r>
              <a:rPr lang="en-US" altLang="zh-CN" sz="2800" dirty="0" smtClean="0"/>
              <a:t> rbx1_nav </a:t>
            </a:r>
            <a:r>
              <a:rPr lang="en-US" altLang="zh-CN" sz="2800" dirty="0" err="1" smtClean="0"/>
              <a:t>fake_move_base_blank_map.launch</a:t>
            </a:r>
            <a:r>
              <a:rPr lang="en-US" altLang="zh-CN" sz="2800" dirty="0" smtClean="0"/>
              <a:t> </a:t>
            </a:r>
            <a:endParaRPr lang="en-US" altLang="zh-CN" sz="28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96601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</a:t>
            </a:r>
            <a:r>
              <a:rPr lang="zh-CN" altLang="en-US" sz="2400" b="1" noProof="1"/>
              <a:t>一</a:t>
            </a:r>
            <a:r>
              <a:rPr lang="zh-CN" altLang="en-US" sz="2400" b="1" noProof="1" smtClean="0"/>
              <a:t>：</a:t>
            </a:r>
            <a:r>
              <a:rPr lang="en-US" altLang="zh-CN" sz="2400" b="1" noProof="1" smtClean="0"/>
              <a:t>move_base</a:t>
            </a:r>
            <a:r>
              <a:rPr lang="zh-CN" altLang="en-US" sz="2400" b="1" noProof="1" smtClean="0"/>
              <a:t>配置</a:t>
            </a:r>
            <a:endParaRPr lang="en-US" altLang="zh-CN" sz="2400" b="1" noProof="1"/>
          </a:p>
        </p:txBody>
      </p:sp>
      <p:sp>
        <p:nvSpPr>
          <p:cNvPr id="7" name="矩形 6"/>
          <p:cNvSpPr/>
          <p:nvPr/>
        </p:nvSpPr>
        <p:spPr>
          <a:xfrm>
            <a:off x="381670" y="737687"/>
            <a:ext cx="1146855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hangingPunct="0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"/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全局路径规划</a:t>
            </a:r>
            <a:endParaRPr lang="en-US" altLang="zh-CN" sz="24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zh-CN" altLang="en-US" dirty="0" smtClean="0"/>
              <a:t>在</a:t>
            </a:r>
            <a:r>
              <a:rPr lang="en-US" altLang="zh-CN" dirty="0"/>
              <a:t>ROS</a:t>
            </a:r>
            <a:r>
              <a:rPr lang="zh-CN" altLang="en-US" dirty="0"/>
              <a:t>的导航中，首先会通过全局路径规划，计算出机器人到目标位置的全局路线。这一功能是</a:t>
            </a:r>
            <a:r>
              <a:rPr lang="en-US" altLang="zh-CN" dirty="0" err="1"/>
              <a:t>navfn</a:t>
            </a:r>
            <a:r>
              <a:rPr lang="zh-CN" altLang="en-US" dirty="0"/>
              <a:t>这个包实现的。</a:t>
            </a:r>
            <a:br>
              <a:rPr lang="zh-CN" altLang="en-US" dirty="0"/>
            </a:br>
            <a:r>
              <a:rPr lang="zh-CN" altLang="en-US" dirty="0"/>
              <a:t>       </a:t>
            </a:r>
            <a:r>
              <a:rPr lang="en-US" altLang="zh-CN" dirty="0" err="1" smtClean="0"/>
              <a:t>navfn</a:t>
            </a:r>
            <a:r>
              <a:rPr lang="zh-CN" altLang="en-US" dirty="0"/>
              <a:t>通过</a:t>
            </a:r>
            <a:r>
              <a:rPr lang="en-US" altLang="zh-CN" dirty="0"/>
              <a:t>Dijkstra</a:t>
            </a:r>
            <a:r>
              <a:rPr lang="zh-CN" altLang="en-US" dirty="0"/>
              <a:t>最优路径的算法，计算</a:t>
            </a:r>
            <a:r>
              <a:rPr lang="en-US" altLang="zh-CN" dirty="0" err="1"/>
              <a:t>costmap</a:t>
            </a:r>
            <a:r>
              <a:rPr lang="zh-CN" altLang="en-US" dirty="0"/>
              <a:t>上的最小花费路径，作为机器人的全局路线。将来在算法上应该还会加入</a:t>
            </a:r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/>
              <a:t>本课程着重于实践导航算法效果，所以详细算法不在这里展开，具体可参考：</a:t>
            </a:r>
            <a:endParaRPr lang="en-US" altLang="zh-CN" dirty="0"/>
          </a:p>
          <a:p>
            <a:pPr lvl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u="sng" dirty="0">
                <a:hlinkClick r:id="rId2"/>
              </a:rPr>
              <a:t>http://www.ros.org/wiki/navfn?distro=fuerte</a:t>
            </a:r>
            <a:endParaRPr lang="zh-CN" altLang="zh-CN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hangingPunct="0">
              <a:lnSpc>
                <a:spcPct val="150000"/>
              </a:lnSpc>
              <a:buFont typeface="Wingdings" panose="05000000000000000000"/>
              <a:buChar char=""/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4.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本地实时规划</a:t>
            </a:r>
            <a:endParaRPr lang="en-US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 hangingPunct="0">
              <a:lnSpc>
                <a:spcPct val="150000"/>
              </a:lnSpc>
            </a:pPr>
            <a:r>
              <a:rPr lang="zh-CN" altLang="en-US" dirty="0" smtClean="0"/>
              <a:t>     本地</a:t>
            </a:r>
            <a:r>
              <a:rPr lang="zh-CN" altLang="en-US" dirty="0"/>
              <a:t>的实时规划是利用</a:t>
            </a:r>
            <a:r>
              <a:rPr lang="en-US" altLang="zh-CN" dirty="0" err="1"/>
              <a:t>base_local_planner</a:t>
            </a:r>
            <a:r>
              <a:rPr lang="zh-CN" altLang="en-US" dirty="0"/>
              <a:t>包实现的。该包使用</a:t>
            </a:r>
            <a:r>
              <a:rPr lang="en-US" altLang="zh-CN" dirty="0"/>
              <a:t>Trajectory Rollout </a:t>
            </a:r>
            <a:r>
              <a:rPr lang="zh-CN" altLang="en-US" dirty="0"/>
              <a:t>和</a:t>
            </a:r>
            <a:r>
              <a:rPr lang="en-US" altLang="zh-CN" dirty="0"/>
              <a:t>Dynamic Window approaches</a:t>
            </a:r>
            <a:r>
              <a:rPr lang="zh-CN" altLang="en-US" dirty="0"/>
              <a:t>算法计算机器人每个周期内应该行驶的速度和角度（</a:t>
            </a:r>
            <a:r>
              <a:rPr lang="en-US" altLang="zh-CN" dirty="0"/>
              <a:t>dx</a:t>
            </a:r>
            <a:r>
              <a:rPr lang="zh-CN" altLang="en-US" dirty="0"/>
              <a:t>，</a:t>
            </a:r>
            <a:r>
              <a:rPr lang="en-US" altLang="zh-CN" dirty="0" err="1"/>
              <a:t>dy</a:t>
            </a:r>
            <a:r>
              <a:rPr lang="zh-CN" altLang="en-US" dirty="0"/>
              <a:t>，</a:t>
            </a:r>
            <a:r>
              <a:rPr lang="en-US" altLang="zh-CN" dirty="0" err="1"/>
              <a:t>dtheta</a:t>
            </a:r>
            <a:r>
              <a:rPr lang="en-US" altLang="zh-CN" dirty="0"/>
              <a:t> velocities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base_local_planner</a:t>
            </a:r>
            <a:r>
              <a:rPr lang="zh-CN" altLang="en-US" dirty="0"/>
              <a:t>这个包通过地图数据，通过算法搜索到达目标的多条路经，利用一些评价标准（是否会撞击障碍物，所需要的时间等等）选取最优的路径，并且计算所需要的实时速度和角度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 hangingPunct="0"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zh-CN" altLang="en-US" dirty="0" smtClean="0"/>
              <a:t>    具体算法参见：</a:t>
            </a:r>
            <a:r>
              <a:rPr lang="en-US" altLang="zh-CN" dirty="0">
                <a:hlinkClick r:id="rId3"/>
              </a:rPr>
              <a:t> http://www.ros.org/wiki/base_local_planner?distro=groovy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96601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</a:t>
            </a:r>
            <a:r>
              <a:rPr lang="zh-CN" altLang="en-US" sz="2400" b="1" noProof="1"/>
              <a:t>一</a:t>
            </a:r>
            <a:r>
              <a:rPr lang="zh-CN" altLang="en-US" sz="2400" b="1" noProof="1" smtClean="0"/>
              <a:t>：</a:t>
            </a:r>
            <a:r>
              <a:rPr lang="en-US" altLang="zh-CN" sz="2400" b="1" noProof="1" smtClean="0"/>
              <a:t>move_base</a:t>
            </a:r>
            <a:r>
              <a:rPr lang="zh-CN" altLang="en-US" sz="2400" b="1" noProof="1" smtClean="0"/>
              <a:t>配置</a:t>
            </a:r>
            <a:endParaRPr lang="en-US" altLang="zh-CN" sz="2400" b="1" noProof="1"/>
          </a:p>
        </p:txBody>
      </p:sp>
      <p:sp>
        <p:nvSpPr>
          <p:cNvPr id="7" name="矩形 6"/>
          <p:cNvSpPr/>
          <p:nvPr/>
        </p:nvSpPr>
        <p:spPr>
          <a:xfrm>
            <a:off x="168310" y="768167"/>
            <a:ext cx="1146855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hangingPunct="0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"/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5.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无障碍地图中的仿真</a:t>
            </a:r>
            <a:endParaRPr lang="en-US" altLang="zh-CN" sz="24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/>
              <a:t>        在这一步，我们暂时使用空白地图（</a:t>
            </a:r>
            <a:r>
              <a:rPr lang="en-US" altLang="zh-CN" sz="2000" dirty="0" err="1"/>
              <a:t>blank_map.pgm</a:t>
            </a:r>
            <a:r>
              <a:rPr lang="zh-CN" altLang="en-US" sz="2000" dirty="0"/>
              <a:t>），就在空地上进行无障碍仿真。</a:t>
            </a:r>
            <a:br>
              <a:rPr lang="zh-CN" altLang="en-US" sz="2000" dirty="0"/>
            </a:br>
            <a:r>
              <a:rPr lang="zh-CN" altLang="en-US" sz="2000" dirty="0"/>
              <a:t>        首先运行</a:t>
            </a:r>
            <a:r>
              <a:rPr lang="en-US" altLang="zh-CN" sz="2000" dirty="0" err="1"/>
              <a:t>ArbotiX</a:t>
            </a:r>
            <a:r>
              <a:rPr lang="zh-CN" altLang="en-US" sz="2000" dirty="0"/>
              <a:t>节点，并且加载机器人的</a:t>
            </a:r>
            <a:r>
              <a:rPr lang="en-US" altLang="zh-CN" sz="2000" dirty="0"/>
              <a:t>URDF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 lvl="0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/>
              <a:t> </a:t>
            </a:r>
            <a:r>
              <a:rPr lang="zh-CN" altLang="en-US" sz="2000" dirty="0" smtClean="0"/>
              <a:t>        </a:t>
            </a:r>
            <a:r>
              <a:rPr lang="en-US" altLang="zh-CN" sz="2000" dirty="0" err="1" smtClean="0"/>
              <a:t>roslaunch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rbx1_bringup </a:t>
            </a:r>
            <a:r>
              <a:rPr lang="en-US" altLang="zh-CN" sz="2000" dirty="0" err="1" smtClean="0"/>
              <a:t>fake_turtlebot.launch</a:t>
            </a:r>
            <a:endParaRPr lang="en-US" altLang="zh-CN" sz="2000" dirty="0" smtClean="0"/>
          </a:p>
          <a:p>
            <a:pPr lvl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/>
              <a:t>        然后</a:t>
            </a:r>
            <a:r>
              <a:rPr lang="zh-CN" altLang="en-US" sz="2000" dirty="0"/>
              <a:t>运行</a:t>
            </a:r>
            <a:r>
              <a:rPr lang="en-US" altLang="zh-CN" sz="2000" dirty="0" err="1"/>
              <a:t>move_base</a:t>
            </a:r>
            <a:r>
              <a:rPr lang="zh-CN" altLang="en-US" sz="2000" dirty="0"/>
              <a:t>和加载空白地图的</a:t>
            </a:r>
            <a:r>
              <a:rPr lang="en-US" altLang="zh-CN" sz="2000" dirty="0"/>
              <a:t>launch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 lvl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lang="en-US" altLang="zh-CN" sz="2000" dirty="0" err="1" smtClean="0"/>
              <a:t>roslaunch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rbx1_nav </a:t>
            </a:r>
            <a:r>
              <a:rPr lang="en-US" altLang="zh-CN" sz="2000" dirty="0" err="1"/>
              <a:t>fake_move_base_blank_map.launch</a:t>
            </a:r>
            <a:r>
              <a:rPr lang="en-US" altLang="zh-CN" sz="2000" dirty="0"/>
              <a:t> </a:t>
            </a:r>
            <a:endParaRPr lang="en-US" altLang="zh-CN" sz="2000" dirty="0" smtClean="0"/>
          </a:p>
          <a:p>
            <a:pPr lvl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/>
              <a:t>        然后</a:t>
            </a:r>
            <a:r>
              <a:rPr lang="zh-CN" altLang="en-US" sz="2000" dirty="0"/>
              <a:t>调用</a:t>
            </a:r>
            <a:r>
              <a:rPr lang="en-US" altLang="zh-CN" sz="2000" dirty="0" err="1"/>
              <a:t>rviz</a:t>
            </a:r>
            <a:r>
              <a:rPr lang="zh-CN" altLang="en-US" sz="2000" dirty="0"/>
              <a:t>就可以看到机器人了。 </a:t>
            </a:r>
            <a:r>
              <a:rPr lang="en-US" altLang="zh-CN" sz="2000" dirty="0"/>
              <a:t> </a:t>
            </a:r>
            <a:endParaRPr lang="en-US" altLang="zh-CN" sz="2000" dirty="0" smtClean="0"/>
          </a:p>
          <a:p>
            <a:pPr lvl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en-US" altLang="zh-CN" sz="2000" dirty="0" err="1"/>
              <a:t>rosrun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rviz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rviz</a:t>
            </a:r>
            <a:r>
              <a:rPr lang="en-US" altLang="zh-CN" sz="2000" dirty="0"/>
              <a:t> -d `</a:t>
            </a:r>
            <a:r>
              <a:rPr lang="en-US" altLang="zh-CN" sz="2000" dirty="0" err="1"/>
              <a:t>rospack</a:t>
            </a:r>
            <a:r>
              <a:rPr lang="en-US" altLang="zh-CN" sz="2000" dirty="0"/>
              <a:t> find rbx1_nav`/</a:t>
            </a:r>
            <a:r>
              <a:rPr lang="en-US" altLang="zh-CN" sz="2000" dirty="0" err="1"/>
              <a:t>amcl.rviz</a:t>
            </a:r>
            <a:r>
              <a:rPr lang="en-US" altLang="zh-CN" sz="2000" dirty="0"/>
              <a:t> </a:t>
            </a:r>
            <a:endParaRPr lang="en-US" altLang="zh-CN" sz="20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418" y="3412935"/>
            <a:ext cx="5056582" cy="344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108238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</a:t>
            </a:r>
            <a:r>
              <a:rPr lang="zh-CN" altLang="en-US" sz="2400" b="1" noProof="1"/>
              <a:t>一</a:t>
            </a:r>
            <a:r>
              <a:rPr lang="zh-CN" altLang="en-US" sz="2400" b="1" noProof="1" smtClean="0"/>
              <a:t>：</a:t>
            </a:r>
            <a:r>
              <a:rPr lang="en-US" altLang="zh-CN" sz="2400" b="1" noProof="1" smtClean="0"/>
              <a:t>move_base</a:t>
            </a:r>
            <a:r>
              <a:rPr lang="zh-CN" altLang="en-US" sz="2400" b="1" noProof="1" smtClean="0"/>
              <a:t>地图配置</a:t>
            </a:r>
            <a:endParaRPr lang="en-US" altLang="zh-CN" sz="2400" b="1" noProof="1"/>
          </a:p>
        </p:txBody>
      </p:sp>
      <p:sp>
        <p:nvSpPr>
          <p:cNvPr id="7" name="矩形 6"/>
          <p:cNvSpPr/>
          <p:nvPr/>
        </p:nvSpPr>
        <p:spPr>
          <a:xfrm>
            <a:off x="289357" y="743375"/>
            <a:ext cx="10618236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Blip>
                <a:blip r:embed="rId2"/>
              </a:buBlip>
            </a:pP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使机器人前进一米</a:t>
            </a:r>
            <a:endParaRPr lang="en-US" altLang="zh-CN" sz="24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5443" y="1452706"/>
            <a:ext cx="582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输入如下命令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1170" y="3742851"/>
            <a:ext cx="37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可以看到在</a:t>
            </a:r>
            <a:r>
              <a:rPr kumimoji="1" lang="en-US" altLang="zh-CN" dirty="0" err="1" smtClean="0"/>
              <a:t>Rviz</a:t>
            </a:r>
            <a:r>
              <a:rPr kumimoji="1" lang="zh-CN" altLang="en-US" dirty="0" smtClean="0"/>
              <a:t>中的轨迹图如下：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138" y="3025256"/>
            <a:ext cx="5612523" cy="370019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1170" y="1957651"/>
            <a:ext cx="9117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buFont typeface="+mj-lt"/>
              <a:buAutoNum type="arabicPeriod"/>
            </a:pPr>
            <a:r>
              <a:rPr lang="en-US" altLang="zh-CN" dirty="0" err="1">
                <a:solidFill>
                  <a:srgbClr val="333333"/>
                </a:solidFill>
                <a:latin typeface="Courier New" charset="0"/>
              </a:rPr>
              <a:t>rostopic</a:t>
            </a:r>
            <a:r>
              <a:rPr lang="en-US" altLang="zh-CN" dirty="0">
                <a:solidFill>
                  <a:srgbClr val="333333"/>
                </a:solidFill>
                <a:latin typeface="Courier New" charset="0"/>
              </a:rPr>
              <a:t> pub </a:t>
            </a:r>
            <a:r>
              <a:rPr lang="en-US" altLang="zh-CN" b="1" dirty="0">
                <a:solidFill>
                  <a:srgbClr val="000000"/>
                </a:solidFill>
                <a:latin typeface="Consolas" charset="0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Courier New" charset="0"/>
              </a:rPr>
              <a:t>move_base_simple</a:t>
            </a:r>
            <a:r>
              <a:rPr lang="en-US" altLang="zh-CN" b="1" dirty="0">
                <a:solidFill>
                  <a:srgbClr val="000000"/>
                </a:solidFill>
                <a:latin typeface="Consolas" charset="0"/>
              </a:rPr>
              <a:t>/</a:t>
            </a:r>
            <a:r>
              <a:rPr lang="en-US" altLang="zh-CN" dirty="0">
                <a:solidFill>
                  <a:srgbClr val="333333"/>
                </a:solidFill>
                <a:latin typeface="Courier New" charset="0"/>
              </a:rPr>
              <a:t>goal </a:t>
            </a:r>
            <a:r>
              <a:rPr lang="en-US" altLang="zh-CN" dirty="0" err="1">
                <a:solidFill>
                  <a:srgbClr val="333333"/>
                </a:solidFill>
                <a:latin typeface="Courier New" charset="0"/>
              </a:rPr>
              <a:t>geometry_msgs</a:t>
            </a:r>
            <a:r>
              <a:rPr lang="en-US" altLang="zh-CN" b="1" dirty="0">
                <a:solidFill>
                  <a:srgbClr val="000000"/>
                </a:solidFill>
                <a:latin typeface="Consolas" charset="0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Courier New" charset="0"/>
              </a:rPr>
              <a:t>PoseStamped</a:t>
            </a:r>
            <a:r>
              <a:rPr lang="en-US" altLang="zh-CN" dirty="0">
                <a:solidFill>
                  <a:srgbClr val="333333"/>
                </a:solidFill>
                <a:latin typeface="Courier New" charset="0"/>
              </a:rPr>
              <a:t> \ </a:t>
            </a:r>
          </a:p>
          <a:p>
            <a:pPr fontAlgn="t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  <a:latin typeface="Consolas" charset="0"/>
              </a:rPr>
              <a:t>'{ header: { </a:t>
            </a:r>
            <a:r>
              <a:rPr lang="en-US" altLang="zh-CN" dirty="0" err="1">
                <a:solidFill>
                  <a:srgbClr val="FF0000"/>
                </a:solidFill>
                <a:latin typeface="Consolas" charset="0"/>
              </a:rPr>
              <a:t>frame_id</a:t>
            </a:r>
            <a:r>
              <a:rPr lang="en-US" altLang="zh-CN" dirty="0">
                <a:solidFill>
                  <a:srgbClr val="FF0000"/>
                </a:solidFill>
                <a:latin typeface="Consolas" charset="0"/>
              </a:rPr>
              <a:t>: "map" }, pose: { position: { x: </a:t>
            </a:r>
            <a:r>
              <a:rPr lang="en-US" altLang="zh-CN" dirty="0" smtClean="0">
                <a:solidFill>
                  <a:srgbClr val="FF0000"/>
                </a:solidFill>
                <a:latin typeface="Consolas" charset="0"/>
              </a:rPr>
              <a:t>1.0</a:t>
            </a:r>
            <a:r>
              <a:rPr lang="en-US" altLang="zh-CN" dirty="0">
                <a:solidFill>
                  <a:srgbClr val="FF0000"/>
                </a:solidFill>
                <a:latin typeface="Consolas" charset="0"/>
              </a:rPr>
              <a:t>, y: 0, z: 0 }, orientation: { x: 0, y: 0, z: 0, w: 1 } } }'</a:t>
            </a:r>
            <a:endParaRPr lang="en-US" altLang="zh-CN" b="0" i="0" dirty="0">
              <a:solidFill>
                <a:srgbClr val="333333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108238"/>
            <a:ext cx="4946650" cy="55591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400" b="1" noProof="1" smtClean="0"/>
              <a:t>任务</a:t>
            </a:r>
            <a:r>
              <a:rPr lang="zh-CN" altLang="en-US" sz="2400" b="1" noProof="1"/>
              <a:t>一</a:t>
            </a:r>
            <a:r>
              <a:rPr lang="zh-CN" altLang="en-US" sz="2400" b="1" noProof="1" smtClean="0"/>
              <a:t>：</a:t>
            </a:r>
            <a:r>
              <a:rPr lang="en-US" altLang="zh-CN" sz="2400" b="1" noProof="1" smtClean="0"/>
              <a:t>move_base</a:t>
            </a:r>
            <a:r>
              <a:rPr lang="zh-CN" altLang="en-US" sz="2400" b="1" noProof="1" smtClean="0"/>
              <a:t>地图配置</a:t>
            </a:r>
            <a:endParaRPr lang="en-US" altLang="zh-CN" sz="2400" b="1" noProof="1"/>
          </a:p>
        </p:txBody>
      </p:sp>
      <p:sp>
        <p:nvSpPr>
          <p:cNvPr id="7" name="矩形 6"/>
          <p:cNvSpPr/>
          <p:nvPr/>
        </p:nvSpPr>
        <p:spPr>
          <a:xfrm>
            <a:off x="289357" y="637649"/>
            <a:ext cx="106182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Blip>
                <a:blip r:embed="rId2"/>
              </a:buBlip>
            </a:pP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正方形路线</a:t>
            </a:r>
            <a:endParaRPr lang="en-US" altLang="zh-CN" sz="24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5443" y="1193564"/>
            <a:ext cx="95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先输入如下命令让机器人回到原来位置</a:t>
            </a:r>
            <a:r>
              <a:rPr kumimoji="1" lang="en-US" altLang="zh-CN" dirty="0" smtClean="0"/>
              <a:t>(0,0,0)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5443" y="1576287"/>
            <a:ext cx="9117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buFont typeface="+mj-lt"/>
              <a:buAutoNum type="arabicPeriod"/>
            </a:pPr>
            <a:r>
              <a:rPr lang="en-US" altLang="zh-CN" dirty="0" err="1">
                <a:solidFill>
                  <a:srgbClr val="333333"/>
                </a:solidFill>
                <a:latin typeface="Courier New" charset="0"/>
              </a:rPr>
              <a:t>rostopic</a:t>
            </a:r>
            <a:r>
              <a:rPr lang="en-US" altLang="zh-CN" dirty="0">
                <a:solidFill>
                  <a:srgbClr val="333333"/>
                </a:solidFill>
                <a:latin typeface="Courier New" charset="0"/>
              </a:rPr>
              <a:t> pub </a:t>
            </a:r>
            <a:r>
              <a:rPr lang="en-US" altLang="zh-CN" b="1" dirty="0">
                <a:solidFill>
                  <a:srgbClr val="000000"/>
                </a:solidFill>
                <a:latin typeface="Consolas" charset="0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Courier New" charset="0"/>
              </a:rPr>
              <a:t>move_base_simple</a:t>
            </a:r>
            <a:r>
              <a:rPr lang="en-US" altLang="zh-CN" b="1" dirty="0">
                <a:solidFill>
                  <a:srgbClr val="000000"/>
                </a:solidFill>
                <a:latin typeface="Consolas" charset="0"/>
              </a:rPr>
              <a:t>/</a:t>
            </a:r>
            <a:r>
              <a:rPr lang="en-US" altLang="zh-CN" dirty="0">
                <a:solidFill>
                  <a:srgbClr val="333333"/>
                </a:solidFill>
                <a:latin typeface="Courier New" charset="0"/>
              </a:rPr>
              <a:t>goal </a:t>
            </a:r>
            <a:r>
              <a:rPr lang="en-US" altLang="zh-CN" dirty="0" err="1">
                <a:solidFill>
                  <a:srgbClr val="333333"/>
                </a:solidFill>
                <a:latin typeface="Courier New" charset="0"/>
              </a:rPr>
              <a:t>geometry_msgs</a:t>
            </a:r>
            <a:r>
              <a:rPr lang="en-US" altLang="zh-CN" b="1" dirty="0">
                <a:solidFill>
                  <a:srgbClr val="000000"/>
                </a:solidFill>
                <a:latin typeface="Consolas" charset="0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Courier New" charset="0"/>
              </a:rPr>
              <a:t>PoseStamped</a:t>
            </a:r>
            <a:r>
              <a:rPr lang="en-US" altLang="zh-CN" dirty="0">
                <a:solidFill>
                  <a:srgbClr val="333333"/>
                </a:solidFill>
                <a:latin typeface="Courier New" charset="0"/>
              </a:rPr>
              <a:t> \ </a:t>
            </a:r>
          </a:p>
          <a:p>
            <a:pPr fontAlgn="t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  <a:latin typeface="Consolas" charset="0"/>
              </a:rPr>
              <a:t>'{ header: { </a:t>
            </a:r>
            <a:r>
              <a:rPr lang="en-US" altLang="zh-CN" dirty="0" err="1">
                <a:solidFill>
                  <a:srgbClr val="FF0000"/>
                </a:solidFill>
                <a:latin typeface="Consolas" charset="0"/>
              </a:rPr>
              <a:t>frame_id</a:t>
            </a:r>
            <a:r>
              <a:rPr lang="en-US" altLang="zh-CN" dirty="0">
                <a:solidFill>
                  <a:srgbClr val="FF0000"/>
                </a:solidFill>
                <a:latin typeface="Consolas" charset="0"/>
              </a:rPr>
              <a:t>: "map" }, pose: { position: { x: </a:t>
            </a:r>
            <a:r>
              <a:rPr lang="en-US" altLang="zh-CN" dirty="0" smtClean="0">
                <a:solidFill>
                  <a:srgbClr val="FF0000"/>
                </a:solidFill>
                <a:latin typeface="Consolas" charset="0"/>
              </a:rPr>
              <a:t>1.0</a:t>
            </a:r>
            <a:r>
              <a:rPr lang="en-US" altLang="zh-CN" dirty="0">
                <a:solidFill>
                  <a:srgbClr val="FF0000"/>
                </a:solidFill>
                <a:latin typeface="Consolas" charset="0"/>
              </a:rPr>
              <a:t>, y: 0, z: 0 }, orientation: { x: 0, y: 0, z: 0, w: 1 } } }'</a:t>
            </a:r>
            <a:endParaRPr lang="en-US" altLang="zh-CN" b="0" i="0" dirty="0">
              <a:solidFill>
                <a:srgbClr val="333333"/>
              </a:solidFill>
              <a:effectLst/>
              <a:latin typeface="Courier New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5443" y="2513008"/>
            <a:ext cx="9521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然后按</a:t>
            </a:r>
            <a:r>
              <a:rPr lang="en-US" altLang="zh-CN" dirty="0"/>
              <a:t>reset</a:t>
            </a:r>
            <a:r>
              <a:rPr lang="zh-CN" altLang="en-US" dirty="0"/>
              <a:t>按键，把所有的箭头清除。接着运行走正方形路径的代码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lang="en-US" altLang="zh-CN" dirty="0" err="1"/>
              <a:t>rosrun</a:t>
            </a:r>
            <a:r>
              <a:rPr lang="en-US" altLang="zh-CN" dirty="0"/>
              <a:t> rbx1_nav </a:t>
            </a:r>
            <a:r>
              <a:rPr lang="en-US" altLang="zh-CN" dirty="0" err="1"/>
              <a:t>move_base_square.py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rviz</a:t>
            </a:r>
            <a:r>
              <a:rPr kumimoji="1" lang="zh-CN" altLang="en-US" dirty="0" smtClean="0"/>
              <a:t>中可以看到：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723" y="3449729"/>
            <a:ext cx="4920425" cy="34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1964</Words>
  <Application>Microsoft Office PowerPoint</Application>
  <PresentationFormat>宽屏</PresentationFormat>
  <Paragraphs>229</Paragraphs>
  <Slides>28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-apple-system</vt:lpstr>
      <vt:lpstr>HelveticaNeue</vt:lpstr>
      <vt:lpstr>Hiragino Sans GB</vt:lpstr>
      <vt:lpstr>Lantinghei SC Demibold</vt:lpstr>
      <vt:lpstr>Mangal</vt:lpstr>
      <vt:lpstr>等线</vt:lpstr>
      <vt:lpstr>等线 Light</vt:lpstr>
      <vt:lpstr>SimHei</vt:lpstr>
      <vt:lpstr>SimHei</vt:lpstr>
      <vt:lpstr>宋体</vt:lpstr>
      <vt:lpstr>微软雅黑</vt:lpstr>
      <vt:lpstr>微软雅黑</vt:lpstr>
      <vt:lpstr>Arial</vt:lpstr>
      <vt:lpstr>Arial Narrow</vt:lpstr>
      <vt:lpstr>Consolas</vt:lpstr>
      <vt:lpstr>Courier New</vt:lpstr>
      <vt:lpstr>Times New Roman</vt:lpstr>
      <vt:lpstr>Wingdings</vt:lpstr>
      <vt:lpstr>Office 主题​​</vt:lpstr>
      <vt:lpstr>PowerPoint 演示文稿</vt:lpstr>
      <vt:lpstr>实训题目</vt:lpstr>
      <vt:lpstr>实训准备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ROS入门教程</dc:title>
  <dc:creator>韩锦飞</dc:creator>
  <cp:lastModifiedBy>HSNE_WS13</cp:lastModifiedBy>
  <cp:revision>342</cp:revision>
  <dcterms:created xsi:type="dcterms:W3CDTF">2017-08-03T08:03:00Z</dcterms:created>
  <dcterms:modified xsi:type="dcterms:W3CDTF">2018-07-24T07:02:26Z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