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</p:sldMasterIdLst>
  <p:notesMasterIdLst>
    <p:notesMasterId r:id="rId11"/>
  </p:notesMasterIdLst>
  <p:handoutMasterIdLst>
    <p:handoutMasterId r:id="rId45"/>
  </p:handoutMasterIdLst>
  <p:sldIdLst>
    <p:sldId id="256" r:id="rId10"/>
    <p:sldId id="257" r:id="rId12"/>
    <p:sldId id="263" r:id="rId13"/>
    <p:sldId id="26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7" r:id="rId22"/>
    <p:sldId id="290" r:id="rId23"/>
    <p:sldId id="291" r:id="rId24"/>
    <p:sldId id="292" r:id="rId25"/>
    <p:sldId id="293" r:id="rId26"/>
    <p:sldId id="298" r:id="rId27"/>
    <p:sldId id="300" r:id="rId28"/>
    <p:sldId id="299" r:id="rId29"/>
    <p:sldId id="294" r:id="rId30"/>
    <p:sldId id="295" r:id="rId31"/>
    <p:sldId id="306" r:id="rId32"/>
    <p:sldId id="296" r:id="rId33"/>
    <p:sldId id="308" r:id="rId34"/>
    <p:sldId id="309" r:id="rId35"/>
    <p:sldId id="310" r:id="rId36"/>
    <p:sldId id="307" r:id="rId37"/>
    <p:sldId id="311" r:id="rId38"/>
    <p:sldId id="312" r:id="rId39"/>
    <p:sldId id="313" r:id="rId40"/>
    <p:sldId id="314" r:id="rId41"/>
    <p:sldId id="316" r:id="rId42"/>
    <p:sldId id="315" r:id="rId43"/>
    <p:sldId id="277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73ABC4"/>
    <a:srgbClr val="4C93B3"/>
    <a:srgbClr val="C3DBE7"/>
    <a:srgbClr val="AFCFDC"/>
    <a:srgbClr val="446382"/>
    <a:srgbClr val="354E65"/>
    <a:srgbClr val="11494A"/>
    <a:srgbClr val="547E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3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76" y="160"/>
      </p:cViewPr>
      <p:guideLst>
        <p:guide orient="horz" pos="208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4" Type="http://schemas.openxmlformats.org/officeDocument/2006/relationships/theme" Target="../theme/theme5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4" Type="http://schemas.openxmlformats.org/officeDocument/2006/relationships/theme" Target="../theme/theme6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4" Type="http://schemas.openxmlformats.org/officeDocument/2006/relationships/theme" Target="../theme/theme7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4" Type="http://schemas.openxmlformats.org/officeDocument/2006/relationships/theme" Target="../theme/theme8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tags" Target="../tags/tag4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image" Target="../media/image13.GIF"/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tags" Target="../tags/tag50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2.xml"/><Relationship Id="rId3" Type="http://schemas.openxmlformats.org/officeDocument/2006/relationships/tags" Target="../tags/tag55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tags" Target="../tags/tag56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2.xml"/><Relationship Id="rId3" Type="http://schemas.openxmlformats.org/officeDocument/2006/relationships/tags" Target="../tags/tag57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0.xml"/><Relationship Id="rId2" Type="http://schemas.openxmlformats.org/officeDocument/2006/relationships/hyperlink" Target="http://www.ros.org/wiki/navfn?distro=fuerte" TargetMode="Externa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1.xml"/><Relationship Id="rId2" Type="http://schemas.openxmlformats.org/officeDocument/2006/relationships/hyperlink" Target="http://www.ros.org/wiki/base_local_planner?distro=groovy" TargetMode="Externa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43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956" y="4658358"/>
            <a:ext cx="543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----Navigation</a:t>
            </a:r>
            <a:r>
              <a:rPr lang="zh-CN" altLang="en-US" sz="4400" b="1" dirty="0" smtClean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endParaRPr lang="en-US" altLang="zh-CN" sz="44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354E65"/>
                </a:solidFill>
              </a:rPr>
              <a:t>主讲教师：郭旭东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502" y="791319"/>
            <a:ext cx="1061823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子任务</a:t>
            </a:r>
            <a:r>
              <a:rPr lang="en-US" altLang="zh-CN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</a:t>
            </a: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：正方形路线</a:t>
            </a:r>
            <a:endParaRPr lang="en-US" altLang="zh-CN" sz="20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</a:t>
            </a:r>
            <a:endParaRPr lang="en-US" altLang="zh-CN" sz="20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964063" y="1329454"/>
            <a:ext cx="95022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先输入如下命令让机器人回到原来位置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(0,0,0)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83" y="1724877"/>
            <a:ext cx="97514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Ⅰ</a:t>
            </a:r>
            <a:r>
              <a:rPr lang="en-US" altLang="zh-CN" sz="1600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600" kern="0" dirty="0" err="1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rostopic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pub /</a:t>
            </a:r>
            <a:r>
              <a:rPr lang="en-US" altLang="zh-CN" sz="1600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move_base_simple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/goal </a:t>
            </a:r>
            <a:r>
              <a:rPr lang="en-US" altLang="zh-CN" sz="1600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geometry_msgs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PoseStamped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\ 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'{ header: { </a:t>
            </a:r>
            <a:r>
              <a:rPr lang="en-US" altLang="zh-CN" sz="1600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frame_id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: "map" }, pose: { position: { x: 0.0, y: 0, z: 0 }, orientation: { x: 0, y:   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    0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, z: 0, w: 1 } } }'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958983" y="2554918"/>
            <a:ext cx="95214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noProof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Ⅱ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reset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按键，把所有的箭头清除。接着运行走正方形路径的代码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rosrun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rbx1_nav move_base_square.py 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68" y="3156189"/>
            <a:ext cx="4708487" cy="327858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8657" y="886693"/>
            <a:ext cx="1061823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子任务</a:t>
            </a:r>
            <a:r>
              <a:rPr lang="en-US" altLang="zh-CN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3</a:t>
            </a: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：自动躲避障碍物</a:t>
            </a:r>
            <a:endParaRPr lang="en-US" altLang="zh-CN" sz="20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</a:t>
            </a:r>
            <a:endParaRPr lang="en-US" altLang="zh-CN" sz="20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1276350" y="1604010"/>
            <a:ext cx="483425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Ⅰ.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我们尝试在之前的正方形路径中加入障碍物。把之前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运行的  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中断（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Ctrl-C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rbx1_navfake_move_base_map_with_obstacle.launch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</a:t>
            </a:r>
            <a:b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会看到在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中出现了障碍物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Ⅱ.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运行之前走正方形路线的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rosrun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rbx1_nav move_base_square.py   </a:t>
            </a:r>
            <a:b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看到在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全局路径规划的时候，机器人已经将障碍物绕过去了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，如右图：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33870"/>
          <a:stretch>
            <a:fillRect/>
          </a:stretch>
        </p:blipFill>
        <p:spPr>
          <a:xfrm>
            <a:off x="6559982" y="1133038"/>
            <a:ext cx="4352123" cy="459231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446382"/>
                </a:solidFill>
              </a:rPr>
              <a:t>map_server</a:t>
            </a:r>
            <a:r>
              <a:rPr lang="zh-CN" altLang="en-US" sz="1600" dirty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1" y="2305050"/>
            <a:ext cx="312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329" y="314325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任务二：</a:t>
            </a:r>
            <a:r>
              <a:rPr lang="en-US" altLang="zh-CN" dirty="0" err="1" smtClean="0"/>
              <a:t>map_server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446382"/>
                </a:solidFill>
              </a:rPr>
              <a:t>move_base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9023" y="103521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9296" y="1362584"/>
            <a:ext cx="910286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+mn-ea"/>
              </a:rPr>
              <a:t>      </a:t>
            </a:r>
            <a:r>
              <a:rPr lang="zh-CN" altLang="en-US" kern="100" dirty="0" smtClean="0">
                <a:latin typeface="+mn-ea"/>
              </a:rPr>
              <a:t>将软件所博物馆实际地图导入到</a:t>
            </a:r>
            <a:r>
              <a:rPr lang="en-US" altLang="zh-CN" kern="100" dirty="0" err="1" smtClean="0">
                <a:latin typeface="+mn-ea"/>
              </a:rPr>
              <a:t>rviz</a:t>
            </a:r>
            <a:r>
              <a:rPr lang="zh-CN" altLang="en-US" kern="100" dirty="0" smtClean="0">
                <a:latin typeface="+mn-ea"/>
              </a:rPr>
              <a:t>地图中</a:t>
            </a:r>
            <a:endParaRPr lang="zh-CN" altLang="zh-CN" kern="100" dirty="0">
              <a:effectLst/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87356"/>
            <a:ext cx="3723640" cy="372364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1569720" y="5354836"/>
            <a:ext cx="325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Software_Museum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pgm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6064250" y="5381625"/>
            <a:ext cx="403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Software_Museum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文件解析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1005" y="1981835"/>
            <a:ext cx="5087620" cy="31381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image: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Software_Museum.pgm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地图路径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8520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resolution</a:t>
            </a: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0.050000  </a:t>
            </a: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地图分辨率，米</a:t>
            </a: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像素</a:t>
            </a:r>
            <a:endParaRPr kumimoji="0" lang="zh-CN" altLang="de-DE" sz="1800" b="0" i="0" u="none" strike="noStrike" kern="0" cap="none" spc="0" normalizeH="0" baseline="0" noProof="0" dirty="0">
              <a:ln>
                <a:noFill/>
              </a:ln>
              <a:solidFill>
                <a:srgbClr val="F8520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origin: [-25.000000, -25.000000, 0.000000]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最左下角像素在地图中的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位姿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x,y,yaw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yaw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为偏转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逆时针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yaw=0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时没有偏转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8520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negate: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white/black free/occupied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语义进行翻转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8520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occupied_thresh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0.65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大于这个阀值占用率的像素被认为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occupied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free_thresh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0.196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小于这个阀值占用率的像素被认为是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free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8520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8653" y="101667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j-cs"/>
              </a:rPr>
              <a:t>任务要点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7886" y="1476311"/>
            <a:ext cx="9619862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defRPr/>
            </a:pPr>
            <a:r>
              <a:rPr kumimoji="0" lang="en-US" altLang="zh-CN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0" lang="zh-CN" altLang="en-US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打开实际地图</a:t>
            </a:r>
            <a:endParaRPr kumimoji="0" lang="en-US" altLang="zh-CN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rbx1_nav 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fake_amcl.launch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map:=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Software_Museum.yaml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en-US" altLang="zh-CN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defRPr/>
            </a:pPr>
            <a:r>
              <a:rPr kumimoji="0" lang="en-US" altLang="zh-CN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0" lang="zh-CN" altLang="en-US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</a:t>
            </a:r>
            <a:r>
              <a:rPr kumimoji="0" lang="en-US" altLang="zh-CN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zh-CN" altLang="en-US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rosrun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-d `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rospack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rbx1_nav`/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amcl.rviz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0" lang="en-US" altLang="zh-CN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map_server</a:t>
            </a:r>
            <a:r>
              <a:rPr lang="zh-CN" altLang="en-US" sz="1600" dirty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610" y="1426845"/>
            <a:ext cx="7912100" cy="504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&lt;launch&gt;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param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name="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use_sim_time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value="false" 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&lt;!-- Set the name of the map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yaml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file: can be overridden on the command line. --&gt;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en-US" altLang="zh-CN" sz="14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0" lang="en-US" altLang="zh-CN" sz="1400" b="0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arg</a:t>
            </a:r>
            <a:r>
              <a:rPr kumimoji="0" lang="en-US" altLang="zh-CN" sz="14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name="map" default="</a:t>
            </a:r>
            <a:r>
              <a:rPr kumimoji="0" lang="en-US" altLang="zh-CN" sz="1400" b="0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test_map.yaml</a:t>
            </a:r>
            <a:r>
              <a:rPr kumimoji="0" lang="en-US" altLang="zh-CN" sz="14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kumimoji="0" lang="en-US" altLang="zh-CN" sz="14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&lt;!-- Run the map server with the desired map --&gt;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&lt;node name="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map_server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pkg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map_server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type="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map_server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="$(find rbx1_nav)/maps/$(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arg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map)"/&gt;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&lt;!-- The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move_base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node --&gt;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&lt;include file="$(find rbx1_nav)/launch/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fake_move_base_amcl.launch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&lt;!-- Run fake localization compatible with AMCL output --&gt;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&lt;node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pkg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fake_localization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type="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fake_localization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name="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fake_localization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clear_params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="true" output="screen"&gt;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&lt;remap from="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base_pose_ground_truth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to="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odom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&lt;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param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name="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global_frame_id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value="map" 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&lt;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param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name="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base_frame_id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value="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base_footprint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&lt;/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&lt;/launch&gt;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60095" y="3288030"/>
            <a:ext cx="331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:=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Software_Museum.yaml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箭头连接符 7"/>
          <p:cNvCxnSpPr/>
          <p:nvPr/>
        </p:nvCxnSpPr>
        <p:spPr>
          <a:xfrm flipV="1">
            <a:off x="2249805" y="2804795"/>
            <a:ext cx="1595120" cy="3962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1006475" y="828966"/>
            <a:ext cx="46431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地图</a:t>
            </a:r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</a:rPr>
              <a:t>yaml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map_server</a:t>
            </a:r>
            <a:r>
              <a:rPr lang="zh-CN" altLang="en-US" sz="1600" dirty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032000"/>
            <a:ext cx="6877573" cy="50147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29502" y="1031894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kern="100" dirty="0" smtClean="0">
                <a:latin typeface="+mn-ea"/>
              </a:rPr>
              <a:t>导入地图效果：</a:t>
            </a:r>
            <a:endParaRPr kumimoji="0" lang="zh-CN" altLang="en-US" sz="2000" b="0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AMCL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1" y="2340610"/>
            <a:ext cx="312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</a:t>
            </a:r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4039" y="3117096"/>
            <a:ext cx="267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任务</a:t>
            </a:r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AMCL</a:t>
            </a:r>
            <a:r>
              <a:rPr lang="zh-CN" altLang="en-US" dirty="0" smtClean="0">
                <a:solidFill>
                  <a:srgbClr val="000000"/>
                </a:solidFill>
              </a:rPr>
              <a:t>功能实现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AMCL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0293" y="112347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anose="020B060602020203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1227" y="1470233"/>
            <a:ext cx="960756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+mn-ea"/>
                <a:cs typeface="黑体" panose="02010609060101010101" pitchFamily="49" charset="-122"/>
              </a:rPr>
              <a:t>      </a:t>
            </a:r>
            <a:r>
              <a:rPr lang="zh-CN" altLang="en-US" kern="100" dirty="0" smtClean="0">
                <a:latin typeface="+mn-ea"/>
                <a:cs typeface="黑体" panose="02010609060101010101" pitchFamily="49" charset="-122"/>
              </a:rPr>
              <a:t>使用</a:t>
            </a:r>
            <a:r>
              <a:rPr lang="en-US" altLang="zh-CN" kern="100" dirty="0" smtClean="0">
                <a:latin typeface="+mn-ea"/>
                <a:cs typeface="黑体" panose="02010609060101010101" pitchFamily="49" charset="-122"/>
              </a:rPr>
              <a:t>AMCL</a:t>
            </a:r>
            <a:r>
              <a:rPr lang="zh-CN" altLang="en-US" kern="100" dirty="0" smtClean="0">
                <a:latin typeface="+mn-ea"/>
                <a:cs typeface="黑体" panose="02010609060101010101" pitchFamily="49" charset="-122"/>
              </a:rPr>
              <a:t>方法进行机器人定位，观察定位效果</a:t>
            </a:r>
            <a:endParaRPr lang="zh-CN" altLang="zh-CN" kern="100" dirty="0">
              <a:effectLst/>
              <a:latin typeface="+mn-ea"/>
              <a:cs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Navigation </a:t>
            </a:r>
            <a:r>
              <a:rPr lang="zh-CN" altLang="en-US" sz="1600" dirty="0" smtClean="0">
                <a:solidFill>
                  <a:srgbClr val="446382"/>
                </a:solidFill>
              </a:rPr>
              <a:t>实训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实训题目</a:t>
            </a:r>
            <a:endParaRPr lang="zh-CN" altLang="en-US" sz="2400" dirty="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2885743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474"/>
            <a:ext cx="5052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 smtClean="0"/>
              <a:t>9.1</a:t>
            </a:r>
            <a:endParaRPr lang="en-US" altLang="zh-CN" dirty="0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2883203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0754"/>
            <a:ext cx="5052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 smtClean="0"/>
              <a:t>9.2</a:t>
            </a:r>
            <a:endParaRPr lang="en-US" altLang="zh-CN" dirty="0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2883203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8604"/>
            <a:ext cx="5052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 smtClean="0"/>
              <a:t>9.3</a:t>
            </a:r>
            <a:endParaRPr lang="en-US" altLang="zh-CN" dirty="0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2883202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124"/>
            <a:ext cx="5052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 smtClean="0"/>
              <a:t>9.4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任务一：</a:t>
            </a:r>
            <a:r>
              <a:rPr lang="en-US" altLang="zh-CN" dirty="0" err="1" smtClean="0"/>
              <a:t>move_base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39150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任务二：</a:t>
            </a:r>
            <a:r>
              <a:rPr lang="en-US" altLang="zh-CN" dirty="0" err="1" smtClean="0"/>
              <a:t>map_server</a:t>
            </a:r>
            <a:r>
              <a:rPr lang="zh-CN" altLang="en-US" dirty="0" smtClean="0"/>
              <a:t>配置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1747519" y="3131185"/>
            <a:ext cx="288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任务二：</a:t>
            </a:r>
            <a:r>
              <a:rPr lang="en-US" altLang="zh-CN" dirty="0" smtClean="0"/>
              <a:t>AMCL</a:t>
            </a:r>
            <a:r>
              <a:rPr lang="zh-CN" altLang="en-US" dirty="0" smtClean="0"/>
              <a:t>功能实现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任务三：导航功能实现</a:t>
            </a:r>
            <a:endParaRPr lang="zh-CN" dirty="0"/>
          </a:p>
        </p:txBody>
      </p:sp>
      <p:sp>
        <p:nvSpPr>
          <p:cNvPr id="19" name=" 220"/>
          <p:cNvSpPr/>
          <p:nvPr/>
        </p:nvSpPr>
        <p:spPr>
          <a:xfrm>
            <a:off x="1747520" y="4294919"/>
            <a:ext cx="5506636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16"/>
          <p:cNvSpPr txBox="1"/>
          <p:nvPr/>
        </p:nvSpPr>
        <p:spPr>
          <a:xfrm>
            <a:off x="1161415" y="4311548"/>
            <a:ext cx="50526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 smtClean="0"/>
              <a:t>9.5</a:t>
            </a:r>
            <a:endParaRPr lang="en-US" altLang="zh-CN" dirty="0"/>
          </a:p>
        </p:txBody>
      </p:sp>
      <p:sp>
        <p:nvSpPr>
          <p:cNvPr id="25" name="文本框 22"/>
          <p:cNvSpPr txBox="1"/>
          <p:nvPr/>
        </p:nvSpPr>
        <p:spPr>
          <a:xfrm>
            <a:off x="1747520" y="432158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任务四：</a:t>
            </a:r>
            <a:r>
              <a:rPr lang="en-US" altLang="zh-CN" dirty="0" err="1" smtClean="0"/>
              <a:t>costmap</a:t>
            </a:r>
            <a:r>
              <a:rPr lang="zh-CN" altLang="en-US" dirty="0" smtClean="0"/>
              <a:t>中创建并调用</a:t>
            </a:r>
            <a:r>
              <a:rPr lang="en-US" altLang="zh-CN" dirty="0" smtClean="0"/>
              <a:t>new layer</a:t>
            </a:r>
            <a:r>
              <a:rPr lang="zh-CN" altLang="en-US" dirty="0" smtClean="0"/>
              <a:t>（拓展题）</a:t>
            </a:r>
            <a:endParaRPr lang="zh-CN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AMCL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61720" y="1183640"/>
            <a:ext cx="4368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/>
              <a:t>把源码文件夹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catkin_ws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中，编译并</a:t>
            </a:r>
            <a:r>
              <a:rPr kumimoji="1" lang="en-US" altLang="zh-CN" dirty="0" smtClean="0"/>
              <a:t>source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运行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gazebo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仿真环境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roslaunch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robot_sim_demo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robot_spawn.launch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运行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navigation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包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oslaunch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navigation_sim_demo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kern="0" dirty="0" smtClean="0">
                <a:solidFill>
                  <a:sysClr val="windowText" lastClr="000000"/>
                </a:solidFill>
              </a:rPr>
              <a:t>  </a:t>
            </a:r>
            <a:endParaRPr kumimoji="1" lang="en-US" altLang="zh-CN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navigation_demo.launch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在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rviz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中查看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oslaunch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navigation_sim_demo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view_navigation.launch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5.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运行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amcl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launch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文件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oslaunch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navigation_sim_demo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amcl_demo.launch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6677456" y="1428843"/>
            <a:ext cx="373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运行效果如下图所示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kumimoji="1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87" y="2014136"/>
            <a:ext cx="5950591" cy="334720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AMCL</a:t>
            </a:r>
            <a:r>
              <a:rPr lang="zh-CN" altLang="en-US" sz="1600" dirty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1086485"/>
            <a:ext cx="6776085" cy="50990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12920" y="1199693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插入的</a:t>
            </a:r>
            <a:r>
              <a:rPr lang="en-US" altLang="zh-CN" dirty="0" err="1" smtClean="0"/>
              <a:t>amcl</a:t>
            </a:r>
            <a:r>
              <a:rPr lang="en-US" altLang="zh-CN" dirty="0" smtClean="0"/>
              <a:t> node</a:t>
            </a:r>
            <a:r>
              <a:rPr lang="zh-CN" altLang="en-US" dirty="0" smtClean="0"/>
              <a:t>内容：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导航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1" y="2278380"/>
            <a:ext cx="312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</a:t>
            </a:r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3807" y="3117096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任务四：</a:t>
            </a:r>
            <a:r>
              <a:rPr lang="zh-CN" altLang="en-US" dirty="0">
                <a:solidFill>
                  <a:srgbClr val="000000"/>
                </a:solidFill>
              </a:rPr>
              <a:t>导航</a:t>
            </a:r>
            <a:r>
              <a:rPr lang="zh-CN" altLang="en-US" dirty="0" smtClean="0">
                <a:solidFill>
                  <a:srgbClr val="000000"/>
                </a:solidFill>
              </a:rPr>
              <a:t>功能实现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导航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388" y="96917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任务描述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0416" y="1367664"/>
            <a:ext cx="910286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+mn-ea"/>
              </a:rPr>
              <a:t>      1.</a:t>
            </a:r>
            <a:r>
              <a:rPr lang="zh-CN" altLang="en-US" sz="2000" kern="100" dirty="0" smtClean="0">
                <a:latin typeface="+mn-ea"/>
              </a:rPr>
              <a:t>使用</a:t>
            </a:r>
            <a:r>
              <a:rPr lang="en-US" altLang="zh-CN" sz="2000" kern="100" dirty="0" err="1" smtClean="0">
                <a:latin typeface="+mn-ea"/>
              </a:rPr>
              <a:t>rviz</a:t>
            </a:r>
            <a:r>
              <a:rPr lang="zh-CN" altLang="en-US" sz="2000" kern="100" dirty="0" smtClean="0">
                <a:latin typeface="+mn-ea"/>
              </a:rPr>
              <a:t>手动设定目标点，进行路径导航</a:t>
            </a:r>
            <a:endParaRPr lang="en-US" altLang="zh-CN" sz="2000" kern="100" dirty="0" smtClean="0">
              <a:latin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+mn-ea"/>
              </a:rPr>
              <a:t>    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kern="100" dirty="0" smtClean="0">
                <a:latin typeface="+mn-ea"/>
              </a:rPr>
              <a:t>2.</a:t>
            </a:r>
            <a:r>
              <a:rPr lang="zh-CN" altLang="en-US" sz="2000" kern="100" dirty="0" smtClean="0">
                <a:latin typeface="+mn-ea"/>
              </a:rPr>
              <a:t>使用程序设置目标点，进行路径导航</a:t>
            </a:r>
            <a:endParaRPr lang="zh-CN" altLang="zh-CN" sz="2000" kern="100" dirty="0">
              <a:effectLst/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导航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5820" y="922020"/>
            <a:ext cx="987361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设定目标点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在任务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完成后，我们可以看到机器人在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中的定位，下面我们使用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goal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选项来手动指定一个目标点，可以看到导航效果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74" y="2590841"/>
            <a:ext cx="3775834" cy="3334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62" y="2590841"/>
            <a:ext cx="3984028" cy="333423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46382"/>
                </a:solidFill>
              </a:rPr>
              <a:t>导航</a:t>
            </a:r>
            <a:r>
              <a:rPr lang="zh-CN" altLang="en-US" sz="1600" dirty="0" smtClean="0">
                <a:solidFill>
                  <a:srgbClr val="446382"/>
                </a:solidFill>
              </a:rPr>
              <a:t>功能实现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1390" y="824192"/>
            <a:ext cx="1061823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子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：使用程序设定目标点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139" y="1482633"/>
            <a:ext cx="7543800" cy="3415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运行一个监控的窗口，可以实时看到机器人发送的数据：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  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rxconsole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）接着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lanuch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文件，并且在一个新的终端中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导航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rbx1_nav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fake_nav_test.launch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打开</a:t>
            </a:r>
            <a:r>
              <a:rPr lang="en-US" altLang="zh-CN" kern="0" dirty="0" err="1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en-US" altLang="zh-CN" kern="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kern="0" dirty="0" smtClean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base"/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kern="0" dirty="0" err="1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rosrun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-d 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rospack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rbx1_nav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`/</a:t>
            </a:r>
            <a:r>
              <a:rPr lang="en-US" altLang="zh-CN" kern="0" dirty="0" err="1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nav_test_fuerte.vcg</a:t>
            </a:r>
            <a:endParaRPr lang="en-US" altLang="zh-CN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base"/>
            <a:endParaRPr lang="en-US" altLang="zh-CN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）然后点击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上的“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 Pose Estimate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，左键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机器人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上单击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en-US" altLang="zh-CN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绿色的箭头和黄色的箭头重合，机器人就开始随机选择目标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</a:t>
            </a:r>
            <a:endParaRPr lang="en-US" altLang="zh-CN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航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监控窗口中，我们可以看到机器人发送的状态信息</a:t>
            </a:r>
            <a:endParaRPr kumimoji="1" lang="zh-CN" altLang="en-US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base"/>
            <a:endParaRPr lang="en-US" altLang="zh-CN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ostmap</a:t>
            </a:r>
            <a:r>
              <a:rPr lang="zh-CN" altLang="en-US" sz="1600" dirty="0" smtClean="0">
                <a:solidFill>
                  <a:srgbClr val="446382"/>
                </a:solidFill>
              </a:rPr>
              <a:t>中插入新</a:t>
            </a:r>
            <a:r>
              <a:rPr lang="en-US" altLang="zh-CN" sz="1600" dirty="0" smtClean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1" y="2278380"/>
            <a:ext cx="312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</a:t>
            </a:r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54" y="311709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任务四：</a:t>
            </a:r>
            <a:r>
              <a:rPr lang="en-US" altLang="zh-CN" dirty="0" err="1">
                <a:solidFill>
                  <a:srgbClr val="000000"/>
                </a:solidFill>
              </a:rPr>
              <a:t>costmap</a:t>
            </a:r>
            <a:r>
              <a:rPr lang="zh-CN" altLang="en-US" dirty="0">
                <a:solidFill>
                  <a:srgbClr val="000000"/>
                </a:solidFill>
              </a:rPr>
              <a:t>中插入新</a:t>
            </a:r>
            <a:r>
              <a:rPr lang="en-US" altLang="zh-CN" dirty="0">
                <a:solidFill>
                  <a:srgbClr val="000000"/>
                </a:solidFill>
              </a:rPr>
              <a:t>layer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0768" y="10504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116" y="1441324"/>
            <a:ext cx="910286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1.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工作空间中创建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layer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lang="en-US" altLang="zh-CN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在程序中调用新创建的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layer</a:t>
            </a: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3486" y="1559091"/>
            <a:ext cx="8509203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Ⅰ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首先像创建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beginner_tutorials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一样，在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工作空间下创建 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。在终端中输入：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cd ~/catkin_ws/src</a:t>
            </a:r>
            <a:endParaRPr lang="en-US" altLang="zh-CN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catkin_create_pkg simple_layers roscpp costmap_2d dynamic_reconfigure   </a:t>
            </a:r>
            <a:endParaRPr lang="en-US" altLang="zh-CN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std_msgs rospy</a:t>
            </a:r>
            <a:endParaRPr lang="zh-CN" altLang="en-US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6172" y="3960140"/>
            <a:ext cx="95504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在创建好的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/include/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文件夹下创建空白文档，命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名为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simple_layer.h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，将所给的程序复制进去并保存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2590" y="3511133"/>
            <a:ext cx="328402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Ⅱ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所需的头文件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3610" y="886422"/>
            <a:ext cx="1061823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：创建</a:t>
            </a:r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costmap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layer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7720" y="1060834"/>
            <a:ext cx="8554720" cy="3729914"/>
            <a:chOff x="345440" y="882749"/>
            <a:chExt cx="8554720" cy="3729914"/>
          </a:xfrm>
        </p:grpSpPr>
        <p:sp>
          <p:nvSpPr>
            <p:cNvPr id="8" name="矩形 7"/>
            <p:cNvSpPr/>
            <p:nvPr/>
          </p:nvSpPr>
          <p:spPr>
            <a:xfrm>
              <a:off x="345440" y="882749"/>
              <a:ext cx="855472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noProof="0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Ⅲ.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simpler_layers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src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文件夹下创建空白文档，命名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   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kern="0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simple_layer.cpp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kern="0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加入插件节点程序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并保存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5440" y="1762928"/>
              <a:ext cx="5929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noProof="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Ⅳ.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修改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simpler_layers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package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下的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Cmakerlists.txt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957836" y="2263111"/>
              <a:ext cx="6624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找到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Cmakerlists.txt</a:t>
              </a:r>
              <a:endParaRPr lang="en-US" altLang="zh-CN" kern="0" dirty="0">
                <a:solidFill>
                  <a:srgbClr val="4F4F4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添加：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add_library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simple_layer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src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/simple_layer.cpp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endPara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include_directories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(...)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修改如下：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include_directories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(include 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${</a:t>
              </a:r>
              <a:r>
                <a:rPr kumimoji="1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catkin_INCLUDE_DIRS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})</a:t>
              </a:r>
              <a:endPara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3"/>
            <p:cNvSpPr txBox="1"/>
            <p:nvPr/>
          </p:nvSpPr>
          <p:spPr>
            <a:xfrm>
              <a:off x="345440" y="3966332"/>
              <a:ext cx="846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noProof="0" dirty="0" smtClean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Ⅴ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创建插件描述文件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costmap_plugins.xml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文件并加入插件信息</a:t>
              </a:r>
              <a:r>
                <a:rPr lang="zh-CN" altLang="en-US" kern="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将其存放在 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kern="0" dirty="0" smtClean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catkin_ws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src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simpler_layers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文件夹下，</a:t>
              </a: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446382"/>
                </a:solidFill>
              </a:rPr>
              <a:t>move_base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1" y="2278380"/>
            <a:ext cx="312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9155" y="311709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任务一：</a:t>
            </a:r>
            <a:r>
              <a:rPr lang="en-US" altLang="zh-CN" dirty="0" err="1" smtClean="0"/>
              <a:t>move_base</a:t>
            </a:r>
            <a:r>
              <a:rPr lang="zh-CN" altLang="en-US" dirty="0"/>
              <a:t>配置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4893" y="911959"/>
            <a:ext cx="3790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noProof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Ⅵ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package.xml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，将下面语句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9364" y="1350109"/>
            <a:ext cx="6431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&lt;costmap_2d plugin="${prefix}/costmap_plugins.xml" /&gt;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2569" y="1948296"/>
            <a:ext cx="585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放入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package.xml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中两个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&lt;export&gt;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之间。效果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如下所示：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9364" y="2442059"/>
            <a:ext cx="7548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&lt;export&gt;  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costmap_2d plugin="${prefix}/costmap_plugins.xml" /&gt;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export&gt;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2569" y="3367567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这一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步的目的是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注册插件</a:t>
            </a:r>
            <a:endParaRPr lang="en-US" altLang="zh-CN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36" y="5116252"/>
            <a:ext cx="8267700" cy="7112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1893" y="5917168"/>
            <a:ext cx="9706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得到这个结果，说明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已经是一个可供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用的插件了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753" y="3915923"/>
            <a:ext cx="948729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cd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catkin_ws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catkin_make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编译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完成以后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终端中输入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rospack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plugins --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=plugin costmap_2d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9761" y="1402980"/>
            <a:ext cx="850920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Ⅰ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已经创建好了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，接下来显示应用：</a:t>
            </a:r>
            <a:r>
              <a:rPr lang="zh-CN" altLang="en-US" kern="0" noProof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global_costmap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local_costmap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中声明它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rbx1_bringup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fake_turtlebot.launch</a:t>
            </a:r>
            <a:endParaRPr lang="en-US" altLang="zh-CN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rbx1_nav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fake_move_base_blank_map.launch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显示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图所示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的信息：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19" y="3505931"/>
            <a:ext cx="6573796" cy="27716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34720" y="886559"/>
            <a:ext cx="1061823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子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：使用</a:t>
            </a:r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</a:rPr>
              <a:t>costmap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 layer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插件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085" y="1163320"/>
            <a:ext cx="913511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Ⅱ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下面把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创建的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，放入全局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global_costmap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中。要想使得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接受你的插件，要在参数中用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plugins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指明，也就是主要修改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move_base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中涉及到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costmap_common_params.yaml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（具体参数参考所给的代码包，下同）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2.global_costmap_params.yaml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3.local_costmap_params.yaml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由于只在全局层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simple_layer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，所以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local_costmap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还是使用的默认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插件。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然后运行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这个新配置的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move_base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launch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文件，你会发现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simplerlayer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已经添加进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global_costmap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了，而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local_costmap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还是默认的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pre-hydro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costmap</a:t>
            </a:r>
            <a:r>
              <a:rPr lang="zh-CN" altLang="en-US" sz="1600" dirty="0">
                <a:solidFill>
                  <a:srgbClr val="446382"/>
                </a:solidFill>
              </a:rPr>
              <a:t>中插入新</a:t>
            </a:r>
            <a:r>
              <a:rPr lang="en-US" altLang="zh-CN" sz="1600" dirty="0">
                <a:solidFill>
                  <a:srgbClr val="446382"/>
                </a:solidFill>
              </a:rPr>
              <a:t>layer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7164" y="922247"/>
            <a:ext cx="920977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Ⅲ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最后在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中看看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global_costmap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中有没有加入这个障碍物点。下面是在软件博物馆环境的地图，红色标记的地方是人为加入的障碍物。按照上面程序设定，障碍物应该出现在机器人正前方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1m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64" y="2047223"/>
            <a:ext cx="5971704" cy="41147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74280" y="2378075"/>
            <a:ext cx="29502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-apple-system" charset="0"/>
              </a:rPr>
              <a:t>       障碍物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 charset="0"/>
              </a:rPr>
              <a:t>的膨胀系数，可以用下面的命令进行动态调试：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49629" y="3674632"/>
            <a:ext cx="393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rosrun rqt_reconfigure rqt_reconfigure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66470" y="46799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000" b="0" dirty="0">
                <a:latin typeface="+mj-ea"/>
                <a:cs typeface="Lantinghei SC Demibold" charset="-122"/>
              </a:rPr>
              <a:t>实训准备</a:t>
            </a:r>
            <a:endParaRPr kumimoji="1" lang="zh-CN" altLang="en-US" sz="2000" b="0" dirty="0">
              <a:latin typeface="+mj-ea"/>
              <a:cs typeface="Lantinghei SC Demibold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139789" y="1464365"/>
            <a:ext cx="9835271" cy="4085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首先安装一些依赖包</a:t>
            </a:r>
            <a:endParaRPr kumimoji="1"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kumimoji="1"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打开终端运行：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apt-get install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-kinetic-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turtlebot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bringup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arbotix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源码并编译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-p ~/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catkin_ws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cd ~/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catkin_ws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catkin_init_workspace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clone https://github.com/pirobot/rbx1.git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  https://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github.com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vanadiumlabs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arbotix_ros.git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cd ..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catkin_make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1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source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devel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setup.bash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508125" y="1564005"/>
            <a:ext cx="9302115" cy="147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配置</a:t>
            </a:r>
            <a:r>
              <a:rPr kumimoji="1" lang="en-US" altLang="zh-CN" sz="1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move_base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运行成本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、机器人半径、到达目标位置的距离，机器人移动的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速度，并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1" lang="en-US" altLang="zh-CN" sz="1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中让机器人以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1m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的速度前进、正方形前进进行测试。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373" y="104537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任务描述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019175" y="6621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000" b="0" dirty="0">
                <a:latin typeface="+mj-ea"/>
                <a:cs typeface="Lantinghei SC Demibold" charset="-122"/>
              </a:rPr>
              <a:t>任务要点</a:t>
            </a:r>
            <a:endParaRPr kumimoji="1" lang="zh-CN" altLang="en-US" sz="2000" b="0" dirty="0">
              <a:latin typeface="+mj-ea"/>
              <a:cs typeface="Lantinghei SC Demibold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395095" y="1510665"/>
            <a:ext cx="9394825" cy="4324985"/>
          </a:xfrm>
        </p:spPr>
        <p:txBody>
          <a:bodyPr>
            <a:normAutofit lnSpcReduction="10000"/>
          </a:bodyPr>
          <a:lstStyle/>
          <a:p>
            <a:pPr marL="342900" indent="-342900" algn="just" hangingPunct="0">
              <a:lnSpc>
                <a:spcPct val="150000"/>
              </a:lnSpc>
              <a:spcBef>
                <a:spcPts val="0"/>
              </a:spcBef>
              <a:buFont typeface="Wingdings" panose="05000000000000000000"/>
              <a:buChar char=""/>
            </a:pPr>
            <a:r>
              <a:rPr kumimoji="1" lang="en-US" altLang="zh-CN" sz="18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18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加载机器人模型</a:t>
            </a:r>
            <a:endParaRPr lang="en-US" altLang="zh-CN" sz="1800" kern="1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rbx1_bringup 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fake_turtlebot.launch</a:t>
            </a:r>
            <a:endParaRPr kumimoji="1"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hangingPunct="0">
              <a:lnSpc>
                <a:spcPct val="150000"/>
              </a:lnSpc>
              <a:spcBef>
                <a:spcPts val="0"/>
              </a:spcBef>
              <a:buFont typeface="Wingdings" panose="05000000000000000000"/>
              <a:buChar char=""/>
            </a:pPr>
            <a:r>
              <a:rPr kumimoji="1" lang="en-US" altLang="zh-CN" sz="18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8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1" lang="zh-CN" altLang="en-US" sz="18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加载空白地图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None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rbx1_nav 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fake_move_base_blank_map.launch</a:t>
            </a:r>
            <a:endParaRPr lang="en-US" altLang="zh-CN" sz="160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defRPr/>
            </a:pPr>
            <a:r>
              <a:rPr lang="en-US" altLang="zh-CN" sz="1800" kern="10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 kern="10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全局路径规划</a:t>
            </a:r>
            <a:endParaRPr kumimoji="0" lang="en-US" altLang="zh-CN" sz="1800" b="1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1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1600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的导航中，首先会通过全局路径规划，计算出机器人到目标位置的全局路线。这一功能是</a:t>
            </a:r>
            <a:r>
              <a:rPr lang="en-US" altLang="zh-CN" sz="1600" kern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navfn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这个包实现的。</a:t>
            </a:r>
            <a:b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      </a:t>
            </a:r>
            <a:r>
              <a:rPr lang="en-US" altLang="zh-CN" sz="1600" kern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navfn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Dijkstra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最优路径的算法，计算</a:t>
            </a:r>
            <a:r>
              <a:rPr lang="en-US" altLang="zh-CN" sz="1600" kern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costmap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上的最小花费路径，作为机器人的全局路线。将来在算法上应该还会加入</a:t>
            </a:r>
            <a:r>
              <a:rPr lang="en-US" altLang="zh-CN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A*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</a:t>
            </a:r>
            <a:r>
              <a:rPr lang="zh-CN" altLang="en-US" sz="1600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1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b="1" kern="1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6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本课程着重于实践导航算法效果，所以详细算法不在这里展开，具体可参考：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1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b="1" kern="1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600" u="sng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  <a:t>http://www.ros.org/wiki/navfn?distro=fuerte</a:t>
            </a:r>
            <a:endParaRPr kumimoji="0" lang="zh-CN" altLang="zh-CN" sz="1600" b="1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kumimoji="1"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5065" y="1092835"/>
            <a:ext cx="9368155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defRPr/>
            </a:pPr>
            <a:r>
              <a:rPr kumimoji="0" lang="en-US" altLang="zh-CN" i="0" u="none" strike="noStrike" kern="10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kumimoji="0" lang="zh-CN" altLang="en-US" i="0" u="none" strike="noStrike" kern="10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本地实时规划</a:t>
            </a:r>
            <a:endParaRPr kumimoji="0" lang="en-US" altLang="zh-CN" b="1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的实时规划是利用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base_local_planner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包实现的。该包使用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Trajectory Rollout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Dynamic Window approaches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算法计算机器人每个周期内应该行驶的速度和角度（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dy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dtheta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velocities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base_local_planner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这个包通过地图数据，通过算法搜索到达目标的多条路经，利用一些评价标准（是否会撞击障碍物，所需要的时间等等）选取最优的路径，并且计算所需要的实时速度和角度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具体算法参见：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 http://www.ros.org/wiki/base_local_planner?distro=groovy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373" y="1039312"/>
            <a:ext cx="11291051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defRPr/>
            </a:pPr>
            <a:r>
              <a:rPr kumimoji="0" lang="en-US" altLang="zh-CN" i="0" u="none" strike="noStrike" kern="10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kumimoji="0" lang="zh-CN" altLang="en-US" i="0" u="none" strike="noStrike" kern="100" cap="none" spc="0" normalizeH="0" baseline="0" noProof="0" dirty="0" smtClean="0">
                <a:ln>
                  <a:noFill/>
                </a:ln>
                <a:solidFill>
                  <a:srgbClr val="F8520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无障碍地图中的仿真</a:t>
            </a:r>
            <a:endParaRPr kumimoji="0" lang="en-US" altLang="zh-CN" b="1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  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在这一步，我们暂时使用空白地图（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blank_map.pgm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），就在空地上进行无障碍仿真。</a:t>
            </a:r>
            <a:b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   首先运行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ArbotiX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节点，并且加载机器人的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URDF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rbx1_bringup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fake_turtlebot.launch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然后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move_base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和加载空白地图的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launch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roslaunch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rbx1_nav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fake_move_base_blank_map.launch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然后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就可以看到机器人了。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rosrun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-d `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rospack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rbx1_nav`/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amcl.rviz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en-US" altLang="zh-CN" sz="1600" b="1" i="0" u="none" strike="noStrike" kern="1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5" y="2141855"/>
            <a:ext cx="4100830" cy="2794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ROS</a:t>
            </a:r>
            <a:r>
              <a:rPr lang="zh-CN" altLang="en-US" sz="1600" dirty="0">
                <a:solidFill>
                  <a:srgbClr val="446382"/>
                </a:solidFill>
              </a:rPr>
              <a:t>机器人开发技术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m</a:t>
            </a:r>
            <a:r>
              <a:rPr lang="en-US" altLang="zh-CN" sz="1600" dirty="0" err="1" smtClean="0">
                <a:solidFill>
                  <a:srgbClr val="446382"/>
                </a:solidFill>
              </a:rPr>
              <a:t>ove_base</a:t>
            </a:r>
            <a:r>
              <a:rPr lang="zh-CN" altLang="en-US" sz="1600" dirty="0" smtClean="0">
                <a:solidFill>
                  <a:srgbClr val="446382"/>
                </a:solidFill>
              </a:rPr>
              <a:t>配置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4202" y="898315"/>
            <a:ext cx="10618236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子</a:t>
            </a: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任务</a:t>
            </a:r>
            <a:r>
              <a:rPr lang="en-US" altLang="zh-CN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</a:t>
            </a:r>
            <a:r>
              <a:rPr lang="zh-CN" altLang="en-US" sz="20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：使机器人前进一米</a:t>
            </a:r>
            <a:endParaRPr lang="en-US" altLang="zh-CN" sz="2400" b="1" kern="100" dirty="0" smtClean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</a:t>
            </a:r>
            <a:endParaRPr lang="en-US" altLang="zh-CN" sz="2400" b="1" kern="100" dirty="0" smtClean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1040898" y="1472391"/>
            <a:ext cx="582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输入如下命令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4095" y="1910715"/>
            <a:ext cx="101346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rostopic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pub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move_base_simple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goal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geometry_msgs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PoseStamped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\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t"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'{ header: {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frame_id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: "map" }, pose: { position: { x: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, y: 0, z: 0 }, orientation: { x: 0, y: 0, z: 0, w: 1 } } }'</a:t>
            </a:r>
            <a:endParaRPr lang="en-US" altLang="zh-CN" sz="1600" b="0" i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1040590" y="2622076"/>
            <a:ext cx="37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在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Rviz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中的运动轨迹图如下：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55" y="2621982"/>
            <a:ext cx="5344103" cy="3523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2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7504</Words>
  <Application>WPS 演示</Application>
  <PresentationFormat>宽屏</PresentationFormat>
  <Paragraphs>489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34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Calibri</vt:lpstr>
      <vt:lpstr>Lantinghei SC Demibold</vt:lpstr>
      <vt:lpstr>Arial Narrow</vt:lpstr>
      <vt:lpstr>黑体</vt:lpstr>
      <vt:lpstr>Wingdings</vt:lpstr>
      <vt:lpstr>Arial Unicode MS</vt:lpstr>
      <vt:lpstr>等线</vt:lpstr>
      <vt:lpstr>HelveticaNeue</vt:lpstr>
      <vt:lpstr>等线</vt:lpstr>
      <vt:lpstr>Hiragino Sans GB</vt:lpstr>
      <vt:lpstr>Times New Roman</vt:lpstr>
      <vt:lpstr>-apple-system</vt:lpstr>
      <vt:lpstr>Segoe Print</vt:lpstr>
      <vt:lpstr>Batang</vt:lpstr>
      <vt:lpstr>Trebuchet MS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PowerPoint 演示文稿</vt:lpstr>
      <vt:lpstr>PowerPoint 演示文稿</vt:lpstr>
      <vt:lpstr>PowerPoint 演示文稿</vt:lpstr>
      <vt:lpstr>实训准备</vt:lpstr>
      <vt:lpstr>PowerPoint 演示文稿</vt:lpstr>
      <vt:lpstr>任务要点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暴脾气的青豆</cp:lastModifiedBy>
  <cp:revision>411</cp:revision>
  <dcterms:created xsi:type="dcterms:W3CDTF">2017-08-03T09:01:00Z</dcterms:created>
  <dcterms:modified xsi:type="dcterms:W3CDTF">2018-07-28T15:22:16Z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