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79480-9535-4039-B352-E4D24E284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7E3A54-D790-4A27-AE24-B8C9C3968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B4C11-8C7C-43D1-BE2F-919D35FE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B195-F0FA-4ABA-B33B-5D9CEA5BDF62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48D69-BF84-4623-B569-C320D38C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B769C-C5DF-40B9-BCD6-5F7D83A1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DB2-8512-4E3E-924C-A48C52EB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8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B01D0-6346-4286-BF01-4CB28E04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9356E3-6C34-4899-A36E-DC3DF85F0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0B814-4EE4-4872-ADEC-DF08DFA9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B195-F0FA-4ABA-B33B-5D9CEA5BDF62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61F6E-0999-4A50-A544-60753881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A800F-93C5-48DB-A6C4-8C26CBD8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DB2-8512-4E3E-924C-A48C52EB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0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520DE0-3352-4EBE-A8EB-5021B30C6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E08484-A6DC-4077-B607-155D1F448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8C2D2-23D8-43F9-B16E-A5908E42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B195-F0FA-4ABA-B33B-5D9CEA5BDF62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FAD46-607A-4DFD-915F-20FA2A90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21A895-F8E7-4C31-8756-B6EBE7CB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DB2-8512-4E3E-924C-A48C52EB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30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4A4E-9D00-492E-A46A-3C7BA820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C486E6-EC07-4C89-8AD6-41A64011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DA4A8-C176-413D-9236-194BEA37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B195-F0FA-4ABA-B33B-5D9CEA5BDF62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370BF7-5397-46D2-8444-378D3087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8397F-C72B-49B1-80EA-639B3F8A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DB2-8512-4E3E-924C-A48C52EB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95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B8AB6-F245-403C-B7DF-738B3030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2EA6E-C067-4B97-96EB-F3731B3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A9FD2-6F90-4959-853A-B87EFFE4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B195-F0FA-4ABA-B33B-5D9CEA5BDF62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1EE7C-2F14-496B-8D4F-9212EC28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520EF-99E7-451A-AA98-C4CA6A66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DB2-8512-4E3E-924C-A48C52EB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1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1CE62-45A2-4CF5-AC53-C2914D12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6D93C-164F-4027-94F1-F6AF372EC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6EB9C2-1A5C-4395-968D-B0941ACC7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666ADD-EE41-4538-8716-CF49F359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B195-F0FA-4ABA-B33B-5D9CEA5BDF62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7DFAC-6EF7-46E4-ACC1-658A73F7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058AB2-003C-4DA3-B044-A26611DA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DB2-8512-4E3E-924C-A48C52EB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50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DBA58-9C46-437A-A0F4-378B44478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63459B-BE52-4026-8611-79B32B2E3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AC7B2D-61F6-4716-A3B4-53ACAA8FB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2C718B-F767-4C1D-A229-AA71B86C3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010213-02FB-4A50-B46A-6CCCD10DE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6A5C48-A16B-41D4-818A-A4886EEF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B195-F0FA-4ABA-B33B-5D9CEA5BDF62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0EDE78-DBCF-412A-9DA3-1F6BD97D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221AE0-D78D-451C-9BED-8FB2DB68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DB2-8512-4E3E-924C-A48C52EB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11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366E9-3474-4D04-BB4F-252D6D25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73D62F-E5B8-404A-8013-50566426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B195-F0FA-4ABA-B33B-5D9CEA5BDF62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0782D4-BBAC-4984-A2D6-2C5B5676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2B2BE3-3531-4AE8-B2DE-B3671D59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DB2-8512-4E3E-924C-A48C52EB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7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BA80C5-4FC5-4EDE-8C7C-9009B420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B195-F0FA-4ABA-B33B-5D9CEA5BDF62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865F3A-F8E1-47B2-AEAA-254AF210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BFC7E1-4C02-419D-8F5A-0DA18277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DB2-8512-4E3E-924C-A48C52EB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4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4AC09-AC9A-47A2-B8E1-C9FAE2DA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CD207-8ABA-46FE-8E72-28A5A780C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998B0-F2B7-4999-B98D-E624B8CBC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1B8462-A0DA-4AE5-AF0F-936290AF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B195-F0FA-4ABA-B33B-5D9CEA5BDF62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DE49B6-F406-41C5-B05C-5161CDC3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7C3A44-84D1-4157-A72D-9C69299E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DB2-8512-4E3E-924C-A48C52EB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0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74B11-3C96-490F-BB70-5B4383CB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B55163-5DD7-4D9B-A27C-D92177DC9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F7C434-0119-41A7-B0D1-F640C6CC8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69DF8-AF97-433C-8748-2EAB2C92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B195-F0FA-4ABA-B33B-5D9CEA5BDF62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6095A4-63EF-440B-8692-BCD00978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D0310C-69BA-4AF7-86CA-4C151C6D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DB2-8512-4E3E-924C-A48C52EB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37B6FF-B735-44AB-BFC3-5B6BCE55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05A922-08F0-4ADC-9F8B-56028FB13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8EA2A-C59E-485D-9274-F4B38E8AF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DB195-F0FA-4ABA-B33B-5D9CEA5BDF62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62727-F91A-4EE0-939C-99D0512D3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1BED9-B27B-48A7-BDD6-BBFCD1418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4DB2-8512-4E3E-924C-A48C52EB9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05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opeak/rplidar_ros.git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E5B01-8650-47E8-9539-60E4FC0C6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第十章 室内服务机器人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4E6D80-E004-4D90-A297-DB7AC7A27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10.1 </a:t>
            </a:r>
            <a:r>
              <a:rPr lang="zh-CN" altLang="en-US" sz="4400" dirty="0"/>
              <a:t>常用传感器</a:t>
            </a:r>
          </a:p>
        </p:txBody>
      </p:sp>
    </p:spTree>
    <p:extLst>
      <p:ext uri="{BB962C8B-B14F-4D97-AF65-F5344CB8AC3E}">
        <p14:creationId xmlns:p14="http://schemas.microsoft.com/office/powerpoint/2010/main" val="147866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F811-C951-4306-B5BA-8F9230DC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938"/>
            <a:ext cx="3932237" cy="636973"/>
          </a:xfrm>
        </p:spPr>
        <p:txBody>
          <a:bodyPr/>
          <a:lstStyle/>
          <a:p>
            <a:r>
              <a:rPr lang="en-US" altLang="zh-CN" dirty="0"/>
              <a:t>a. </a:t>
            </a:r>
            <a:r>
              <a:rPr lang="en-US" altLang="zh-CN" dirty="0" err="1"/>
              <a:t>rplidarNode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0912E-4AC4-4DAC-8BD6-8D526ED77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281281"/>
            <a:ext cx="4335894" cy="5244699"/>
          </a:xfrm>
        </p:spPr>
        <p:txBody>
          <a:bodyPr/>
          <a:lstStyle/>
          <a:p>
            <a:r>
              <a:rPr lang="en-US" altLang="zh-CN" sz="2400" dirty="0"/>
              <a:t>Published Topics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sz="1600" dirty="0"/>
              <a:t>scan (</a:t>
            </a:r>
            <a:r>
              <a:rPr lang="en-US" altLang="zh-CN" sz="1600" dirty="0" err="1"/>
              <a:t>sensor_msgs</a:t>
            </a:r>
            <a:r>
              <a:rPr lang="en-US" altLang="zh-CN" sz="1600" dirty="0"/>
              <a:t>/</a:t>
            </a:r>
            <a:r>
              <a:rPr lang="en-US" altLang="zh-CN" sz="1600" dirty="0" err="1"/>
              <a:t>LaserScan</a:t>
            </a:r>
            <a:r>
              <a:rPr lang="en-US" altLang="zh-CN" sz="1600" dirty="0"/>
              <a:t>)</a:t>
            </a:r>
          </a:p>
          <a:p>
            <a:r>
              <a:rPr lang="en-US" altLang="zh-CN" sz="2000" dirty="0"/>
              <a:t>Services</a:t>
            </a:r>
          </a:p>
          <a:p>
            <a:pPr marL="0" indent="0"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stop_motor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std_srvs</a:t>
            </a:r>
            <a:r>
              <a:rPr lang="en-US" altLang="zh-CN" sz="1600" dirty="0"/>
              <a:t>/Empty) </a:t>
            </a:r>
          </a:p>
          <a:p>
            <a:pPr marL="0" indent="0"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start_motor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std_srvs</a:t>
            </a:r>
            <a:r>
              <a:rPr lang="en-US" altLang="zh-CN" sz="1600" dirty="0"/>
              <a:t>/Empty) </a:t>
            </a:r>
          </a:p>
          <a:p>
            <a:r>
              <a:rPr lang="en-US" altLang="zh-CN" sz="2000" dirty="0"/>
              <a:t>Parameters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serial_port</a:t>
            </a:r>
            <a:r>
              <a:rPr lang="en-US" altLang="zh-CN" sz="1600" dirty="0"/>
              <a:t> (string, default: /dev/ttyUSB0) 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serial_baudrate</a:t>
            </a:r>
            <a:r>
              <a:rPr lang="en-US" altLang="zh-CN" sz="1600" dirty="0"/>
              <a:t> (int, default: 115200) 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frame_id</a:t>
            </a:r>
            <a:r>
              <a:rPr lang="en-US" altLang="zh-CN" sz="1600" dirty="0"/>
              <a:t> (string, default: laser) </a:t>
            </a:r>
          </a:p>
          <a:p>
            <a:pPr marL="0" indent="0">
              <a:buNone/>
            </a:pPr>
            <a:r>
              <a:rPr lang="en-US" altLang="zh-CN" sz="1600" dirty="0"/>
              <a:t>    inverted (bool, default: false) 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angle_compensate</a:t>
            </a:r>
            <a:r>
              <a:rPr lang="en-US" altLang="zh-CN" sz="1600" dirty="0"/>
              <a:t> (bool, default: true) 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scan_mode</a:t>
            </a:r>
            <a:r>
              <a:rPr lang="en-US" altLang="zh-CN" sz="1600" dirty="0"/>
              <a:t> (string, default: std::string()) 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6C778B-F83E-4FB4-8E8E-E85D21CD3C0F}"/>
              </a:ext>
            </a:extLst>
          </p:cNvPr>
          <p:cNvSpPr txBox="1"/>
          <p:nvPr/>
        </p:nvSpPr>
        <p:spPr>
          <a:xfrm>
            <a:off x="6276513" y="1281281"/>
            <a:ext cx="4882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laser</a:t>
            </a:r>
            <a:r>
              <a:rPr lang="zh-CN" altLang="en-US" dirty="0"/>
              <a:t>中发布</a:t>
            </a:r>
            <a:r>
              <a:rPr lang="en-US" altLang="zh-CN" dirty="0"/>
              <a:t>scan topic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B248CA-3C04-4991-B2B1-5975D496F46B}"/>
              </a:ext>
            </a:extLst>
          </p:cNvPr>
          <p:cNvSpPr txBox="1"/>
          <p:nvPr/>
        </p:nvSpPr>
        <p:spPr>
          <a:xfrm>
            <a:off x="6276513" y="2583402"/>
            <a:ext cx="424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调用</a:t>
            </a:r>
            <a:r>
              <a:rPr lang="en-US" altLang="zh-CN" sz="1600" dirty="0"/>
              <a:t>Service</a:t>
            </a:r>
            <a:r>
              <a:rPr lang="zh-CN" altLang="en-US" sz="1600" dirty="0"/>
              <a:t>来停止</a:t>
            </a:r>
            <a:r>
              <a:rPr lang="en-US" altLang="zh-CN" sz="1600" dirty="0" err="1"/>
              <a:t>rplidar</a:t>
            </a:r>
            <a:r>
              <a:rPr lang="zh-CN" altLang="en-US" sz="1600" dirty="0"/>
              <a:t>的电机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78268D-590F-4CB3-9E12-04AF0C1211A7}"/>
              </a:ext>
            </a:extLst>
          </p:cNvPr>
          <p:cNvSpPr txBox="1"/>
          <p:nvPr/>
        </p:nvSpPr>
        <p:spPr>
          <a:xfrm>
            <a:off x="6276513" y="2921956"/>
            <a:ext cx="424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调用</a:t>
            </a:r>
            <a:r>
              <a:rPr lang="en-US" altLang="zh-CN" sz="1600" dirty="0"/>
              <a:t>Service</a:t>
            </a:r>
            <a:r>
              <a:rPr lang="zh-CN" altLang="en-US" sz="1600" dirty="0"/>
              <a:t>来开启</a:t>
            </a:r>
            <a:r>
              <a:rPr lang="en-US" altLang="zh-CN" sz="1600" dirty="0" err="1"/>
              <a:t>rplidar</a:t>
            </a:r>
            <a:r>
              <a:rPr lang="zh-CN" altLang="en-US" sz="1600" dirty="0"/>
              <a:t>的电机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4BA3EC-A058-4DB8-9887-0AE919DF9C37}"/>
              </a:ext>
            </a:extLst>
          </p:cNvPr>
          <p:cNvSpPr txBox="1"/>
          <p:nvPr/>
        </p:nvSpPr>
        <p:spPr>
          <a:xfrm>
            <a:off x="6276513" y="3718836"/>
            <a:ext cx="3580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系统中使用的串行端口名称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D277DE-25F8-44ED-8B83-7745C6A9540A}"/>
              </a:ext>
            </a:extLst>
          </p:cNvPr>
          <p:cNvSpPr/>
          <p:nvPr/>
        </p:nvSpPr>
        <p:spPr>
          <a:xfrm>
            <a:off x="6276513" y="4057390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串口波特率</a:t>
            </a:r>
            <a:endParaRPr lang="zh-CN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13AD3D-082D-412C-BC85-FD4E5E0D8B4B}"/>
              </a:ext>
            </a:extLst>
          </p:cNvPr>
          <p:cNvSpPr/>
          <p:nvPr/>
        </p:nvSpPr>
        <p:spPr>
          <a:xfrm>
            <a:off x="6276513" y="4395944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设备的帧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ID</a:t>
            </a:r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BEABC3-B588-44FB-A1F8-FD3BD824F582}"/>
              </a:ext>
            </a:extLst>
          </p:cNvPr>
          <p:cNvSpPr/>
          <p:nvPr/>
        </p:nvSpPr>
        <p:spPr>
          <a:xfrm>
            <a:off x="6276513" y="4779782"/>
            <a:ext cx="2428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指示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LIDAR</a:t>
            </a:r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是否倒置安装</a:t>
            </a:r>
            <a:endParaRPr lang="zh-CN" altLang="en-US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1C2E89-2F60-408D-A994-FF26E46CC1C3}"/>
              </a:ext>
            </a:extLst>
          </p:cNvPr>
          <p:cNvSpPr/>
          <p:nvPr/>
        </p:nvSpPr>
        <p:spPr>
          <a:xfrm>
            <a:off x="6276513" y="5123223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表明是否需要进行角度补偿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ABC502-86C1-4B14-B146-56F9A5F317DB}"/>
              </a:ext>
            </a:extLst>
          </p:cNvPr>
          <p:cNvSpPr/>
          <p:nvPr/>
        </p:nvSpPr>
        <p:spPr>
          <a:xfrm>
            <a:off x="6276513" y="5466664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/>
              <a:t>激光雷达的扫描模式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095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50D95-6106-4653-B343-A2AE795A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54" y="2222500"/>
            <a:ext cx="3972492" cy="12065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10.1.2 </a:t>
            </a:r>
            <a:r>
              <a:rPr lang="zh-CN" altLang="en-US" sz="3600" dirty="0"/>
              <a:t>摄像头</a:t>
            </a:r>
          </a:p>
        </p:txBody>
      </p:sp>
    </p:spTree>
    <p:extLst>
      <p:ext uri="{BB962C8B-B14F-4D97-AF65-F5344CB8AC3E}">
        <p14:creationId xmlns:p14="http://schemas.microsoft.com/office/powerpoint/2010/main" val="252012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D1DC8-32DC-4BB6-89DF-A73CB2F4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586412" cy="482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10.1.2</a:t>
            </a:r>
            <a:r>
              <a:rPr lang="zh-CN" altLang="en-US" dirty="0"/>
              <a:t> 摄像头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E6D746-4A9A-42E6-BFD3-BCACBF365E9F}"/>
              </a:ext>
            </a:extLst>
          </p:cNvPr>
          <p:cNvSpPr txBox="1"/>
          <p:nvPr/>
        </p:nvSpPr>
        <p:spPr>
          <a:xfrm>
            <a:off x="2246050" y="5051394"/>
            <a:ext cx="756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奥比中光深度摄像头</a:t>
            </a:r>
            <a:endParaRPr lang="en-US" altLang="zh-CN" dirty="0"/>
          </a:p>
        </p:txBody>
      </p:sp>
      <p:pic>
        <p:nvPicPr>
          <p:cNvPr id="8" name="图片 7" descr="http://www.orbbec.com.cn/Uploads/2018-01-25/5a699070b53aa.png">
            <a:extLst>
              <a:ext uri="{FF2B5EF4-FFF2-40B4-BE49-F238E27FC236}">
                <a16:creationId xmlns:a16="http://schemas.microsoft.com/office/drawing/2014/main" id="{502727B7-B5E4-4C14-8F48-678488345B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237" y="2449249"/>
            <a:ext cx="6127526" cy="1812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97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D1DC8-32DC-4BB6-89DF-A73CB2F4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586412" cy="482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10.1.2</a:t>
            </a:r>
            <a:r>
              <a:rPr lang="zh-CN" altLang="en-US" dirty="0"/>
              <a:t> 摄像头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199DCE-1CDF-40E8-8B65-4D83EAF7BF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0031" y="1806606"/>
            <a:ext cx="4124044" cy="2578972"/>
          </a:xfrm>
          <a:prstGeom prst="rect">
            <a:avLst/>
          </a:prstGeom>
        </p:spPr>
      </p:pic>
      <p:pic>
        <p:nvPicPr>
          <p:cNvPr id="9" name="图片 8" descr="测量精度高达mm级，成像细腻，识别精准，为你还原一副真实的3维世界">
            <a:extLst>
              <a:ext uri="{FF2B5EF4-FFF2-40B4-BE49-F238E27FC236}">
                <a16:creationId xmlns:a16="http://schemas.microsoft.com/office/drawing/2014/main" id="{D7FCB57D-3D54-4229-A539-552C5C48D53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648" r="-54648"/>
          <a:stretch/>
        </p:blipFill>
        <p:spPr bwMode="auto">
          <a:xfrm>
            <a:off x="4621819" y="1605616"/>
            <a:ext cx="6541607" cy="27799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331BCAE-EC89-47AB-98FE-8A3A71754D3F}"/>
              </a:ext>
            </a:extLst>
          </p:cNvPr>
          <p:cNvSpPr txBox="1"/>
          <p:nvPr/>
        </p:nvSpPr>
        <p:spPr>
          <a:xfrm>
            <a:off x="2450237" y="4864963"/>
            <a:ext cx="229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图漾科技工业摄像机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1B54B5-A6CA-4603-8D8B-F1812630F2FD}"/>
              </a:ext>
            </a:extLst>
          </p:cNvPr>
          <p:cNvSpPr txBox="1"/>
          <p:nvPr/>
        </p:nvSpPr>
        <p:spPr>
          <a:xfrm>
            <a:off x="6426200" y="4847541"/>
            <a:ext cx="316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乐行天下</a:t>
            </a:r>
            <a:r>
              <a:rPr lang="en-US" altLang="zh-CN" dirty="0"/>
              <a:t>TOF 3D</a:t>
            </a:r>
            <a:r>
              <a:rPr lang="zh-CN" altLang="zh-CN" dirty="0"/>
              <a:t>深度摄像头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09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D1DC8-32DC-4BB6-89DF-A73CB2F4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586412" cy="482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10.1.2</a:t>
            </a:r>
            <a:r>
              <a:rPr lang="zh-CN" altLang="en-US" dirty="0"/>
              <a:t> 摄像头</a:t>
            </a:r>
            <a:r>
              <a:rPr lang="en-US" altLang="zh-CN" dirty="0"/>
              <a:t>——</a:t>
            </a:r>
            <a:r>
              <a:rPr lang="en-US" altLang="zh-CN" dirty="0" err="1"/>
              <a:t>kinect</a:t>
            </a:r>
            <a:r>
              <a:rPr lang="zh-CN" altLang="en-US" dirty="0"/>
              <a:t>的部署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2F6EA7-0CDF-43DD-9684-50B1FB6312D6}"/>
              </a:ext>
            </a:extLst>
          </p:cNvPr>
          <p:cNvSpPr txBox="1"/>
          <p:nvPr/>
        </p:nvSpPr>
        <p:spPr>
          <a:xfrm>
            <a:off x="839788" y="939800"/>
            <a:ext cx="831368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1400" dirty="0">
                <a:solidFill>
                  <a:prstClr val="black"/>
                </a:solidFill>
              </a:rPr>
              <a:t>1. </a:t>
            </a:r>
            <a:r>
              <a:rPr lang="zh-CN" altLang="en-US" sz="1400" dirty="0">
                <a:solidFill>
                  <a:prstClr val="black"/>
                </a:solidFill>
              </a:rPr>
              <a:t>下载和安装</a:t>
            </a:r>
            <a:r>
              <a:rPr lang="en-US" altLang="zh-CN" sz="1400" dirty="0" err="1">
                <a:solidFill>
                  <a:prstClr val="black"/>
                </a:solidFill>
              </a:rPr>
              <a:t>open_kinect</a:t>
            </a:r>
            <a:r>
              <a:rPr lang="zh-CN" altLang="en-US" sz="1400" dirty="0">
                <a:solidFill>
                  <a:prstClr val="black"/>
                </a:solidFill>
              </a:rPr>
              <a:t>，打开终端，然后输入以下命令：</a:t>
            </a:r>
          </a:p>
          <a:p>
            <a:pPr lvl="0">
              <a:defRPr/>
            </a:pPr>
            <a:r>
              <a:rPr lang="zh-CN" altLang="en-US" sz="1400" dirty="0">
                <a:solidFill>
                  <a:prstClr val="black"/>
                </a:solidFill>
              </a:rPr>
              <a:t>   </a:t>
            </a:r>
            <a:r>
              <a:rPr lang="en-US" altLang="zh-CN" sz="1400" dirty="0">
                <a:solidFill>
                  <a:prstClr val="black"/>
                </a:solidFill>
              </a:rPr>
              <a:t>$ </a:t>
            </a:r>
            <a:r>
              <a:rPr lang="en-US" altLang="zh-CN" sz="1400" dirty="0" err="1">
                <a:solidFill>
                  <a:prstClr val="black"/>
                </a:solidFill>
              </a:rPr>
              <a:t>sudo</a:t>
            </a:r>
            <a:r>
              <a:rPr lang="en-US" altLang="zh-CN" sz="1400" dirty="0">
                <a:solidFill>
                  <a:prstClr val="black"/>
                </a:solidFill>
              </a:rPr>
              <a:t> apt-get install </a:t>
            </a:r>
            <a:r>
              <a:rPr lang="en-US" altLang="zh-CN" sz="1400" dirty="0" err="1">
                <a:solidFill>
                  <a:prstClr val="black"/>
                </a:solidFill>
              </a:rPr>
              <a:t>ros</a:t>
            </a:r>
            <a:r>
              <a:rPr lang="en-US" altLang="zh-CN" sz="1400" dirty="0">
                <a:solidFill>
                  <a:prstClr val="black"/>
                </a:solidFill>
              </a:rPr>
              <a:t>-diamondback-</a:t>
            </a:r>
            <a:r>
              <a:rPr lang="en-US" altLang="zh-CN" sz="1400" dirty="0" err="1">
                <a:solidFill>
                  <a:prstClr val="black"/>
                </a:solidFill>
              </a:rPr>
              <a:t>openni</a:t>
            </a:r>
            <a:r>
              <a:rPr lang="en-US" altLang="zh-CN" sz="1400" dirty="0">
                <a:solidFill>
                  <a:prstClr val="black"/>
                </a:solidFill>
              </a:rPr>
              <a:t>-</a:t>
            </a:r>
            <a:r>
              <a:rPr lang="en-US" altLang="zh-CN" sz="1400" dirty="0" err="1">
                <a:solidFill>
                  <a:prstClr val="black"/>
                </a:solidFill>
              </a:rPr>
              <a:t>kinect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zh-CN" sz="1400" dirty="0">
                <a:solidFill>
                  <a:prstClr val="black"/>
                </a:solidFill>
              </a:rPr>
              <a:t>2. </a:t>
            </a:r>
            <a:r>
              <a:rPr lang="zh-CN" altLang="en-US" sz="1400" dirty="0">
                <a:solidFill>
                  <a:prstClr val="black"/>
                </a:solidFill>
              </a:rPr>
              <a:t>编译</a:t>
            </a:r>
            <a:r>
              <a:rPr lang="en-US" altLang="zh-CN" sz="1400" dirty="0" err="1">
                <a:solidFill>
                  <a:prstClr val="black"/>
                </a:solidFill>
              </a:rPr>
              <a:t>openni_kinect</a:t>
            </a:r>
            <a:r>
              <a:rPr lang="zh-CN" altLang="en-US" sz="1400" dirty="0">
                <a:solidFill>
                  <a:prstClr val="black"/>
                </a:solidFill>
              </a:rPr>
              <a:t>这个功能包集，终端输入：</a:t>
            </a:r>
          </a:p>
          <a:p>
            <a:pPr lvl="0">
              <a:defRPr/>
            </a:pPr>
            <a:r>
              <a:rPr lang="zh-CN" altLang="en-US" sz="1400" dirty="0">
                <a:solidFill>
                  <a:prstClr val="black"/>
                </a:solidFill>
              </a:rPr>
              <a:t>   </a:t>
            </a:r>
            <a:r>
              <a:rPr lang="en-US" altLang="zh-CN" sz="1400" dirty="0">
                <a:solidFill>
                  <a:prstClr val="black"/>
                </a:solidFill>
              </a:rPr>
              <a:t>$ </a:t>
            </a:r>
            <a:r>
              <a:rPr lang="en-US" altLang="zh-CN" sz="1400" dirty="0" err="1">
                <a:solidFill>
                  <a:prstClr val="black"/>
                </a:solidFill>
              </a:rPr>
              <a:t>rosmake</a:t>
            </a:r>
            <a:r>
              <a:rPr lang="en-US" altLang="zh-CN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</a:rPr>
              <a:t>openni_kinect</a:t>
            </a:r>
            <a:r>
              <a:rPr lang="en-US" altLang="zh-CN" sz="1400" dirty="0">
                <a:solidFill>
                  <a:prstClr val="black"/>
                </a:solidFill>
              </a:rPr>
              <a:t> –</a:t>
            </a:r>
            <a:r>
              <a:rPr lang="en-US" altLang="zh-CN" sz="1400" dirty="0" err="1">
                <a:solidFill>
                  <a:prstClr val="black"/>
                </a:solidFill>
              </a:rPr>
              <a:t>rosdep</a:t>
            </a:r>
            <a:r>
              <a:rPr lang="en-US" altLang="zh-CN" sz="1400" dirty="0">
                <a:solidFill>
                  <a:prstClr val="black"/>
                </a:solidFill>
              </a:rPr>
              <a:t>-install</a:t>
            </a:r>
          </a:p>
          <a:p>
            <a:pPr lvl="0">
              <a:defRPr/>
            </a:pPr>
            <a:r>
              <a:rPr lang="en-US" altLang="zh-CN" sz="1400" dirty="0">
                <a:solidFill>
                  <a:prstClr val="black"/>
                </a:solidFill>
              </a:rPr>
              <a:t>3. </a:t>
            </a:r>
            <a:r>
              <a:rPr lang="zh-CN" altLang="en-US" sz="1400" dirty="0">
                <a:solidFill>
                  <a:prstClr val="black"/>
                </a:solidFill>
              </a:rPr>
              <a:t>下载控制</a:t>
            </a:r>
            <a:r>
              <a:rPr lang="en-US" altLang="zh-CN" sz="1400" dirty="0">
                <a:solidFill>
                  <a:prstClr val="black"/>
                </a:solidFill>
              </a:rPr>
              <a:t>Kinect</a:t>
            </a:r>
            <a:r>
              <a:rPr lang="zh-CN" altLang="en-US" sz="1400" dirty="0">
                <a:solidFill>
                  <a:prstClr val="black"/>
                </a:solidFill>
              </a:rPr>
              <a:t>马达驱动</a:t>
            </a:r>
            <a:r>
              <a:rPr lang="en-US" altLang="zh-CN" sz="1400" dirty="0" err="1">
                <a:solidFill>
                  <a:prstClr val="black"/>
                </a:solidFill>
              </a:rPr>
              <a:t>kinect_aux</a:t>
            </a:r>
            <a:r>
              <a:rPr lang="zh-CN" altLang="en-US" sz="1400" dirty="0">
                <a:solidFill>
                  <a:prstClr val="black"/>
                </a:solidFill>
              </a:rPr>
              <a:t>，终端输入：</a:t>
            </a:r>
          </a:p>
          <a:p>
            <a:pPr lvl="0">
              <a:defRPr/>
            </a:pPr>
            <a:r>
              <a:rPr lang="zh-CN" altLang="en-US" sz="1400" dirty="0">
                <a:solidFill>
                  <a:prstClr val="black"/>
                </a:solidFill>
              </a:rPr>
              <a:t>   </a:t>
            </a:r>
            <a:r>
              <a:rPr lang="en-US" altLang="zh-CN" sz="1400" dirty="0">
                <a:solidFill>
                  <a:prstClr val="black"/>
                </a:solidFill>
              </a:rPr>
              <a:t>$ git clone https://github.com/ros-pkg-git/kinect.git</a:t>
            </a:r>
          </a:p>
          <a:p>
            <a:pPr lvl="0">
              <a:defRPr/>
            </a:pPr>
            <a:r>
              <a:rPr lang="en-US" altLang="zh-CN" sz="1400" dirty="0">
                <a:solidFill>
                  <a:prstClr val="black"/>
                </a:solidFill>
              </a:rPr>
              <a:t>4.</a:t>
            </a:r>
            <a:r>
              <a:rPr lang="zh-CN" altLang="en-US" sz="1400" dirty="0">
                <a:solidFill>
                  <a:prstClr val="black"/>
                </a:solidFill>
              </a:rPr>
              <a:t>把</a:t>
            </a:r>
            <a:r>
              <a:rPr lang="en-US" altLang="zh-CN" sz="1400" dirty="0" err="1">
                <a:solidFill>
                  <a:prstClr val="black"/>
                </a:solidFill>
              </a:rPr>
              <a:t>kinect_aux</a:t>
            </a:r>
            <a:r>
              <a:rPr lang="zh-CN" altLang="en-US" sz="1400" dirty="0">
                <a:solidFill>
                  <a:prstClr val="black"/>
                </a:solidFill>
              </a:rPr>
              <a:t>放到</a:t>
            </a:r>
            <a:r>
              <a:rPr lang="en-US" altLang="zh-CN" sz="1400" dirty="0">
                <a:solidFill>
                  <a:prstClr val="black"/>
                </a:solidFill>
              </a:rPr>
              <a:t>ROS_PACKAGE_PATH</a:t>
            </a:r>
            <a:r>
              <a:rPr lang="zh-CN" altLang="en-US" sz="1400" dirty="0">
                <a:solidFill>
                  <a:prstClr val="black"/>
                </a:solidFill>
              </a:rPr>
              <a:t>下，这样才能被</a:t>
            </a:r>
            <a:r>
              <a:rPr lang="en-US" altLang="zh-CN" sz="1400" dirty="0">
                <a:solidFill>
                  <a:prstClr val="black"/>
                </a:solidFill>
              </a:rPr>
              <a:t>ROS</a:t>
            </a:r>
            <a:r>
              <a:rPr lang="zh-CN" altLang="en-US" sz="1400" dirty="0">
                <a:solidFill>
                  <a:prstClr val="black"/>
                </a:solidFill>
              </a:rPr>
              <a:t>命令找到并且编译：</a:t>
            </a:r>
          </a:p>
          <a:p>
            <a:pPr lvl="0">
              <a:defRPr/>
            </a:pPr>
            <a:r>
              <a:rPr lang="zh-CN" altLang="en-US" sz="1400" dirty="0">
                <a:solidFill>
                  <a:prstClr val="black"/>
                </a:solidFill>
              </a:rPr>
              <a:t>   </a:t>
            </a:r>
            <a:r>
              <a:rPr lang="en-US" altLang="zh-CN" sz="1400" dirty="0">
                <a:solidFill>
                  <a:prstClr val="black"/>
                </a:solidFill>
              </a:rPr>
              <a:t>$ </a:t>
            </a:r>
            <a:r>
              <a:rPr lang="en-US" altLang="zh-CN" sz="1400" dirty="0" err="1">
                <a:solidFill>
                  <a:prstClr val="black"/>
                </a:solidFill>
              </a:rPr>
              <a:t>rosmake</a:t>
            </a:r>
            <a:r>
              <a:rPr lang="en-US" altLang="zh-CN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</a:rPr>
              <a:t>Kinect_aux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zh-CN" sz="1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zh-CN" sz="1400" dirty="0">
                <a:solidFill>
                  <a:prstClr val="black"/>
                </a:solidFill>
              </a:rPr>
              <a:t>(b)</a:t>
            </a:r>
            <a:r>
              <a:rPr lang="zh-CN" altLang="en-US" sz="1400" dirty="0">
                <a:solidFill>
                  <a:prstClr val="black"/>
                </a:solidFill>
              </a:rPr>
              <a:t>基于源的安装</a:t>
            </a:r>
          </a:p>
          <a:p>
            <a:pPr lvl="0">
              <a:defRPr/>
            </a:pPr>
            <a:r>
              <a:rPr lang="en-US" altLang="zh-CN" sz="1400" dirty="0">
                <a:solidFill>
                  <a:prstClr val="black"/>
                </a:solidFill>
              </a:rPr>
              <a:t>1. </a:t>
            </a:r>
            <a:r>
              <a:rPr lang="zh-CN" altLang="en-US" sz="1400" dirty="0">
                <a:solidFill>
                  <a:prstClr val="black"/>
                </a:solidFill>
              </a:rPr>
              <a:t>安装</a:t>
            </a:r>
            <a:r>
              <a:rPr lang="en-US" altLang="zh-CN" sz="1400" dirty="0" err="1">
                <a:solidFill>
                  <a:prstClr val="black"/>
                </a:solidFill>
              </a:rPr>
              <a:t>OpenNI</a:t>
            </a:r>
            <a:r>
              <a:rPr lang="zh-CN" altLang="en-US" sz="1400" dirty="0">
                <a:solidFill>
                  <a:prstClr val="black"/>
                </a:solidFill>
              </a:rPr>
              <a:t>驱动</a:t>
            </a:r>
          </a:p>
          <a:p>
            <a:pPr lvl="0">
              <a:defRPr/>
            </a:pPr>
            <a:r>
              <a:rPr lang="zh-CN" altLang="en-US" sz="1400" dirty="0">
                <a:solidFill>
                  <a:prstClr val="black"/>
                </a:solidFill>
              </a:rPr>
              <a:t>   </a:t>
            </a:r>
            <a:r>
              <a:rPr lang="en-US" altLang="zh-CN" sz="1400" dirty="0">
                <a:solidFill>
                  <a:prstClr val="black"/>
                </a:solidFill>
              </a:rPr>
              <a:t>$ hg clone https://kforge.ros.org/openni/drivers</a:t>
            </a:r>
          </a:p>
          <a:p>
            <a:pPr lvl="0">
              <a:defRPr/>
            </a:pPr>
            <a:r>
              <a:rPr lang="en-US" altLang="zh-CN" sz="1400" dirty="0">
                <a:solidFill>
                  <a:prstClr val="black"/>
                </a:solidFill>
              </a:rPr>
              <a:t>   $ cd drivers</a:t>
            </a:r>
          </a:p>
          <a:p>
            <a:pPr lvl="0">
              <a:defRPr/>
            </a:pPr>
            <a:r>
              <a:rPr lang="en-US" altLang="zh-CN" sz="1400" dirty="0">
                <a:solidFill>
                  <a:prstClr val="black"/>
                </a:solidFill>
              </a:rPr>
              <a:t>   $ make</a:t>
            </a:r>
          </a:p>
          <a:p>
            <a:pPr lvl="0">
              <a:defRPr/>
            </a:pPr>
            <a:r>
              <a:rPr lang="en-US" altLang="zh-CN" sz="1400" dirty="0">
                <a:solidFill>
                  <a:prstClr val="black"/>
                </a:solidFill>
              </a:rPr>
              <a:t>   $ make install</a:t>
            </a:r>
          </a:p>
          <a:p>
            <a:pPr lvl="0">
              <a:defRPr/>
            </a:pPr>
            <a:r>
              <a:rPr lang="en-US" altLang="zh-CN" sz="1400" dirty="0">
                <a:solidFill>
                  <a:prstClr val="black"/>
                </a:solidFill>
              </a:rPr>
              <a:t>2. </a:t>
            </a:r>
            <a:r>
              <a:rPr lang="zh-CN" altLang="en-US" sz="1400" dirty="0">
                <a:solidFill>
                  <a:prstClr val="black"/>
                </a:solidFill>
              </a:rPr>
              <a:t>运行</a:t>
            </a:r>
            <a:r>
              <a:rPr lang="en-US" altLang="zh-CN" sz="1400" dirty="0" err="1">
                <a:solidFill>
                  <a:prstClr val="black"/>
                </a:solidFill>
              </a:rPr>
              <a:t>rosinstall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zh-CN" sz="1400" dirty="0">
                <a:solidFill>
                  <a:prstClr val="black"/>
                </a:solidFill>
              </a:rPr>
              <a:t>   $</a:t>
            </a:r>
            <a:r>
              <a:rPr lang="en-US" altLang="zh-CN" sz="1400" dirty="0" err="1">
                <a:solidFill>
                  <a:prstClr val="black"/>
                </a:solidFill>
              </a:rPr>
              <a:t>rosinstall</a:t>
            </a:r>
            <a:r>
              <a:rPr lang="en-US" altLang="zh-CN" sz="1400" dirty="0">
                <a:solidFill>
                  <a:prstClr val="black"/>
                </a:solidFill>
              </a:rPr>
              <a:t>  ~/</a:t>
            </a:r>
            <a:r>
              <a:rPr lang="en-US" altLang="zh-CN" sz="1400" dirty="0" err="1">
                <a:solidFill>
                  <a:prstClr val="black"/>
                </a:solidFill>
              </a:rPr>
              <a:t>openni_kinectPATH_TO_EXISTING_ROS_TREE</a:t>
            </a:r>
            <a:r>
              <a:rPr lang="en-US" altLang="zh-CN" sz="1400" dirty="0">
                <a:solidFill>
                  <a:prstClr val="black"/>
                </a:solidFill>
              </a:rPr>
              <a:t> ‘http://www.ros.org/wiki/openni_kinect?action=AttachFile&amp;do=get&amp;target=openni_  </a:t>
            </a:r>
            <a:r>
              <a:rPr lang="en-US" altLang="zh-CN" sz="1400" dirty="0" err="1">
                <a:solidFill>
                  <a:prstClr val="black"/>
                </a:solidFill>
              </a:rPr>
              <a:t>kinect.rosinstall</a:t>
            </a:r>
            <a:r>
              <a:rPr lang="en-US" altLang="zh-CN" sz="1400" dirty="0">
                <a:solidFill>
                  <a:prstClr val="black"/>
                </a:solidFill>
              </a:rPr>
              <a:t>’</a:t>
            </a:r>
          </a:p>
          <a:p>
            <a:pPr lvl="0">
              <a:defRPr/>
            </a:pPr>
            <a:endParaRPr lang="en-US" altLang="zh-CN" sz="1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zh-CN" sz="1400" dirty="0">
                <a:solidFill>
                  <a:prstClr val="black"/>
                </a:solidFill>
              </a:rPr>
              <a:t>3.</a:t>
            </a:r>
            <a:r>
              <a:rPr lang="zh-CN" altLang="en-US" sz="1400" dirty="0">
                <a:solidFill>
                  <a:prstClr val="black"/>
                </a:solidFill>
              </a:rPr>
              <a:t>设置环境</a:t>
            </a:r>
          </a:p>
          <a:p>
            <a:pPr lvl="0">
              <a:defRPr/>
            </a:pPr>
            <a:r>
              <a:rPr lang="zh-CN" altLang="en-US" sz="1400" dirty="0">
                <a:solidFill>
                  <a:prstClr val="black"/>
                </a:solidFill>
              </a:rPr>
              <a:t>每次打开新的终端时，添加下面一行程序到</a:t>
            </a:r>
            <a:r>
              <a:rPr lang="en-US" altLang="zh-CN" sz="1400" dirty="0">
                <a:solidFill>
                  <a:prstClr val="black"/>
                </a:solidFill>
              </a:rPr>
              <a:t>.</a:t>
            </a:r>
            <a:r>
              <a:rPr lang="en-US" altLang="zh-CN" sz="1400" dirty="0" err="1">
                <a:solidFill>
                  <a:prstClr val="black"/>
                </a:solidFill>
              </a:rPr>
              <a:t>bashrc</a:t>
            </a:r>
            <a:r>
              <a:rPr lang="zh-CN" altLang="en-US" sz="1400" dirty="0">
                <a:solidFill>
                  <a:prstClr val="black"/>
                </a:solidFill>
              </a:rPr>
              <a:t>或者安装源文件：</a:t>
            </a:r>
          </a:p>
          <a:p>
            <a:pPr lvl="0">
              <a:defRPr/>
            </a:pPr>
            <a:r>
              <a:rPr lang="en-US" altLang="zh-CN" sz="1400" dirty="0">
                <a:solidFill>
                  <a:prstClr val="black"/>
                </a:solidFill>
              </a:rPr>
              <a:t>$ ~/</a:t>
            </a:r>
            <a:r>
              <a:rPr lang="en-US" altLang="zh-CN" sz="1400" dirty="0" err="1">
                <a:solidFill>
                  <a:prstClr val="black"/>
                </a:solidFill>
              </a:rPr>
              <a:t>openni_kinect</a:t>
            </a:r>
            <a:r>
              <a:rPr lang="en-US" altLang="zh-CN" sz="1400" dirty="0">
                <a:solidFill>
                  <a:prstClr val="black"/>
                </a:solidFill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</a:rPr>
              <a:t>setup.bash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zh-CN" sz="1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zh-CN" sz="1400" dirty="0">
                <a:solidFill>
                  <a:prstClr val="black"/>
                </a:solidFill>
              </a:rPr>
              <a:t>4. </a:t>
            </a:r>
            <a:r>
              <a:rPr lang="zh-CN" altLang="en-US" sz="1400" dirty="0">
                <a:solidFill>
                  <a:prstClr val="black"/>
                </a:solidFill>
              </a:rPr>
              <a:t>编译</a:t>
            </a:r>
          </a:p>
          <a:p>
            <a:pPr lvl="0">
              <a:defRPr/>
            </a:pPr>
            <a:r>
              <a:rPr lang="en-US" altLang="zh-CN" sz="1400" dirty="0">
                <a:solidFill>
                  <a:prstClr val="black"/>
                </a:solidFill>
              </a:rPr>
              <a:t>$ </a:t>
            </a:r>
            <a:r>
              <a:rPr lang="en-US" altLang="zh-CN" sz="1400" dirty="0" err="1">
                <a:solidFill>
                  <a:prstClr val="black"/>
                </a:solidFill>
              </a:rPr>
              <a:t>rosmake</a:t>
            </a:r>
            <a:r>
              <a:rPr lang="en-US" altLang="zh-CN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</a:rPr>
              <a:t>openni_kinect</a:t>
            </a:r>
            <a:r>
              <a:rPr lang="en-US" altLang="zh-CN" sz="1400" dirty="0">
                <a:solidFill>
                  <a:prstClr val="black"/>
                </a:solidFill>
              </a:rPr>
              <a:t> –</a:t>
            </a:r>
            <a:r>
              <a:rPr lang="en-US" altLang="zh-CN" sz="1400" dirty="0" err="1">
                <a:solidFill>
                  <a:prstClr val="black"/>
                </a:solidFill>
              </a:rPr>
              <a:t>rosdep</a:t>
            </a:r>
            <a:r>
              <a:rPr lang="en-US" altLang="zh-CN" sz="1400" dirty="0">
                <a:solidFill>
                  <a:prstClr val="black"/>
                </a:solidFill>
              </a:rPr>
              <a:t>-install</a:t>
            </a:r>
          </a:p>
        </p:txBody>
      </p:sp>
    </p:spTree>
    <p:extLst>
      <p:ext uri="{BB962C8B-B14F-4D97-AF65-F5344CB8AC3E}">
        <p14:creationId xmlns:p14="http://schemas.microsoft.com/office/powerpoint/2010/main" val="18428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50D95-6106-4653-B343-A2AE795A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096" y="2222500"/>
            <a:ext cx="5233121" cy="12065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10.1.3 </a:t>
            </a:r>
            <a:r>
              <a:rPr lang="zh-CN" altLang="en-US" sz="3600" dirty="0"/>
              <a:t>超声波测距传感器</a:t>
            </a:r>
          </a:p>
        </p:txBody>
      </p:sp>
    </p:spTree>
    <p:extLst>
      <p:ext uri="{BB962C8B-B14F-4D97-AF65-F5344CB8AC3E}">
        <p14:creationId xmlns:p14="http://schemas.microsoft.com/office/powerpoint/2010/main" val="292163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D1DC8-32DC-4BB6-89DF-A73CB2F4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398690" cy="482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10.1.3 </a:t>
            </a:r>
            <a:r>
              <a:rPr lang="zh-CN" altLang="en-US" dirty="0"/>
              <a:t>超声波测距传感器</a:t>
            </a:r>
            <a:r>
              <a:rPr lang="en-US" altLang="zh-CN" dirty="0"/>
              <a:t>——</a:t>
            </a:r>
            <a:r>
              <a:rPr lang="zh-CN" altLang="en-US" dirty="0"/>
              <a:t>原理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33297D-1E3C-456F-89CB-E20EA70F2733}"/>
              </a:ext>
            </a:extLst>
          </p:cNvPr>
          <p:cNvSpPr txBox="1"/>
          <p:nvPr/>
        </p:nvSpPr>
        <p:spPr>
          <a:xfrm>
            <a:off x="1029810" y="1420427"/>
            <a:ext cx="8256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超声波传感器就是利用压电效应的原理将电能和超声波相互转化，即在发射超声波的时候，将电能转换成超声波发射出去；而在接收时，则将超声振动转换成电信号。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99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EE2D53-1A11-4439-8927-5B6AC43A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6138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9F64B4E-2C01-49DB-8816-9460FBD65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788" y="1527175"/>
            <a:ext cx="6172200" cy="4873625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10.1.1 </a:t>
            </a:r>
            <a:r>
              <a:rPr lang="zh-CN" altLang="en-US" sz="4400" dirty="0"/>
              <a:t>激光雷达</a:t>
            </a:r>
            <a:endParaRPr lang="en-US" altLang="zh-CN" sz="4400" dirty="0"/>
          </a:p>
          <a:p>
            <a:r>
              <a:rPr lang="en-US" altLang="zh-CN" sz="4400" dirty="0"/>
              <a:t>10.1.2 </a:t>
            </a:r>
            <a:r>
              <a:rPr lang="zh-CN" altLang="en-US" sz="4400" dirty="0"/>
              <a:t>摄像头</a:t>
            </a:r>
            <a:endParaRPr lang="en-US" altLang="zh-CN" sz="4400" dirty="0"/>
          </a:p>
          <a:p>
            <a:r>
              <a:rPr lang="en-US" altLang="zh-CN" sz="4400" dirty="0"/>
              <a:t>10.1.3 </a:t>
            </a:r>
            <a:r>
              <a:rPr lang="zh-CN" altLang="en-US" sz="4400" dirty="0"/>
              <a:t>超声测距传感器</a:t>
            </a:r>
          </a:p>
        </p:txBody>
      </p:sp>
    </p:spTree>
    <p:extLst>
      <p:ext uri="{BB962C8B-B14F-4D97-AF65-F5344CB8AC3E}">
        <p14:creationId xmlns:p14="http://schemas.microsoft.com/office/powerpoint/2010/main" val="127754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50D95-6106-4653-B343-A2AE795A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640" y="2222500"/>
            <a:ext cx="3464719" cy="12065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10.1.1 </a:t>
            </a:r>
            <a:r>
              <a:rPr lang="zh-CN" altLang="en-US" sz="3600" dirty="0"/>
              <a:t>激光雷达</a:t>
            </a:r>
          </a:p>
        </p:txBody>
      </p:sp>
    </p:spTree>
    <p:extLst>
      <p:ext uri="{BB962C8B-B14F-4D97-AF65-F5344CB8AC3E}">
        <p14:creationId xmlns:p14="http://schemas.microsoft.com/office/powerpoint/2010/main" val="193388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D1DC8-32DC-4BB6-89DF-A73CB2F4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586412" cy="482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10.1.1</a:t>
            </a:r>
            <a:r>
              <a:rPr lang="zh-CN" altLang="en-US" dirty="0"/>
              <a:t>激光雷达</a:t>
            </a:r>
            <a:r>
              <a:rPr lang="en-US" altLang="zh-CN" dirty="0"/>
              <a:t>——</a:t>
            </a:r>
            <a:r>
              <a:rPr lang="zh-CN" altLang="en-US" dirty="0"/>
              <a:t>激光雷达简介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1449E4-BB1F-43C7-B4D3-0D2698F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78" y="1438605"/>
            <a:ext cx="5616222" cy="3159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180DFE-E527-4741-B2EE-EF1E59F0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000" y="1437274"/>
            <a:ext cx="3171825" cy="31432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9E6D746-4A9A-42E6-BFD3-BCACBF365E9F}"/>
              </a:ext>
            </a:extLst>
          </p:cNvPr>
          <p:cNvSpPr txBox="1"/>
          <p:nvPr/>
        </p:nvSpPr>
        <p:spPr>
          <a:xfrm>
            <a:off x="2246050" y="5051394"/>
            <a:ext cx="756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激光雷达，是以发射激光束探测目标的位置、速度等特征量的雷达系统。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77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D1DC8-32DC-4BB6-89DF-A73CB2F4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586412" cy="482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10.1.1</a:t>
            </a:r>
            <a:r>
              <a:rPr lang="zh-CN" altLang="en-US" dirty="0"/>
              <a:t>激光雷达</a:t>
            </a:r>
            <a:r>
              <a:rPr lang="en-US" altLang="zh-CN" dirty="0"/>
              <a:t>——</a:t>
            </a:r>
            <a:r>
              <a:rPr lang="zh-CN" altLang="en-US" dirty="0"/>
              <a:t>激光雷达简介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E6D746-4A9A-42E6-BFD3-BCACBF365E9F}"/>
              </a:ext>
            </a:extLst>
          </p:cNvPr>
          <p:cNvSpPr txBox="1"/>
          <p:nvPr/>
        </p:nvSpPr>
        <p:spPr>
          <a:xfrm>
            <a:off x="2314112" y="5051394"/>
            <a:ext cx="756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向目标发射探测信号</a:t>
            </a:r>
            <a:r>
              <a:rPr lang="en-US" altLang="zh-CN" dirty="0"/>
              <a:t>,</a:t>
            </a:r>
            <a:r>
              <a:rPr lang="zh-CN" altLang="en-US" dirty="0"/>
              <a:t>然后将接收到的从目标反射回来的信号与发射信号进行比较</a:t>
            </a:r>
            <a:r>
              <a:rPr lang="en-US" altLang="zh-CN" dirty="0"/>
              <a:t>,</a:t>
            </a:r>
            <a:r>
              <a:rPr lang="zh-CN" altLang="en-US" dirty="0"/>
              <a:t>作适当处理后</a:t>
            </a:r>
            <a:r>
              <a:rPr lang="en-US" altLang="zh-CN" dirty="0"/>
              <a:t>,</a:t>
            </a:r>
            <a:r>
              <a:rPr lang="zh-CN" altLang="en-US" dirty="0"/>
              <a:t>就可获得目标的有关位置信息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23109F-6CB1-45CE-8498-4893F68A0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39" y="1437274"/>
            <a:ext cx="5314950" cy="32480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FE88604-BFAC-459B-AECA-D02804F86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133" y="1097812"/>
            <a:ext cx="47625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7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D1DC8-32DC-4BB6-89DF-A73CB2F4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586412" cy="482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10.1.1</a:t>
            </a:r>
            <a:r>
              <a:rPr lang="zh-CN" altLang="en-US" dirty="0"/>
              <a:t>激光雷达</a:t>
            </a:r>
            <a:r>
              <a:rPr lang="en-US" altLang="zh-CN" dirty="0"/>
              <a:t>——</a:t>
            </a:r>
            <a:r>
              <a:rPr lang="zh-CN" altLang="en-US" dirty="0"/>
              <a:t>激光雷达介绍</a:t>
            </a: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AE09AA0B-B78D-46F7-A872-759C1C905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570" y="1690135"/>
            <a:ext cx="6172200" cy="48736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品牌：</a:t>
            </a:r>
            <a:r>
              <a:rPr lang="en-US" altLang="zh-CN" sz="2800" dirty="0"/>
              <a:t>SLAMTEC</a:t>
            </a:r>
            <a:r>
              <a:rPr lang="zh-CN" altLang="en-US" sz="2800" dirty="0"/>
              <a:t>（思岚）</a:t>
            </a:r>
            <a:endParaRPr lang="en-US" altLang="zh-CN" sz="2800" dirty="0"/>
          </a:p>
          <a:p>
            <a:r>
              <a:rPr lang="zh-CN" altLang="en-US" sz="2800" dirty="0"/>
              <a:t>每秒</a:t>
            </a:r>
            <a:r>
              <a:rPr lang="en-US" altLang="zh-CN" sz="2800" dirty="0"/>
              <a:t>8000</a:t>
            </a:r>
            <a:r>
              <a:rPr lang="zh-CN" altLang="en-US" sz="2800" dirty="0"/>
              <a:t>次高速激光测距采样</a:t>
            </a:r>
            <a:endParaRPr lang="en-US" altLang="zh-CN" sz="2800" dirty="0"/>
          </a:p>
          <a:p>
            <a:r>
              <a:rPr lang="en-US" altLang="zh-CN" sz="2800" dirty="0"/>
              <a:t>360</a:t>
            </a:r>
            <a:r>
              <a:rPr lang="zh-CN" altLang="en-US" sz="2800" dirty="0"/>
              <a:t>度全方位的激光测距扫描</a:t>
            </a:r>
            <a:endParaRPr lang="en-US" altLang="zh-CN" sz="2800" dirty="0"/>
          </a:p>
          <a:p>
            <a:r>
              <a:rPr lang="zh-CN" altLang="en-US" sz="2800" dirty="0"/>
              <a:t>地图测绘</a:t>
            </a:r>
            <a:endParaRPr lang="en-US" altLang="zh-CN" sz="2800" dirty="0"/>
          </a:p>
          <a:p>
            <a:r>
              <a:rPr lang="zh-CN" altLang="en-US" sz="2800" dirty="0"/>
              <a:t>机器人定位导航</a:t>
            </a:r>
            <a:endParaRPr lang="en-US" altLang="zh-CN" sz="2800" dirty="0"/>
          </a:p>
          <a:p>
            <a:r>
              <a:rPr lang="zh-CN" altLang="en-US" sz="2800" dirty="0"/>
              <a:t>物体</a:t>
            </a:r>
            <a:r>
              <a:rPr lang="en-US" altLang="zh-CN" sz="2800" dirty="0"/>
              <a:t>/</a:t>
            </a:r>
            <a:r>
              <a:rPr lang="zh-CN" altLang="en-US" sz="2800" dirty="0"/>
              <a:t>环境建模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E32A8C-38FF-4DAC-B1EC-2F3C7189E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1269506"/>
            <a:ext cx="3987554" cy="39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6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D1DC8-32DC-4BB6-89DF-A73CB2F4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586412" cy="482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10.1.1</a:t>
            </a:r>
            <a:r>
              <a:rPr lang="zh-CN" altLang="en-US" dirty="0"/>
              <a:t>激光雷达</a:t>
            </a:r>
            <a:r>
              <a:rPr lang="en-US" altLang="zh-CN" dirty="0"/>
              <a:t>——</a:t>
            </a:r>
            <a:r>
              <a:rPr lang="zh-CN" altLang="en-US" dirty="0"/>
              <a:t>激光雷达部署</a:t>
            </a: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AE09AA0B-B78D-46F7-A872-759C1C905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570" y="1690135"/>
            <a:ext cx="6172200" cy="4873625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040524" y="1103586"/>
            <a:ext cx="68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0728" y="1135117"/>
            <a:ext cx="619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代码地址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https://github.com/robopeak/rplidar_ros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0728" y="1699013"/>
            <a:ext cx="831368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(1)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将代码克隆至本地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workspace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下的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src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文件夹中：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$ cd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$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mkdir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-p	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catkin_ws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src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		#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创建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catkin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工作空间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$ cd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catkin_ws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src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			    #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进入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src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路径，克隆教学软件包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$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clone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hlinkClick r:id="rId2"/>
              </a:rPr>
              <a:t>https://github.com/robopeak/rplidar_ros.git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(2)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catkin_make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对文件夹进行编译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$ cd ~/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catkin_ws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$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catkin_make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$ source	~/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catkin_ws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devel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setup.bash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$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rospack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profile	#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刷新环境	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(3)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运行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rplidar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package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a.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运行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rplidar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节点并在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rviz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中查看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$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roslaunch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rplidar_ros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view_rplidar.launch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或者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$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roslaunch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rplidar_ros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view_rplidar_a3.launch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b.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运行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rplidar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节点并使用测试应用程序查看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$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roslaunch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rplidar_ros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rplidar.launch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(for RPLIDAR A1/A2) 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$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roslaunch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rplidar_ros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rplidar_a3.launch (for RPLIDAR A3)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$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rosrun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rplidar_ros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rplidarNodeClient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67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D1DC8-32DC-4BB6-89DF-A73CB2F4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057" y="3187700"/>
            <a:ext cx="6803886" cy="48260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10.1.2</a:t>
            </a:r>
            <a:r>
              <a:rPr lang="zh-CN" altLang="en-US" sz="3600" dirty="0"/>
              <a:t>激光雷达</a:t>
            </a:r>
            <a:r>
              <a:rPr lang="en-US" altLang="zh-CN" sz="3600" dirty="0"/>
              <a:t>——Node</a:t>
            </a:r>
            <a:r>
              <a:rPr lang="zh-CN" altLang="en-US" sz="3600" dirty="0"/>
              <a:t>分析</a:t>
            </a: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AE09AA0B-B78D-46F7-A872-759C1C905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570" y="1690135"/>
            <a:ext cx="6172200" cy="4873625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040524" y="1103586"/>
            <a:ext cx="688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16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F811-C951-4306-B5BA-8F9230DC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878888"/>
            <a:ext cx="3932237" cy="636973"/>
          </a:xfrm>
        </p:spPr>
        <p:txBody>
          <a:bodyPr/>
          <a:lstStyle/>
          <a:p>
            <a:r>
              <a:rPr lang="en-US" altLang="zh-CN" dirty="0"/>
              <a:t>a. </a:t>
            </a:r>
            <a:r>
              <a:rPr lang="en-US" altLang="zh-CN" dirty="0" err="1"/>
              <a:t>rplidarNode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0912E-4AC4-4DAC-8BD6-8D526ED77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44699"/>
          </a:xfrm>
        </p:spPr>
        <p:txBody>
          <a:bodyPr/>
          <a:lstStyle/>
          <a:p>
            <a:r>
              <a:rPr lang="en-US" altLang="zh-CN" sz="2400" dirty="0"/>
              <a:t>Published Topics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sz="1600" dirty="0"/>
              <a:t>scan (</a:t>
            </a:r>
            <a:r>
              <a:rPr lang="en-US" altLang="zh-CN" sz="1600" dirty="0" err="1"/>
              <a:t>sensor_msgs</a:t>
            </a:r>
            <a:r>
              <a:rPr lang="en-US" altLang="zh-CN" sz="1600" dirty="0"/>
              <a:t>/</a:t>
            </a:r>
            <a:r>
              <a:rPr lang="en-US" altLang="zh-CN" sz="1600" dirty="0" err="1"/>
              <a:t>LaserScan</a:t>
            </a:r>
            <a:r>
              <a:rPr lang="en-US" altLang="zh-CN" sz="1600" dirty="0"/>
              <a:t>)</a:t>
            </a:r>
          </a:p>
          <a:p>
            <a:r>
              <a:rPr lang="en-US" altLang="zh-CN" sz="2000" dirty="0"/>
              <a:t>Services</a:t>
            </a:r>
          </a:p>
          <a:p>
            <a:pPr marL="0" indent="0"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stop_motor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std_srvs</a:t>
            </a:r>
            <a:r>
              <a:rPr lang="en-US" altLang="zh-CN" sz="1600" dirty="0"/>
              <a:t>/Empty) </a:t>
            </a:r>
          </a:p>
          <a:p>
            <a:pPr marL="0" indent="0">
              <a:buNone/>
            </a:pPr>
            <a:r>
              <a:rPr lang="en-US" altLang="zh-CN" sz="1600" dirty="0"/>
              <a:t>   </a:t>
            </a:r>
            <a:r>
              <a:rPr lang="en-US" altLang="zh-CN" sz="1600" dirty="0" err="1"/>
              <a:t>start_motor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std_srvs</a:t>
            </a:r>
            <a:r>
              <a:rPr lang="en-US" altLang="zh-CN" sz="1600" dirty="0"/>
              <a:t>/Empty) </a:t>
            </a:r>
          </a:p>
          <a:p>
            <a:r>
              <a:rPr lang="en-US" altLang="zh-CN" sz="2000" dirty="0"/>
              <a:t>Parameters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serial_port</a:t>
            </a:r>
            <a:r>
              <a:rPr lang="en-US" altLang="zh-CN" sz="1600" dirty="0"/>
              <a:t> (string, default: /dev/ttyUSB0) 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serial_baudrate</a:t>
            </a:r>
            <a:r>
              <a:rPr lang="en-US" altLang="zh-CN" sz="1600" dirty="0"/>
              <a:t> (int, default: 115200) 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frame_id</a:t>
            </a:r>
            <a:r>
              <a:rPr lang="en-US" altLang="zh-CN" sz="1600" dirty="0"/>
              <a:t> (string, default: laser) </a:t>
            </a:r>
          </a:p>
          <a:p>
            <a:pPr marL="0" indent="0">
              <a:buNone/>
            </a:pPr>
            <a:r>
              <a:rPr lang="en-US" altLang="zh-CN" sz="1600" dirty="0"/>
              <a:t>    inverted (bool, default: false) 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angle_compensate</a:t>
            </a:r>
            <a:r>
              <a:rPr lang="en-US" altLang="zh-CN" sz="1600" dirty="0"/>
              <a:t> (bool, default: true) 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scan_mode</a:t>
            </a:r>
            <a:r>
              <a:rPr lang="en-US" altLang="zh-CN" sz="1600" dirty="0"/>
              <a:t> (string, default: std::string()) </a:t>
            </a:r>
            <a:endParaRPr lang="zh-CN" altLang="en-US" sz="16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06376C-5B5D-46FC-B660-F22FD52BD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1371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RPLIDAR</a:t>
            </a:r>
            <a:r>
              <a:rPr lang="zh-CN" altLang="en-US" dirty="0"/>
              <a:t>的驱动程序，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RPLIDAR</a:t>
            </a:r>
            <a:r>
              <a:rPr lang="zh-CN" altLang="en-US" dirty="0"/>
              <a:t>的</a:t>
            </a:r>
            <a:r>
              <a:rPr lang="en-US" altLang="zh-CN" dirty="0"/>
              <a:t>SDK</a:t>
            </a:r>
            <a:r>
              <a:rPr lang="zh-CN" altLang="en-US" dirty="0"/>
              <a:t>读取</a:t>
            </a:r>
            <a:r>
              <a:rPr lang="en-US" altLang="zh-CN" dirty="0"/>
              <a:t>RPLIDAR</a:t>
            </a:r>
            <a:r>
              <a:rPr lang="zh-CN" altLang="en-US" dirty="0"/>
              <a:t>原始扫描结果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转换为</a:t>
            </a:r>
            <a:r>
              <a:rPr lang="en-US" altLang="zh-CN" dirty="0"/>
              <a:t>ROS </a:t>
            </a:r>
            <a:r>
              <a:rPr lang="en-US" altLang="zh-CN" dirty="0" err="1"/>
              <a:t>LaserScan</a:t>
            </a:r>
            <a:r>
              <a:rPr lang="zh-CN" altLang="en-US" dirty="0"/>
              <a:t>消息。</a:t>
            </a:r>
          </a:p>
        </p:txBody>
      </p:sp>
    </p:spTree>
    <p:extLst>
      <p:ext uri="{BB962C8B-B14F-4D97-AF65-F5344CB8AC3E}">
        <p14:creationId xmlns:p14="http://schemas.microsoft.com/office/powerpoint/2010/main" val="118851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750</Words>
  <Application>Microsoft Office PowerPoint</Application>
  <PresentationFormat>宽屏</PresentationFormat>
  <Paragraphs>114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Arial</vt:lpstr>
      <vt:lpstr>Office 主题​​</vt:lpstr>
      <vt:lpstr>第十章 室内服务机器人</vt:lpstr>
      <vt:lpstr>目录</vt:lpstr>
      <vt:lpstr>10.1.1 激光雷达</vt:lpstr>
      <vt:lpstr>10.1.1激光雷达——激光雷达简介</vt:lpstr>
      <vt:lpstr>10.1.1激光雷达——激光雷达简介</vt:lpstr>
      <vt:lpstr>10.1.1激光雷达——激光雷达介绍</vt:lpstr>
      <vt:lpstr>10.1.1激光雷达——激光雷达部署</vt:lpstr>
      <vt:lpstr>10.1.2激光雷达——Node分析</vt:lpstr>
      <vt:lpstr>a. rplidarNode</vt:lpstr>
      <vt:lpstr>a. rplidarNode</vt:lpstr>
      <vt:lpstr>10.1.2 摄像头</vt:lpstr>
      <vt:lpstr>10.1.2 摄像头</vt:lpstr>
      <vt:lpstr>10.1.2 摄像头</vt:lpstr>
      <vt:lpstr>10.1.2 摄像头——kinect的部署</vt:lpstr>
      <vt:lpstr>10.1.3 超声波测距传感器</vt:lpstr>
      <vt:lpstr>10.1.3 超声波测距传感器——原理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室内服务机器人</dc:title>
  <dc:creator>李 昊晨</dc:creator>
  <cp:lastModifiedBy>李 昊晨</cp:lastModifiedBy>
  <cp:revision>19</cp:revision>
  <dcterms:created xsi:type="dcterms:W3CDTF">2018-08-22T09:25:38Z</dcterms:created>
  <dcterms:modified xsi:type="dcterms:W3CDTF">2018-08-24T12:16:35Z</dcterms:modified>
</cp:coreProperties>
</file>