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63" r:id="rId5"/>
    <p:sldId id="269" r:id="rId6"/>
    <p:sldId id="328" r:id="rId7"/>
    <p:sldId id="267" r:id="rId8"/>
    <p:sldId id="293" r:id="rId9"/>
    <p:sldId id="329" r:id="rId10"/>
    <p:sldId id="330" r:id="rId11"/>
    <p:sldId id="331" r:id="rId12"/>
    <p:sldId id="332" r:id="rId13"/>
    <p:sldId id="295" r:id="rId14"/>
    <p:sldId id="316" r:id="rId15"/>
    <p:sldId id="333" r:id="rId16"/>
    <p:sldId id="334" r:id="rId17"/>
    <p:sldId id="335" r:id="rId18"/>
    <p:sldId id="300" r:id="rId19"/>
    <p:sldId id="324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21" r:id="rId30"/>
    <p:sldId id="345" r:id="rId31"/>
    <p:sldId id="346" r:id="rId32"/>
    <p:sldId id="347" r:id="rId33"/>
    <p:sldId id="349" r:id="rId34"/>
    <p:sldId id="350" r:id="rId35"/>
    <p:sldId id="351" r:id="rId36"/>
    <p:sldId id="352" r:id="rId37"/>
    <p:sldId id="353" r:id="rId38"/>
    <p:sldId id="354" r:id="rId39"/>
    <p:sldId id="277" r:id="rId4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B3"/>
    <a:srgbClr val="73ABC4"/>
    <a:srgbClr val="446382"/>
    <a:srgbClr val="C3DBE7"/>
    <a:srgbClr val="354E65"/>
    <a:srgbClr val="AFCFDC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16" y="67"/>
      </p:cViewPr>
      <p:guideLst>
        <p:guide orient="horz" pos="2183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3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7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7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9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2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5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4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6848CCB9-FA91-4B98-905F-DD0A7614528F}"/>
              </a:ext>
            </a:extLst>
          </p:cNvPr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9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610029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0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1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B59C38DB-4904-4AD2-9EB7-FCDB72996AC7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8886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074" y="3821907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58440" y="4351020"/>
            <a:ext cx="47922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----topic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endParaRPr lang="en-US" altLang="zh-CN" sz="33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54E65"/>
                </a:solidFill>
              </a:rPr>
              <a:t>主讲教师：</a:t>
            </a:r>
            <a:r>
              <a:rPr lang="en-US" altLang="zh-CN" sz="2400" dirty="0">
                <a:solidFill>
                  <a:srgbClr val="354E65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D36D0-BE51-4B6E-8C55-EB5009CC6ACA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2DDA86-8533-4EF7-8D60-FA36BA207A38}"/>
              </a:ext>
            </a:extLst>
          </p:cNvPr>
          <p:cNvSpPr/>
          <p:nvPr/>
        </p:nvSpPr>
        <p:spPr>
          <a:xfrm>
            <a:off x="455842" y="1734739"/>
            <a:ext cx="743657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创建发布者节点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$vim talker.py  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打开下载好的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talker.py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文件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1AC32-BEA5-4B69-BEEA-CA7FB8EF3D3D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60E3A-973D-4BD8-B371-CD00C17BD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5375" b="61576"/>
          <a:stretch/>
        </p:blipFill>
        <p:spPr>
          <a:xfrm>
            <a:off x="1859756" y="3959568"/>
            <a:ext cx="5594484" cy="921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88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D36D0-BE51-4B6E-8C55-EB5009CC6ACA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62125-A982-429C-A3F2-69D39562F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56" y="821309"/>
            <a:ext cx="6082545" cy="54335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625977-183F-4F58-86C0-B8BA9461BDCA}"/>
              </a:ext>
            </a:extLst>
          </p:cNvPr>
          <p:cNvSpPr txBox="1"/>
          <p:nvPr/>
        </p:nvSpPr>
        <p:spPr>
          <a:xfrm>
            <a:off x="195309" y="3105834"/>
            <a:ext cx="158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talker.py</a:t>
            </a:r>
            <a:r>
              <a:rPr lang="zh-CN" altLang="en-US" dirty="0"/>
              <a:t>代码如图所示修改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DF4E4D-3B6F-460A-AAA6-2AB32EB3EE5D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91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：创建订阅者节点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81176" y="2559377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3483" y="305657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三：</a:t>
            </a:r>
            <a:r>
              <a:rPr lang="zh-CN" altLang="en-US" sz="1350" dirty="0"/>
              <a:t>创建订阅者节点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CAF96E-3917-4253-BCCC-A198377ADBC6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1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04ED94-8139-4FCB-8326-3B962057F55D}"/>
              </a:ext>
            </a:extLst>
          </p:cNvPr>
          <p:cNvSpPr/>
          <p:nvPr/>
        </p:nvSpPr>
        <p:spPr>
          <a:xfrm>
            <a:off x="455842" y="1734739"/>
            <a:ext cx="7329875" cy="238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创建创建订阅者节点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da-DK" altLang="zh-CN" sz="1500" dirty="0">
                <a:solidFill>
                  <a:srgbClr val="000000"/>
                </a:solidFill>
                <a:latin typeface="微软雅黑"/>
              </a:rPr>
              <a:t>wget https://raw.github.com/ros/ros_tutorials/kinetic-devel/rospy_tutorials/001_talker_listener/listener.py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latin typeface="+mn-ea"/>
              </a:rPr>
              <a:t>chmod</a:t>
            </a:r>
            <a:r>
              <a:rPr lang="en-US" altLang="zh-CN" sz="1500" dirty="0">
                <a:latin typeface="+mn-ea"/>
              </a:rPr>
              <a:t> +x listener.py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E6BA4-CE4E-4940-8236-7E28D38466E4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：创建订阅者节点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35FA20-BED6-412A-A7FF-180588D97832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69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E6BA4-CE4E-4940-8236-7E28D38466E4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：创建订阅者节点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E3052-ED72-422B-B809-B02AC0018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3" y="1073289"/>
            <a:ext cx="6912932" cy="47691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EF512B-1026-4FD8-B974-4FD4AA9ACE84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2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E6BA4-CE4E-4940-8236-7E28D38466E4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：创建订阅者节点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94E9CD-7814-49CE-BC75-6A2D75B754E5}"/>
              </a:ext>
            </a:extLst>
          </p:cNvPr>
          <p:cNvSpPr/>
          <p:nvPr/>
        </p:nvSpPr>
        <p:spPr>
          <a:xfrm>
            <a:off x="455842" y="1734739"/>
            <a:ext cx="743657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创建订阅者节点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$vim listener.py  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打开下载好的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listener.py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文件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83BDE7-31BC-4EC5-A233-7B157DB3EAF6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E71CB-6A17-493F-9C60-FDE6C5C5D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2" r="21641"/>
          <a:stretch/>
        </p:blipFill>
        <p:spPr>
          <a:xfrm>
            <a:off x="1589526" y="3961328"/>
            <a:ext cx="5964947" cy="11965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82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E6BA4-CE4E-4940-8236-7E28D38466E4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：创建订阅者节点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D5A92F-F00E-4536-BDC0-5564295B4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9"/>
          <a:stretch/>
        </p:blipFill>
        <p:spPr>
          <a:xfrm>
            <a:off x="1859756" y="745808"/>
            <a:ext cx="6450645" cy="4819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1C46D5-9F51-4162-8E88-2A778FC4F584}"/>
              </a:ext>
            </a:extLst>
          </p:cNvPr>
          <p:cNvSpPr txBox="1"/>
          <p:nvPr/>
        </p:nvSpPr>
        <p:spPr>
          <a:xfrm>
            <a:off x="61241" y="3105834"/>
            <a:ext cx="168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listener.py</a:t>
            </a:r>
            <a:r>
              <a:rPr lang="zh-CN" altLang="en-US" dirty="0"/>
              <a:t>代码如图所示修改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803C62-5213-4A82-B2BB-728A42E710BB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0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9538" y="2566035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43173" y="3056572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四：</a:t>
            </a:r>
            <a:r>
              <a:rPr lang="zh-CN" altLang="en-US" sz="1350" dirty="0"/>
              <a:t>编译运行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A7BD90-275C-441A-955D-E9BE5AAE90CA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35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A4695-EB2F-4C37-8840-6333F3EEC5FE}"/>
              </a:ext>
            </a:extLst>
          </p:cNvPr>
          <p:cNvSpPr/>
          <p:nvPr/>
        </p:nvSpPr>
        <p:spPr>
          <a:xfrm>
            <a:off x="455842" y="1734739"/>
            <a:ext cx="6994743" cy="20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$cd 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进入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工作空间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catkin_make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编译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A53082-AF46-453D-9C5F-CF89F6873550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46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F4480A-879C-455F-9460-8C028D905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 b="50939"/>
          <a:stretch/>
        </p:blipFill>
        <p:spPr>
          <a:xfrm>
            <a:off x="737774" y="1519872"/>
            <a:ext cx="7802516" cy="36931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32361B-90AE-4BAC-A0D7-EC8C25C839BB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3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746" y="451857"/>
            <a:ext cx="150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ABC4"/>
                </a:solidFill>
              </a:rPr>
              <a:t>Topic</a:t>
            </a:r>
            <a:r>
              <a:rPr lang="zh-CN" altLang="en-US" sz="1200" dirty="0">
                <a:solidFill>
                  <a:srgbClr val="73ABC4"/>
                </a:solidFill>
              </a:rPr>
              <a:t>的</a:t>
            </a:r>
            <a:r>
              <a:rPr lang="en-US" altLang="zh-CN" sz="1200" dirty="0">
                <a:solidFill>
                  <a:srgbClr val="73ABC4"/>
                </a:solidFill>
              </a:rPr>
              <a:t>Python</a:t>
            </a:r>
            <a:r>
              <a:rPr lang="zh-CN" altLang="en-US" sz="1200" dirty="0">
                <a:solidFill>
                  <a:srgbClr val="73ABC4"/>
                </a:solidFill>
              </a:rPr>
              <a:t>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9139" y="1788795"/>
            <a:ext cx="256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实训</a:t>
            </a:r>
            <a:r>
              <a:rPr lang="en-US" altLang="zh-CN" dirty="0"/>
              <a:t>-Topic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220" name=" 220"/>
          <p:cNvSpPr/>
          <p:nvPr/>
        </p:nvSpPr>
        <p:spPr>
          <a:xfrm>
            <a:off x="1308735" y="2308384"/>
            <a:ext cx="3309938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tx1"/>
                </a:solidFill>
              </a:rPr>
              <a:t>一：创建功能包</a:t>
            </a:r>
            <a:r>
              <a:rPr lang="en-US" altLang="zh-CN" sz="1350" dirty="0" err="1">
                <a:solidFill>
                  <a:schemeClr val="tx1"/>
                </a:solidFill>
              </a:rPr>
              <a:t>ros_tutorials_topic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156" y="230931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1</a:t>
            </a:r>
          </a:p>
        </p:txBody>
      </p:sp>
      <p:sp>
        <p:nvSpPr>
          <p:cNvPr id="12" name=" 220"/>
          <p:cNvSpPr/>
          <p:nvPr/>
        </p:nvSpPr>
        <p:spPr>
          <a:xfrm>
            <a:off x="1310641" y="2750344"/>
            <a:ext cx="3308033" cy="301943"/>
          </a:xfrm>
          <a:prstGeom prst="homePlate">
            <a:avLst>
              <a:gd name="adj" fmla="val 69750"/>
            </a:avLst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61" y="275127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310640" y="3183731"/>
            <a:ext cx="3261360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61" y="318466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3</a:t>
            </a:r>
          </a:p>
        </p:txBody>
      </p:sp>
      <p:sp>
        <p:nvSpPr>
          <p:cNvPr id="16" name=" 220"/>
          <p:cNvSpPr/>
          <p:nvPr/>
        </p:nvSpPr>
        <p:spPr>
          <a:xfrm>
            <a:off x="1310641" y="3637121"/>
            <a:ext cx="3308033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1061" y="363805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0641" y="2772251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二：创建发布者节点</a:t>
            </a:r>
            <a:endParaRPr lang="en-US" altLang="zh-CN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10640" y="3205639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三：创建订阅者节点</a:t>
            </a:r>
            <a:endParaRPr lang="en-US" altLang="zh-CN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1310640" y="365712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四：编译运行</a:t>
            </a:r>
          </a:p>
        </p:txBody>
      </p:sp>
      <p:sp>
        <p:nvSpPr>
          <p:cNvPr id="20" name=" 220">
            <a:extLst>
              <a:ext uri="{FF2B5EF4-FFF2-40B4-BE49-F238E27FC236}">
                <a16:creationId xmlns:a16="http://schemas.microsoft.com/office/drawing/2014/main" id="{BFFF836E-C3E0-42E9-BB16-2B831AB358DD}"/>
              </a:ext>
            </a:extLst>
          </p:cNvPr>
          <p:cNvSpPr/>
          <p:nvPr/>
        </p:nvSpPr>
        <p:spPr>
          <a:xfrm>
            <a:off x="1325065" y="4084327"/>
            <a:ext cx="3308033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CDDB57-21D7-4E50-A1FC-B57CC400AF2F}"/>
              </a:ext>
            </a:extLst>
          </p:cNvPr>
          <p:cNvSpPr txBox="1"/>
          <p:nvPr/>
        </p:nvSpPr>
        <p:spPr>
          <a:xfrm>
            <a:off x="885485" y="4085258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FFF6A5-ECB4-426A-898C-7E74B9811C6A}"/>
              </a:ext>
            </a:extLst>
          </p:cNvPr>
          <p:cNvSpPr txBox="1"/>
          <p:nvPr/>
        </p:nvSpPr>
        <p:spPr>
          <a:xfrm>
            <a:off x="1325064" y="4104330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五：检查运行中的节点的通信状态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CD31B-A2BE-4C3A-8A83-0258033BA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02"/>
          <a:stretch/>
        </p:blipFill>
        <p:spPr>
          <a:xfrm>
            <a:off x="781258" y="1424391"/>
            <a:ext cx="7581483" cy="40092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553F1B-1C7B-42AE-8CA2-B59D47E9771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41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5CD92D-33AD-409C-850B-6EB8B4C85862}"/>
              </a:ext>
            </a:extLst>
          </p:cNvPr>
          <p:cNvSpPr/>
          <p:nvPr/>
        </p:nvSpPr>
        <p:spPr>
          <a:xfrm>
            <a:off x="897672" y="2001069"/>
            <a:ext cx="6994743" cy="20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./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roscore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运行主节点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5158-7EF7-4506-B1A3-8615190D8C27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58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C479D9-15AA-4157-A656-557EBC2BF32F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13A8-79A0-4815-9F37-F4CFEA812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7" b="2778"/>
          <a:stretch/>
        </p:blipFill>
        <p:spPr>
          <a:xfrm>
            <a:off x="949912" y="1021883"/>
            <a:ext cx="6942504" cy="50703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712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12AA2A-6AED-4064-ACC0-ED8723024469}"/>
              </a:ext>
            </a:extLst>
          </p:cNvPr>
          <p:cNvSpPr/>
          <p:nvPr/>
        </p:nvSpPr>
        <p:spPr>
          <a:xfrm>
            <a:off x="897672" y="2001069"/>
            <a:ext cx="6994743" cy="20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ros_tutorials_topic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talker.py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66ADDC-264F-47B0-B06A-138EB36DAD03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73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210FE5-DC4E-41B6-AC9D-F7B0F8F24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"/>
          <a:stretch/>
        </p:blipFill>
        <p:spPr>
          <a:xfrm>
            <a:off x="1095375" y="1331650"/>
            <a:ext cx="7160858" cy="4154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2747F8-F8CB-4F0E-A86D-DEC44801A656}"/>
              </a:ext>
            </a:extLst>
          </p:cNvPr>
          <p:cNvSpPr txBox="1"/>
          <p:nvPr/>
        </p:nvSpPr>
        <p:spPr>
          <a:xfrm>
            <a:off x="568171" y="790113"/>
            <a:ext cx="239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3794DA-A684-4532-A708-0B605F1B5A6F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4DA2E-6BDA-40A4-8AC7-A0772699BE07}"/>
              </a:ext>
            </a:extLst>
          </p:cNvPr>
          <p:cNvSpPr/>
          <p:nvPr/>
        </p:nvSpPr>
        <p:spPr>
          <a:xfrm>
            <a:off x="897672" y="2001069"/>
            <a:ext cx="6994743" cy="20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ros_tutorials_topic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listener.py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19F00-4605-4637-96B0-932FE734DD8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71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2747F8-F8CB-4F0E-A86D-DEC44801A656}"/>
              </a:ext>
            </a:extLst>
          </p:cNvPr>
          <p:cNvSpPr txBox="1"/>
          <p:nvPr/>
        </p:nvSpPr>
        <p:spPr>
          <a:xfrm>
            <a:off x="568171" y="790113"/>
            <a:ext cx="239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3DBAA-26B0-4750-BBE2-7B408567B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"/>
          <a:stretch/>
        </p:blipFill>
        <p:spPr>
          <a:xfrm>
            <a:off x="1076325" y="1358282"/>
            <a:ext cx="6991350" cy="3925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F21599-2A95-4DB0-84ED-A19F1EC03F9F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5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2C321-78AC-4C80-9785-23E55C330F88}"/>
              </a:ext>
            </a:extLst>
          </p:cNvPr>
          <p:cNvSpPr txBox="1"/>
          <p:nvPr/>
        </p:nvSpPr>
        <p:spPr>
          <a:xfrm>
            <a:off x="1859757" y="440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2747F8-F8CB-4F0E-A86D-DEC44801A656}"/>
              </a:ext>
            </a:extLst>
          </p:cNvPr>
          <p:cNvSpPr txBox="1"/>
          <p:nvPr/>
        </p:nvSpPr>
        <p:spPr>
          <a:xfrm>
            <a:off x="568171" y="790113"/>
            <a:ext cx="239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两个结果对比：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920399-4773-4A76-AB76-33A15F1B7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/>
          <a:stretch/>
        </p:blipFill>
        <p:spPr>
          <a:xfrm>
            <a:off x="0" y="1660124"/>
            <a:ext cx="9144000" cy="37641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946F79-70D9-4455-A1BC-9004B006CE89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6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2271" y="2594907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64112" y="3056572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五：</a:t>
            </a:r>
            <a:r>
              <a:rPr lang="zh-CN" altLang="en-US" sz="1350" dirty="0"/>
              <a:t>检查运行中的节点的通信状态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48938-1A6C-4911-BFB9-91C85EAAA809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26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B1082-DEB2-429A-9C66-060349AC2FA1}"/>
              </a:ext>
            </a:extLst>
          </p:cNvPr>
          <p:cNvSpPr/>
          <p:nvPr/>
        </p:nvSpPr>
        <p:spPr>
          <a:xfrm>
            <a:off x="1074628" y="1122180"/>
            <a:ext cx="6994743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7C31F4-7FCE-493D-A5A5-C7D0DE163E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" r="47068" b="55285"/>
          <a:stretch/>
        </p:blipFill>
        <p:spPr>
          <a:xfrm>
            <a:off x="1928615" y="3254538"/>
            <a:ext cx="5286768" cy="23109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995704-ECE2-413D-B1C3-6109B24CF278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06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5121" y="2566035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94084" y="3128117"/>
            <a:ext cx="2727286" cy="309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350" dirty="0"/>
              <a:t>一：创建功能包</a:t>
            </a:r>
            <a:r>
              <a:rPr lang="en-US" altLang="zh-CN" sz="1350" dirty="0" err="1"/>
              <a:t>ros_tutorials_topic</a:t>
            </a:r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ED5A2-B5ED-488F-85DB-924F76F6240D}"/>
              </a:ext>
            </a:extLst>
          </p:cNvPr>
          <p:cNvSpPr txBox="1"/>
          <p:nvPr/>
        </p:nvSpPr>
        <p:spPr>
          <a:xfrm>
            <a:off x="1865746" y="451857"/>
            <a:ext cx="2475435" cy="28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C93B3"/>
                </a:solidFill>
              </a:rPr>
              <a:t>一：创建功能包</a:t>
            </a:r>
            <a:r>
              <a:rPr lang="en-US" altLang="zh-CN" sz="1200" dirty="0" err="1">
                <a:solidFill>
                  <a:srgbClr val="4C93B3"/>
                </a:solidFill>
              </a:rPr>
              <a:t>ros_tutorials_topic</a:t>
            </a:r>
            <a:endParaRPr lang="zh-CN" altLang="en-US" sz="1200" dirty="0">
              <a:solidFill>
                <a:srgbClr val="4C93B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9080F3-4B70-473F-AE9F-81801E70641F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B1082-DEB2-429A-9C66-060349AC2FA1}"/>
              </a:ext>
            </a:extLst>
          </p:cNvPr>
          <p:cNvSpPr/>
          <p:nvPr/>
        </p:nvSpPr>
        <p:spPr>
          <a:xfrm>
            <a:off x="1074628" y="1122180"/>
            <a:ext cx="6994743" cy="135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/chatter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7A76B-5BFB-4B03-9654-6DC37C9EFD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8" r="2442" b="14752"/>
          <a:stretch/>
        </p:blipFill>
        <p:spPr>
          <a:xfrm>
            <a:off x="1166335" y="2964100"/>
            <a:ext cx="6811328" cy="21128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0F4D96-F600-4831-9C78-4831AA9AAC6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11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B1082-DEB2-429A-9C66-060349AC2FA1}"/>
              </a:ext>
            </a:extLst>
          </p:cNvPr>
          <p:cNvSpPr/>
          <p:nvPr/>
        </p:nvSpPr>
        <p:spPr>
          <a:xfrm>
            <a:off x="1074628" y="1122180"/>
            <a:ext cx="6994743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talker.py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运行的终端下关闭发布者节点（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Ctrl+c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）：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/chatter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991F7-D9CE-4A3B-8FC4-4167805D0439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BD7B4-C966-4521-AC9E-C7FB24EC0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46" y="3208996"/>
            <a:ext cx="6961905" cy="22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480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B1082-DEB2-429A-9C66-060349AC2FA1}"/>
              </a:ext>
            </a:extLst>
          </p:cNvPr>
          <p:cNvSpPr/>
          <p:nvPr/>
        </p:nvSpPr>
        <p:spPr>
          <a:xfrm>
            <a:off x="1074628" y="1122180"/>
            <a:ext cx="6994743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listener.py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运行的终端下关闭订阅者节点（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Ctrl+c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）：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/chatter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613BE7-7CA3-4B3A-8D80-C9DBAA60D8EA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79BF74-7DC9-4B57-99BD-14D811BA5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7"/>
          <a:stretch/>
        </p:blipFill>
        <p:spPr>
          <a:xfrm>
            <a:off x="1091046" y="3206583"/>
            <a:ext cx="6961905" cy="1974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344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B1082-DEB2-429A-9C66-060349AC2FA1}"/>
              </a:ext>
            </a:extLst>
          </p:cNvPr>
          <p:cNvSpPr/>
          <p:nvPr/>
        </p:nvSpPr>
        <p:spPr>
          <a:xfrm>
            <a:off x="1074628" y="2240766"/>
            <a:ext cx="6994743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重新运行发布者和订阅者节点：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echo /chatter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C055E3-4759-4D81-9BB9-A422227A70A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612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BC98E-502C-4B37-88CB-860B309805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>
          <a:xfrm>
            <a:off x="871358" y="1507632"/>
            <a:ext cx="6962775" cy="38427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6DAC05-1556-4ECE-A64B-D43F6D886ACF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032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6" y="45806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：检查运行中的节点的通信状态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631A1-BAB9-408F-B790-2C7B3CB71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76" y="2962700"/>
            <a:ext cx="6518472" cy="30778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FC3E6D-8D2A-454B-A9E9-EEE78A4E87BD}"/>
              </a:ext>
            </a:extLst>
          </p:cNvPr>
          <p:cNvSpPr/>
          <p:nvPr/>
        </p:nvSpPr>
        <p:spPr>
          <a:xfrm>
            <a:off x="1074628" y="1122180"/>
            <a:ext cx="6994743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rqt_graph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6685D-419B-49A3-8EC2-CFA833A8AA8A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481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440312"/>
            <a:ext cx="1478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注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 err="1">
                <a:solidFill>
                  <a:srgbClr val="446382"/>
                </a:solidFill>
              </a:rPr>
              <a:t>rosclean</a:t>
            </a:r>
            <a:r>
              <a:rPr lang="zh-CN" altLang="en-US" sz="1200" dirty="0">
                <a:solidFill>
                  <a:srgbClr val="446382"/>
                </a:solidFill>
              </a:rPr>
              <a:t>小工具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9538" y="2566035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2723" y="3056572"/>
            <a:ext cx="17043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注：</a:t>
            </a:r>
            <a:r>
              <a:rPr lang="en-US" altLang="zh-CN" sz="1350" dirty="0" err="1">
                <a:solidFill>
                  <a:srgbClr val="000000"/>
                </a:solidFill>
                <a:latin typeface="Arial"/>
                <a:ea typeface="微软雅黑"/>
              </a:rPr>
              <a:t>rosclean</a:t>
            </a: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小工具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A07531-DF72-4356-820C-8162363D66E8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33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9757" y="440312"/>
            <a:ext cx="1478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注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 err="1">
                <a:solidFill>
                  <a:srgbClr val="446382"/>
                </a:solidFill>
              </a:rPr>
              <a:t>rosclean</a:t>
            </a:r>
            <a:r>
              <a:rPr lang="zh-CN" altLang="en-US" sz="1200" dirty="0">
                <a:solidFill>
                  <a:srgbClr val="446382"/>
                </a:solidFill>
              </a:rPr>
              <a:t>小工具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62A9A8-52D0-454E-A8F4-C9C3C363C5D7}"/>
              </a:ext>
            </a:extLst>
          </p:cNvPr>
          <p:cNvSpPr/>
          <p:nvPr/>
        </p:nvSpPr>
        <p:spPr>
          <a:xfrm>
            <a:off x="439445" y="1017792"/>
            <a:ext cx="8038730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NotoSerifCJKsc-Regular"/>
              </a:rPr>
              <a:t>当运行</a:t>
            </a:r>
            <a:r>
              <a:rPr lang="en-US" altLang="zh-CN" dirty="0" err="1">
                <a:latin typeface="NotoSerifCJKsc-Regular"/>
              </a:rPr>
              <a:t>roscore</a:t>
            </a:r>
            <a:r>
              <a:rPr lang="zh-CN" altLang="en-US" dirty="0">
                <a:latin typeface="NotoSerifCJKsc-Regular"/>
              </a:rPr>
              <a:t>时，如果显示以下警告信息，则意味着日志文件超过</a:t>
            </a:r>
            <a:r>
              <a:rPr lang="en-US" altLang="zh-CN" dirty="0">
                <a:latin typeface="NotoSerifCJKsc-Regular"/>
              </a:rPr>
              <a:t>1GB</a:t>
            </a:r>
            <a:r>
              <a:rPr lang="zh-CN" altLang="en-US" dirty="0">
                <a:latin typeface="NotoSerifCJKsc-Regular"/>
              </a:rPr>
              <a:t>，如果用户觉得会让系统不堪重负，请使用</a:t>
            </a:r>
            <a:r>
              <a:rPr lang="en-US" altLang="zh-CN" dirty="0" err="1">
                <a:latin typeface="NotoSerifCJKsc-Regular"/>
              </a:rPr>
              <a:t>rosclean</a:t>
            </a:r>
            <a:r>
              <a:rPr lang="zh-CN" altLang="en-US" dirty="0">
                <a:latin typeface="NotoSerifCJKsc-Regular"/>
              </a:rPr>
              <a:t>命令将其删除。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6ECAB8-0F97-41C4-8B33-A7BF00658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6" y="2290875"/>
            <a:ext cx="7414760" cy="5282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F61DAB-A81C-4717-B7BC-14F459B1126B}"/>
              </a:ext>
            </a:extLst>
          </p:cNvPr>
          <p:cNvSpPr/>
          <p:nvPr/>
        </p:nvSpPr>
        <p:spPr>
          <a:xfrm>
            <a:off x="552635" y="3164380"/>
            <a:ext cx="8038730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NotoSerifCJKsc-Regular"/>
              </a:rPr>
              <a:t>以下是删除</a:t>
            </a:r>
            <a:r>
              <a:rPr lang="en-US" altLang="zh-CN" dirty="0">
                <a:latin typeface="NotoSerifCJKsc-Regular"/>
              </a:rPr>
              <a:t>ROS</a:t>
            </a:r>
            <a:r>
              <a:rPr lang="zh-CN" altLang="en-US" dirty="0">
                <a:latin typeface="NotoSerifCJKsc-Regular"/>
              </a:rPr>
              <a:t>日志存储库（笔者是</a:t>
            </a:r>
            <a:r>
              <a:rPr lang="en-US" altLang="zh-CN" dirty="0">
                <a:latin typeface="NotoSerifCJKsc-Regular"/>
              </a:rPr>
              <a:t>/home/rt/.</a:t>
            </a:r>
            <a:r>
              <a:rPr lang="en-US" altLang="zh-CN" dirty="0" err="1">
                <a:latin typeface="NotoSerifCJKsc-Regular"/>
              </a:rPr>
              <a:t>ros</a:t>
            </a:r>
            <a:r>
              <a:rPr lang="en-US" altLang="zh-CN" dirty="0">
                <a:latin typeface="NotoSerifCJKsc-Regular"/>
              </a:rPr>
              <a:t>/log</a:t>
            </a:r>
            <a:r>
              <a:rPr lang="zh-CN" altLang="en-US" dirty="0">
                <a:latin typeface="NotoSerifCJKsc-Regular"/>
              </a:rPr>
              <a:t>）的所有日志的示例。如果要删除它，请按</a:t>
            </a:r>
            <a:r>
              <a:rPr lang="en-US" altLang="zh-CN" dirty="0">
                <a:latin typeface="NotoSerifCJKsc-Regular"/>
              </a:rPr>
              <a:t>y</a:t>
            </a:r>
            <a:r>
              <a:rPr lang="zh-CN" altLang="en-US" dirty="0">
                <a:latin typeface="NotoSerifCJKsc-Regular"/>
              </a:rPr>
              <a:t>按钮将其删除。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D5E4F1-601C-429A-9EC0-0F9AF8D1BF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65"/>
          <a:stretch/>
        </p:blipFill>
        <p:spPr>
          <a:xfrm>
            <a:off x="2243146" y="4045327"/>
            <a:ext cx="4566031" cy="13666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ED235A-AFA2-4C0E-9B2A-6C639ACDC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32" r="50065"/>
          <a:stretch/>
        </p:blipFill>
        <p:spPr>
          <a:xfrm>
            <a:off x="2243146" y="5403141"/>
            <a:ext cx="4566031" cy="7480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4780E8-E88F-49E3-9217-87A438E7B278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792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952" y="256032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    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F9FF5-7DD1-44C2-8CED-E67DBDA69680}"/>
              </a:ext>
            </a:extLst>
          </p:cNvPr>
          <p:cNvSpPr/>
          <p:nvPr/>
        </p:nvSpPr>
        <p:spPr>
          <a:xfrm>
            <a:off x="964767" y="1773496"/>
            <a:ext cx="721446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创建包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ros_tutorials_topic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catkin_create_pkg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ros_tutorials_topic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std_msgs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roscpp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rospy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DC094C-098D-4272-8D34-C827AF094A37}"/>
              </a:ext>
            </a:extLst>
          </p:cNvPr>
          <p:cNvSpPr txBox="1"/>
          <p:nvPr/>
        </p:nvSpPr>
        <p:spPr>
          <a:xfrm>
            <a:off x="1865746" y="451857"/>
            <a:ext cx="2475435" cy="28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C93B3"/>
                </a:solidFill>
              </a:rPr>
              <a:t>一：创建功能包</a:t>
            </a:r>
            <a:r>
              <a:rPr lang="en-US" altLang="zh-CN" sz="1200" dirty="0" err="1">
                <a:solidFill>
                  <a:srgbClr val="4C93B3"/>
                </a:solidFill>
              </a:rPr>
              <a:t>ros_tutorials_topic</a:t>
            </a:r>
            <a:endParaRPr lang="zh-CN" altLang="en-US" sz="1200" dirty="0">
              <a:solidFill>
                <a:srgbClr val="4C93B3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2ECF07-226D-4118-A2CA-EA6A4C3D85D1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F9FF5-7DD1-44C2-8CED-E67DBDA69680}"/>
              </a:ext>
            </a:extLst>
          </p:cNvPr>
          <p:cNvSpPr/>
          <p:nvPr/>
        </p:nvSpPr>
        <p:spPr>
          <a:xfrm>
            <a:off x="964767" y="1773496"/>
            <a:ext cx="721446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ros_tutorials_topic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ls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DC094C-098D-4272-8D34-C827AF094A37}"/>
              </a:ext>
            </a:extLst>
          </p:cNvPr>
          <p:cNvSpPr txBox="1"/>
          <p:nvPr/>
        </p:nvSpPr>
        <p:spPr>
          <a:xfrm>
            <a:off x="1865746" y="451857"/>
            <a:ext cx="2475435" cy="28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C93B3"/>
                </a:solidFill>
              </a:rPr>
              <a:t>一：创建功能包</a:t>
            </a:r>
            <a:r>
              <a:rPr lang="en-US" altLang="zh-CN" sz="1200" dirty="0" err="1">
                <a:solidFill>
                  <a:srgbClr val="4C93B3"/>
                </a:solidFill>
              </a:rPr>
              <a:t>ros_tutorials_topic</a:t>
            </a:r>
            <a:endParaRPr lang="zh-CN" altLang="en-US" sz="1200" dirty="0">
              <a:solidFill>
                <a:srgbClr val="4C93B3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F04B7D-D332-4978-AE62-559F524FE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73"/>
          <a:stretch/>
        </p:blipFill>
        <p:spPr>
          <a:xfrm>
            <a:off x="5410072" y="3882108"/>
            <a:ext cx="3192391" cy="1509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BEC1F0-FFF8-4959-B123-EFBD511389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7"/>
          <a:stretch/>
        </p:blipFill>
        <p:spPr>
          <a:xfrm>
            <a:off x="1248446" y="4028405"/>
            <a:ext cx="4007135" cy="12165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CE157C-1042-4578-9BB9-B7F55F5E76C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2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0991" y="2566035"/>
            <a:ext cx="264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56845" y="3056572"/>
            <a:ext cx="17427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/>
              <a:t>二：创建发布者节点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7D2818-5D45-443D-B76B-2BD4F567BBBC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6994743" cy="20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创建发布者节点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mkdir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scripts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创建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scripts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文件夹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latin typeface="+mn-ea"/>
              </a:rPr>
              <a:t>cd scripts                               //</a:t>
            </a:r>
            <a:r>
              <a:rPr lang="zh-CN" altLang="en-US" sz="1500" dirty="0">
                <a:latin typeface="+mn-ea"/>
              </a:rPr>
              <a:t>进入</a:t>
            </a:r>
            <a:r>
              <a:rPr lang="en-US" altLang="zh-CN" sz="1500" dirty="0">
                <a:latin typeface="+mn-ea"/>
              </a:rPr>
              <a:t>msg</a:t>
            </a:r>
            <a:r>
              <a:rPr lang="zh-CN" altLang="en-US" sz="1500" dirty="0">
                <a:latin typeface="+mn-ea"/>
              </a:rPr>
              <a:t>文件夹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D36D0-BE51-4B6E-8C55-EB5009CC6ACA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ADBDE1-9776-4BAF-A43A-75BC0336F8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" r="50000" b="81842"/>
          <a:stretch/>
        </p:blipFill>
        <p:spPr>
          <a:xfrm>
            <a:off x="1859756" y="4207207"/>
            <a:ext cx="5122370" cy="11274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180DE3C-2034-421A-B130-82105AC3DA5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02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7436573" cy="238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创建发布者节点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</a:t>
            </a:r>
            <a:r>
              <a:rPr lang="da-DK" altLang="zh-CN" sz="1500" dirty="0">
                <a:solidFill>
                  <a:srgbClr val="000000"/>
                </a:solidFill>
                <a:latin typeface="微软雅黑"/>
              </a:rPr>
              <a:t> wget https://raw.github.com/ros/ros_tutorials/kinetic-devel/rospy_tutorials/001_talker_listener/talker.py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latin typeface="+mn-ea"/>
              </a:rPr>
              <a:t>chmod</a:t>
            </a:r>
            <a:r>
              <a:rPr lang="en-US" altLang="zh-CN" sz="1500" dirty="0">
                <a:latin typeface="+mn-ea"/>
              </a:rPr>
              <a:t> +x talker.py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D36D0-BE51-4B6E-8C55-EB5009CC6ACA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019B2-97CA-4C3A-B773-65F65F18C9C7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65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D36D0-BE51-4B6E-8C55-EB5009CC6ACA}"/>
              </a:ext>
            </a:extLst>
          </p:cNvPr>
          <p:cNvSpPr txBox="1"/>
          <p:nvPr/>
        </p:nvSpPr>
        <p:spPr>
          <a:xfrm>
            <a:off x="1859756" y="4580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二：创建发布者节点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2CC7A0-7099-4BCD-9069-A4FDF1DE65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8" r="2764" b="5386"/>
          <a:stretch/>
        </p:blipFill>
        <p:spPr>
          <a:xfrm>
            <a:off x="825646" y="1387597"/>
            <a:ext cx="7492708" cy="40126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BEDFE4-E5D2-4B78-A9B0-E6426F59877E}"/>
              </a:ext>
            </a:extLst>
          </p:cNvPr>
          <p:cNvSpPr txBox="1"/>
          <p:nvPr/>
        </p:nvSpPr>
        <p:spPr>
          <a:xfrm>
            <a:off x="572600" y="174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930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1176</Words>
  <Application>Microsoft Office PowerPoint</Application>
  <PresentationFormat>全屏显示(4:3)</PresentationFormat>
  <Paragraphs>235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NotoSerifCJKsc-Regular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</cp:lastModifiedBy>
  <cp:revision>552</cp:revision>
  <dcterms:created xsi:type="dcterms:W3CDTF">2017-08-03T09:01:00Z</dcterms:created>
  <dcterms:modified xsi:type="dcterms:W3CDTF">2018-09-15T11:22:03Z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