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y" initials="z" lastIdx="13" clrIdx="0">
    <p:extLst>
      <p:ext uri="{19B8F6BF-5375-455C-9EA6-DF929625EA0E}">
        <p15:presenceInfo xmlns:p15="http://schemas.microsoft.com/office/powerpoint/2012/main" userId="zy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F5AB-8F7A-4646-96E7-997B912EF08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3042-180B-4921-826A-29F028E0B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6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06556-C92A-4E49-B309-7B61A9D77FB6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64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7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3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30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82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/>
              <a:t>27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20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04E6-1E90-41EA-948B-422BB0095D4F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/>
              <a:t>28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42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35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00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4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5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1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65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3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98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59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4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20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58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74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24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58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73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394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15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68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58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2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858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98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3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89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424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10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55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67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032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22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161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90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878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383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656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7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3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6485-D165-4DF0-B0B7-848F58C1B339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3800-C1D0-4D76-8448-53619F105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52DF-FCC8-42BF-9F1E-DCDC632FF8A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2395-2F6A-4C59-B433-49DE37ED51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9F4B-09AB-4E28-9600-083ACB5D0F2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6FF8-9572-4891-978A-A26F921C84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q.droid.ac.cn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397F099B-5F2D-4015-81B4-8A7AE07D8CD6}"/>
              </a:ext>
            </a:extLst>
          </p:cNvPr>
          <p:cNvSpPr>
            <a:spLocks noGrp="1"/>
          </p:cNvSpPr>
          <p:nvPr/>
        </p:nvSpPr>
        <p:spPr>
          <a:xfrm>
            <a:off x="1524000" y="2958893"/>
            <a:ext cx="9144000" cy="106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ROS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的安装与配置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1794229" y="2099388"/>
            <a:ext cx="369686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不同发行版的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与其首选的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Ubuntu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版本对照表</a:t>
            </a:r>
            <a:endParaRPr lang="zh-CN" altLang="en-US" sz="1500" kern="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93" y="857250"/>
            <a:ext cx="48031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7" name="矩形 6"/>
          <p:cNvSpPr/>
          <p:nvPr/>
        </p:nvSpPr>
        <p:spPr>
          <a:xfrm>
            <a:off x="2209801" y="1876398"/>
            <a:ext cx="796367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更换源列表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软件与更新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Ubuntu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 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勾选关键字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universe , restricted , multiverse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三项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终端中输入：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-c '. /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-release &amp;&amp; echo "deb http://mirrors.ustc.edu.cn/ros/ubuntu/$ DISTRIB_CODENAME main" &gt; /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/apt/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sources.list.d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ros-latest.list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950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04" y="1638299"/>
            <a:ext cx="6018399" cy="42945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4229" y="2099388"/>
            <a:ext cx="369686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更换源列表</a:t>
            </a:r>
            <a:endParaRPr lang="zh-CN" altLang="en-US" sz="15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7" name="矩形 6"/>
          <p:cNvSpPr/>
          <p:nvPr/>
        </p:nvSpPr>
        <p:spPr>
          <a:xfrm>
            <a:off x="2237792" y="1778426"/>
            <a:ext cx="779012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添加公钥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15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apt-key </a:t>
            </a:r>
            <a:r>
              <a:rPr lang="en-US" altLang="zh-CN" sz="15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5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keyserver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hkp://ha.pool.sks-keyservers.net:80 --</a:t>
            </a:r>
            <a:r>
              <a:rPr lang="en-US" altLang="zh-CN" sz="15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-key 421C365BD9FF1F717815A3895523BAEEB01FA116</a:t>
            </a:r>
            <a:endParaRPr lang="en-US" altLang="zh-CN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4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7" name="矩形 6"/>
          <p:cNvSpPr/>
          <p:nvPr/>
        </p:nvSpPr>
        <p:spPr>
          <a:xfrm>
            <a:off x="2237793" y="1778425"/>
            <a:ext cx="8074999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更新系统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apt-get update &amp;&amp; sudo apt-get upgrade</a:t>
            </a:r>
          </a:p>
        </p:txBody>
      </p:sp>
    </p:spTree>
    <p:extLst>
      <p:ext uri="{BB962C8B-B14F-4D97-AF65-F5344CB8AC3E}">
        <p14:creationId xmlns:p14="http://schemas.microsoft.com/office/powerpoint/2010/main" val="2032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7" name="矩形 6"/>
          <p:cNvSpPr/>
          <p:nvPr/>
        </p:nvSpPr>
        <p:spPr>
          <a:xfrm>
            <a:off x="2171118" y="2178475"/>
            <a:ext cx="8074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ROS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安装方式的选择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桌面完整版安装（包含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rqt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rviz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、通用机器人函数库、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2D/3D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仿真器、导航以及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2D/3D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感知功能）；</a:t>
            </a:r>
            <a:endParaRPr lang="en-US" altLang="zh-CN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桌面完整版安装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16.04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 Kinetic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endParaRPr lang="en-US" altLang="zh-CN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sudo apt-get install 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-kinetic-desktop-full # Ubuntu 16.04</a:t>
            </a:r>
          </a:p>
          <a:p>
            <a:pPr lvl="1" algn="just">
              <a:lnSpc>
                <a:spcPct val="150000"/>
              </a:lnSpc>
            </a:pPr>
            <a:endParaRPr lang="en-US" altLang="zh-CN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7" name="矩形 6"/>
          <p:cNvSpPr/>
          <p:nvPr/>
        </p:nvSpPr>
        <p:spPr>
          <a:xfrm>
            <a:off x="2237792" y="1778425"/>
            <a:ext cx="6589978" cy="310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ROS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安装方式的选择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桌面版安装（包含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rqt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rviz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以及通用机器人函数库）</a:t>
            </a:r>
          </a:p>
          <a:p>
            <a:pPr marL="200025" algn="just">
              <a:lnSpc>
                <a:spcPct val="150000"/>
              </a:lnSpc>
            </a:pP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apt-get install 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-kinetic-desktop</a:t>
            </a:r>
            <a:r>
              <a:rPr lang="zh-CN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9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基础版安装（包含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核心软件包、构建工具以及通信相关的程序库，无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工具）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apt-get install 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-kinetic-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-base</a:t>
            </a:r>
            <a:r>
              <a:rPr lang="zh-CN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9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单独软件包安装（安装某个指定的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软件包，使用软件包名称替换掉下面的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    sudo apt-get install 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-kinetic-PACKAGE</a:t>
            </a:r>
            <a:r>
              <a:rPr lang="zh-CN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。</a:t>
            </a:r>
            <a:endParaRPr lang="en-US" altLang="zh-CN" sz="2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3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7" name="矩形 6"/>
          <p:cNvSpPr/>
          <p:nvPr/>
        </p:nvSpPr>
        <p:spPr>
          <a:xfrm>
            <a:off x="2237792" y="1778425"/>
            <a:ext cx="6589978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安装遇到问题该如何解决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软件包的依赖问题</a:t>
            </a:r>
            <a:endParaRPr lang="zh-CN" altLang="zh-CN" sz="9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0025" algn="just">
              <a:lnSpc>
                <a:spcPct val="150000"/>
              </a:lnSpc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可能出现在重复安装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、错误安装软件包的过程中</a:t>
            </a:r>
            <a:r>
              <a:rPr lang="zh-CN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9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zh-CN" sz="9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0025" algn="just">
              <a:lnSpc>
                <a:spcPct val="150000"/>
              </a:lnSpc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下列软件包有未满足的依赖关系：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-kinetic-desktop-full :</a:t>
            </a:r>
          </a:p>
          <a:p>
            <a:pPr marL="200025" algn="just">
              <a:lnSpc>
                <a:spcPct val="150000"/>
              </a:lnSpc>
            </a:pP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-kinetic-desktop 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但是它将不会被安装；</a:t>
            </a:r>
          </a:p>
          <a:p>
            <a:pPr marL="200025" algn="just">
              <a:lnSpc>
                <a:spcPct val="150000"/>
              </a:lnSpc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依赖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-kinetic-perception 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但是它将不会被安装；</a:t>
            </a:r>
          </a:p>
          <a:p>
            <a:pPr marL="200025" algn="just">
              <a:lnSpc>
                <a:spcPct val="150000"/>
              </a:lnSpc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依赖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-kinetic-simulators 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但是它将不会被安装；</a:t>
            </a:r>
          </a:p>
          <a:p>
            <a:pPr marL="200025" algn="just">
              <a:lnSpc>
                <a:spcPct val="150000"/>
              </a:lnSpc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 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无法修正错误，因为您要求某些软件包保持现状，就是它们破坏了软件包间的依赖关系。</a:t>
            </a:r>
            <a:endParaRPr lang="en-US" altLang="zh-CN" sz="15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0025" algn="just">
              <a:lnSpc>
                <a:spcPct val="150000"/>
              </a:lnSpc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错误可能原因：版本不合适不兼容、镜像源没有更新或忘记刷新环境</a:t>
            </a:r>
          </a:p>
          <a:p>
            <a:pPr marL="200025" algn="just">
              <a:lnSpc>
                <a:spcPct val="150000"/>
              </a:lnSpc>
            </a:pPr>
            <a:endParaRPr lang="zh-CN" altLang="zh-CN" sz="9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3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7" name="矩形 6"/>
          <p:cNvSpPr/>
          <p:nvPr/>
        </p:nvSpPr>
        <p:spPr>
          <a:xfrm>
            <a:off x="2237792" y="1778426"/>
            <a:ext cx="658997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安装遇到问题该如何解决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搜索引擎上搜索解决；</a:t>
            </a:r>
            <a:endParaRPr lang="en-US" altLang="zh-CN" sz="135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endParaRPr lang="en-US" altLang="zh-CN" sz="135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登录相关的论坛，发出自己遇到的问题以寻求解答；</a:t>
            </a:r>
            <a:endParaRPr lang="en-US" altLang="zh-CN" sz="135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endParaRPr lang="en-US" altLang="zh-CN" sz="135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35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ROSWiki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135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的百科全书）去查询解决自己的问题；</a:t>
            </a:r>
            <a:endParaRPr lang="en-US" altLang="zh-CN" sz="135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endParaRPr lang="en-US" altLang="zh-CN" sz="135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>
              <a:lnSpc>
                <a:spcPct val="150000"/>
              </a:lnSpc>
              <a:buFont typeface="Wingdings" panose="05000000000000000000"/>
              <a:buChar char=""/>
            </a:pP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</a:t>
            </a: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站 </a:t>
            </a:r>
            <a:r>
              <a:rPr lang="en-US" altLang="zh-CN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hlinkClick r:id="rId3"/>
              </a:rPr>
              <a:t>https://q.droid.ac.cn</a:t>
            </a:r>
            <a:r>
              <a:rPr lang="en-US" altLang="zh-CN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5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1714229" y="450107"/>
            <a:ext cx="5255228" cy="982908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站的使用：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https://q.droid.ac.cn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36" y="1433016"/>
            <a:ext cx="7988313" cy="3486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1057" y="5409906"/>
            <a:ext cx="75062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选择右上角发新主题即可对你遇到的问题进行提问，经常会有本课程的老师和助教登录</a:t>
            </a:r>
            <a:r>
              <a:rPr lang="en-US" altLang="zh-CN" sz="2000" b="1" dirty="0">
                <a:solidFill>
                  <a:prstClr val="black"/>
                </a:solidFill>
              </a:rPr>
              <a:t>q</a:t>
            </a:r>
            <a:r>
              <a:rPr lang="zh-CN" altLang="en-US" sz="2000" b="1" dirty="0">
                <a:solidFill>
                  <a:prstClr val="black"/>
                </a:solidFill>
              </a:rPr>
              <a:t>站帮助你解答常见问题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100" b="1" noProof="1">
                <a:solidFill>
                  <a:prstClr val="white"/>
                </a:solidFill>
              </a:rPr>
              <a:t>背景知识</a:t>
            </a:r>
            <a:endParaRPr lang="en-US" altLang="zh-CN" sz="2100" b="1" noProof="1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9620" y="2020442"/>
            <a:ext cx="7053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在学习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之前，我们应该在电脑中安装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只支持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操作系统下的使用，在教学过程中，我们使用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操作系统进行教学。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不同的发行版本有其最佳适配的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版本，建议初学者与本课程同步使用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16.04 + ROS Kinetic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68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1714229" y="450107"/>
            <a:ext cx="6278810" cy="982908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ROSWiki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的使用：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http://www.ros.org/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1057" y="5409905"/>
            <a:ext cx="7506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在</a:t>
            </a:r>
            <a:r>
              <a:rPr lang="en-US" altLang="zh-CN" sz="2000" b="1" dirty="0">
                <a:solidFill>
                  <a:prstClr val="black"/>
                </a:solidFill>
              </a:rPr>
              <a:t>ROS</a:t>
            </a:r>
            <a:r>
              <a:rPr lang="zh-CN" altLang="en-US" sz="2000" b="1" dirty="0">
                <a:solidFill>
                  <a:prstClr val="black"/>
                </a:solidFill>
              </a:rPr>
              <a:t>官网的首页点击</a:t>
            </a:r>
            <a:r>
              <a:rPr lang="en-US" altLang="zh-CN" sz="2000" b="1" dirty="0">
                <a:solidFill>
                  <a:prstClr val="black"/>
                </a:solidFill>
              </a:rPr>
              <a:t>Wiki</a:t>
            </a:r>
            <a:r>
              <a:rPr lang="zh-CN" altLang="en-US" sz="2000" b="1" dirty="0">
                <a:solidFill>
                  <a:prstClr val="black"/>
                </a:solidFill>
              </a:rPr>
              <a:t>即可进入</a:t>
            </a:r>
            <a:r>
              <a:rPr lang="en-US" altLang="zh-CN" sz="2000" b="1" dirty="0" err="1">
                <a:solidFill>
                  <a:prstClr val="black"/>
                </a:solidFill>
              </a:rPr>
              <a:t>ROSWiki</a:t>
            </a:r>
            <a:r>
              <a:rPr lang="zh-CN" altLang="en-US" sz="2000" b="1" dirty="0">
                <a:solidFill>
                  <a:prstClr val="black"/>
                </a:solidFill>
              </a:rPr>
              <a:t>，其中包含了大量的</a:t>
            </a:r>
            <a:r>
              <a:rPr lang="en-US" altLang="zh-CN" sz="2000" b="1" dirty="0">
                <a:solidFill>
                  <a:prstClr val="black"/>
                </a:solidFill>
              </a:rPr>
              <a:t>ROS</a:t>
            </a:r>
            <a:r>
              <a:rPr lang="zh-CN" altLang="en-US" sz="2000" b="1" dirty="0">
                <a:solidFill>
                  <a:prstClr val="black"/>
                </a:solidFill>
              </a:rPr>
              <a:t>相关内容可以帮助你进行</a:t>
            </a:r>
            <a:r>
              <a:rPr lang="en-US" altLang="zh-CN" sz="2000" b="1" dirty="0">
                <a:solidFill>
                  <a:prstClr val="black"/>
                </a:solidFill>
              </a:rPr>
              <a:t>ROS</a:t>
            </a:r>
            <a:r>
              <a:rPr lang="zh-CN" altLang="en-US" sz="2000" b="1" dirty="0">
                <a:solidFill>
                  <a:prstClr val="black"/>
                </a:solidFill>
              </a:rPr>
              <a:t>的学习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29" y="1778232"/>
            <a:ext cx="4130022" cy="31841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17" y="1778232"/>
            <a:ext cx="4237516" cy="31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任务二：配置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420901" y="2099389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任务描述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2658" y="2614163"/>
            <a:ext cx="58502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100" kern="100" dirty="0">
                <a:solidFill>
                  <a:prstClr val="black"/>
                </a:solidFill>
                <a:latin typeface="Times New Roman" panose="02020603050405020304"/>
              </a:rPr>
              <a:t>        配置</a:t>
            </a:r>
            <a:r>
              <a:rPr lang="en-US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ROS</a:t>
            </a:r>
            <a:r>
              <a:rPr lang="zh-CN" altLang="en-US" sz="2100" kern="100" dirty="0">
                <a:solidFill>
                  <a:prstClr val="black"/>
                </a:solidFill>
                <a:latin typeface="Times New Roman" panose="02020603050405020304"/>
              </a:rPr>
              <a:t>是安装完</a:t>
            </a:r>
            <a:r>
              <a:rPr lang="en-US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ROS</a:t>
            </a:r>
            <a:r>
              <a:rPr lang="zh-CN" altLang="en-US" sz="2100" kern="100" dirty="0">
                <a:solidFill>
                  <a:prstClr val="black"/>
                </a:solidFill>
                <a:latin typeface="Times New Roman" panose="02020603050405020304"/>
              </a:rPr>
              <a:t>之后必须的工作，要求配置完成后可以正常使用</a:t>
            </a:r>
            <a:r>
              <a:rPr lang="en-US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ROS</a:t>
            </a:r>
            <a:r>
              <a:rPr lang="zh-CN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70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任务二：配置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任务要点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2659" y="2380250"/>
            <a:ext cx="7214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</a:t>
            </a:r>
            <a:r>
              <a:rPr lang="en-US" altLang="zh-CN" sz="2100" b="1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rosdep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在账户中初始化</a:t>
            </a:r>
            <a:r>
              <a:rPr lang="en-US" altLang="zh-CN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rosdep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系统；</a:t>
            </a:r>
            <a:endParaRPr lang="en-US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该命令将在你的根目录下保存一些文件，文件夹名为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.</a:t>
            </a:r>
            <a:r>
              <a:rPr lang="en-US" altLang="zh-CN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设置环境变量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要依据一些环境变量来定位文件</a:t>
            </a:r>
            <a:r>
              <a:rPr lang="zh-CN" altLang="en-US" sz="15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</p:txBody>
      </p:sp>
    </p:spTree>
    <p:extLst>
      <p:ext uri="{BB962C8B-B14F-4D97-AF65-F5344CB8AC3E}">
        <p14:creationId xmlns:p14="http://schemas.microsoft.com/office/powerpoint/2010/main" val="4792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任务二：配置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任务实现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57" y="2380251"/>
            <a:ext cx="796367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100" b="1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rosdep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2100" dirty="0">
                <a:solidFill>
                  <a:prstClr val="black"/>
                </a:solidFill>
              </a:rPr>
              <a:t>终端中输入：</a:t>
            </a:r>
            <a:r>
              <a:rPr lang="en-US" altLang="zh-CN" sz="2100" dirty="0" err="1">
                <a:solidFill>
                  <a:prstClr val="black"/>
                </a:solidFill>
              </a:rPr>
              <a:t>rosdep</a:t>
            </a:r>
            <a:r>
              <a:rPr lang="en-US" altLang="zh-CN" sz="2100" dirty="0">
                <a:solidFill>
                  <a:prstClr val="black"/>
                </a:solidFill>
              </a:rPr>
              <a:t> update</a:t>
            </a:r>
            <a:r>
              <a:rPr lang="zh-CN" altLang="en-US" sz="2100" dirty="0">
                <a:solidFill>
                  <a:prstClr val="black"/>
                </a:solidFill>
              </a:rPr>
              <a:t>；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dirty="0">
                <a:solidFill>
                  <a:prstClr val="black"/>
                </a:solidFill>
              </a:rPr>
              <a:t>     因为是初始化，这条命令只需要运行一次。</a:t>
            </a:r>
            <a:endParaRPr lang="en-US" altLang="zh-CN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任务二：配置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任务实现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57" y="2380251"/>
            <a:ext cx="796367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设置环境变量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sz="2100" dirty="0">
                <a:solidFill>
                  <a:prstClr val="black"/>
                </a:solidFill>
              </a:rPr>
              <a:t>source /opt/</a:t>
            </a:r>
            <a:r>
              <a:rPr lang="en-US" altLang="zh-CN" sz="2100" dirty="0" err="1">
                <a:solidFill>
                  <a:prstClr val="black"/>
                </a:solidFill>
              </a:rPr>
              <a:t>ros</a:t>
            </a:r>
            <a:r>
              <a:rPr lang="en-US" altLang="zh-CN" sz="2100" dirty="0">
                <a:solidFill>
                  <a:prstClr val="black"/>
                </a:solidFill>
              </a:rPr>
              <a:t>/indigo/</a:t>
            </a:r>
            <a:r>
              <a:rPr lang="en-US" altLang="zh-CN" sz="2100" dirty="0" err="1">
                <a:solidFill>
                  <a:prstClr val="black"/>
                </a:solidFill>
              </a:rPr>
              <a:t>setup.bash</a:t>
            </a:r>
            <a:r>
              <a:rPr lang="zh-CN" altLang="en-US" sz="2100" dirty="0">
                <a:solidFill>
                  <a:prstClr val="black"/>
                </a:solidFill>
              </a:rPr>
              <a:t>；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dirty="0">
                <a:solidFill>
                  <a:prstClr val="black"/>
                </a:solidFill>
              </a:rPr>
              <a:t>     上述指令只在本终端有效，为了解决这一问题，编辑账户根目录中的文件</a:t>
            </a:r>
            <a:r>
              <a:rPr lang="en-US" altLang="zh-CN" sz="2100" dirty="0">
                <a:solidFill>
                  <a:prstClr val="black"/>
                </a:solidFill>
              </a:rPr>
              <a:t>.</a:t>
            </a:r>
            <a:r>
              <a:rPr lang="en-US" altLang="zh-CN" sz="2100" dirty="0" err="1">
                <a:solidFill>
                  <a:prstClr val="black"/>
                </a:solidFill>
              </a:rPr>
              <a:t>bashrc</a:t>
            </a:r>
            <a:r>
              <a:rPr lang="zh-CN" altLang="en-US" sz="2100" dirty="0">
                <a:solidFill>
                  <a:prstClr val="black"/>
                </a:solidFill>
              </a:rPr>
              <a:t>，并在最下面添加前文的</a:t>
            </a:r>
            <a:r>
              <a:rPr lang="en-US" altLang="zh-CN" sz="2100" dirty="0">
                <a:solidFill>
                  <a:prstClr val="black"/>
                </a:solidFill>
              </a:rPr>
              <a:t>source</a:t>
            </a:r>
            <a:r>
              <a:rPr lang="zh-CN" altLang="en-US" sz="2100" dirty="0">
                <a:solidFill>
                  <a:prstClr val="black"/>
                </a:solidFill>
              </a:rPr>
              <a:t>命令；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dirty="0">
                <a:solidFill>
                  <a:prstClr val="black"/>
                </a:solidFill>
              </a:rPr>
              <a:t>     echo “source /opt/</a:t>
            </a:r>
            <a:r>
              <a:rPr lang="en-US" altLang="zh-CN" sz="2100" dirty="0" err="1">
                <a:solidFill>
                  <a:prstClr val="black"/>
                </a:solidFill>
              </a:rPr>
              <a:t>ros</a:t>
            </a:r>
            <a:r>
              <a:rPr lang="en-US" altLang="zh-CN" sz="2100" dirty="0">
                <a:solidFill>
                  <a:prstClr val="black"/>
                </a:solidFill>
              </a:rPr>
              <a:t>/kinetic/</a:t>
            </a:r>
            <a:r>
              <a:rPr lang="en-US" altLang="zh-CN" sz="2100" dirty="0" err="1">
                <a:solidFill>
                  <a:prstClr val="black"/>
                </a:solidFill>
              </a:rPr>
              <a:t>setup.bash</a:t>
            </a:r>
            <a:r>
              <a:rPr lang="en-US" altLang="zh-CN" sz="2100" dirty="0">
                <a:solidFill>
                  <a:prstClr val="black"/>
                </a:solidFill>
              </a:rPr>
              <a:t>” &gt;&gt; ~/.</a:t>
            </a:r>
            <a:r>
              <a:rPr lang="en-US" altLang="zh-CN" sz="2100" dirty="0" err="1">
                <a:solidFill>
                  <a:prstClr val="black"/>
                </a:solidFill>
              </a:rPr>
              <a:t>bashrc</a:t>
            </a:r>
            <a:r>
              <a:rPr lang="zh-CN" altLang="en-US" sz="2100" dirty="0">
                <a:solidFill>
                  <a:prstClr val="black"/>
                </a:solidFill>
              </a:rPr>
              <a:t>。</a:t>
            </a:r>
            <a:endParaRPr lang="en-US" altLang="zh-CN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任务二：配置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5" name="矩形 4"/>
          <p:cNvSpPr/>
          <p:nvPr/>
        </p:nvSpPr>
        <p:spPr>
          <a:xfrm>
            <a:off x="1794229" y="2099388"/>
            <a:ext cx="369686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~/.</a:t>
            </a:r>
            <a:r>
              <a:rPr lang="en-US" altLang="zh-CN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bashrc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</a:t>
            </a:r>
            <a:endParaRPr lang="zh-CN" altLang="en-US" sz="1500" kern="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43" y="1799036"/>
            <a:ext cx="6790009" cy="39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任务二：配置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任务实现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57" y="2380251"/>
            <a:ext cx="796367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100" b="1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rosinstall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prstClr val="black"/>
                </a:solidFill>
              </a:rPr>
              <a:t>rosinstall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zh-CN" altLang="zh-CN" sz="2400" dirty="0">
                <a:solidFill>
                  <a:prstClr val="black"/>
                </a:solidFill>
              </a:rPr>
              <a:t>是</a:t>
            </a:r>
            <a:r>
              <a:rPr lang="en-US" altLang="zh-CN" sz="2400" dirty="0">
                <a:solidFill>
                  <a:prstClr val="black"/>
                </a:solidFill>
              </a:rPr>
              <a:t>ROS</a:t>
            </a:r>
            <a:r>
              <a:rPr lang="zh-CN" altLang="zh-CN" sz="2400" dirty="0">
                <a:solidFill>
                  <a:prstClr val="black"/>
                </a:solidFill>
              </a:rPr>
              <a:t>中一个独立分开的常用命令行工具，它可以方便让你通过一条命令就可以给某个</a:t>
            </a:r>
            <a:r>
              <a:rPr lang="en-US" altLang="zh-CN" sz="2400" dirty="0">
                <a:solidFill>
                  <a:prstClr val="black"/>
                </a:solidFill>
              </a:rPr>
              <a:t>ROS</a:t>
            </a:r>
            <a:r>
              <a:rPr lang="zh-CN" altLang="zh-CN" sz="2400" dirty="0">
                <a:solidFill>
                  <a:prstClr val="black"/>
                </a:solidFill>
              </a:rPr>
              <a:t>软件包下载很多源码树。在</a:t>
            </a:r>
            <a:r>
              <a:rPr lang="en-US" altLang="zh-CN" sz="2400" dirty="0" err="1">
                <a:solidFill>
                  <a:prstClr val="black"/>
                </a:solidFill>
              </a:rPr>
              <a:t>ubuntu</a:t>
            </a:r>
            <a:r>
              <a:rPr lang="zh-CN" altLang="zh-CN" sz="2400" dirty="0">
                <a:solidFill>
                  <a:prstClr val="black"/>
                </a:solidFill>
              </a:rPr>
              <a:t>上安装这个工具，请运行：</a:t>
            </a:r>
          </a:p>
          <a:p>
            <a:r>
              <a:rPr lang="en-US" altLang="zh-CN" sz="2400" dirty="0" err="1">
                <a:solidFill>
                  <a:prstClr val="black"/>
                </a:solidFill>
              </a:rPr>
              <a:t>sudo</a:t>
            </a:r>
            <a:r>
              <a:rPr lang="en-US" altLang="zh-CN" sz="2400" dirty="0">
                <a:solidFill>
                  <a:prstClr val="black"/>
                </a:solidFill>
              </a:rPr>
              <a:t> apt-get install python-</a:t>
            </a:r>
            <a:r>
              <a:rPr lang="en-US" altLang="zh-CN" sz="2400" dirty="0" err="1">
                <a:solidFill>
                  <a:prstClr val="black"/>
                </a:solidFill>
              </a:rPr>
              <a:t>rosinstall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1524000" y="2483623"/>
            <a:ext cx="9144000" cy="1981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ROS</a:t>
            </a:r>
          </a:p>
        </p:txBody>
      </p:sp>
    </p:spTree>
    <p:extLst>
      <p:ext uri="{BB962C8B-B14F-4D97-AF65-F5344CB8AC3E}">
        <p14:creationId xmlns:p14="http://schemas.microsoft.com/office/powerpoint/2010/main" val="29251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任务三：测试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420901" y="2099389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任务描述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2658" y="2614163"/>
            <a:ext cx="58502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100" kern="100" dirty="0">
                <a:solidFill>
                  <a:prstClr val="black"/>
                </a:solidFill>
                <a:latin typeface="Times New Roman" panose="02020603050405020304"/>
              </a:rPr>
              <a:t>        运行</a:t>
            </a:r>
            <a:r>
              <a:rPr lang="en-US" altLang="zh-CN" sz="2100" kern="100" dirty="0" err="1">
                <a:solidFill>
                  <a:prstClr val="black"/>
                </a:solidFill>
                <a:latin typeface="Times New Roman" panose="02020603050405020304"/>
              </a:rPr>
              <a:t>turtlesim</a:t>
            </a:r>
            <a:r>
              <a:rPr lang="zh-CN" altLang="en-US" sz="2100" kern="100" dirty="0">
                <a:solidFill>
                  <a:prstClr val="black"/>
                </a:solidFill>
                <a:latin typeface="Times New Roman" panose="02020603050405020304"/>
              </a:rPr>
              <a:t>仿真器，使小乌龟运动出一个闭合的曲线</a:t>
            </a:r>
            <a:r>
              <a:rPr lang="zh-CN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35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任务三：测试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任务要点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2659" y="2380251"/>
            <a:ext cx="7214897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启动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之前应该先启动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2.turtlesim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仿真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turtlesim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官方所采用的的仿真器，其外观是一只小海龟</a:t>
            </a:r>
            <a:r>
              <a:rPr lang="zh-CN" altLang="en-US" sz="15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5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控制小乌龟移动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使用键盘上的方向键来控制小海龟的移动</a:t>
            </a:r>
            <a:r>
              <a:rPr lang="zh-CN" altLang="en-US" sz="15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algn="just" hangingPunct="0">
              <a:lnSpc>
                <a:spcPct val="150000"/>
              </a:lnSpc>
              <a:buSzPts val="1400"/>
              <a:tabLst>
                <a:tab pos="342900" algn="l"/>
              </a:tabLst>
            </a:pPr>
            <a:endParaRPr lang="zh-CN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</p:txBody>
      </p:sp>
    </p:spTree>
    <p:extLst>
      <p:ext uri="{BB962C8B-B14F-4D97-AF65-F5344CB8AC3E}">
        <p14:creationId xmlns:p14="http://schemas.microsoft.com/office/powerpoint/2010/main" val="1128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100" b="1" noProof="1">
                <a:solidFill>
                  <a:prstClr val="white"/>
                </a:solidFill>
              </a:rPr>
              <a:t>背景知识</a:t>
            </a:r>
            <a:endParaRPr lang="en-US" altLang="zh-CN" sz="2100" b="1" noProof="1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067" y="2105452"/>
            <a:ext cx="705394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不管是安装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还是使用一台预装了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的电脑，要想在你的账户中使用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，就必须配置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。安装和配置完成之后，需要测试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是否能够正常使用。</a:t>
            </a:r>
            <a:endParaRPr lang="zh-CN" altLang="en-US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7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任务三：测试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任务实现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57" y="2380251"/>
            <a:ext cx="79636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en-US" sz="2100" dirty="0">
                <a:solidFill>
                  <a:prstClr val="black"/>
                </a:solidFill>
              </a:rPr>
              <a:t>终端中输入：</a:t>
            </a:r>
            <a:r>
              <a:rPr lang="en-US" altLang="zh-CN" sz="2100" dirty="0" err="1">
                <a:solidFill>
                  <a:prstClr val="black"/>
                </a:solidFill>
              </a:rPr>
              <a:t>roscore</a:t>
            </a:r>
            <a:r>
              <a:rPr lang="zh-CN" altLang="en-US" sz="2100" dirty="0">
                <a:solidFill>
                  <a:prstClr val="black"/>
                </a:solidFill>
              </a:rPr>
              <a:t>；</a:t>
            </a:r>
            <a:endParaRPr lang="en-US" altLang="zh-CN" sz="21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38" y="1490345"/>
            <a:ext cx="5009647" cy="41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任务三：测试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任务实现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57" y="2380251"/>
            <a:ext cx="796367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turtlesim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dirty="0">
                <a:solidFill>
                  <a:prstClr val="black"/>
                </a:solidFill>
              </a:rPr>
              <a:t>     重新打开一个终端，启动小海龟应用程序；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dirty="0">
                <a:solidFill>
                  <a:prstClr val="black"/>
                </a:solidFill>
              </a:rPr>
              <a:t>     rosrun turtlesim </a:t>
            </a:r>
            <a:r>
              <a:rPr lang="en-US" altLang="zh-CN" sz="2100" dirty="0" err="1">
                <a:solidFill>
                  <a:prstClr val="black"/>
                </a:solidFill>
              </a:rPr>
              <a:t>turtlesim_node</a:t>
            </a:r>
            <a:r>
              <a:rPr lang="zh-CN" altLang="en-US" sz="2100" dirty="0">
                <a:solidFill>
                  <a:prstClr val="black"/>
                </a:solidFill>
              </a:rPr>
              <a:t>。</a:t>
            </a:r>
            <a:endParaRPr lang="en-US" altLang="zh-CN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任务三：测试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931" y="946420"/>
            <a:ext cx="2816596" cy="29720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51" y="1638301"/>
            <a:ext cx="2812024" cy="29720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731" y="3124329"/>
            <a:ext cx="2702286" cy="28486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94229" y="2099388"/>
            <a:ext cx="225282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每次启动的小海龟都不同。</a:t>
            </a:r>
            <a:endParaRPr lang="zh-CN" altLang="en-US" sz="15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任务三：测试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任务实现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57" y="2380251"/>
            <a:ext cx="796367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控制小海龟移动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dirty="0">
                <a:solidFill>
                  <a:prstClr val="black"/>
                </a:solidFill>
              </a:rPr>
              <a:t>     再重新打开一个终端，启动小海龟键盘控制；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dirty="0">
                <a:solidFill>
                  <a:prstClr val="black"/>
                </a:solidFill>
              </a:rPr>
              <a:t>     rosrun turtlesim </a:t>
            </a:r>
            <a:r>
              <a:rPr lang="en-US" altLang="zh-CN" sz="2100" dirty="0" err="1">
                <a:solidFill>
                  <a:prstClr val="black"/>
                </a:solidFill>
              </a:rPr>
              <a:t>turtle_teleop_key</a:t>
            </a:r>
            <a:r>
              <a:rPr lang="zh-CN" altLang="en-US" sz="2100" dirty="0">
                <a:solidFill>
                  <a:prstClr val="black"/>
                </a:solidFill>
              </a:rPr>
              <a:t>。</a:t>
            </a:r>
            <a:endParaRPr lang="en-US" altLang="zh-CN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任务三：测试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8" name="矩形 7"/>
          <p:cNvSpPr/>
          <p:nvPr/>
        </p:nvSpPr>
        <p:spPr>
          <a:xfrm>
            <a:off x="1794230" y="2099388"/>
            <a:ext cx="284801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用方向键控制小海龟移动。</a:t>
            </a:r>
            <a:endParaRPr lang="zh-CN" altLang="en-US" sz="1500" kern="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19" y="1221364"/>
            <a:ext cx="4455319" cy="47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8837" y="1225869"/>
            <a:ext cx="3438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400" dirty="0">
                <a:solidFill>
                  <a:prstClr val="black"/>
                </a:solidFill>
              </a:rPr>
              <a:t>ROS入门课程---</a:t>
            </a:r>
            <a:r>
              <a:rPr lang="zh-CN" altLang="en-US" sz="2400" dirty="0">
                <a:solidFill>
                  <a:prstClr val="black"/>
                </a:solidFill>
                <a:sym typeface="+mn-ea"/>
              </a:rPr>
              <a:t>常用命令</a:t>
            </a:r>
            <a:endParaRPr lang="x-none" altLang="zh-CN" sz="2400" dirty="0">
              <a:solidFill>
                <a:prstClr val="black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2118837" y="1936000"/>
            <a:ext cx="3711893" cy="74247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prstClr val="black"/>
                </a:solidFill>
              </a:rPr>
              <a:t>1</a:t>
            </a:r>
            <a:r>
              <a:rPr lang="x-none" altLang="zh-CN" sz="2100" dirty="0">
                <a:solidFill>
                  <a:prstClr val="black"/>
                </a:solidFill>
              </a:rPr>
              <a:t>. </a:t>
            </a:r>
            <a:r>
              <a:rPr lang="en-US" altLang="zh-CN" sz="2100" dirty="0">
                <a:solidFill>
                  <a:prstClr val="black"/>
                </a:solidFill>
              </a:rPr>
              <a:t>roscore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zh-CN" altLang="en-US" sz="1800" dirty="0">
                <a:solidFill>
                  <a:prstClr val="black"/>
                </a:solidFill>
              </a:rPr>
              <a:t>用于启动</a:t>
            </a:r>
            <a:r>
              <a:rPr lang="en-US" altLang="zh-CN" sz="1800" dirty="0">
                <a:solidFill>
                  <a:prstClr val="black"/>
                </a:solidFill>
              </a:rPr>
              <a:t>ROS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x-none" altLang="zh-CN" sz="2100" dirty="0">
              <a:solidFill>
                <a:prstClr val="black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2118837" y="2937069"/>
            <a:ext cx="3711893" cy="742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prstClr val="black"/>
                </a:solidFill>
              </a:rPr>
              <a:t>2</a:t>
            </a:r>
            <a:r>
              <a:rPr lang="x-none" altLang="zh-CN" sz="2100" dirty="0">
                <a:solidFill>
                  <a:prstClr val="black"/>
                </a:solidFill>
              </a:rPr>
              <a:t>. </a:t>
            </a:r>
            <a:r>
              <a:rPr lang="en-US" altLang="zh-CN" sz="2100" dirty="0">
                <a:solidFill>
                  <a:prstClr val="black"/>
                </a:solidFill>
              </a:rPr>
              <a:t>catkin_create_pkg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zh-CN" altLang="en-US" sz="1800" dirty="0">
                <a:solidFill>
                  <a:prstClr val="black"/>
                </a:solidFill>
              </a:rPr>
              <a:t>创建功能包</a:t>
            </a:r>
            <a:endParaRPr lang="x-none" altLang="zh-CN" sz="2100" dirty="0">
              <a:solidFill>
                <a:prstClr val="black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6127650" y="2941346"/>
            <a:ext cx="3711893" cy="74247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prstClr val="black"/>
                </a:solidFill>
              </a:rPr>
              <a:t>5</a:t>
            </a:r>
            <a:r>
              <a:rPr lang="x-none" altLang="zh-CN" sz="2100" dirty="0">
                <a:solidFill>
                  <a:prstClr val="black"/>
                </a:solidFill>
              </a:rPr>
              <a:t>. </a:t>
            </a:r>
            <a:r>
              <a:rPr lang="en-US" altLang="zh-CN" sz="2100" dirty="0">
                <a:solidFill>
                  <a:prstClr val="black"/>
                </a:solidFill>
              </a:rPr>
              <a:t>rosrun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zh-CN" altLang="en-US" sz="1800" dirty="0">
                <a:solidFill>
                  <a:prstClr val="black"/>
                </a:solidFill>
              </a:rPr>
              <a:t>运行功能包中的可执行文件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x-none" altLang="zh-CN" sz="2100" dirty="0">
              <a:solidFill>
                <a:prstClr val="black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6127650" y="1935999"/>
            <a:ext cx="3711893" cy="742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prstClr val="black"/>
                </a:solidFill>
              </a:rPr>
              <a:t>4</a:t>
            </a:r>
            <a:r>
              <a:rPr lang="x-none" altLang="zh-CN" sz="2100" dirty="0">
                <a:solidFill>
                  <a:prstClr val="black"/>
                </a:solidFill>
              </a:rPr>
              <a:t>. </a:t>
            </a:r>
            <a:r>
              <a:rPr lang="en-US" altLang="zh-CN" sz="2100" dirty="0">
                <a:solidFill>
                  <a:prstClr val="black"/>
                </a:solidFill>
              </a:rPr>
              <a:t>roscd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zh-CN" altLang="en-US" sz="1800" dirty="0">
                <a:solidFill>
                  <a:prstClr val="black"/>
                </a:solidFill>
              </a:rPr>
              <a:t>功能包目录跳转</a:t>
            </a:r>
            <a:endParaRPr lang="x-none" altLang="zh-CN" sz="2100" dirty="0">
              <a:solidFill>
                <a:prstClr val="black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2118837" y="3994301"/>
            <a:ext cx="3711893" cy="742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prstClr val="black"/>
                </a:solidFill>
              </a:rPr>
              <a:t>3</a:t>
            </a:r>
            <a:r>
              <a:rPr lang="x-none" altLang="zh-CN" sz="2100" dirty="0">
                <a:solidFill>
                  <a:prstClr val="black"/>
                </a:solidFill>
              </a:rPr>
              <a:t>. </a:t>
            </a:r>
            <a:r>
              <a:rPr lang="en-US" altLang="zh-CN" sz="2100" dirty="0">
                <a:solidFill>
                  <a:prstClr val="black"/>
                </a:solidFill>
              </a:rPr>
              <a:t>catkin_make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zh-CN" altLang="en-US" sz="1800" dirty="0">
                <a:solidFill>
                  <a:prstClr val="black"/>
                </a:solidFill>
              </a:rPr>
              <a:t>编译工作空间中的功能包</a:t>
            </a:r>
            <a:endParaRPr lang="x-none" altLang="zh-CN" sz="2100" dirty="0">
              <a:solidFill>
                <a:prstClr val="black"/>
              </a:solidFill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6127650" y="3994300"/>
            <a:ext cx="3711893" cy="742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prstClr val="black"/>
                </a:solidFill>
              </a:rPr>
              <a:t>6</a:t>
            </a:r>
            <a:r>
              <a:rPr lang="x-none" altLang="zh-CN" sz="2100" dirty="0">
                <a:solidFill>
                  <a:prstClr val="black"/>
                </a:solidFill>
              </a:rPr>
              <a:t>. </a:t>
            </a:r>
            <a:r>
              <a:rPr lang="en-US" altLang="zh-CN" sz="2100" dirty="0">
                <a:solidFill>
                  <a:prstClr val="black"/>
                </a:solidFill>
              </a:rPr>
              <a:t>roslaunch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zh-CN" altLang="en-US" sz="1800" dirty="0">
                <a:solidFill>
                  <a:prstClr val="black"/>
                </a:solidFill>
              </a:rPr>
              <a:t>运行启动文件</a:t>
            </a:r>
            <a:endParaRPr lang="x-none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x-none" altLang="zh-CN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5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1524000" y="2483623"/>
            <a:ext cx="9144000" cy="1981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ROS</a:t>
            </a:r>
          </a:p>
        </p:txBody>
      </p:sp>
    </p:spTree>
    <p:extLst>
      <p:ext uri="{BB962C8B-B14F-4D97-AF65-F5344CB8AC3E}">
        <p14:creationId xmlns:p14="http://schemas.microsoft.com/office/powerpoint/2010/main" val="10029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420901" y="2099389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任务描述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2658" y="2614163"/>
            <a:ext cx="58502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      </a:t>
            </a:r>
            <a:r>
              <a:rPr lang="zh-CN" altLang="en-US" sz="2100" kern="100" dirty="0">
                <a:solidFill>
                  <a:prstClr val="black"/>
                </a:solidFill>
                <a:latin typeface="Times New Roman" panose="02020603050405020304"/>
              </a:rPr>
              <a:t>要求在</a:t>
            </a:r>
            <a:r>
              <a:rPr lang="en-US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Ubuntu 16.04</a:t>
            </a:r>
            <a:r>
              <a:rPr lang="zh-CN" altLang="en-US" sz="2100" kern="100" dirty="0">
                <a:solidFill>
                  <a:prstClr val="black"/>
                </a:solidFill>
                <a:latin typeface="Times New Roman" panose="02020603050405020304"/>
              </a:rPr>
              <a:t>操作系统下安装</a:t>
            </a:r>
            <a:r>
              <a:rPr lang="en-US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ROS Kinetic</a:t>
            </a:r>
            <a:r>
              <a:rPr lang="zh-CN" altLang="zh-CN" sz="2100" kern="100" dirty="0">
                <a:solidFill>
                  <a:prstClr val="black"/>
                </a:solidFill>
                <a:latin typeface="Times New Roman" panose="02020603050405020304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16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21198" y="1766902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任务要点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8123" y="2546923"/>
            <a:ext cx="7214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选择合适的版本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不同的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Ubuntu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版本和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发行版之间应配套</a:t>
            </a:r>
            <a:r>
              <a:rPr lang="zh-CN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更换源列表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Ubuntu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系统下多种方法可以实现源列表的更换</a:t>
            </a:r>
            <a:r>
              <a:rPr lang="zh-CN" altLang="zh-CN" sz="15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ymbol" panose="05050102010706020507"/>
              </a:rPr>
              <a:t>；</a:t>
            </a:r>
            <a:endParaRPr lang="zh-CN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ymbol" panose="05050102010706020507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更换源列表可以使下载速度更快（建议使用国内源）</a:t>
            </a:r>
            <a:r>
              <a:rPr lang="zh-CN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2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21198" y="1766902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任务要点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3134" y="2403334"/>
            <a:ext cx="71633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添加公钥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公钥是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Ubuntu</a:t>
            </a: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系统的一种安全机制</a:t>
            </a:r>
            <a:r>
              <a:rPr lang="zh-CN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5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更新系统；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apt-get update</a:t>
            </a: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：在修改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15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etc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/apt/</a:t>
            </a:r>
            <a:r>
              <a:rPr lang="en-US" altLang="zh-CN" sz="15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sources.list</a:t>
            </a: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15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etc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/apt/preferences</a:t>
            </a: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之后运行该命令。此外您需要定期运行这一命令以确保您的软件包列表是最新的</a:t>
            </a:r>
            <a:r>
              <a:rPr lang="zh-CN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5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apt-get upgrade</a:t>
            </a: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：可以使用这条命令更新软件包，</a:t>
            </a: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apt-get upgrade</a:t>
            </a: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不仅可以从相同版本号的发布版中更新软件包，也可以从新版本号的发布版中更新软件包。</a:t>
            </a:r>
          </a:p>
        </p:txBody>
      </p:sp>
    </p:spTree>
    <p:extLst>
      <p:ext uri="{BB962C8B-B14F-4D97-AF65-F5344CB8AC3E}">
        <p14:creationId xmlns:p14="http://schemas.microsoft.com/office/powerpoint/2010/main" val="1125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任务要点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4083" y="2751725"/>
            <a:ext cx="6627068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hangingPunct="0">
              <a:lnSpc>
                <a:spcPct val="150000"/>
              </a:lnSpc>
              <a:buFont typeface="Wingdings" panose="05000000000000000000"/>
              <a:buChar char=""/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5.ROS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安装方式的选择</a:t>
            </a: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endParaRPr lang="zh-CN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algn="just" hangingPunct="0">
              <a:lnSpc>
                <a:spcPct val="150000"/>
              </a:lnSpc>
              <a:buSzPts val="1400"/>
              <a:buFont typeface="Symbol" panose="05050102010706020507"/>
              <a:buChar char=""/>
              <a:tabLst>
                <a:tab pos="342900" algn="l"/>
              </a:tabLst>
            </a:pPr>
            <a:r>
              <a:rPr lang="en-US" altLang="zh-CN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sz="15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中有很多函数库和工具，官网提供了四种默认的安装方式：桌面完整版安装、桌面版安装、基础版安装和单独软件包安装。</a:t>
            </a:r>
            <a:endParaRPr lang="en-US" altLang="zh-CN" sz="15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7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524000" y="1221364"/>
            <a:ext cx="3709988" cy="416936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prstClr val="white"/>
                </a:solidFill>
              </a:rPr>
              <a:t>任务一：安装</a:t>
            </a:r>
            <a:r>
              <a:rPr lang="en-US" altLang="zh-CN" b="1" noProof="1">
                <a:solidFill>
                  <a:prstClr val="white"/>
                </a:solidFill>
              </a:rPr>
              <a:t>ROS</a:t>
            </a:r>
          </a:p>
        </p:txBody>
      </p:sp>
      <p:sp>
        <p:nvSpPr>
          <p:cNvPr id="6" name="矩形 5"/>
          <p:cNvSpPr/>
          <p:nvPr/>
        </p:nvSpPr>
        <p:spPr>
          <a:xfrm>
            <a:off x="2210963" y="189550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7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/>
                <a:ea typeface="黑体" panose="02010609060101010101" pitchFamily="49" charset="-122"/>
              </a:rPr>
              <a:t>任务实现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3757" y="2380251"/>
            <a:ext cx="796367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Blip>
                <a:blip r:embed="rId2"/>
              </a:buBlip>
            </a:pPr>
            <a:r>
              <a:rPr lang="zh-CN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选择合适的版本</a:t>
            </a:r>
            <a:endParaRPr lang="en-US" altLang="zh-CN" sz="21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2100" dirty="0">
                <a:solidFill>
                  <a:prstClr val="black"/>
                </a:solidFill>
              </a:rPr>
              <a:t>不同的</a:t>
            </a:r>
            <a:r>
              <a:rPr lang="en-US" altLang="zh-CN" sz="2100" dirty="0">
                <a:solidFill>
                  <a:prstClr val="black"/>
                </a:solidFill>
              </a:rPr>
              <a:t>Ubuntu</a:t>
            </a:r>
            <a:r>
              <a:rPr lang="zh-CN" altLang="en-US" sz="2100" dirty="0">
                <a:solidFill>
                  <a:prstClr val="black"/>
                </a:solidFill>
              </a:rPr>
              <a:t>版本和</a:t>
            </a:r>
            <a:r>
              <a:rPr lang="en-US" altLang="zh-CN" sz="2100" dirty="0">
                <a:solidFill>
                  <a:prstClr val="black"/>
                </a:solidFill>
              </a:rPr>
              <a:t>ROS</a:t>
            </a:r>
            <a:r>
              <a:rPr lang="zh-CN" altLang="en-US" sz="2100" dirty="0">
                <a:solidFill>
                  <a:prstClr val="black"/>
                </a:solidFill>
              </a:rPr>
              <a:t>发行版之间应配套；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2100" dirty="0">
                <a:solidFill>
                  <a:prstClr val="black"/>
                </a:solidFill>
              </a:rPr>
              <a:t>推荐使用</a:t>
            </a:r>
            <a:r>
              <a:rPr lang="en-US" altLang="zh-CN" sz="2100" dirty="0">
                <a:solidFill>
                  <a:prstClr val="black"/>
                </a:solidFill>
              </a:rPr>
              <a:t>Ubuntu 16.04 +ROS Kinetic</a:t>
            </a:r>
            <a:r>
              <a:rPr lang="zh-CN" altLang="en-US" sz="2100" dirty="0">
                <a:solidFill>
                  <a:prstClr val="black"/>
                </a:solidFill>
              </a:rPr>
              <a:t>版本。</a:t>
            </a:r>
            <a:endParaRPr lang="en-US" altLang="zh-CN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1373</Words>
  <Application>Microsoft Office PowerPoint</Application>
  <PresentationFormat>宽屏</PresentationFormat>
  <Paragraphs>165</Paragraphs>
  <Slides>35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等线</vt:lpstr>
      <vt:lpstr>黑体</vt:lpstr>
      <vt:lpstr>宋体</vt:lpstr>
      <vt:lpstr>微软雅黑</vt:lpstr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Office 主题</vt:lpstr>
      <vt:lpstr>5_Office 主题​​</vt:lpstr>
      <vt:lpstr>6_Office 主题​​</vt:lpstr>
      <vt:lpstr>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zyy</cp:lastModifiedBy>
  <cp:revision>2</cp:revision>
  <dcterms:created xsi:type="dcterms:W3CDTF">2018-09-08T07:22:19Z</dcterms:created>
  <dcterms:modified xsi:type="dcterms:W3CDTF">2018-09-08T07:40:10Z</dcterms:modified>
</cp:coreProperties>
</file>