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6" r:id="rId3"/>
    <p:sldId id="425" r:id="rId4"/>
    <p:sldId id="427" r:id="rId5"/>
    <p:sldId id="405" r:id="rId6"/>
    <p:sldId id="426" r:id="rId7"/>
    <p:sldId id="438" r:id="rId8"/>
    <p:sldId id="429" r:id="rId9"/>
    <p:sldId id="434" r:id="rId10"/>
    <p:sldId id="428" r:id="rId11"/>
    <p:sldId id="430" r:id="rId12"/>
    <p:sldId id="431" r:id="rId13"/>
    <p:sldId id="437" r:id="rId14"/>
    <p:sldId id="436" r:id="rId15"/>
    <p:sldId id="432" r:id="rId16"/>
    <p:sldId id="43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87199" autoAdjust="0"/>
  </p:normalViewPr>
  <p:slideViewPr>
    <p:cSldViewPr snapToGrid="0">
      <p:cViewPr varScale="1">
        <p:scale>
          <a:sx n="61" d="100"/>
          <a:sy n="61" d="100"/>
        </p:scale>
        <p:origin x="-1932" y="-84"/>
      </p:cViewPr>
      <p:guideLst>
        <p:guide orient="horz" pos="2160"/>
        <p:guide pos="2880"/>
      </p:guideLst>
    </p:cSldViewPr>
  </p:slideViewPr>
  <p:outlineViewPr>
    <p:cViewPr>
      <p:scale>
        <a:sx n="33" d="100"/>
        <a:sy n="33" d="100"/>
      </p:scale>
      <p:origin x="0" y="165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D28F9-7DC4-4041-8F1F-400AC38BC0D2}" type="datetimeFigureOut">
              <a:rPr lang="zh-CN" altLang="en-US" smtClean="0"/>
              <a:pPr/>
              <a:t>2018/9/13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54AE2-8CBB-49BA-ACBB-CA2037178C9D}" type="slidenum">
              <a:rPr lang="zh-CN" altLang="en-US" smtClean="0"/>
              <a:pPr/>
              <a:t>‹#›</a:t>
            </a:fld>
            <a:endParaRPr lang="zh-CN" altLang="en-US"/>
          </a:p>
        </p:txBody>
      </p:sp>
    </p:spTree>
    <p:extLst>
      <p:ext uri="{BB962C8B-B14F-4D97-AF65-F5344CB8AC3E}">
        <p14:creationId xmlns:p14="http://schemas.microsoft.com/office/powerpoint/2010/main" xmlns="" val="13605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151695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222308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204509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348716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66408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339370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34560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138347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36875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59430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8357BDB-C1E1-4808-B605-9DE01514A529}"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400580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7BDB-C1E1-4808-B605-9DE01514A529}" type="datetimeFigureOut">
              <a:rPr lang="zh-CN" altLang="en-US" smtClean="0"/>
              <a:pPr/>
              <a:t>2018/9/13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EF856-304C-4F11-9125-9C2C94EBF0B8}" type="slidenum">
              <a:rPr lang="zh-CN" altLang="en-US" smtClean="0"/>
              <a:pPr/>
              <a:t>‹#›</a:t>
            </a:fld>
            <a:endParaRPr lang="zh-CN" altLang="en-US"/>
          </a:p>
        </p:txBody>
      </p:sp>
    </p:spTree>
    <p:extLst>
      <p:ext uri="{BB962C8B-B14F-4D97-AF65-F5344CB8AC3E}">
        <p14:creationId xmlns:p14="http://schemas.microsoft.com/office/powerpoint/2010/main" xmlns="" val="1131002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iki.ros.org/Robots/Xbot/cn" TargetMode="External"/><Relationship Id="rId2" Type="http://schemas.openxmlformats.org/officeDocument/2006/relationships/hyperlink" Target="http://wiki.ros.org/Robots/Xbot/tutorial/c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iki.ros.org/c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xmlns="" id="{2326DF01-7FE6-4414-A047-507A6618A7F3}"/>
              </a:ext>
            </a:extLst>
          </p:cNvPr>
          <p:cNvGrpSpPr/>
          <p:nvPr/>
        </p:nvGrpSpPr>
        <p:grpSpPr>
          <a:xfrm>
            <a:off x="2226252" y="838895"/>
            <a:ext cx="4354799" cy="3393440"/>
            <a:chOff x="2968336" y="838895"/>
            <a:chExt cx="5806398" cy="3393440"/>
          </a:xfrm>
        </p:grpSpPr>
        <p:cxnSp>
          <p:nvCxnSpPr>
            <p:cNvPr id="8" name="直接连接符 7">
              <a:extLst>
                <a:ext uri="{FF2B5EF4-FFF2-40B4-BE49-F238E27FC236}">
                  <a16:creationId xmlns:a16="http://schemas.microsoft.com/office/drawing/2014/main" xmlns="" id="{3A6B8FCD-4BA8-44D9-A097-44B6653B6D5B}"/>
                </a:ext>
              </a:extLst>
            </p:cNvPr>
            <p:cNvCxnSpPr>
              <a:cxnSpLocks/>
            </p:cNvCxnSpPr>
            <p:nvPr/>
          </p:nvCxnSpPr>
          <p:spPr>
            <a:xfrm flipH="1">
              <a:off x="2968336" y="83889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CA013CCB-1F57-42B4-BB5E-CD602E223F37}"/>
                </a:ext>
              </a:extLst>
            </p:cNvPr>
            <p:cNvCxnSpPr>
              <a:cxnSpLocks/>
            </p:cNvCxnSpPr>
            <p:nvPr/>
          </p:nvCxnSpPr>
          <p:spPr>
            <a:xfrm flipH="1">
              <a:off x="3251200" y="4232335"/>
              <a:ext cx="5523534"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xmlns="" id="{13D16483-E5A7-47F5-BF7E-023E0FD65D8B}"/>
                </a:ext>
              </a:extLst>
            </p:cNvPr>
            <p:cNvSpPr txBox="1">
              <a:spLocks/>
            </p:cNvSpPr>
            <p:nvPr/>
          </p:nvSpPr>
          <p:spPr>
            <a:xfrm>
              <a:off x="3127433" y="1356938"/>
              <a:ext cx="4716085" cy="26969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pPr>
              <a:r>
                <a:rPr lang="x-none" altLang="zh-CN" sz="4800" dirty="0">
                  <a:latin typeface="Times New Roman" panose="02020603050405020304" pitchFamily="18" charset="0"/>
                  <a:ea typeface="黑体" panose="02010609060101010101" pitchFamily="49" charset="-122"/>
                  <a:cs typeface="Times New Roman" panose="02020603050405020304" pitchFamily="18" charset="0"/>
                </a:rPr>
                <a:t>ROS</a:t>
              </a:r>
              <a:r>
                <a:rPr lang="zh-CN" altLang="en-US" sz="4800" dirty="0">
                  <a:latin typeface="Times New Roman" panose="02020603050405020304" pitchFamily="18" charset="0"/>
                  <a:ea typeface="黑体" panose="02010609060101010101" pitchFamily="49" charset="-122"/>
                  <a:cs typeface="Times New Roman" panose="02020603050405020304" pitchFamily="18" charset="0"/>
                </a:rPr>
                <a:t>入门教程</a:t>
              </a: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4800" dirty="0">
                  <a:latin typeface="Times New Roman" panose="02020603050405020304" pitchFamily="18" charset="0"/>
                  <a:ea typeface="黑体" panose="02010609060101010101" pitchFamily="49" charset="-122"/>
                  <a:cs typeface="Times New Roman" panose="02020603050405020304" pitchFamily="18" charset="0"/>
                </a:rPr>
              </a:br>
              <a:endParaRPr lang="en-US" altLang="zh-CN" sz="48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pPr>
              <a:r>
                <a:rPr lang="en-US" altLang="zh-CN" sz="4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smtClean="0">
                  <a:latin typeface="Times New Roman" panose="02020603050405020304" pitchFamily="18" charset="0"/>
                  <a:ea typeface="黑体" panose="02010609060101010101" pitchFamily="49" charset="-122"/>
                  <a:cs typeface="Times New Roman" panose="02020603050405020304" pitchFamily="18" charset="0"/>
                </a:rPr>
                <a:t>相关知识介绍</a:t>
              </a:r>
              <a:r>
                <a:rPr lang="en-US" altLang="zh-CN" sz="4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4000" dirty="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r>
                <a:rPr lang="zh-CN" altLang="en-US" sz="3200" dirty="0"/>
                <a:t>主讲教师</a:t>
              </a:r>
              <a:r>
                <a:rPr lang="en-US" altLang="zh-CN" sz="3200" dirty="0"/>
                <a:t>: </a:t>
              </a:r>
              <a:endParaRPr lang="zh-CN" altLang="en-US" sz="3200" dirty="0"/>
            </a:p>
            <a:p>
              <a:pPr algn="r"/>
              <a:endParaRPr lang="x-none" altLang="zh-CN"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899731050"/>
      </p:ext>
    </p:extLst>
  </p:cSld>
  <p:clrMapOvr>
    <a:masterClrMapping/>
  </p:clrMapOvr>
  <mc:AlternateContent xmlns:mc="http://schemas.openxmlformats.org/markup-compatibility/2006">
    <mc:Choice xmlns:p14="http://schemas.microsoft.com/office/powerpoint/2010/main" xmlns="" Requires="p14">
      <p:transition p14:dur="10" advClick="0" advTm="0"/>
    </mc:Choice>
    <mc:Fallback>
      <p:transition advClick="0"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XBot.jpg"/>
          <p:cNvPicPr>
            <a:picLocks noGrp="1" noChangeAspect="1"/>
          </p:cNvPicPr>
          <p:nvPr>
            <p:ph idx="1"/>
          </p:nvPr>
        </p:nvPicPr>
        <p:blipFill>
          <a:blip r:embed="rId2" cstate="print"/>
          <a:stretch>
            <a:fillRect/>
          </a:stretch>
        </p:blipFill>
        <p:spPr>
          <a:xfrm>
            <a:off x="1413002" y="2208173"/>
            <a:ext cx="6382645" cy="315808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Xbot</a:t>
            </a:r>
            <a:r>
              <a:rPr lang="en-US" altLang="zh-CN" dirty="0" smtClean="0"/>
              <a:t>-U</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descr="xbot-u.png"/>
          <p:cNvPicPr>
            <a:picLocks noChangeAspect="1"/>
          </p:cNvPicPr>
          <p:nvPr/>
        </p:nvPicPr>
        <p:blipFill>
          <a:blip r:embed="rId2" cstate="print"/>
          <a:stretch>
            <a:fillRect/>
          </a:stretch>
        </p:blipFill>
        <p:spPr>
          <a:xfrm>
            <a:off x="2725039" y="1653450"/>
            <a:ext cx="4977617" cy="46540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我们着重介绍一下</a:t>
            </a:r>
            <a:r>
              <a:rPr lang="en-US" altLang="zh-CN" dirty="0" err="1" smtClean="0"/>
              <a:t>xbot</a:t>
            </a:r>
            <a:endParaRPr lang="en-US" altLang="zh-CN" dirty="0" smtClean="0"/>
          </a:p>
          <a:p>
            <a:r>
              <a:rPr lang="en-US" altLang="zh-CN" dirty="0" err="1" smtClean="0"/>
              <a:t>Xbot</a:t>
            </a:r>
            <a:r>
              <a:rPr lang="zh-CN" altLang="en-US" dirty="0" smtClean="0"/>
              <a:t>是一款双轮移动机器人，适用于大多数常见传感器和硬件，如微软的</a:t>
            </a:r>
            <a:r>
              <a:rPr lang="en-US" altLang="zh-CN" dirty="0" err="1" smtClean="0"/>
              <a:t>Kinect</a:t>
            </a:r>
            <a:r>
              <a:rPr lang="zh-CN" altLang="en-US" dirty="0" smtClean="0"/>
              <a:t>和华硕</a:t>
            </a:r>
            <a:r>
              <a:rPr lang="en-US" altLang="zh-CN" dirty="0" err="1" smtClean="0"/>
              <a:t>Xtion</a:t>
            </a:r>
            <a:r>
              <a:rPr lang="en-US" altLang="zh-CN" dirty="0" smtClean="0"/>
              <a:t> Pro</a:t>
            </a:r>
            <a:r>
              <a:rPr lang="zh-CN" altLang="en-US" dirty="0" smtClean="0"/>
              <a:t>和</a:t>
            </a:r>
            <a:r>
              <a:rPr lang="en-US" altLang="zh-CN" dirty="0" err="1" smtClean="0"/>
              <a:t>RPlidar</a:t>
            </a:r>
            <a:r>
              <a:rPr lang="zh-CN" altLang="en-US" dirty="0" smtClean="0"/>
              <a:t>。用户可以使用</a:t>
            </a:r>
            <a:r>
              <a:rPr lang="en-US" altLang="zh-CN" dirty="0" smtClean="0"/>
              <a:t>ROS</a:t>
            </a:r>
            <a:r>
              <a:rPr lang="zh-CN" altLang="en-US" dirty="0" smtClean="0"/>
              <a:t>和相关系列教程轻松地将自己定制的硬件和应用程序集成到开发平台</a:t>
            </a:r>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2946" name="Picture 2"/>
          <p:cNvPicPr>
            <a:picLocks noGrp="1" noChangeAspect="1" noChangeArrowheads="1"/>
          </p:cNvPicPr>
          <p:nvPr>
            <p:ph idx="1"/>
          </p:nvPr>
        </p:nvPicPr>
        <p:blipFill>
          <a:blip r:embed="rId2" cstate="print"/>
          <a:srcRect/>
          <a:stretch>
            <a:fillRect/>
          </a:stretch>
        </p:blipFill>
        <p:spPr bwMode="auto">
          <a:xfrm>
            <a:off x="4329838" y="1522599"/>
            <a:ext cx="4318215" cy="4702056"/>
          </a:xfrm>
          <a:prstGeom prst="rect">
            <a:avLst/>
          </a:prstGeom>
          <a:noFill/>
          <a:ln w="9525">
            <a:noFill/>
            <a:miter lim="800000"/>
            <a:headEnd/>
            <a:tailEnd/>
          </a:ln>
        </p:spPr>
      </p:pic>
      <p:sp>
        <p:nvSpPr>
          <p:cNvPr id="5" name="TextBox 4"/>
          <p:cNvSpPr txBox="1"/>
          <p:nvPr/>
        </p:nvSpPr>
        <p:spPr>
          <a:xfrm>
            <a:off x="805912" y="2061275"/>
            <a:ext cx="3502617" cy="1477328"/>
          </a:xfrm>
          <a:prstGeom prst="rect">
            <a:avLst/>
          </a:prstGeom>
          <a:noFill/>
        </p:spPr>
        <p:txBody>
          <a:bodyPr wrap="square" rtlCol="0">
            <a:spAutoFit/>
          </a:bodyPr>
          <a:lstStyle/>
          <a:p>
            <a:r>
              <a:rPr lang="zh-CN" altLang="en-US" dirty="0" smtClean="0"/>
              <a:t>关键词：</a:t>
            </a:r>
            <a:endParaRPr lang="en-US" altLang="zh-CN" dirty="0" smtClean="0"/>
          </a:p>
          <a:p>
            <a:r>
              <a:rPr lang="zh-CN" altLang="en-US" dirty="0" smtClean="0"/>
              <a:t>地面</a:t>
            </a:r>
            <a:endParaRPr lang="en-US" altLang="zh-CN" dirty="0" smtClean="0"/>
          </a:p>
          <a:p>
            <a:r>
              <a:rPr lang="zh-CN" altLang="en-US" dirty="0" smtClean="0"/>
              <a:t>教</a:t>
            </a:r>
            <a:r>
              <a:rPr lang="zh-CN" altLang="en-US" dirty="0" smtClean="0"/>
              <a:t>学</a:t>
            </a:r>
            <a:endParaRPr lang="en-US" altLang="zh-CN" dirty="0" smtClean="0"/>
          </a:p>
          <a:p>
            <a:r>
              <a:rPr lang="zh-CN" altLang="en-US" dirty="0" smtClean="0"/>
              <a:t>室</a:t>
            </a:r>
            <a:r>
              <a:rPr lang="zh-CN" altLang="en-US" dirty="0" smtClean="0"/>
              <a:t>内</a:t>
            </a:r>
            <a:endParaRPr lang="en-US" altLang="zh-CN" dirty="0" smtClean="0"/>
          </a:p>
          <a:p>
            <a:r>
              <a:rPr lang="zh-CN" altLang="en-US" dirty="0" smtClean="0"/>
              <a:t>移</a:t>
            </a:r>
            <a:r>
              <a:rPr lang="zh-CN" altLang="en-US" dirty="0" smtClean="0"/>
              <a:t>动机器人</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Xbot</a:t>
            </a:r>
            <a:r>
              <a:rPr lang="zh-CN" altLang="en-US" dirty="0" smtClean="0"/>
              <a:t>是一款</a:t>
            </a:r>
            <a:r>
              <a:rPr lang="zh-CN" altLang="en-US" b="1" dirty="0" smtClean="0"/>
              <a:t>科研教学移动平台</a:t>
            </a:r>
            <a:r>
              <a:rPr lang="zh-CN" altLang="en-US" dirty="0" smtClean="0"/>
              <a:t>，由中科院软件所</a:t>
            </a:r>
            <a:r>
              <a:rPr lang="en-US" altLang="zh-CN" dirty="0" smtClean="0"/>
              <a:t>(ISCAS</a:t>
            </a:r>
            <a:r>
              <a:rPr lang="zh-CN" altLang="en-US" dirty="0" smtClean="0"/>
              <a:t>）协同创新中心研发。</a:t>
            </a:r>
          </a:p>
          <a:p>
            <a:r>
              <a:rPr lang="en-US" altLang="zh-CN" dirty="0" err="1" smtClean="0"/>
              <a:t>Xbot</a:t>
            </a:r>
            <a:r>
              <a:rPr lang="zh-CN" altLang="en-US" dirty="0" smtClean="0"/>
              <a:t>的硬件包括双轮差速移动底盘、升降平台、开发板和多种传感器。它性能强劲，易于开发，是科研和教学的首选。软件方面，</a:t>
            </a:r>
            <a:r>
              <a:rPr lang="en-US" altLang="zh-CN" dirty="0" err="1" smtClean="0"/>
              <a:t>Xbot</a:t>
            </a:r>
            <a:r>
              <a:rPr lang="zh-CN" altLang="en-US" dirty="0" smtClean="0"/>
              <a:t>提供全面的支持，兼容</a:t>
            </a:r>
            <a:r>
              <a:rPr lang="en-US" altLang="zh-CN" dirty="0" smtClean="0"/>
              <a:t>Indigo</a:t>
            </a:r>
            <a:r>
              <a:rPr lang="zh-CN" altLang="en-US" dirty="0" smtClean="0"/>
              <a:t>、</a:t>
            </a:r>
            <a:r>
              <a:rPr lang="en-US" altLang="zh-CN" dirty="0" smtClean="0"/>
              <a:t>Kinetic</a:t>
            </a:r>
            <a:r>
              <a:rPr lang="zh-CN" altLang="en-US" dirty="0" smtClean="0"/>
              <a:t>等主流</a:t>
            </a:r>
            <a:r>
              <a:rPr lang="en-US" altLang="zh-CN" dirty="0" smtClean="0"/>
              <a:t>ROS</a:t>
            </a:r>
            <a:r>
              <a:rPr lang="zh-CN" altLang="en-US" dirty="0" smtClean="0"/>
              <a:t>版本。用户可以方便的下载到源代码。</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教学应用</a:t>
            </a:r>
            <a:endParaRPr lang="zh-CN" altLang="en-US" dirty="0"/>
          </a:p>
        </p:txBody>
      </p:sp>
      <p:sp>
        <p:nvSpPr>
          <p:cNvPr id="3" name="内容占位符 2"/>
          <p:cNvSpPr>
            <a:spLocks noGrp="1"/>
          </p:cNvSpPr>
          <p:nvPr>
            <p:ph idx="1"/>
          </p:nvPr>
        </p:nvSpPr>
        <p:spPr/>
        <p:txBody>
          <a:bodyPr/>
          <a:lstStyle/>
          <a:p>
            <a:r>
              <a:rPr lang="en-US" altLang="zh-CN" dirty="0" err="1" smtClean="0"/>
              <a:t>Xbot</a:t>
            </a:r>
            <a:r>
              <a:rPr lang="zh-CN" altLang="en-US" dirty="0" smtClean="0"/>
              <a:t>是科学研究和教学演示的机器人平台。有了</a:t>
            </a:r>
            <a:r>
              <a:rPr lang="en-US" altLang="zh-CN" dirty="0" err="1" smtClean="0"/>
              <a:t>Xbot</a:t>
            </a:r>
            <a:r>
              <a:rPr lang="zh-CN" altLang="en-US" dirty="0" smtClean="0"/>
              <a:t>，你可以把它用做机器人课程的教具，可以用来做机器学习或</a:t>
            </a:r>
            <a:r>
              <a:rPr lang="en-US" altLang="zh-CN" dirty="0" smtClean="0"/>
              <a:t>SLAM</a:t>
            </a:r>
            <a:r>
              <a:rPr lang="zh-CN" altLang="en-US" dirty="0" smtClean="0"/>
              <a:t>的实验，可以开发你自己的应用程序，甚至可以改装它，做一些二次开</a:t>
            </a:r>
            <a:r>
              <a:rPr lang="zh-CN" altLang="en-US" dirty="0" smtClean="0"/>
              <a:t>发。</a:t>
            </a:r>
            <a:endParaRPr lang="en-US" altLang="zh-CN"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后续课程更进一步的了解</a:t>
            </a:r>
            <a:r>
              <a:rPr lang="en-US" altLang="zh-CN" dirty="0" err="1" smtClean="0"/>
              <a:t>xbot</a:t>
            </a:r>
            <a:r>
              <a:rPr lang="zh-CN" altLang="en-US" dirty="0" smtClean="0"/>
              <a:t>以及</a:t>
            </a:r>
            <a:r>
              <a:rPr lang="en-US" altLang="zh-CN" dirty="0" err="1" smtClean="0"/>
              <a:t>ros</a:t>
            </a:r>
            <a:r>
              <a:rPr lang="zh-CN" altLang="en-US" dirty="0" smtClean="0"/>
              <a:t>的学习。</a:t>
            </a:r>
            <a:endParaRPr lang="en-US" altLang="zh-CN" dirty="0" smtClean="0"/>
          </a:p>
          <a:p>
            <a:r>
              <a:rPr lang="zh-CN" altLang="en-US" dirty="0" smtClean="0"/>
              <a:t>这</a:t>
            </a:r>
            <a:r>
              <a:rPr lang="zh-CN" altLang="en-US" dirty="0" smtClean="0"/>
              <a:t>里提供</a:t>
            </a:r>
            <a:r>
              <a:rPr lang="en-US" altLang="zh-CN" dirty="0" err="1" smtClean="0"/>
              <a:t>xbot</a:t>
            </a:r>
            <a:r>
              <a:rPr lang="zh-CN" altLang="en-US" dirty="0" smtClean="0"/>
              <a:t>的阅读手册的</a:t>
            </a:r>
            <a:r>
              <a:rPr lang="zh-CN" altLang="en-US" dirty="0" smtClean="0">
                <a:hlinkClick r:id="rId2"/>
              </a:rPr>
              <a:t>链接</a:t>
            </a:r>
            <a:r>
              <a:rPr lang="zh-CN" altLang="en-US" dirty="0" smtClean="0"/>
              <a:t>：</a:t>
            </a:r>
            <a:endParaRPr lang="en-US" altLang="zh-CN" dirty="0" smtClean="0"/>
          </a:p>
          <a:p>
            <a:r>
              <a:rPr lang="en-US" altLang="zh-CN" dirty="0" smtClean="0"/>
              <a:t>http://wiki.ros.org/Robots/Xbot/tutorial/cn</a:t>
            </a:r>
            <a:endParaRPr lang="en-US" altLang="zh-CN" dirty="0" smtClean="0"/>
          </a:p>
          <a:p>
            <a:endParaRPr lang="en-US" altLang="zh-CN" dirty="0" smtClean="0"/>
          </a:p>
          <a:p>
            <a:r>
              <a:rPr lang="zh-CN" altLang="en-US" dirty="0" smtClean="0"/>
              <a:t>提供</a:t>
            </a:r>
            <a:r>
              <a:rPr lang="en-US" altLang="zh-CN" dirty="0" err="1" smtClean="0"/>
              <a:t>ros</a:t>
            </a:r>
            <a:r>
              <a:rPr lang="zh-CN" altLang="en-US" dirty="0" smtClean="0"/>
              <a:t>支持，单独下载一些</a:t>
            </a:r>
            <a:r>
              <a:rPr lang="en-US" altLang="zh-CN" dirty="0" err="1" smtClean="0"/>
              <a:t>xbot</a:t>
            </a:r>
            <a:r>
              <a:rPr lang="zh-CN" altLang="en-US" dirty="0" smtClean="0"/>
              <a:t>的软件包。</a:t>
            </a:r>
            <a:endParaRPr lang="en-US" altLang="zh-CN" dirty="0" smtClean="0"/>
          </a:p>
          <a:p>
            <a:endParaRPr lang="en-US" altLang="zh-CN" dirty="0" smtClean="0"/>
          </a:p>
          <a:p>
            <a:r>
              <a:rPr lang="zh-CN" altLang="en-US" dirty="0" smtClean="0"/>
              <a:t>更详细的了解可以点击</a:t>
            </a:r>
            <a:r>
              <a:rPr lang="zh-CN" altLang="en-US" dirty="0" smtClean="0">
                <a:hlinkClick r:id="rId3"/>
              </a:rPr>
              <a:t>链接</a:t>
            </a:r>
            <a:r>
              <a:rPr lang="zh-CN" altLang="en-US" dirty="0" smtClean="0"/>
              <a:t>：</a:t>
            </a:r>
            <a:r>
              <a:rPr lang="en-US" altLang="zh-CN" dirty="0" smtClean="0"/>
              <a:t>http://wiki.ros.org/Robots/Xbot/cn</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95155" y="2326180"/>
            <a:ext cx="6920345" cy="954107"/>
          </a:xfrm>
          <a:prstGeom prst="rect">
            <a:avLst/>
          </a:prstGeom>
          <a:noFill/>
        </p:spPr>
        <p:txBody>
          <a:bodyPr wrap="square" rtlCol="0">
            <a:spAutoFit/>
          </a:bodyPr>
          <a:lstStyle/>
          <a:p>
            <a:r>
              <a:rPr lang="en-US" altLang="zh-CN" sz="2800" dirty="0" smtClean="0"/>
              <a:t>1.ROS.wiki</a:t>
            </a:r>
          </a:p>
          <a:p>
            <a:r>
              <a:rPr lang="en-US" altLang="zh-CN" sz="2800" dirty="0" smtClean="0"/>
              <a:t>2.</a:t>
            </a:r>
            <a:r>
              <a:rPr lang="zh-CN" altLang="en-US" sz="2800" dirty="0" smtClean="0"/>
              <a:t>经典</a:t>
            </a:r>
            <a:r>
              <a:rPr lang="zh-CN" altLang="en-US" sz="2800" dirty="0" smtClean="0"/>
              <a:t>的机器人介绍</a:t>
            </a:r>
            <a:endParaRPr lang="en-US" altLang="zh-CN" sz="2800" dirty="0" smtClean="0"/>
          </a:p>
        </p:txBody>
      </p:sp>
      <p:sp>
        <p:nvSpPr>
          <p:cNvPr id="2" name="文本框 1"/>
          <p:cNvSpPr txBox="1"/>
          <p:nvPr/>
        </p:nvSpPr>
        <p:spPr>
          <a:xfrm>
            <a:off x="2795154" y="831273"/>
            <a:ext cx="2961410" cy="707886"/>
          </a:xfrm>
          <a:prstGeom prst="rect">
            <a:avLst/>
          </a:prstGeom>
          <a:noFill/>
        </p:spPr>
        <p:txBody>
          <a:bodyPr wrap="square" rtlCol="0">
            <a:spAutoFit/>
          </a:bodyPr>
          <a:lstStyle/>
          <a:p>
            <a:r>
              <a:rPr lang="zh-CN" altLang="en-US" sz="4000" dirty="0" smtClean="0"/>
              <a:t>目录</a:t>
            </a:r>
            <a:endParaRPr lang="zh-CN" altLang="en-US" sz="4000" dirty="0"/>
          </a:p>
        </p:txBody>
      </p:sp>
    </p:spTree>
    <p:extLst>
      <p:ext uri="{BB962C8B-B14F-4D97-AF65-F5344CB8AC3E}">
        <p14:creationId xmlns:p14="http://schemas.microsoft.com/office/powerpoint/2010/main" xmlns="" val="2057646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pPr algn="ctr"/>
            <a:r>
              <a:rPr lang="en-US" altLang="zh-CN" sz="3200" dirty="0" smtClean="0"/>
              <a:t> </a:t>
            </a:r>
            <a:r>
              <a:rPr lang="en-US" altLang="zh-CN" sz="4400" dirty="0" err="1" smtClean="0"/>
              <a:t>ROS.wiki</a:t>
            </a:r>
            <a:endParaRPr lang="zh-CN" alt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Ros</a:t>
            </a:r>
            <a:r>
              <a:rPr lang="zh-CN" altLang="en-US" dirty="0" smtClean="0"/>
              <a:t>的</a:t>
            </a:r>
            <a:r>
              <a:rPr lang="en-US" altLang="zh-CN" dirty="0" smtClean="0"/>
              <a:t>wiki</a:t>
            </a:r>
            <a:r>
              <a:rPr lang="zh-CN" altLang="en-US" dirty="0" smtClean="0"/>
              <a:t>官网是我们学习</a:t>
            </a:r>
            <a:r>
              <a:rPr lang="en-US" altLang="zh-CN" dirty="0" err="1" smtClean="0"/>
              <a:t>ros</a:t>
            </a:r>
            <a:r>
              <a:rPr lang="zh-CN" altLang="en-US" dirty="0" smtClean="0"/>
              <a:t>非</a:t>
            </a:r>
            <a:r>
              <a:rPr lang="zh-CN" altLang="en-US" dirty="0" smtClean="0"/>
              <a:t>常棒的一个网站，在这里，我们可以看到关于最基础的</a:t>
            </a:r>
            <a:r>
              <a:rPr lang="en-US" altLang="zh-CN" dirty="0" err="1" smtClean="0"/>
              <a:t>ros</a:t>
            </a:r>
            <a:r>
              <a:rPr lang="zh-CN" altLang="en-US" dirty="0" smtClean="0"/>
              <a:t>安装，以及版本更新，乃至高级一点的社区互动，学习</a:t>
            </a:r>
            <a:r>
              <a:rPr lang="en-US" altLang="zh-CN" dirty="0" err="1" smtClean="0"/>
              <a:t>ros</a:t>
            </a:r>
            <a:r>
              <a:rPr lang="zh-CN" altLang="en-US" dirty="0" smtClean="0"/>
              <a:t>人员的各种交流。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a:bodyPr>
          <a:lstStyle/>
          <a:p>
            <a:pPr algn="ctr"/>
            <a:r>
              <a:rPr lang="en-US" altLang="zh-CN" sz="4400" dirty="0" smtClean="0">
                <a:hlinkClick r:id="rId2"/>
              </a:rPr>
              <a:t>ROS</a:t>
            </a:r>
            <a:r>
              <a:rPr lang="zh-CN" altLang="en-US" sz="4400" dirty="0" smtClean="0">
                <a:hlinkClick r:id="rId2"/>
              </a:rPr>
              <a:t>维基：</a:t>
            </a:r>
            <a:r>
              <a:rPr lang="en-US" altLang="zh-CN" sz="4400" dirty="0" smtClean="0">
                <a:hlinkClick r:id="rId2"/>
              </a:rPr>
              <a:t>http</a:t>
            </a:r>
            <a:r>
              <a:rPr lang="en-US" altLang="zh-CN" sz="4400" dirty="0" smtClean="0">
                <a:hlinkClick r:id="rId2"/>
              </a:rPr>
              <a:t>://</a:t>
            </a:r>
            <a:r>
              <a:rPr lang="en-US" altLang="zh-CN" sz="4400" dirty="0" smtClean="0">
                <a:hlinkClick r:id="rId2"/>
              </a:rPr>
              <a:t>wiki.ros.org/cn</a:t>
            </a:r>
            <a:endParaRPr lang="en-US" altLang="zh-CN" sz="4400" dirty="0" smtClean="0"/>
          </a:p>
          <a:p>
            <a:pPr algn="ctr"/>
            <a:r>
              <a:rPr lang="zh-CN" altLang="en-US" sz="4400" dirty="0" smtClean="0"/>
              <a:t>建议使用谷歌浏览器，至少有页面翻译功能</a:t>
            </a:r>
            <a:endParaRPr lang="en-US" altLang="zh-CN" sz="4400" dirty="0" smtClean="0"/>
          </a:p>
          <a:p>
            <a:pPr algn="ctr"/>
            <a:endParaRPr lang="en-US" altLang="zh-CN" sz="4400" dirty="0" smtClean="0"/>
          </a:p>
          <a:p>
            <a:pPr algn="ctr"/>
            <a:endParaRPr lang="zh-CN" alt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0898" name="Picture 2"/>
          <p:cNvPicPr>
            <a:picLocks noGrp="1" noChangeAspect="1" noChangeArrowheads="1"/>
          </p:cNvPicPr>
          <p:nvPr>
            <p:ph idx="1"/>
          </p:nvPr>
        </p:nvPicPr>
        <p:blipFill>
          <a:blip r:embed="rId2" cstate="print"/>
          <a:srcRect/>
          <a:stretch>
            <a:fillRect/>
          </a:stretch>
        </p:blipFill>
        <p:spPr bwMode="auto">
          <a:xfrm>
            <a:off x="4848225" y="1813303"/>
            <a:ext cx="3475950" cy="4318282"/>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652865" y="1416077"/>
            <a:ext cx="3345697" cy="46767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endParaRPr lang="en-US" altLang="zh-CN" sz="4000" dirty="0" smtClean="0"/>
          </a:p>
          <a:p>
            <a:pPr algn="ctr"/>
            <a:endParaRPr lang="en-US" altLang="zh-CN" sz="4000" dirty="0" smtClean="0"/>
          </a:p>
          <a:p>
            <a:pPr algn="ctr"/>
            <a:endParaRPr lang="en-US" altLang="zh-CN" sz="4000" dirty="0" smtClean="0"/>
          </a:p>
          <a:p>
            <a:pPr algn="ctr"/>
            <a:r>
              <a:rPr lang="zh-CN" altLang="en-US" sz="4000" dirty="0" smtClean="0"/>
              <a:t>经典机器人介绍</a:t>
            </a:r>
            <a:endParaRPr lang="zh-CN" alt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Pr2.jpg"/>
          <p:cNvPicPr>
            <a:picLocks noGrp="1" noChangeAspect="1"/>
          </p:cNvPicPr>
          <p:nvPr>
            <p:ph idx="1"/>
          </p:nvPr>
        </p:nvPicPr>
        <p:blipFill>
          <a:blip r:embed="rId2" cstate="print"/>
          <a:stretch>
            <a:fillRect/>
          </a:stretch>
        </p:blipFill>
        <p:spPr>
          <a:xfrm>
            <a:off x="379485" y="2045776"/>
            <a:ext cx="4321738" cy="3201288"/>
          </a:xfrm>
        </p:spPr>
      </p:pic>
      <p:sp>
        <p:nvSpPr>
          <p:cNvPr id="5" name="TextBox 4"/>
          <p:cNvSpPr txBox="1"/>
          <p:nvPr/>
        </p:nvSpPr>
        <p:spPr>
          <a:xfrm>
            <a:off x="1549830" y="5811866"/>
            <a:ext cx="2402238" cy="369332"/>
          </a:xfrm>
          <a:prstGeom prst="rect">
            <a:avLst/>
          </a:prstGeom>
          <a:noFill/>
        </p:spPr>
        <p:txBody>
          <a:bodyPr wrap="square" rtlCol="0">
            <a:spAutoFit/>
          </a:bodyPr>
          <a:lstStyle/>
          <a:p>
            <a:r>
              <a:rPr lang="en-US" altLang="zh-CN" dirty="0" smtClean="0"/>
              <a:t>PR2</a:t>
            </a:r>
            <a:endParaRPr lang="zh-CN" altLang="en-US" dirty="0"/>
          </a:p>
        </p:txBody>
      </p:sp>
      <p:pic>
        <p:nvPicPr>
          <p:cNvPr id="6" name="图片 5" descr="nasa.jpg"/>
          <p:cNvPicPr>
            <a:picLocks noChangeAspect="1"/>
          </p:cNvPicPr>
          <p:nvPr/>
        </p:nvPicPr>
        <p:blipFill>
          <a:blip r:embed="rId3" cstate="print"/>
          <a:stretch>
            <a:fillRect/>
          </a:stretch>
        </p:blipFill>
        <p:spPr>
          <a:xfrm>
            <a:off x="4835309" y="2061275"/>
            <a:ext cx="4122711" cy="3370719"/>
          </a:xfrm>
          <a:prstGeom prst="rect">
            <a:avLst/>
          </a:prstGeom>
        </p:spPr>
      </p:pic>
      <p:sp>
        <p:nvSpPr>
          <p:cNvPr id="7" name="TextBox 6"/>
          <p:cNvSpPr txBox="1"/>
          <p:nvPr/>
        </p:nvSpPr>
        <p:spPr>
          <a:xfrm>
            <a:off x="5811864" y="5904854"/>
            <a:ext cx="1906292" cy="369332"/>
          </a:xfrm>
          <a:prstGeom prst="rect">
            <a:avLst/>
          </a:prstGeom>
          <a:noFill/>
        </p:spPr>
        <p:txBody>
          <a:bodyPr wrap="square" rtlCol="0">
            <a:spAutoFit/>
          </a:bodyPr>
          <a:lstStyle/>
          <a:p>
            <a:r>
              <a:rPr lang="en-US" altLang="zh-CN" dirty="0" err="1" smtClean="0"/>
              <a:t>Nasa</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descr="pr2 drink.jpg"/>
          <p:cNvPicPr>
            <a:picLocks noGrp="1" noChangeAspect="1"/>
          </p:cNvPicPr>
          <p:nvPr>
            <p:ph idx="1"/>
          </p:nvPr>
        </p:nvPicPr>
        <p:blipFill>
          <a:blip r:embed="rId2" cstate="print"/>
          <a:stretch>
            <a:fillRect/>
          </a:stretch>
        </p:blipFill>
        <p:spPr>
          <a:xfrm>
            <a:off x="395853" y="2355740"/>
            <a:ext cx="4640258" cy="3396669"/>
          </a:xfrm>
        </p:spPr>
      </p:pic>
      <p:pic>
        <p:nvPicPr>
          <p:cNvPr id="8" name="图片 7" descr="pr2..jpg"/>
          <p:cNvPicPr>
            <a:picLocks noChangeAspect="1"/>
          </p:cNvPicPr>
          <p:nvPr/>
        </p:nvPicPr>
        <p:blipFill>
          <a:blip r:embed="rId3" cstate="print"/>
          <a:stretch>
            <a:fillRect/>
          </a:stretch>
        </p:blipFill>
        <p:spPr>
          <a:xfrm>
            <a:off x="5095503" y="2603715"/>
            <a:ext cx="3738531" cy="311588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2888</TotalTime>
  <Words>506</Words>
  <Application>Microsoft Office PowerPoint</Application>
  <PresentationFormat>全屏显示(4:3)</PresentationFormat>
  <Paragraphs>40</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Xbot-U </vt:lpstr>
      <vt:lpstr>幻灯片 12</vt:lpstr>
      <vt:lpstr>幻灯片 13</vt:lpstr>
      <vt:lpstr>幻灯片 14</vt:lpstr>
      <vt:lpstr>教学应用</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Administrator</cp:lastModifiedBy>
  <cp:revision>230</cp:revision>
  <dcterms:created xsi:type="dcterms:W3CDTF">2018-07-06T02:56:38Z</dcterms:created>
  <dcterms:modified xsi:type="dcterms:W3CDTF">2018-09-13T07:29:46Z</dcterms:modified>
</cp:coreProperties>
</file>