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6" r:id="rId3"/>
    <p:sldId id="392" r:id="rId4"/>
    <p:sldId id="370" r:id="rId5"/>
    <p:sldId id="371" r:id="rId6"/>
    <p:sldId id="361" r:id="rId7"/>
    <p:sldId id="376" r:id="rId8"/>
    <p:sldId id="377" r:id="rId9"/>
    <p:sldId id="402" r:id="rId10"/>
    <p:sldId id="372" r:id="rId11"/>
    <p:sldId id="401" r:id="rId12"/>
    <p:sldId id="390" r:id="rId13"/>
    <p:sldId id="393" r:id="rId14"/>
    <p:sldId id="414" r:id="rId15"/>
    <p:sldId id="418" r:id="rId16"/>
    <p:sldId id="415" r:id="rId17"/>
    <p:sldId id="417" r:id="rId18"/>
    <p:sldId id="416" r:id="rId19"/>
    <p:sldId id="406" r:id="rId20"/>
    <p:sldId id="391" r:id="rId21"/>
    <p:sldId id="373" r:id="rId22"/>
    <p:sldId id="395" r:id="rId23"/>
    <p:sldId id="394" r:id="rId24"/>
    <p:sldId id="396" r:id="rId25"/>
    <p:sldId id="378" r:id="rId26"/>
    <p:sldId id="379" r:id="rId27"/>
    <p:sldId id="375" r:id="rId28"/>
    <p:sldId id="397" r:id="rId29"/>
    <p:sldId id="380" r:id="rId30"/>
    <p:sldId id="381" r:id="rId31"/>
    <p:sldId id="382" r:id="rId32"/>
    <p:sldId id="398" r:id="rId33"/>
    <p:sldId id="419" r:id="rId34"/>
    <p:sldId id="420" r:id="rId35"/>
    <p:sldId id="421" r:id="rId36"/>
    <p:sldId id="423" r:id="rId37"/>
    <p:sldId id="422" r:id="rId38"/>
    <p:sldId id="424" r:id="rId39"/>
    <p:sldId id="383" r:id="rId40"/>
    <p:sldId id="385" r:id="rId41"/>
    <p:sldId id="404" r:id="rId42"/>
    <p:sldId id="386" r:id="rId43"/>
    <p:sldId id="410" r:id="rId44"/>
    <p:sldId id="387" r:id="rId45"/>
    <p:sldId id="400" r:id="rId46"/>
    <p:sldId id="399" r:id="rId47"/>
    <p:sldId id="384" r:id="rId48"/>
    <p:sldId id="388" r:id="rId49"/>
    <p:sldId id="413" r:id="rId50"/>
    <p:sldId id="42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1" autoAdjust="0"/>
    <p:restoredTop sz="87179" autoAdjust="0"/>
  </p:normalViewPr>
  <p:slideViewPr>
    <p:cSldViewPr snapToGrid="0">
      <p:cViewPr varScale="1">
        <p:scale>
          <a:sx n="61" d="100"/>
          <a:sy n="61" d="100"/>
        </p:scale>
        <p:origin x="-20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D28F9-7DC4-4041-8F1F-400AC38BC0D2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54AE2-8CBB-49BA-ACBB-CA2037178C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05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695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308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50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71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40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7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60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34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75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43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8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7BDB-C1E1-4808-B605-9DE01514A529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F856-304C-4F11-9125-9C2C94EBF0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10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linux/linux-vim.html" TargetMode="External"/><Relationship Id="rId2" Type="http://schemas.openxmlformats.org/officeDocument/2006/relationships/hyperlink" Target="https://github.com/DroidAITech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in_turn/article/details/50465127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21051451?from=search&amp;seid=10782839705384538318" TargetMode="External"/><Relationship Id="rId2" Type="http://schemas.openxmlformats.org/officeDocument/2006/relationships/hyperlink" Target="https://marketplace.visualstudio.com/items?itemName=ajshort.ro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v-pr/p/4871546.html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s://blog.csdn.net/shuaiwangcsdn/article/details/757348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idAITech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3211905/article/details/72877415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sgxeva/p/8379601.html" TargetMode="External"/><Relationship Id="rId2" Type="http://schemas.openxmlformats.org/officeDocument/2006/relationships/hyperlink" Target="https://blog.csdn.net/qq_23211905/article/details/728774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326DF01-7FE6-4414-A047-507A6618A7F3}"/>
              </a:ext>
            </a:extLst>
          </p:cNvPr>
          <p:cNvGrpSpPr/>
          <p:nvPr/>
        </p:nvGrpSpPr>
        <p:grpSpPr>
          <a:xfrm>
            <a:off x="2226252" y="838895"/>
            <a:ext cx="4354799" cy="3393440"/>
            <a:chOff x="2968336" y="838895"/>
            <a:chExt cx="5806398" cy="33934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3A6B8FCD-4BA8-44D9-A097-44B6653B6D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A013CCB-1F57-42B4-BB5E-CD602E223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3">
              <a:extLst>
                <a:ext uri="{FF2B5EF4-FFF2-40B4-BE49-F238E27FC236}">
                  <a16:creationId xmlns:a16="http://schemas.microsoft.com/office/drawing/2014/main" xmlns="" id="{13D16483-E5A7-47F5-BF7E-023E0FD65D8B}"/>
                </a:ext>
              </a:extLst>
            </p:cNvPr>
            <p:cNvSpPr txBox="1">
              <a:spLocks/>
            </p:cNvSpPr>
            <p:nvPr/>
          </p:nvSpPr>
          <p:spPr>
            <a:xfrm>
              <a:off x="3127433" y="1356938"/>
              <a:ext cx="4716085" cy="26969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x-none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</a:t>
              </a:r>
              <a:r>
                <a:rPr lang="zh-CN" altLang="en-US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入门教程</a:t>
              </a:r>
              <a: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/>
              </a:r>
              <a:b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endParaRPr lang="en-US" altLang="zh-CN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r>
                <a:rPr lang="en-US" altLang="zh-CN" sz="4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</a:t>
              </a:r>
              <a:r>
                <a:rPr lang="zh-CN" altLang="en-US" sz="3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相关知识介绍</a:t>
              </a:r>
              <a:r>
                <a:rPr lang="en-US" altLang="zh-CN" sz="4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endPara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r>
                <a:rPr lang="zh-CN" altLang="en-US" sz="3200" dirty="0"/>
                <a:t>主讲教师</a:t>
              </a:r>
              <a:r>
                <a:rPr lang="en-US" altLang="zh-CN" sz="3200" dirty="0"/>
                <a:t>: </a:t>
              </a:r>
              <a:endParaRPr lang="zh-CN" altLang="en-US" sz="3200" dirty="0"/>
            </a:p>
            <a:p>
              <a:pPr algn="r"/>
              <a:endParaRPr lang="x-non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973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760" y="2055765"/>
            <a:ext cx="5734372" cy="413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Navigation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Navigation</a:t>
            </a:r>
            <a:r>
              <a:rPr lang="zh-CN" altLang="zh-CN" dirty="0" smtClean="0"/>
              <a:t>是机器人最基本的功能之一，</a:t>
            </a:r>
            <a:r>
              <a:rPr lang="en-US" altLang="zh-CN" dirty="0" smtClean="0"/>
              <a:t>ROS</a:t>
            </a:r>
            <a:r>
              <a:rPr lang="zh-CN" altLang="zh-CN" dirty="0" smtClean="0"/>
              <a:t>为我们提供了一整套</a:t>
            </a:r>
            <a:r>
              <a:rPr lang="en-US" altLang="zh-CN" dirty="0" smtClean="0"/>
              <a:t>Navigation</a:t>
            </a:r>
            <a:r>
              <a:rPr lang="zh-CN" altLang="zh-CN" dirty="0" smtClean="0"/>
              <a:t>的解决方案，包括全局与局部的路径规划、代价地图、异常行为恢复、地图服务器等等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Navigation Stack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包含了</a:t>
            </a:r>
            <a:r>
              <a:rPr lang="en-US" altLang="zh-CN" dirty="0" smtClean="0"/>
              <a:t>ROS</a:t>
            </a:r>
            <a:r>
              <a:rPr lang="zh-CN" altLang="en-US" dirty="0" smtClean="0"/>
              <a:t>在路径规划，定位、地图、异常行为恢复等方面的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，其中运行的算法都堪称经典。</a:t>
            </a:r>
            <a:endParaRPr lang="en-US" altLang="zh-CN" dirty="0" smtClean="0"/>
          </a:p>
          <a:p>
            <a:r>
              <a:rPr lang="en-US" altLang="zh-CN" dirty="0" smtClean="0"/>
              <a:t>Navigation Stack </a:t>
            </a:r>
            <a:r>
              <a:rPr lang="zh-CN" altLang="en-US" dirty="0" smtClean="0"/>
              <a:t>的主要作用是路径规划，通常是输入各个传感器的数据，输出速度。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Navigation Stack </a:t>
            </a:r>
            <a:r>
              <a:rPr lang="zh-CN" altLang="en-US" dirty="0" smtClean="0"/>
              <a:t>包含的</a:t>
            </a:r>
            <a:r>
              <a:rPr lang="en-US" altLang="zh-CN" dirty="0" smtClean="0"/>
              <a:t>package</a:t>
            </a:r>
            <a:endParaRPr lang="zh-CN" altLang="en-US" dirty="0"/>
          </a:p>
        </p:txBody>
      </p:sp>
      <p:pic>
        <p:nvPicPr>
          <p:cNvPr id="4" name="内容占位符 3" descr="navig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7198" y="1825625"/>
            <a:ext cx="4969604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en-US" altLang="zh-CN" sz="4000" dirty="0" smtClean="0"/>
              <a:t>Linux</a:t>
            </a:r>
            <a:r>
              <a:rPr lang="zh-CN" altLang="en-US" sz="4000" dirty="0" smtClean="0"/>
              <a:t>文本编辑器介绍</a:t>
            </a:r>
            <a:endParaRPr lang="en-US" altLang="zh-CN" sz="4000" dirty="0" smtClean="0"/>
          </a:p>
          <a:p>
            <a:pPr algn="ctr"/>
            <a:r>
              <a:rPr lang="en-US" altLang="zh-CN" sz="4000" dirty="0" err="1" smtClean="0"/>
              <a:t>Nano</a:t>
            </a:r>
            <a:endParaRPr lang="en-US" altLang="zh-CN" sz="4000" dirty="0" smtClean="0"/>
          </a:p>
          <a:p>
            <a:pPr algn="ctr"/>
            <a:r>
              <a:rPr lang="en-US" altLang="zh-CN" sz="4000" dirty="0" smtClean="0"/>
              <a:t>vim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altLang="zh-CN" sz="4000" dirty="0" smtClean="0"/>
          </a:p>
          <a:p>
            <a:pPr lvl="2"/>
            <a:endParaRPr lang="en-US" altLang="zh-CN" sz="4000" dirty="0" smtClean="0"/>
          </a:p>
          <a:p>
            <a:pPr lvl="2" algn="ctr">
              <a:buNone/>
            </a:pPr>
            <a:r>
              <a:rPr lang="en-US" altLang="zh-CN" sz="4000" dirty="0" smtClean="0"/>
              <a:t>     </a:t>
            </a:r>
            <a:r>
              <a:rPr lang="en-US" altLang="zh-CN" sz="4000" dirty="0" err="1" smtClean="0"/>
              <a:t>Nano</a:t>
            </a:r>
            <a:r>
              <a:rPr lang="zh-CN" altLang="en-US" sz="4000" dirty="0" smtClean="0"/>
              <a:t>使用简介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Nano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Nano</a:t>
            </a:r>
            <a:r>
              <a:rPr lang="zh-CN" altLang="zh-CN" dirty="0" smtClean="0"/>
              <a:t>简单易用，适合刚接触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的新人</a:t>
            </a:r>
            <a:endParaRPr lang="en-US" altLang="zh-CN" dirty="0" smtClean="0"/>
          </a:p>
          <a:p>
            <a:r>
              <a:rPr lang="zh-CN" altLang="en-US" dirty="0" smtClean="0"/>
              <a:t>在终端直接输入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命令，打开</a:t>
            </a:r>
            <a:r>
              <a:rPr lang="en-US" altLang="zh-CN" dirty="0" err="1" smtClean="0"/>
              <a:t>nano</a:t>
            </a:r>
            <a:endParaRPr lang="zh-CN" altLang="en-US" dirty="0"/>
          </a:p>
        </p:txBody>
      </p:sp>
      <p:pic>
        <p:nvPicPr>
          <p:cNvPr id="5" name="图片 4" descr="nano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5997" y="3084162"/>
            <a:ext cx="5470391" cy="3331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Nano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pic>
        <p:nvPicPr>
          <p:cNvPr id="8" name="内容占位符 7" descr="nano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9521" y="1903622"/>
            <a:ext cx="5540560" cy="3374437"/>
          </a:xfrm>
        </p:spPr>
      </p:pic>
      <p:sp>
        <p:nvSpPr>
          <p:cNvPr id="9" name="TextBox 8"/>
          <p:cNvSpPr txBox="1"/>
          <p:nvPr/>
        </p:nvSpPr>
        <p:spPr>
          <a:xfrm>
            <a:off x="495945" y="1828800"/>
            <a:ext cx="2169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ctrl+G</a:t>
            </a:r>
            <a:r>
              <a:rPr lang="zh-CN" altLang="zh-CN" dirty="0" smtClean="0"/>
              <a:t>： 取得在线帮助</a:t>
            </a:r>
          </a:p>
          <a:p>
            <a:r>
              <a:rPr lang="en-US" altLang="zh-CN" dirty="0" err="1" smtClean="0"/>
              <a:t>ctrl+O</a:t>
            </a:r>
            <a:r>
              <a:rPr lang="zh-CN" altLang="zh-CN" dirty="0" smtClean="0"/>
              <a:t>： 保存文件，如果你有权限就可保存修改的文件</a:t>
            </a:r>
          </a:p>
          <a:p>
            <a:r>
              <a:rPr lang="en-US" altLang="zh-CN" dirty="0" err="1" smtClean="0"/>
              <a:t>ctrl+R</a:t>
            </a:r>
            <a:r>
              <a:rPr lang="zh-CN" altLang="zh-CN" dirty="0" smtClean="0"/>
              <a:t>： 从其他文件读入数据，可将某个文件的内容贴在本文件中</a:t>
            </a:r>
          </a:p>
          <a:p>
            <a:r>
              <a:rPr lang="en-US" altLang="zh-CN" dirty="0" err="1" smtClean="0"/>
              <a:t>ctrl+Y</a:t>
            </a:r>
            <a:r>
              <a:rPr lang="zh-CN" altLang="zh-CN" dirty="0" smtClean="0"/>
              <a:t>： 显示前一页</a:t>
            </a:r>
          </a:p>
          <a:p>
            <a:r>
              <a:rPr lang="en-US" altLang="zh-CN" dirty="0" err="1" smtClean="0"/>
              <a:t>ctrl+K</a:t>
            </a:r>
            <a:r>
              <a:rPr lang="zh-CN" altLang="zh-CN" dirty="0" smtClean="0"/>
              <a:t>： 剪切当前行的内容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 descr="nano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3261" y="449450"/>
            <a:ext cx="5663414" cy="3449260"/>
          </a:xfrm>
        </p:spPr>
      </p:pic>
      <p:pic>
        <p:nvPicPr>
          <p:cNvPr id="10" name="图片 9" descr="nano 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4832" y="3119117"/>
            <a:ext cx="5285766" cy="32192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en-US" altLang="zh-CN" sz="4000" dirty="0" smtClean="0"/>
              <a:t>Vim</a:t>
            </a:r>
            <a:r>
              <a:rPr lang="zh-CN" altLang="en-US" sz="4000" dirty="0" smtClean="0"/>
              <a:t>的使用简介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5155" y="2326180"/>
            <a:ext cx="6920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1.ROS</a:t>
            </a:r>
            <a:r>
              <a:rPr lang="zh-CN" altLang="en-US" sz="2800" dirty="0" smtClean="0"/>
              <a:t>的常用工具</a:t>
            </a:r>
            <a:endParaRPr lang="en-US" altLang="zh-CN" sz="2800" dirty="0" smtClean="0"/>
          </a:p>
          <a:p>
            <a:r>
              <a:rPr lang="en-US" altLang="zh-CN" sz="2800" dirty="0" smtClean="0"/>
              <a:t>2.Vim</a:t>
            </a:r>
            <a:r>
              <a:rPr lang="zh-CN" altLang="en-US" sz="2800" dirty="0" smtClean="0"/>
              <a:t>的使用简介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几个常见的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介绍以及下载链接</a:t>
            </a:r>
          </a:p>
          <a:p>
            <a:endParaRPr lang="en-US" altLang="zh-CN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795154" y="831273"/>
            <a:ext cx="296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0576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vim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、最关键的是支持中文！！！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、他的规则表达式很完整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1523" y="2186528"/>
            <a:ext cx="6180953" cy="36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vim 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vim 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 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vimros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 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5400" dirty="0" smtClean="0"/>
          </a:p>
          <a:p>
            <a:pPr algn="ctr"/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ROS</a:t>
            </a:r>
            <a:r>
              <a:rPr lang="zh-CN" altLang="en-US" sz="5400" dirty="0" smtClean="0"/>
              <a:t>常用工具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vimros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 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9722" y="1825625"/>
            <a:ext cx="71445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学习任务一：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tut-</a:t>
            </a:r>
            <a:r>
              <a:rPr lang="zh-CN" altLang="en-US" dirty="0" smtClean="0"/>
              <a:t>软件包中任意一个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文件为样本，使用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对其操作。（上重德智能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的网站下载）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重德智能</a:t>
            </a:r>
            <a:r>
              <a:rPr lang="en-US" altLang="zh-CN" dirty="0" err="1" smtClean="0">
                <a:hlinkClick r:id="rId2"/>
              </a:rPr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 https://github.com/DroidAITech/</a:t>
            </a:r>
            <a:endParaRPr lang="en-US" altLang="zh-CN" dirty="0" smtClean="0"/>
          </a:p>
          <a:p>
            <a:r>
              <a:rPr lang="zh-CN" altLang="en-US" dirty="0" smtClean="0"/>
              <a:t>主要有编写，保存退出，复制整个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文件到另一个文档。</a:t>
            </a:r>
            <a:endParaRPr lang="en-US" altLang="zh-CN" dirty="0" smtClean="0"/>
          </a:p>
          <a:p>
            <a:r>
              <a:rPr lang="zh-CN" altLang="en-US" dirty="0" smtClean="0"/>
              <a:t>更为详细的</a:t>
            </a:r>
            <a:r>
              <a:rPr lang="en-US" altLang="zh-CN" dirty="0" smtClean="0">
                <a:hlinkClick r:id="rId3"/>
              </a:rPr>
              <a:t>vim</a:t>
            </a:r>
            <a:r>
              <a:rPr lang="zh-CN" altLang="en-US" dirty="0" smtClean="0">
                <a:hlinkClick r:id="rId3"/>
              </a:rPr>
              <a:t>学习参见教程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http://www.runoob.com/linux/linux-vim.html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这里给出</a:t>
            </a:r>
            <a:r>
              <a:rPr lang="en-US" altLang="zh-CN" dirty="0" err="1" smtClean="0"/>
              <a:t>navigation_demo.launch</a:t>
            </a:r>
            <a:r>
              <a:rPr lang="zh-CN" altLang="en-US" dirty="0" smtClean="0"/>
              <a:t>文件的演示。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vim-navigation00(open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027" y="2555917"/>
            <a:ext cx="7000000" cy="109523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-navigation001(neirong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1159" y="2151593"/>
            <a:ext cx="7886700" cy="2366549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-navigation03(copy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0571" y="3453675"/>
            <a:ext cx="6942858" cy="109523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m-navigation01(open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0085" y="1326769"/>
            <a:ext cx="6961905" cy="1009524"/>
          </a:xfrm>
        </p:spPr>
      </p:pic>
      <p:pic>
        <p:nvPicPr>
          <p:cNvPr id="6" name="图片 5" descr="vim-navigatio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4" y="2496095"/>
            <a:ext cx="7161905" cy="43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结果展示</a:t>
            </a:r>
            <a:endParaRPr lang="zh-CN" altLang="en-US" dirty="0"/>
          </a:p>
        </p:txBody>
      </p:sp>
      <p:pic>
        <p:nvPicPr>
          <p:cNvPr id="12" name="内容占位符 11" descr="vim-navigation02(display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4149" y="2109018"/>
            <a:ext cx="7886700" cy="2478481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4400" dirty="0" smtClean="0"/>
          </a:p>
          <a:p>
            <a:pPr algn="ctr"/>
            <a:endParaRPr lang="en-US" altLang="zh-CN" sz="4400" dirty="0" smtClean="0"/>
          </a:p>
          <a:p>
            <a:pPr algn="ctr"/>
            <a:r>
              <a:rPr lang="zh-CN" altLang="en-US" sz="4400" dirty="0" smtClean="0"/>
              <a:t>几个常见的</a:t>
            </a:r>
            <a:r>
              <a:rPr lang="en-US" altLang="zh-CN" sz="4400" dirty="0" smtClean="0"/>
              <a:t>IDE</a:t>
            </a:r>
            <a:r>
              <a:rPr lang="zh-CN" altLang="en-US" sz="4400" dirty="0" smtClean="0"/>
              <a:t>介绍以及下载链接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638E780-E88C-4745-9F82-22742C52CCB7}"/>
              </a:ext>
            </a:extLst>
          </p:cNvPr>
          <p:cNvSpPr/>
          <p:nvPr/>
        </p:nvSpPr>
        <p:spPr>
          <a:xfrm>
            <a:off x="2960315" y="464949"/>
            <a:ext cx="21659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Gazebo</a:t>
            </a:r>
          </a:p>
        </p:txBody>
      </p:sp>
      <p:pic>
        <p:nvPicPr>
          <p:cNvPr id="6" name="图片 5" descr="模拟场景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049" y="1859798"/>
            <a:ext cx="7365062" cy="41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91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r>
              <a:rPr lang="zh-CN" altLang="en-US" sz="2000" dirty="0" smtClean="0">
                <a:hlinkClick r:id="rId2"/>
              </a:rPr>
              <a:t>下载链接</a:t>
            </a:r>
            <a:r>
              <a:rPr lang="zh-CN" altLang="en-US" sz="2000" dirty="0" smtClean="0"/>
              <a:t>：</a:t>
            </a:r>
            <a:endParaRPr lang="zh-CN" altLang="zh-CN" sz="2000" dirty="0" smtClean="0"/>
          </a:p>
          <a:p>
            <a:r>
              <a:rPr lang="zh-CN" altLang="zh-CN" sz="2000" dirty="0" smtClean="0">
                <a:hlinkClick r:id="rId3"/>
              </a:rPr>
              <a:t>具体安装教程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pic>
        <p:nvPicPr>
          <p:cNvPr id="4" name="图片 3" descr="TIM图片2018083020410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939" y="1863463"/>
            <a:ext cx="2214725" cy="2607797"/>
          </a:xfrm>
          <a:prstGeom prst="rect">
            <a:avLst/>
          </a:prstGeom>
        </p:spPr>
      </p:pic>
      <p:pic>
        <p:nvPicPr>
          <p:cNvPr id="5" name="内容占位符 3" descr="q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81944" y="2344673"/>
            <a:ext cx="4491196" cy="350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Vscode</a:t>
            </a:r>
            <a:r>
              <a:rPr lang="zh-CN" altLang="en-US" dirty="0" smtClean="0">
                <a:hlinkClick r:id="rId2"/>
              </a:rPr>
              <a:t>下载链接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教程视频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 descr="vsco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195" y="1456840"/>
            <a:ext cx="2579726" cy="1449199"/>
          </a:xfrm>
          <a:prstGeom prst="rect">
            <a:avLst/>
          </a:prstGeom>
        </p:spPr>
      </p:pic>
      <p:pic>
        <p:nvPicPr>
          <p:cNvPr id="5" name="内容占位符 3" descr="TIM图片201808302147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9029" y="2007110"/>
            <a:ext cx="5325532" cy="2890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Eclipse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u="sng" dirty="0" smtClean="0">
              <a:hlinkClick r:id="rId2"/>
            </a:endParaRPr>
          </a:p>
          <a:p>
            <a:endParaRPr lang="en-US" altLang="zh-CN" u="sng" dirty="0" smtClean="0">
              <a:hlinkClick r:id="rId2"/>
            </a:endParaRPr>
          </a:p>
          <a:p>
            <a:endParaRPr lang="en-US" altLang="zh-CN" u="sng" dirty="0" smtClean="0">
              <a:hlinkClick r:id="rId2"/>
            </a:endParaRPr>
          </a:p>
          <a:p>
            <a:endParaRPr lang="en-US" altLang="zh-CN" u="sng" dirty="0" smtClean="0">
              <a:hlinkClick r:id="rId2"/>
            </a:endParaRPr>
          </a:p>
          <a:p>
            <a:endParaRPr lang="en-US" altLang="zh-CN" u="sng" dirty="0" smtClean="0">
              <a:hlinkClick r:id="rId2"/>
            </a:endParaRPr>
          </a:p>
          <a:p>
            <a:endParaRPr lang="en-US" altLang="zh-CN" u="sng" dirty="0" smtClean="0">
              <a:hlinkClick r:id="rId2"/>
            </a:endParaRPr>
          </a:p>
          <a:p>
            <a:endParaRPr lang="en-US" altLang="zh-CN" u="sng" dirty="0" smtClean="0">
              <a:hlinkClick r:id="rId2"/>
            </a:endParaRPr>
          </a:p>
          <a:p>
            <a:r>
              <a:rPr lang="zh-CN" altLang="en-US" u="sng" dirty="0" smtClean="0">
                <a:hlinkClick r:id="rId2"/>
              </a:rPr>
              <a:t>官网链接</a:t>
            </a:r>
            <a:endParaRPr lang="en-US" altLang="zh-CN" u="sng" dirty="0" smtClean="0"/>
          </a:p>
          <a:p>
            <a:r>
              <a:rPr lang="zh-CN" altLang="zh-CN" dirty="0" smtClean="0">
                <a:hlinkClick r:id="rId3"/>
              </a:rPr>
              <a:t>基于</a:t>
            </a:r>
            <a:r>
              <a:rPr lang="en-US" altLang="zh-CN" dirty="0" smtClean="0">
                <a:hlinkClick r:id="rId3"/>
              </a:rPr>
              <a:t>eclipse</a:t>
            </a:r>
            <a:r>
              <a:rPr lang="zh-CN" altLang="zh-CN" dirty="0" smtClean="0">
                <a:hlinkClick r:id="rId3"/>
              </a:rPr>
              <a:t>开发</a:t>
            </a:r>
            <a:r>
              <a:rPr lang="en-US" altLang="zh-CN" dirty="0" err="1" smtClean="0">
                <a:hlinkClick r:id="rId3"/>
              </a:rPr>
              <a:t>Ros</a:t>
            </a:r>
            <a:r>
              <a:rPr lang="en-US" altLang="zh-CN" dirty="0" smtClean="0">
                <a:hlinkClick r:id="rId3"/>
              </a:rPr>
              <a:t> </a:t>
            </a:r>
            <a:r>
              <a:rPr lang="zh-CN" altLang="zh-CN" dirty="0" smtClean="0">
                <a:hlinkClick r:id="rId3"/>
              </a:rPr>
              <a:t>教程</a:t>
            </a:r>
            <a:endParaRPr lang="en-US" altLang="zh-CN" u="sng" dirty="0" smtClean="0"/>
          </a:p>
        </p:txBody>
      </p:sp>
      <p:pic>
        <p:nvPicPr>
          <p:cNvPr id="5" name="图片 4" descr="TIM图片201808302042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957" y="2006224"/>
            <a:ext cx="430530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 descr="eclip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1906808"/>
            <a:ext cx="7886700" cy="41889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roboware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endParaRPr lang="en-US" altLang="zh-CN" sz="2000" dirty="0" smtClean="0">
              <a:hlinkClick r:id="rId2"/>
            </a:endParaRPr>
          </a:p>
          <a:p>
            <a:r>
              <a:rPr lang="en-US" altLang="zh-CN" sz="2000" dirty="0" smtClean="0">
                <a:hlinkClick r:id="rId2"/>
              </a:rPr>
              <a:t>  ROS IDE - </a:t>
            </a:r>
            <a:r>
              <a:rPr lang="en-US" altLang="zh-CN" sz="2000" dirty="0" err="1" smtClean="0">
                <a:hlinkClick r:id="rId2"/>
              </a:rPr>
              <a:t>RoboWare</a:t>
            </a:r>
            <a:r>
              <a:rPr lang="en-US" altLang="zh-CN" sz="2000" dirty="0" smtClean="0">
                <a:hlinkClick r:id="rId2"/>
              </a:rPr>
              <a:t> Studio </a:t>
            </a:r>
            <a:r>
              <a:rPr lang="zh-CN" altLang="en-US" sz="2000" dirty="0" smtClean="0">
                <a:hlinkClick r:id="rId2"/>
              </a:rPr>
              <a:t>安装与使用教程 </a:t>
            </a:r>
            <a:r>
              <a:rPr lang="en-US" altLang="zh-CN" sz="2000" dirty="0" smtClean="0">
                <a:hlinkClick r:id="rId2"/>
              </a:rPr>
              <a:t>- CSDN</a:t>
            </a:r>
            <a:r>
              <a:rPr lang="zh-CN" altLang="en-US" sz="2000" dirty="0" smtClean="0">
                <a:hlinkClick r:id="rId2"/>
              </a:rPr>
              <a:t>博客</a:t>
            </a:r>
            <a:endParaRPr lang="zh-CN" altLang="en-US" dirty="0"/>
          </a:p>
        </p:txBody>
      </p:sp>
      <p:pic>
        <p:nvPicPr>
          <p:cNvPr id="4" name="图片 3" descr="robowa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616" y="1472339"/>
            <a:ext cx="2102233" cy="2334456"/>
          </a:xfrm>
          <a:prstGeom prst="rect">
            <a:avLst/>
          </a:prstGeom>
        </p:spPr>
      </p:pic>
      <p:pic>
        <p:nvPicPr>
          <p:cNvPr id="5" name="图片 4" descr="2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854" y="2455142"/>
            <a:ext cx="5342083" cy="259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3450" y="2028305"/>
            <a:ext cx="7007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/>
              <a:t>重德智能</a:t>
            </a:r>
            <a:r>
              <a:rPr lang="en-US" altLang="zh-CN" sz="3600" dirty="0" smtClean="0"/>
              <a:t>GitHub</a:t>
            </a:r>
            <a:r>
              <a:rPr lang="zh-CN" altLang="en-US" sz="3600" dirty="0" smtClean="0"/>
              <a:t>网页</a:t>
            </a:r>
            <a:endParaRPr lang="en-US" altLang="zh-CN" sz="3600" dirty="0" smtClean="0"/>
          </a:p>
          <a:p>
            <a:r>
              <a:rPr lang="en-US" altLang="zh-CN" sz="3600" dirty="0" smtClean="0"/>
              <a:t>        </a:t>
            </a:r>
            <a:r>
              <a:rPr lang="en-US" altLang="zh-CN" sz="3600" dirty="0" smtClean="0">
                <a:hlinkClick r:id="rId2"/>
              </a:rPr>
              <a:t>https://github.com/DroidAITech/</a:t>
            </a:r>
            <a:endParaRPr lang="en-US" altLang="zh-CN" sz="3600" dirty="0" smtClean="0"/>
          </a:p>
          <a:p>
            <a:pPr marL="571500" indent="-571500"/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373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1626" y="1825625"/>
            <a:ext cx="5500748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ROS-tut </a:t>
            </a:r>
            <a:r>
              <a:rPr lang="zh-CN" altLang="en-US" dirty="0" smtClean="0"/>
              <a:t>软件包介绍</a:t>
            </a:r>
            <a:endParaRPr lang="zh-CN" altLang="en-US" dirty="0"/>
          </a:p>
        </p:txBody>
      </p:sp>
      <p:pic>
        <p:nvPicPr>
          <p:cNvPr id="4" name="内容占位符 3" descr="ros ruanjianbao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3745" y="1825625"/>
            <a:ext cx="591650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基础的网络原理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是英文</a:t>
            </a:r>
            <a:r>
              <a:rPr lang="en-US" altLang="zh-CN" dirty="0" smtClean="0"/>
              <a:t>Internet Protocol</a:t>
            </a:r>
            <a:r>
              <a:rPr lang="zh-CN" altLang="en-US" dirty="0" smtClean="0"/>
              <a:t>（网络之间互连的协议）的缩写，中文简称为“网协”，也就是为计算机网络相互连接进行通信而设计的协议。在因特网中，它是能使连接到网上的所有计算机网络实现相互通信的一套规则，规定了计算机在因特网上进行通信时应当遵守的规则</a:t>
            </a:r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IP</a:t>
            </a:r>
            <a:r>
              <a:rPr lang="zh-CN" altLang="zh-CN" dirty="0" smtClean="0">
                <a:hlinkClick r:id="rId2"/>
              </a:rPr>
              <a:t>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端口</a:t>
            </a:r>
            <a:r>
              <a:rPr lang="en-US" altLang="zh-CN" dirty="0" smtClean="0"/>
              <a:t>"</a:t>
            </a:r>
            <a:r>
              <a:rPr lang="zh-CN" altLang="en-US" dirty="0" smtClean="0"/>
              <a:t>是英文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的意译，可以认为是设备与外界通讯交流的出口。端口可分为虚拟端口和物理端口，其中虚拟端口指计算机内部或交换机路由器内的端口，不可见</a:t>
            </a:r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端口概念：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395F34E-92AC-4487-B14A-D17BF4998331}"/>
              </a:ext>
            </a:extLst>
          </p:cNvPr>
          <p:cNvSpPr/>
          <p:nvPr/>
        </p:nvSpPr>
        <p:spPr>
          <a:xfrm>
            <a:off x="4187795" y="297902"/>
            <a:ext cx="19340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Rviz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4" name="图片 3" descr="rviz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2888" y="1190626"/>
            <a:ext cx="7268705" cy="53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82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 </a:t>
            </a:r>
            <a:r>
              <a:rPr lang="zh-CN" altLang="en-US" dirty="0" smtClean="0"/>
              <a:t>保存位</a:t>
            </a:r>
            <a:r>
              <a:rPr lang="zh-CN" altLang="en-US" dirty="0" smtClean="0"/>
              <a:t>置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zh-CN" altLang="en-US" dirty="0" smtClean="0"/>
              <a:t>上面的运行结果中，保存日志的位置是“</a:t>
            </a:r>
            <a:r>
              <a:rPr lang="en-US" altLang="zh-CN" dirty="0" smtClean="0"/>
              <a:t>/home/xxx/.</a:t>
            </a:r>
            <a:r>
              <a:rPr lang="en-US" altLang="zh-CN" dirty="0" err="1" smtClean="0"/>
              <a:t>ros</a:t>
            </a:r>
            <a:r>
              <a:rPr lang="en-US" altLang="zh-CN" dirty="0" smtClean="0"/>
              <a:t>/log /”</a:t>
            </a:r>
            <a:r>
              <a:rPr lang="zh-CN" altLang="en-US" dirty="0" smtClean="0"/>
              <a:t>，但实际上它被记录在设置</a:t>
            </a:r>
            <a:r>
              <a:rPr lang="en-US" altLang="zh-CN" dirty="0" smtClean="0"/>
              <a:t>ROS_ HOME</a:t>
            </a:r>
            <a:r>
              <a:rPr lang="zh-CN" altLang="en-US" dirty="0" smtClean="0"/>
              <a:t>环境变量的地方。如果</a:t>
            </a:r>
            <a:r>
              <a:rPr lang="en-US" altLang="zh-CN" dirty="0" smtClean="0"/>
              <a:t>ROS_HOME</a:t>
            </a:r>
            <a:r>
              <a:rPr lang="zh-CN" altLang="en-US" dirty="0" smtClean="0"/>
              <a:t>环境变量未设置，则默认值为“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ros</a:t>
            </a:r>
            <a:r>
              <a:rPr lang="en-US" altLang="zh-CN" dirty="0" smtClean="0"/>
              <a:t>/log /”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rqt_graph</a:t>
            </a:r>
            <a:endParaRPr lang="zh-CN" altLang="en-US" dirty="0"/>
          </a:p>
        </p:txBody>
      </p:sp>
      <p:pic>
        <p:nvPicPr>
          <p:cNvPr id="6" name="内容占位符 5" descr="rqt_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rqt_plot</a:t>
            </a:r>
            <a:endParaRPr lang="zh-CN" altLang="en-US" dirty="0"/>
          </a:p>
        </p:txBody>
      </p:sp>
      <p:pic>
        <p:nvPicPr>
          <p:cNvPr id="4" name="内容占位符 3" descr="rqt_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rqt_console</a:t>
            </a:r>
            <a:endParaRPr lang="zh-CN" altLang="en-US" dirty="0"/>
          </a:p>
        </p:txBody>
      </p:sp>
      <p:pic>
        <p:nvPicPr>
          <p:cNvPr id="4" name="内容占位符 3" descr="rqt_conso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en-US" altLang="zh-CN" sz="4400" dirty="0" smtClean="0"/>
              <a:t>       Slam </a:t>
            </a:r>
            <a:r>
              <a:rPr lang="zh-CN" altLang="en-US" sz="4400" dirty="0" smtClean="0"/>
              <a:t>和 </a:t>
            </a:r>
            <a:r>
              <a:rPr lang="en-US" altLang="zh-CN" sz="4400" dirty="0" smtClean="0"/>
              <a:t>Navigation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824</Words>
  <Application>Microsoft Office PowerPoint</Application>
  <PresentationFormat>全屏显示(4:3)</PresentationFormat>
  <Paragraphs>118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主题​​</vt:lpstr>
      <vt:lpstr>幻灯片 1</vt:lpstr>
      <vt:lpstr>幻灯片 2</vt:lpstr>
      <vt:lpstr>幻灯片 3</vt:lpstr>
      <vt:lpstr>幻灯片 4</vt:lpstr>
      <vt:lpstr>幻灯片 5</vt:lpstr>
      <vt:lpstr>  rqt_graph</vt:lpstr>
      <vt:lpstr>rqt_plot</vt:lpstr>
      <vt:lpstr> rqt_console</vt:lpstr>
      <vt:lpstr>幻灯片 9</vt:lpstr>
      <vt:lpstr>幻灯片 10</vt:lpstr>
      <vt:lpstr>Navigation </vt:lpstr>
      <vt:lpstr>Navigation Stack </vt:lpstr>
      <vt:lpstr>Navigation Stack 包含的package</vt:lpstr>
      <vt:lpstr>幻灯片 14</vt:lpstr>
      <vt:lpstr>幻灯片 15</vt:lpstr>
      <vt:lpstr>Nano </vt:lpstr>
      <vt:lpstr>Nano主界面</vt:lpstr>
      <vt:lpstr>幻灯片 18</vt:lpstr>
      <vt:lpstr>幻灯片 19</vt:lpstr>
      <vt:lpstr>Vim 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结果展示</vt:lpstr>
      <vt:lpstr>幻灯片 39</vt:lpstr>
      <vt:lpstr>QT</vt:lpstr>
      <vt:lpstr>vscode</vt:lpstr>
      <vt:lpstr> Eclipse </vt:lpstr>
      <vt:lpstr>幻灯片 43</vt:lpstr>
      <vt:lpstr>roboware </vt:lpstr>
      <vt:lpstr>幻灯片 45</vt:lpstr>
      <vt:lpstr>幻灯片 46</vt:lpstr>
      <vt:lpstr>ROS-tut 软件包介绍</vt:lpstr>
      <vt:lpstr>基础的网络原理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Administrator</cp:lastModifiedBy>
  <cp:revision>219</cp:revision>
  <dcterms:created xsi:type="dcterms:W3CDTF">2018-07-06T02:56:38Z</dcterms:created>
  <dcterms:modified xsi:type="dcterms:W3CDTF">2018-09-15T10:46:39Z</dcterms:modified>
</cp:coreProperties>
</file>