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63" r:id="rId5"/>
    <p:sldId id="283" r:id="rId6"/>
    <p:sldId id="269" r:id="rId7"/>
    <p:sldId id="284" r:id="rId8"/>
    <p:sldId id="285" r:id="rId9"/>
    <p:sldId id="286" r:id="rId10"/>
    <p:sldId id="287" r:id="rId11"/>
    <p:sldId id="288" r:id="rId12"/>
    <p:sldId id="289" r:id="rId13"/>
    <p:sldId id="267" r:id="rId14"/>
    <p:sldId id="290" r:id="rId15"/>
    <p:sldId id="293" r:id="rId16"/>
    <p:sldId id="305" r:id="rId17"/>
    <p:sldId id="306" r:id="rId18"/>
    <p:sldId id="295" r:id="rId19"/>
    <p:sldId id="296" r:id="rId20"/>
    <p:sldId id="307" r:id="rId21"/>
    <p:sldId id="308" r:id="rId22"/>
    <p:sldId id="309" r:id="rId23"/>
    <p:sldId id="310" r:id="rId24"/>
    <p:sldId id="300" r:id="rId25"/>
    <p:sldId id="301" r:id="rId26"/>
    <p:sldId id="311" r:id="rId27"/>
    <p:sldId id="312" r:id="rId28"/>
    <p:sldId id="302" r:id="rId29"/>
    <p:sldId id="313" r:id="rId30"/>
    <p:sldId id="314" r:id="rId31"/>
    <p:sldId id="277" r:id="rId32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BC4"/>
    <a:srgbClr val="4C93B3"/>
    <a:srgbClr val="446382"/>
    <a:srgbClr val="C3DBE7"/>
    <a:srgbClr val="354E65"/>
    <a:srgbClr val="AFCFDC"/>
    <a:srgbClr val="11494A"/>
    <a:srgbClr val="547E96"/>
    <a:srgbClr val="B2B2B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416" y="82"/>
      </p:cViewPr>
      <p:guideLst>
        <p:guide orient="horz" pos="2183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3"/>
            <a:ext cx="6858000" cy="2187001"/>
          </a:xfrm>
        </p:spPr>
        <p:txBody>
          <a:bodyPr anchor="b">
            <a:normAutofit/>
          </a:bodyPr>
          <a:lstStyle>
            <a:lvl1pPr algn="ctr"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97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54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486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33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4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43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212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52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2018-9-13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>
            <a:extLst>
              <a:ext uri="{FF2B5EF4-FFF2-40B4-BE49-F238E27FC236}">
                <a16:creationId xmlns:a16="http://schemas.microsoft.com/office/drawing/2014/main" id="{43240D63-8CCE-4BF8-AA03-29A2B77B8364}"/>
              </a:ext>
            </a:extLst>
          </p:cNvPr>
          <p:cNvCxnSpPr/>
          <p:nvPr userDrawn="1"/>
        </p:nvCxnSpPr>
        <p:spPr>
          <a:xfrm>
            <a:off x="557213" y="434341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42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1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60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54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3751117"/>
            <a:ext cx="5491163" cy="811357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610029"/>
            <a:ext cx="5491163" cy="647555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1800" b="1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20"/>
            <a:ext cx="7886700" cy="1325563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18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1" y="766354"/>
            <a:ext cx="4363031" cy="509444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2018-9-13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557213" y="434341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>
            <a:extLst>
              <a:ext uri="{FF2B5EF4-FFF2-40B4-BE49-F238E27FC236}">
                <a16:creationId xmlns:a16="http://schemas.microsoft.com/office/drawing/2014/main" id="{9ED6DB57-282D-40D6-B970-E1E91F478EA5}"/>
              </a:ext>
            </a:extLst>
          </p:cNvPr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32215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0074" y="3821907"/>
            <a:ext cx="4850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36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入门教程（实训）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58440" y="4351020"/>
            <a:ext cx="47492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----</a:t>
            </a:r>
            <a:r>
              <a:rPr lang="zh-CN" altLang="en-US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r>
              <a:rPr lang="en-US" altLang="zh-CN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Hello World</a:t>
            </a:r>
            <a:r>
              <a:rPr lang="zh-CN" altLang="en-US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en-US" altLang="zh-CN" sz="3300" b="1" dirty="0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0582" y="493537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54E65"/>
                </a:solidFill>
              </a:rPr>
              <a:t>主讲教师：</a:t>
            </a:r>
            <a:r>
              <a:rPr lang="en-US" altLang="zh-CN" sz="2400" dirty="0">
                <a:solidFill>
                  <a:srgbClr val="354E65"/>
                </a:solidFill>
              </a:rPr>
              <a:t>XXX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448EDB-CC55-44AD-AB60-4D26E1754E73}"/>
              </a:ext>
            </a:extLst>
          </p:cNvPr>
          <p:cNvSpPr/>
          <p:nvPr/>
        </p:nvSpPr>
        <p:spPr>
          <a:xfrm>
            <a:off x="455842" y="1724799"/>
            <a:ext cx="6510875" cy="194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latin typeface="+mn-ea"/>
              </a:rPr>
              <a:t>在终端输入：</a:t>
            </a:r>
            <a:r>
              <a:rPr lang="en-US" altLang="zh-CN" sz="1500" dirty="0">
                <a:latin typeface="+mn-ea"/>
              </a:rPr>
              <a:t>$ echo $ROS_PACKAGE_PATH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latin typeface="+mn-ea"/>
              </a:rPr>
              <a:t>为确认</a:t>
            </a:r>
            <a:r>
              <a:rPr lang="en-US" altLang="zh-CN" sz="1500" dirty="0">
                <a:latin typeface="+mn-ea"/>
              </a:rPr>
              <a:t>ROS_PACKAGE_PATH</a:t>
            </a:r>
            <a:r>
              <a:rPr lang="zh-CN" altLang="en-US" sz="1500" dirty="0">
                <a:latin typeface="+mn-ea"/>
              </a:rPr>
              <a:t>环境变量包含了我们建立的工作空间目录，可使用上述指令；</a:t>
            </a:r>
            <a:endParaRPr lang="en-US" altLang="zh-CN" sz="1500" dirty="0">
              <a:latin typeface="+mn-ea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latin typeface="+mn-ea"/>
              </a:rPr>
              <a:t>运行结果：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pic>
        <p:nvPicPr>
          <p:cNvPr id="8" name="图片 2">
            <a:extLst>
              <a:ext uri="{FF2B5EF4-FFF2-40B4-BE49-F238E27FC236}">
                <a16:creationId xmlns:a16="http://schemas.microsoft.com/office/drawing/2014/main" id="{74309194-2A4C-4067-B318-3343165BD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65" y="3847926"/>
            <a:ext cx="6402095" cy="64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55FDE71-2F1E-4358-8143-08E3705E4613}"/>
              </a:ext>
            </a:extLst>
          </p:cNvPr>
          <p:cNvSpPr txBox="1"/>
          <p:nvPr/>
        </p:nvSpPr>
        <p:spPr>
          <a:xfrm>
            <a:off x="1841945" y="461923"/>
            <a:ext cx="1850186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446382"/>
                </a:solidFill>
              </a:rPr>
              <a:t>一：创建</a:t>
            </a:r>
            <a:r>
              <a:rPr lang="en-US" altLang="zh-CN" sz="1200" dirty="0">
                <a:solidFill>
                  <a:srgbClr val="446382"/>
                </a:solidFill>
              </a:rPr>
              <a:t>Catkin</a:t>
            </a:r>
            <a:r>
              <a:rPr lang="zh-CN" altLang="en-US" sz="1200" dirty="0">
                <a:solidFill>
                  <a:srgbClr val="446382"/>
                </a:solidFill>
              </a:rPr>
              <a:t>工作空间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9FCCAA-C0BD-4B31-9910-AD6E8EB31F5B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933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448EDB-CC55-44AD-AB60-4D26E1754E73}"/>
              </a:ext>
            </a:extLst>
          </p:cNvPr>
          <p:cNvSpPr/>
          <p:nvPr/>
        </p:nvSpPr>
        <p:spPr>
          <a:xfrm>
            <a:off x="-226755" y="1611935"/>
            <a:ext cx="6510875" cy="194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 defTabSz="685800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  <a:ea typeface="微软雅黑"/>
              </a:rPr>
              <a:t>$ mkdir ~/catkin_ws/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  <a:ea typeface="微软雅黑"/>
              </a:rPr>
              <a:t>src</a:t>
            </a:r>
            <a:endParaRPr lang="en-US" altLang="zh-CN" sz="15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1063800" lvl="1" indent="-257175" defTabSz="685800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  <a:ea typeface="微软雅黑"/>
              </a:rPr>
              <a:t>$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  <a:ea typeface="微软雅黑"/>
              </a:rPr>
              <a:t>cd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  <a:ea typeface="微软雅黑"/>
              </a:rPr>
              <a:t>~/catkin_ws/</a:t>
            </a:r>
          </a:p>
          <a:p>
            <a:pPr marL="1063800" lvl="1" indent="-257175" defTabSz="685800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  <a:ea typeface="微软雅黑"/>
              </a:rPr>
              <a:t>$ catkin_make</a:t>
            </a:r>
          </a:p>
          <a:p>
            <a:pPr marL="1063800" lvl="1" indent="-257175" defTabSz="685800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  <a:ea typeface="微软雅黑"/>
              </a:rPr>
              <a:t>运行结果：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F39661DB-19C9-4C80-AF24-D487CBC11A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4215" y="1611936"/>
            <a:ext cx="5719760" cy="3372389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5DA2906-3745-4C25-866B-477DECC4C7F9}"/>
              </a:ext>
            </a:extLst>
          </p:cNvPr>
          <p:cNvSpPr txBox="1"/>
          <p:nvPr/>
        </p:nvSpPr>
        <p:spPr>
          <a:xfrm>
            <a:off x="1841945" y="461923"/>
            <a:ext cx="1850186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446382"/>
                </a:solidFill>
              </a:rPr>
              <a:t>一：创建</a:t>
            </a:r>
            <a:r>
              <a:rPr lang="en-US" altLang="zh-CN" sz="1200" dirty="0">
                <a:solidFill>
                  <a:srgbClr val="446382"/>
                </a:solidFill>
              </a:rPr>
              <a:t>Catkin</a:t>
            </a:r>
            <a:r>
              <a:rPr lang="zh-CN" altLang="en-US" sz="1200" dirty="0">
                <a:solidFill>
                  <a:srgbClr val="446382"/>
                </a:solidFill>
              </a:rPr>
              <a:t>工作空间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526085-D872-4C1E-A71E-02232197E76E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258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9756" y="458065"/>
            <a:ext cx="2643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二：创建一个包并创建</a:t>
            </a:r>
            <a:r>
              <a:rPr lang="en-US" altLang="zh-CN" sz="1200" dirty="0">
                <a:solidFill>
                  <a:srgbClr val="446382"/>
                </a:solidFill>
              </a:rPr>
              <a:t>hello.cpp</a:t>
            </a:r>
            <a:r>
              <a:rPr lang="zh-CN" altLang="en-US" sz="1200" dirty="0">
                <a:solidFill>
                  <a:srgbClr val="446382"/>
                </a:solidFill>
              </a:rPr>
              <a:t>文件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57207" y="2566035"/>
            <a:ext cx="2695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输出</a:t>
            </a:r>
            <a:r>
              <a:rPr lang="en-US" altLang="zh-CN" sz="2400" dirty="0"/>
              <a:t>Hello World</a:t>
            </a:r>
            <a:r>
              <a:rPr lang="zh-CN" altLang="en-US" sz="2400" dirty="0"/>
              <a:t>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77545" y="3056572"/>
            <a:ext cx="29546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50" dirty="0"/>
              <a:t>二：创建一个包并创建</a:t>
            </a:r>
            <a:r>
              <a:rPr lang="en-US" altLang="zh-CN" sz="1350" dirty="0"/>
              <a:t>hello.cpp</a:t>
            </a:r>
            <a:r>
              <a:rPr lang="zh-CN" altLang="en-US" sz="1350" dirty="0"/>
              <a:t>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CF7968-F7C0-4058-85D4-B76DFE095526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32DDD2-4AEE-43DC-989B-878BCA981BCB}"/>
              </a:ext>
            </a:extLst>
          </p:cNvPr>
          <p:cNvSpPr txBox="1"/>
          <p:nvPr/>
        </p:nvSpPr>
        <p:spPr>
          <a:xfrm>
            <a:off x="705678" y="1549295"/>
            <a:ext cx="203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任务描述：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5D0C26-0F4E-467B-B7F4-D678900FD559}"/>
              </a:ext>
            </a:extLst>
          </p:cNvPr>
          <p:cNvSpPr txBox="1"/>
          <p:nvPr/>
        </p:nvSpPr>
        <p:spPr>
          <a:xfrm>
            <a:off x="1162879" y="2049946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  <a:defRPr/>
            </a:pPr>
            <a:r>
              <a:rPr lang="zh-CN" altLang="en-US" sz="1500" dirty="0">
                <a:solidFill>
                  <a:srgbClr val="000000"/>
                </a:solidFill>
              </a:rPr>
              <a:t>创建一个包</a:t>
            </a:r>
            <a:r>
              <a:rPr lang="en-US" altLang="zh-CN" sz="1500" dirty="0" err="1">
                <a:solidFill>
                  <a:srgbClr val="000000"/>
                </a:solidFill>
              </a:rPr>
              <a:t>First_pkg</a:t>
            </a:r>
            <a:r>
              <a:rPr lang="zh-CN" altLang="en-US" sz="1500" dirty="0">
                <a:solidFill>
                  <a:srgbClr val="000000"/>
                </a:solidFill>
                <a:latin typeface="Arial"/>
                <a:ea typeface="微软雅黑"/>
              </a:rPr>
              <a:t>；</a:t>
            </a:r>
            <a:endParaRPr lang="en-US" altLang="zh-CN" sz="15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defTabSz="685800">
              <a:defRPr/>
            </a:pPr>
            <a:endParaRPr lang="en-US" altLang="zh-CN" sz="15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214313" indent="-214313">
              <a:buFont typeface="Wingdings" panose="05000000000000000000" pitchFamily="2" charset="2"/>
              <a:buChar char="Ø"/>
              <a:defRPr/>
            </a:pPr>
            <a:r>
              <a:rPr lang="zh-CN" altLang="en-US" sz="1500" dirty="0">
                <a:solidFill>
                  <a:srgbClr val="000000"/>
                </a:solidFill>
              </a:rPr>
              <a:t>创建</a:t>
            </a:r>
            <a:r>
              <a:rPr lang="en-US" altLang="zh-CN" sz="1500" dirty="0">
                <a:solidFill>
                  <a:srgbClr val="000000"/>
                </a:solidFill>
              </a:rPr>
              <a:t>hello.cpp</a:t>
            </a:r>
            <a:r>
              <a:rPr lang="zh-CN" altLang="en-US" sz="1500" dirty="0">
                <a:solidFill>
                  <a:srgbClr val="000000"/>
                </a:solidFill>
              </a:rPr>
              <a:t>文件</a:t>
            </a:r>
            <a:r>
              <a:rPr lang="zh-CN" altLang="en-US" sz="1500" dirty="0">
                <a:solidFill>
                  <a:srgbClr val="000000"/>
                </a:solidFill>
                <a:latin typeface="Arial"/>
                <a:ea typeface="微软雅黑"/>
              </a:rPr>
              <a:t>；</a:t>
            </a:r>
            <a:endParaRPr lang="en-US" altLang="zh-CN" sz="15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defTabSz="685800">
              <a:defRPr/>
            </a:pPr>
            <a:endParaRPr lang="en-US" altLang="zh-CN" sz="135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defTabSz="685800">
              <a:defRPr/>
            </a:pP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0A3F47-B315-44A4-A05C-215827F5025F}"/>
              </a:ext>
            </a:extLst>
          </p:cNvPr>
          <p:cNvSpPr txBox="1"/>
          <p:nvPr/>
        </p:nvSpPr>
        <p:spPr>
          <a:xfrm>
            <a:off x="1859756" y="458065"/>
            <a:ext cx="2643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二：创建一个包并创建</a:t>
            </a:r>
            <a:r>
              <a:rPr lang="en-US" altLang="zh-CN" sz="1200" dirty="0">
                <a:solidFill>
                  <a:srgbClr val="446382"/>
                </a:solidFill>
              </a:rPr>
              <a:t>hello.cpp</a:t>
            </a:r>
            <a:r>
              <a:rPr lang="zh-CN" altLang="en-US" sz="1200" dirty="0">
                <a:solidFill>
                  <a:srgbClr val="446382"/>
                </a:solidFill>
              </a:rPr>
              <a:t>文件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D8D4AA-5246-4B63-8D47-6C821A808554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9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5774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448EDB-CC55-44AD-AB60-4D26E1754E73}"/>
              </a:ext>
            </a:extLst>
          </p:cNvPr>
          <p:cNvSpPr/>
          <p:nvPr/>
        </p:nvSpPr>
        <p:spPr>
          <a:xfrm>
            <a:off x="455842" y="1734739"/>
            <a:ext cx="6994743" cy="2266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创建包</a:t>
            </a:r>
            <a:r>
              <a:rPr lang="en-US" altLang="zh-CN" b="1" dirty="0" err="1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First_pkg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在终端输入如下命令：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cd ~/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catkin_ws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src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>
                <a:latin typeface="+mn-ea"/>
              </a:rPr>
              <a:t>~/</a:t>
            </a:r>
            <a:r>
              <a:rPr lang="en-US" altLang="zh-CN" sz="1500" dirty="0" err="1">
                <a:latin typeface="+mn-ea"/>
              </a:rPr>
              <a:t>catkin_ws</a:t>
            </a:r>
            <a:r>
              <a:rPr lang="en-US" altLang="zh-CN" sz="1500" dirty="0">
                <a:latin typeface="+mn-ea"/>
              </a:rPr>
              <a:t>/</a:t>
            </a:r>
            <a:r>
              <a:rPr lang="en-US" altLang="zh-CN" sz="1500" dirty="0" err="1">
                <a:latin typeface="+mn-ea"/>
              </a:rPr>
              <a:t>src</a:t>
            </a:r>
            <a:r>
              <a:rPr lang="en-US" altLang="zh-CN" sz="1500" dirty="0">
                <a:latin typeface="+mn-ea"/>
              </a:rPr>
              <a:t>$ </a:t>
            </a:r>
            <a:r>
              <a:rPr lang="en-US" altLang="zh-CN" sz="1500" dirty="0" err="1">
                <a:latin typeface="+mn-ea"/>
              </a:rPr>
              <a:t>catkin_create_pkg</a:t>
            </a:r>
            <a:r>
              <a:rPr lang="en-US" altLang="zh-CN" sz="1500" dirty="0">
                <a:latin typeface="+mn-ea"/>
              </a:rPr>
              <a:t> </a:t>
            </a:r>
            <a:r>
              <a:rPr lang="en-US" altLang="zh-CN" sz="1500" dirty="0" err="1">
                <a:latin typeface="+mn-ea"/>
              </a:rPr>
              <a:t>First_pkg</a:t>
            </a:r>
            <a:r>
              <a:rPr lang="en-US" altLang="zh-CN" sz="1500" dirty="0">
                <a:latin typeface="+mn-ea"/>
              </a:rPr>
              <a:t> </a:t>
            </a:r>
            <a:r>
              <a:rPr lang="en-US" altLang="zh-CN" sz="1500" dirty="0" err="1">
                <a:latin typeface="+mn-ea"/>
              </a:rPr>
              <a:t>roscpp</a:t>
            </a:r>
            <a:r>
              <a:rPr lang="en-US" altLang="zh-CN" sz="1500" dirty="0">
                <a:latin typeface="+mn-ea"/>
              </a:rPr>
              <a:t> </a:t>
            </a:r>
            <a:r>
              <a:rPr lang="en-US" altLang="zh-CN" sz="1500" dirty="0" err="1">
                <a:latin typeface="+mn-ea"/>
              </a:rPr>
              <a:t>rospy</a:t>
            </a:r>
            <a:endParaRPr lang="en-US" altLang="zh-CN" sz="1500" dirty="0">
              <a:solidFill>
                <a:srgbClr val="000000"/>
              </a:solidFill>
              <a:latin typeface="+mn-ea"/>
            </a:endParaRP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708C68-A0CF-4ED6-923E-70EE787524DC}"/>
              </a:ext>
            </a:extLst>
          </p:cNvPr>
          <p:cNvSpPr txBox="1"/>
          <p:nvPr/>
        </p:nvSpPr>
        <p:spPr>
          <a:xfrm>
            <a:off x="1859756" y="458065"/>
            <a:ext cx="2643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二：创建一个包并创建</a:t>
            </a:r>
            <a:r>
              <a:rPr lang="en-US" altLang="zh-CN" sz="1200" dirty="0">
                <a:solidFill>
                  <a:srgbClr val="446382"/>
                </a:solidFill>
              </a:rPr>
              <a:t>hello.cpp</a:t>
            </a:r>
            <a:r>
              <a:rPr lang="zh-CN" altLang="en-US" sz="1200" dirty="0">
                <a:solidFill>
                  <a:srgbClr val="446382"/>
                </a:solidFill>
              </a:rPr>
              <a:t>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2E9E96-CA59-4B28-9941-7B1B6DC257CE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6020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5774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448EDB-CC55-44AD-AB60-4D26E1754E73}"/>
              </a:ext>
            </a:extLst>
          </p:cNvPr>
          <p:cNvSpPr/>
          <p:nvPr/>
        </p:nvSpPr>
        <p:spPr>
          <a:xfrm>
            <a:off x="455842" y="1734739"/>
            <a:ext cx="6994743" cy="2266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创建</a:t>
            </a:r>
            <a:r>
              <a:rPr lang="en-US" altLang="zh-CN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hello.cpp</a:t>
            </a: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文件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在终端输入如下命令：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cd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First_pkg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src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>
                <a:latin typeface="+mn-ea"/>
              </a:rPr>
              <a:t>~/</a:t>
            </a:r>
            <a:r>
              <a:rPr lang="en-US" altLang="zh-CN" sz="1500" dirty="0" err="1">
                <a:latin typeface="+mn-ea"/>
              </a:rPr>
              <a:t>catkin_ws</a:t>
            </a:r>
            <a:r>
              <a:rPr lang="en-US" altLang="zh-CN" sz="1500" dirty="0">
                <a:latin typeface="+mn-ea"/>
              </a:rPr>
              <a:t>/</a:t>
            </a:r>
            <a:r>
              <a:rPr lang="en-US" altLang="zh-CN" sz="1500" dirty="0" err="1">
                <a:latin typeface="+mn-ea"/>
              </a:rPr>
              <a:t>src</a:t>
            </a:r>
            <a:r>
              <a:rPr lang="en-US" altLang="zh-CN" sz="1500" dirty="0">
                <a:latin typeface="+mn-ea"/>
              </a:rPr>
              <a:t>/</a:t>
            </a:r>
            <a:r>
              <a:rPr lang="en-US" altLang="zh-CN" sz="1500" dirty="0" err="1">
                <a:latin typeface="+mn-ea"/>
              </a:rPr>
              <a:t>First_pkg</a:t>
            </a:r>
            <a:r>
              <a:rPr lang="en-US" altLang="zh-CN" sz="1500" dirty="0">
                <a:latin typeface="+mn-ea"/>
              </a:rPr>
              <a:t>/</a:t>
            </a:r>
            <a:r>
              <a:rPr lang="en-US" altLang="zh-CN" sz="1500" dirty="0" err="1">
                <a:latin typeface="+mn-ea"/>
              </a:rPr>
              <a:t>src</a:t>
            </a:r>
            <a:r>
              <a:rPr lang="en-US" altLang="zh-CN" sz="1500" dirty="0">
                <a:latin typeface="+mn-ea"/>
              </a:rPr>
              <a:t>$ vim hello.cpp</a:t>
            </a:r>
            <a:endParaRPr lang="en-US" altLang="zh-CN" sz="1500" dirty="0">
              <a:solidFill>
                <a:srgbClr val="000000"/>
              </a:solidFill>
              <a:latin typeface="+mn-ea"/>
            </a:endParaRP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2E67AF-692E-49FD-9E9B-2972D0ED7735}"/>
              </a:ext>
            </a:extLst>
          </p:cNvPr>
          <p:cNvSpPr txBox="1"/>
          <p:nvPr/>
        </p:nvSpPr>
        <p:spPr>
          <a:xfrm>
            <a:off x="1859756" y="458065"/>
            <a:ext cx="2643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二：创建一个包并创建</a:t>
            </a:r>
            <a:r>
              <a:rPr lang="en-US" altLang="zh-CN" sz="1200" dirty="0">
                <a:solidFill>
                  <a:srgbClr val="446382"/>
                </a:solidFill>
              </a:rPr>
              <a:t>hello.cpp</a:t>
            </a:r>
            <a:r>
              <a:rPr lang="zh-CN" altLang="en-US" sz="1200" dirty="0">
                <a:solidFill>
                  <a:srgbClr val="446382"/>
                </a:solidFill>
              </a:rPr>
              <a:t>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867BC6-F5B6-407E-BD95-6D08BAA21847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9926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5774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448EDB-CC55-44AD-AB60-4D26E1754E73}"/>
              </a:ext>
            </a:extLst>
          </p:cNvPr>
          <p:cNvSpPr/>
          <p:nvPr/>
        </p:nvSpPr>
        <p:spPr>
          <a:xfrm>
            <a:off x="455842" y="1734739"/>
            <a:ext cx="6994743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创建</a:t>
            </a:r>
            <a:r>
              <a:rPr lang="en-US" altLang="zh-CN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hello.cpp</a:t>
            </a: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文件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lvl="1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sz="1500" dirty="0">
                <a:latin typeface="微软雅黑"/>
                <a:ea typeface="微软雅黑"/>
              </a:rPr>
              <a:t>  写入如下程序代码：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50" dirty="0"/>
              <a:t>          #include &lt;iostream&gt;</a:t>
            </a:r>
            <a:endParaRPr lang="zh-CN" altLang="zh-CN" sz="1350" dirty="0"/>
          </a:p>
          <a:p>
            <a:r>
              <a:rPr lang="en-US" altLang="zh-CN" sz="1350" dirty="0"/>
              <a:t>          int main()</a:t>
            </a:r>
            <a:endParaRPr lang="zh-CN" altLang="zh-CN" sz="1350" dirty="0"/>
          </a:p>
          <a:p>
            <a:r>
              <a:rPr lang="en-US" altLang="zh-CN" sz="1350" dirty="0"/>
              <a:t>          {</a:t>
            </a:r>
            <a:endParaRPr lang="zh-CN" altLang="zh-CN" sz="1350" dirty="0"/>
          </a:p>
          <a:p>
            <a:r>
              <a:rPr lang="en-US" altLang="zh-CN" sz="1350" dirty="0"/>
              <a:t>                    std::</a:t>
            </a:r>
            <a:r>
              <a:rPr lang="en-US" altLang="zh-CN" sz="1350" dirty="0" err="1"/>
              <a:t>cout</a:t>
            </a:r>
            <a:r>
              <a:rPr lang="en-US" altLang="zh-CN" sz="1350" dirty="0"/>
              <a:t>&lt;&lt;"Hello World!"&lt;&lt;std::</a:t>
            </a:r>
            <a:r>
              <a:rPr lang="en-US" altLang="zh-CN" sz="1350" dirty="0" err="1"/>
              <a:t>endl</a:t>
            </a:r>
            <a:r>
              <a:rPr lang="en-US" altLang="zh-CN" sz="1350" dirty="0"/>
              <a:t>;</a:t>
            </a:r>
            <a:endParaRPr lang="zh-CN" altLang="zh-CN" sz="1350" dirty="0"/>
          </a:p>
          <a:p>
            <a:r>
              <a:rPr lang="en-US" altLang="zh-CN" sz="1350" dirty="0"/>
              <a:t>                    return 0;</a:t>
            </a:r>
            <a:endParaRPr lang="zh-CN" altLang="zh-CN" sz="1350" dirty="0"/>
          </a:p>
          <a:p>
            <a:r>
              <a:rPr lang="en-US" altLang="zh-CN" sz="1350" dirty="0"/>
              <a:t>          }</a:t>
            </a:r>
            <a:endParaRPr lang="en-US" altLang="zh-CN" sz="1350" dirty="0">
              <a:solidFill>
                <a:srgbClr val="000000"/>
              </a:solidFill>
              <a:latin typeface="+mn-ea"/>
            </a:endParaRPr>
          </a:p>
          <a:p>
            <a:endParaRPr lang="en-US" altLang="zh-CN" sz="1350" dirty="0"/>
          </a:p>
          <a:p>
            <a:r>
              <a:rPr lang="zh-CN" altLang="en-US" sz="1350" dirty="0">
                <a:solidFill>
                  <a:srgbClr val="000000"/>
                </a:solidFill>
                <a:latin typeface="+mn-ea"/>
              </a:rPr>
              <a:t>          编写完成后保存退出，命令为（：</a:t>
            </a:r>
            <a:r>
              <a:rPr lang="en-US" altLang="zh-CN" sz="1350" dirty="0" err="1">
                <a:solidFill>
                  <a:srgbClr val="000000"/>
                </a:solidFill>
                <a:latin typeface="+mn-ea"/>
              </a:rPr>
              <a:t>wq</a:t>
            </a:r>
            <a:r>
              <a:rPr lang="zh-CN" altLang="en-US" sz="1350" dirty="0">
                <a:solidFill>
                  <a:srgbClr val="000000"/>
                </a:solidFill>
                <a:latin typeface="+mn-ea"/>
              </a:rPr>
              <a:t>）</a:t>
            </a:r>
            <a:endParaRPr lang="zh-CN" altLang="zh-CN" sz="135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3E2D1A-2795-4842-AB5F-EA49A4FEB334}"/>
              </a:ext>
            </a:extLst>
          </p:cNvPr>
          <p:cNvSpPr txBox="1"/>
          <p:nvPr/>
        </p:nvSpPr>
        <p:spPr>
          <a:xfrm>
            <a:off x="1859756" y="458065"/>
            <a:ext cx="2643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二：创建一个包并创建</a:t>
            </a:r>
            <a:r>
              <a:rPr lang="en-US" altLang="zh-CN" sz="1200" dirty="0">
                <a:solidFill>
                  <a:srgbClr val="446382"/>
                </a:solidFill>
              </a:rPr>
              <a:t>hello.cpp</a:t>
            </a:r>
            <a:r>
              <a:rPr lang="zh-CN" altLang="en-US" sz="1200" dirty="0">
                <a:solidFill>
                  <a:srgbClr val="446382"/>
                </a:solidFill>
              </a:rPr>
              <a:t>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55491D-F832-4005-A065-612704C0C83C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053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9756" y="458063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：修改配置文件</a:t>
            </a:r>
            <a:r>
              <a:rPr lang="en-US" altLang="zh-CN" sz="1200" dirty="0">
                <a:solidFill>
                  <a:srgbClr val="446382"/>
                </a:solidFill>
              </a:rPr>
              <a:t>CMkeLists.txt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63865" y="2566035"/>
            <a:ext cx="2695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输出</a:t>
            </a:r>
            <a:r>
              <a:rPr lang="en-US" altLang="zh-CN" sz="2400" dirty="0"/>
              <a:t>Hello World</a:t>
            </a:r>
            <a:r>
              <a:rPr lang="zh-CN" altLang="en-US" sz="2400" dirty="0"/>
              <a:t>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0672" y="3056572"/>
            <a:ext cx="26084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1350" dirty="0">
                <a:solidFill>
                  <a:srgbClr val="000000"/>
                </a:solidFill>
                <a:latin typeface="Arial"/>
                <a:ea typeface="微软雅黑"/>
              </a:rPr>
              <a:t>三：</a:t>
            </a:r>
            <a:r>
              <a:rPr lang="zh-CN" altLang="en-US" sz="1350" dirty="0"/>
              <a:t>修改配置文件</a:t>
            </a:r>
            <a:r>
              <a:rPr lang="en-US" altLang="zh-CN" sz="1350" dirty="0"/>
              <a:t>CMkeLists.txt</a:t>
            </a: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7D0524-3374-40F5-8423-25CFB98F3A28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1713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29A8FE-6EF7-4CC6-91E3-7DEDBE2BF544}"/>
              </a:ext>
            </a:extLst>
          </p:cNvPr>
          <p:cNvSpPr/>
          <p:nvPr/>
        </p:nvSpPr>
        <p:spPr>
          <a:xfrm>
            <a:off x="455842" y="1734739"/>
            <a:ext cx="6994743" cy="2266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修改</a:t>
            </a:r>
            <a:r>
              <a:rPr lang="en-US" altLang="zh-CN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CMakeLists.txt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继续在终端输入如下命令：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~/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catkin_ws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src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First_pkg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src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cd ..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+mn-ea"/>
              </a:rPr>
              <a:t>~/</a:t>
            </a:r>
            <a:r>
              <a:rPr lang="en-US" altLang="zh-CN" sz="1500" dirty="0" err="1">
                <a:solidFill>
                  <a:srgbClr val="000000"/>
                </a:solidFill>
                <a:latin typeface="+mn-ea"/>
              </a:rPr>
              <a:t>catkin_ws</a:t>
            </a:r>
            <a:r>
              <a:rPr lang="en-US" altLang="zh-CN" sz="15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+mn-ea"/>
              </a:rPr>
              <a:t>src</a:t>
            </a:r>
            <a:r>
              <a:rPr lang="en-US" altLang="zh-CN" sz="15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+mn-ea"/>
              </a:rPr>
              <a:t>First_pkg</a:t>
            </a:r>
            <a:r>
              <a:rPr lang="en-US" altLang="zh-CN" sz="1500" dirty="0">
                <a:solidFill>
                  <a:srgbClr val="000000"/>
                </a:solidFill>
                <a:latin typeface="+mn-ea"/>
              </a:rPr>
              <a:t>$ vim CMakeLists.txt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16CDED-9667-4F60-8734-6345D570C291}"/>
              </a:ext>
            </a:extLst>
          </p:cNvPr>
          <p:cNvSpPr txBox="1"/>
          <p:nvPr/>
        </p:nvSpPr>
        <p:spPr>
          <a:xfrm>
            <a:off x="1859756" y="458063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：修改配置文件</a:t>
            </a:r>
            <a:r>
              <a:rPr lang="en-US" altLang="zh-CN" sz="1200" dirty="0">
                <a:solidFill>
                  <a:srgbClr val="446382"/>
                </a:solidFill>
              </a:rPr>
              <a:t>CMkeLists.txt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32F558-495C-4244-B896-4DF0898159B4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7587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29A8FE-6EF7-4CC6-91E3-7DEDBE2BF544}"/>
              </a:ext>
            </a:extLst>
          </p:cNvPr>
          <p:cNvSpPr/>
          <p:nvPr/>
        </p:nvSpPr>
        <p:spPr>
          <a:xfrm>
            <a:off x="455842" y="1734739"/>
            <a:ext cx="7221123" cy="3417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修改</a:t>
            </a:r>
            <a:r>
              <a:rPr lang="en-US" altLang="zh-CN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CMakeLists.txt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在文件中添加如下三个函数：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add_executable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(test1_node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src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/hello.cpp)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 err="1">
                <a:solidFill>
                  <a:srgbClr val="000000"/>
                </a:solidFill>
                <a:latin typeface="+mn-ea"/>
              </a:rPr>
              <a:t>add_dependencies</a:t>
            </a:r>
            <a:r>
              <a:rPr lang="en-US" altLang="zh-CN" sz="1500" dirty="0">
                <a:solidFill>
                  <a:srgbClr val="000000"/>
                </a:solidFill>
                <a:latin typeface="+mn-ea"/>
              </a:rPr>
              <a:t>(test1_node ${</a:t>
            </a:r>
            <a:r>
              <a:rPr lang="en-US" altLang="zh-CN" sz="1500" dirty="0" err="1">
                <a:solidFill>
                  <a:srgbClr val="000000"/>
                </a:solidFill>
                <a:latin typeface="+mn-ea"/>
              </a:rPr>
              <a:t>hello.cpp_EXPORTED_TARGETS</a:t>
            </a:r>
            <a:r>
              <a:rPr lang="en-US" altLang="zh-CN" sz="1500" dirty="0">
                <a:solidFill>
                  <a:srgbClr val="000000"/>
                </a:solidFill>
                <a:latin typeface="+mn-ea"/>
              </a:rPr>
              <a:t>} ${</a:t>
            </a:r>
            <a:r>
              <a:rPr lang="en-US" altLang="zh-CN" sz="1500" dirty="0" err="1">
                <a:solidFill>
                  <a:srgbClr val="000000"/>
                </a:solidFill>
                <a:latin typeface="+mn-ea"/>
              </a:rPr>
              <a:t>catkin_EXPORTED_TARGETS</a:t>
            </a:r>
            <a:r>
              <a:rPr lang="en-US" altLang="zh-CN" sz="1500" dirty="0">
                <a:solidFill>
                  <a:srgbClr val="000000"/>
                </a:solidFill>
                <a:latin typeface="+mn-ea"/>
              </a:rPr>
              <a:t>})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 err="1">
                <a:solidFill>
                  <a:srgbClr val="000000"/>
                </a:solidFill>
                <a:latin typeface="+mn-ea"/>
              </a:rPr>
              <a:t>target_link_libraries</a:t>
            </a:r>
            <a:r>
              <a:rPr lang="en-US" altLang="zh-CN" sz="1500" dirty="0">
                <a:solidFill>
                  <a:srgbClr val="000000"/>
                </a:solidFill>
                <a:latin typeface="+mn-ea"/>
              </a:rPr>
              <a:t>(test1_node</a:t>
            </a:r>
          </a:p>
          <a:p>
            <a:pPr marL="806625" lvl="1">
              <a:lnSpc>
                <a:spcPct val="150000"/>
              </a:lnSpc>
              <a:buClr>
                <a:schemeClr val="accent6"/>
              </a:buClr>
              <a:buSzPct val="90000"/>
            </a:pPr>
            <a:r>
              <a:rPr lang="en-US" altLang="zh-CN" sz="1500" dirty="0">
                <a:solidFill>
                  <a:srgbClr val="000000"/>
                </a:solidFill>
                <a:latin typeface="+mn-ea"/>
              </a:rPr>
              <a:t>    ${</a:t>
            </a:r>
            <a:r>
              <a:rPr lang="en-US" altLang="zh-CN" sz="1500" dirty="0" err="1">
                <a:solidFill>
                  <a:srgbClr val="000000"/>
                </a:solidFill>
                <a:latin typeface="+mn-ea"/>
              </a:rPr>
              <a:t>catkin_LIBRARIES</a:t>
            </a:r>
            <a:r>
              <a:rPr lang="en-US" altLang="zh-CN" sz="1500" dirty="0">
                <a:solidFill>
                  <a:srgbClr val="000000"/>
                </a:solidFill>
                <a:latin typeface="+mn-ea"/>
              </a:rPr>
              <a:t>} )</a:t>
            </a:r>
          </a:p>
          <a:p>
            <a:pPr marL="806625" lvl="1">
              <a:lnSpc>
                <a:spcPct val="150000"/>
              </a:lnSpc>
              <a:buClr>
                <a:schemeClr val="accent6"/>
              </a:buClr>
              <a:buSzPct val="90000"/>
            </a:pPr>
            <a:r>
              <a:rPr lang="zh-CN" altLang="en-US" sz="1500" dirty="0">
                <a:solidFill>
                  <a:srgbClr val="000000"/>
                </a:solidFill>
                <a:latin typeface="+mn-ea"/>
              </a:rPr>
              <a:t>编写完成后保存退出，命令为（：</a:t>
            </a:r>
            <a:r>
              <a:rPr lang="en-US" altLang="zh-CN" sz="1500" dirty="0" err="1">
                <a:solidFill>
                  <a:srgbClr val="000000"/>
                </a:solidFill>
                <a:latin typeface="+mn-ea"/>
              </a:rPr>
              <a:t>wq</a:t>
            </a:r>
            <a:r>
              <a:rPr lang="zh-CN" altLang="en-US" sz="1500" dirty="0">
                <a:solidFill>
                  <a:srgbClr val="000000"/>
                </a:solidFill>
                <a:latin typeface="+mn-ea"/>
              </a:rPr>
              <a:t>）</a:t>
            </a:r>
            <a:endParaRPr lang="en-US" altLang="zh-CN" sz="15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2334DF-1347-419B-88CA-0CAC39B167E2}"/>
              </a:ext>
            </a:extLst>
          </p:cNvPr>
          <p:cNvSpPr txBox="1"/>
          <p:nvPr/>
        </p:nvSpPr>
        <p:spPr>
          <a:xfrm>
            <a:off x="1859756" y="458063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：修改配置文件</a:t>
            </a:r>
            <a:r>
              <a:rPr lang="en-US" altLang="zh-CN" sz="1200" dirty="0">
                <a:solidFill>
                  <a:srgbClr val="446382"/>
                </a:solidFill>
              </a:rPr>
              <a:t>CMkeLists.txt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13680B-DAEC-40E5-86A5-794AA311C641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92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30717" y="485002"/>
            <a:ext cx="150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73ABC4"/>
                </a:solidFill>
              </a:rPr>
              <a:t>输出</a:t>
            </a:r>
            <a:r>
              <a:rPr lang="en-US" altLang="zh-CN" sz="1200" dirty="0">
                <a:solidFill>
                  <a:srgbClr val="73ABC4"/>
                </a:solidFill>
              </a:rPr>
              <a:t>Hello World</a:t>
            </a:r>
            <a:r>
              <a:rPr lang="zh-CN" altLang="en-US" sz="1200" dirty="0">
                <a:solidFill>
                  <a:srgbClr val="73ABC4"/>
                </a:solidFill>
              </a:rPr>
              <a:t>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9139" y="1788795"/>
            <a:ext cx="26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实训</a:t>
            </a:r>
            <a:r>
              <a:rPr lang="en-US" altLang="zh-CN" dirty="0"/>
              <a:t>-</a:t>
            </a:r>
            <a:r>
              <a:rPr lang="zh-CN" altLang="en-US" dirty="0"/>
              <a:t>输出</a:t>
            </a:r>
            <a:r>
              <a:rPr lang="en-US" altLang="zh-CN" dirty="0"/>
              <a:t>Hello World</a:t>
            </a:r>
            <a:r>
              <a:rPr lang="zh-CN" altLang="en-US" dirty="0"/>
              <a:t>！</a:t>
            </a:r>
          </a:p>
        </p:txBody>
      </p:sp>
      <p:sp>
        <p:nvSpPr>
          <p:cNvPr id="220" name=" 220"/>
          <p:cNvSpPr/>
          <p:nvPr/>
        </p:nvSpPr>
        <p:spPr>
          <a:xfrm>
            <a:off x="1308735" y="2308384"/>
            <a:ext cx="3309938" cy="301943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schemeClr val="tx1"/>
                </a:solidFill>
              </a:rPr>
              <a:t>一：创建</a:t>
            </a:r>
            <a:r>
              <a:rPr lang="en-US" altLang="zh-CN" sz="1350" dirty="0">
                <a:solidFill>
                  <a:schemeClr val="tx1"/>
                </a:solidFill>
              </a:rPr>
              <a:t>Catkin</a:t>
            </a:r>
            <a:r>
              <a:rPr lang="zh-CN" altLang="en-US" sz="1350" dirty="0">
                <a:solidFill>
                  <a:schemeClr val="tx1"/>
                </a:solidFill>
              </a:rPr>
              <a:t>工作空间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69156" y="2309314"/>
            <a:ext cx="280846" cy="3000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1350" dirty="0"/>
              <a:t>1</a:t>
            </a:r>
          </a:p>
        </p:txBody>
      </p:sp>
      <p:sp>
        <p:nvSpPr>
          <p:cNvPr id="12" name=" 220"/>
          <p:cNvSpPr/>
          <p:nvPr/>
        </p:nvSpPr>
        <p:spPr>
          <a:xfrm>
            <a:off x="1310641" y="2750344"/>
            <a:ext cx="3308033" cy="301943"/>
          </a:xfrm>
          <a:prstGeom prst="homePlate">
            <a:avLst>
              <a:gd name="adj" fmla="val 69750"/>
            </a:avLst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1061" y="2751274"/>
            <a:ext cx="280846" cy="3000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1350" dirty="0"/>
              <a:t>2</a:t>
            </a:r>
          </a:p>
        </p:txBody>
      </p:sp>
      <p:sp>
        <p:nvSpPr>
          <p:cNvPr id="14" name=" 220"/>
          <p:cNvSpPr/>
          <p:nvPr/>
        </p:nvSpPr>
        <p:spPr>
          <a:xfrm>
            <a:off x="1310640" y="3183731"/>
            <a:ext cx="3261360" cy="301943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1061" y="3184662"/>
            <a:ext cx="280846" cy="3000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1350" dirty="0"/>
              <a:t>3</a:t>
            </a:r>
          </a:p>
        </p:txBody>
      </p:sp>
      <p:sp>
        <p:nvSpPr>
          <p:cNvPr id="16" name=" 220"/>
          <p:cNvSpPr/>
          <p:nvPr/>
        </p:nvSpPr>
        <p:spPr>
          <a:xfrm>
            <a:off x="1310641" y="3637121"/>
            <a:ext cx="3308033" cy="301943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1061" y="3638052"/>
            <a:ext cx="280846" cy="3000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1350" dirty="0"/>
              <a:t>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310641" y="2772251"/>
            <a:ext cx="33080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二：创建一个包并创建</a:t>
            </a:r>
            <a:r>
              <a:rPr lang="en-US" altLang="zh-CN" sz="1350" dirty="0"/>
              <a:t>hello.cpp</a:t>
            </a:r>
            <a:r>
              <a:rPr lang="zh-CN" altLang="en-US" sz="1350" dirty="0"/>
              <a:t>文件</a:t>
            </a:r>
            <a:endParaRPr lang="en-US" altLang="zh-CN" sz="1350" dirty="0"/>
          </a:p>
        </p:txBody>
      </p:sp>
      <p:sp>
        <p:nvSpPr>
          <p:cNvPr id="22" name="文本框 21"/>
          <p:cNvSpPr txBox="1"/>
          <p:nvPr/>
        </p:nvSpPr>
        <p:spPr>
          <a:xfrm>
            <a:off x="1310640" y="3205639"/>
            <a:ext cx="33080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三：修改配置文件</a:t>
            </a:r>
            <a:r>
              <a:rPr lang="en-US" altLang="zh-CN" sz="1350" dirty="0"/>
              <a:t>CMkeLists.txt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310640" y="3657124"/>
            <a:ext cx="22878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四：运行输出</a:t>
            </a:r>
            <a:r>
              <a:rPr lang="en-US" altLang="zh-CN" sz="1350" dirty="0"/>
              <a:t>Hello World</a:t>
            </a:r>
            <a:r>
              <a:rPr lang="zh-CN" altLang="en-US" sz="1350" dirty="0"/>
              <a:t>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2B39B68-10D6-464D-90DC-93064EF95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44" y="1898916"/>
            <a:ext cx="6591670" cy="32728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0A1F07-20B9-4A78-891F-7D8D0CE7E069}"/>
              </a:ext>
            </a:extLst>
          </p:cNvPr>
          <p:cNvSpPr txBox="1"/>
          <p:nvPr/>
        </p:nvSpPr>
        <p:spPr>
          <a:xfrm>
            <a:off x="1859756" y="458063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：修改配置文件</a:t>
            </a:r>
            <a:r>
              <a:rPr lang="en-US" altLang="zh-CN" sz="1200" dirty="0">
                <a:solidFill>
                  <a:srgbClr val="446382"/>
                </a:solidFill>
              </a:rPr>
              <a:t>CMkeLists.txt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DF1E75-0CB5-450D-B7F1-653602A2BF16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6365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29A8FE-6EF7-4CC6-91E3-7DEDBE2BF544}"/>
              </a:ext>
            </a:extLst>
          </p:cNvPr>
          <p:cNvSpPr/>
          <p:nvPr/>
        </p:nvSpPr>
        <p:spPr>
          <a:xfrm>
            <a:off x="455842" y="1734739"/>
            <a:ext cx="7221123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编译</a:t>
            </a:r>
            <a:r>
              <a:rPr lang="en-US" altLang="zh-CN" b="1" dirty="0" err="1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catkin_make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回到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catkin_ws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目录输入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catkin_make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命令进行编译：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~/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catkin_ws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catkin_make</a:t>
            </a:r>
            <a:endParaRPr lang="en-US" altLang="zh-CN" sz="15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E03B62-2C38-4ABD-B0DF-D34B2B0957B8}"/>
              </a:ext>
            </a:extLst>
          </p:cNvPr>
          <p:cNvSpPr txBox="1"/>
          <p:nvPr/>
        </p:nvSpPr>
        <p:spPr>
          <a:xfrm>
            <a:off x="1859756" y="458063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：修改配置文件</a:t>
            </a:r>
            <a:r>
              <a:rPr lang="en-US" altLang="zh-CN" sz="1200" dirty="0">
                <a:solidFill>
                  <a:srgbClr val="446382"/>
                </a:solidFill>
              </a:rPr>
              <a:t>CMkeLists.txt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E78DD1-3A62-4641-B01C-8CD8C510D831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2472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29A8FE-6EF7-4CC6-91E3-7DEDBE2BF544}"/>
              </a:ext>
            </a:extLst>
          </p:cNvPr>
          <p:cNvSpPr/>
          <p:nvPr/>
        </p:nvSpPr>
        <p:spPr>
          <a:xfrm>
            <a:off x="455842" y="1734739"/>
            <a:ext cx="7221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编译结果如下：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3ACBC1-51E8-43A7-AF84-8559CDD50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44" y="2207971"/>
            <a:ext cx="5243513" cy="30146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91EFB59-5CBC-425E-802F-B0892C72CE88}"/>
              </a:ext>
            </a:extLst>
          </p:cNvPr>
          <p:cNvSpPr txBox="1"/>
          <p:nvPr/>
        </p:nvSpPr>
        <p:spPr>
          <a:xfrm>
            <a:off x="1859756" y="458063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：修改配置文件</a:t>
            </a:r>
            <a:r>
              <a:rPr lang="en-US" altLang="zh-CN" sz="1200" dirty="0">
                <a:solidFill>
                  <a:srgbClr val="446382"/>
                </a:solidFill>
              </a:rPr>
              <a:t>CMkeLists.txt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9FDEC8-D753-43E9-B815-6915B6CDAE1C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5509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9757" y="449187"/>
            <a:ext cx="2051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四</a:t>
            </a:r>
            <a:r>
              <a:rPr lang="zh-CN" altLang="en-US" sz="1200" dirty="0">
                <a:solidFill>
                  <a:srgbClr val="446382"/>
                </a:solidFill>
              </a:rPr>
              <a:t>：运行输出</a:t>
            </a:r>
            <a:r>
              <a:rPr lang="en-US" altLang="zh-CN" sz="1200" dirty="0">
                <a:solidFill>
                  <a:srgbClr val="446382"/>
                </a:solidFill>
              </a:rPr>
              <a:t>Hello World</a:t>
            </a:r>
            <a:r>
              <a:rPr lang="zh-CN" altLang="en-US" sz="1200" dirty="0">
                <a:solidFill>
                  <a:srgbClr val="446382"/>
                </a:solidFill>
              </a:rPr>
              <a:t>！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03816" y="2566035"/>
            <a:ext cx="2695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输出</a:t>
            </a:r>
            <a:r>
              <a:rPr lang="en-US" altLang="zh-CN" sz="2400" dirty="0"/>
              <a:t>Hello World</a:t>
            </a:r>
            <a:r>
              <a:rPr lang="zh-CN" altLang="en-US" sz="2400" dirty="0"/>
              <a:t>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10943" y="3056572"/>
            <a:ext cx="22878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1350" dirty="0">
                <a:solidFill>
                  <a:srgbClr val="000000"/>
                </a:solidFill>
                <a:latin typeface="Arial"/>
                <a:ea typeface="微软雅黑"/>
              </a:rPr>
              <a:t>四：</a:t>
            </a:r>
            <a:r>
              <a:rPr lang="zh-CN" altLang="en-US" sz="1350" dirty="0"/>
              <a:t>运行输出</a:t>
            </a:r>
            <a:r>
              <a:rPr lang="en-US" altLang="zh-CN" sz="1350" dirty="0"/>
              <a:t>Hello World</a:t>
            </a:r>
            <a:r>
              <a:rPr lang="zh-CN" altLang="en-US" sz="1350" dirty="0"/>
              <a:t>！</a:t>
            </a: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F08A77-F8AC-4F1B-89A3-D70E44F85247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357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B0F3D80-3DE4-47B7-A6C0-EFFA53495835}"/>
              </a:ext>
            </a:extLst>
          </p:cNvPr>
          <p:cNvSpPr/>
          <p:nvPr/>
        </p:nvSpPr>
        <p:spPr>
          <a:xfrm>
            <a:off x="455842" y="1734739"/>
            <a:ext cx="6994743" cy="2266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输出</a:t>
            </a:r>
            <a:r>
              <a:rPr lang="en-US" altLang="zh-CN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Hello World</a:t>
            </a: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！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进入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catkin_ws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目录，输入以下命令：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~/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catkin_ws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source ./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devel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setup.bash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+mn-ea"/>
              </a:rPr>
              <a:t>~/</a:t>
            </a:r>
            <a:r>
              <a:rPr lang="en-US" altLang="zh-CN" sz="1500" dirty="0" err="1">
                <a:solidFill>
                  <a:srgbClr val="000000"/>
                </a:solidFill>
                <a:latin typeface="+mn-ea"/>
              </a:rPr>
              <a:t>catkin_ws</a:t>
            </a:r>
            <a:r>
              <a:rPr lang="en-US" altLang="zh-CN" sz="1500" dirty="0">
                <a:solidFill>
                  <a:srgbClr val="000000"/>
                </a:solidFill>
                <a:latin typeface="+mn-ea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+mn-ea"/>
              </a:rPr>
              <a:t>roscore</a:t>
            </a:r>
            <a:r>
              <a:rPr lang="en-US" altLang="zh-CN" sz="1500" dirty="0">
                <a:solidFill>
                  <a:srgbClr val="000000"/>
                </a:solidFill>
                <a:latin typeface="+mn-ea"/>
              </a:rPr>
              <a:t>       //</a:t>
            </a:r>
            <a:r>
              <a:rPr lang="zh-CN" altLang="en-US" sz="1500" dirty="0">
                <a:solidFill>
                  <a:srgbClr val="000000"/>
                </a:solidFill>
                <a:latin typeface="+mn-ea"/>
              </a:rPr>
              <a:t>运行主节点</a:t>
            </a:r>
            <a:endParaRPr lang="en-US" altLang="zh-CN" sz="1500" dirty="0">
              <a:solidFill>
                <a:srgbClr val="000000"/>
              </a:solidFill>
              <a:latin typeface="+mn-ea"/>
            </a:endParaRP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015C5F-1782-41DC-9FFA-3CAC5BC8C8E0}"/>
              </a:ext>
            </a:extLst>
          </p:cNvPr>
          <p:cNvSpPr txBox="1"/>
          <p:nvPr/>
        </p:nvSpPr>
        <p:spPr>
          <a:xfrm>
            <a:off x="1859757" y="449187"/>
            <a:ext cx="2051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四</a:t>
            </a:r>
            <a:r>
              <a:rPr lang="zh-CN" altLang="en-US" sz="1200" dirty="0">
                <a:solidFill>
                  <a:srgbClr val="446382"/>
                </a:solidFill>
              </a:rPr>
              <a:t>：运行输出</a:t>
            </a:r>
            <a:r>
              <a:rPr lang="en-US" altLang="zh-CN" sz="1200" dirty="0">
                <a:solidFill>
                  <a:srgbClr val="446382"/>
                </a:solidFill>
              </a:rPr>
              <a:t>Hello World</a:t>
            </a:r>
            <a:r>
              <a:rPr lang="zh-CN" altLang="en-US" sz="1200" dirty="0">
                <a:solidFill>
                  <a:srgbClr val="446382"/>
                </a:solidFill>
              </a:rPr>
              <a:t>！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105295-CF5E-4E11-A1D2-7763B170B981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3493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B0F3D80-3DE4-47B7-A6C0-EFFA53495835}"/>
              </a:ext>
            </a:extLst>
          </p:cNvPr>
          <p:cNvSpPr/>
          <p:nvPr/>
        </p:nvSpPr>
        <p:spPr>
          <a:xfrm>
            <a:off x="455842" y="1734739"/>
            <a:ext cx="6994743" cy="2266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输出</a:t>
            </a:r>
            <a:r>
              <a:rPr lang="en-US" altLang="zh-CN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Hello World</a:t>
            </a: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！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新建终端，执行以下命令：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$source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catkin_ws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devel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setup.bash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+mn-ea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+mn-ea"/>
              </a:rPr>
              <a:t>rosrun</a:t>
            </a:r>
            <a:r>
              <a:rPr lang="en-US" altLang="zh-CN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latin typeface="+mn-ea"/>
              </a:rPr>
              <a:t>First_pkg</a:t>
            </a:r>
            <a:r>
              <a:rPr lang="en-US" altLang="zh-CN" sz="1500" dirty="0">
                <a:solidFill>
                  <a:srgbClr val="000000"/>
                </a:solidFill>
                <a:latin typeface="+mn-ea"/>
              </a:rPr>
              <a:t> test1_node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7CB570-6FAD-4276-8D54-7BBD61862C7C}"/>
              </a:ext>
            </a:extLst>
          </p:cNvPr>
          <p:cNvSpPr txBox="1"/>
          <p:nvPr/>
        </p:nvSpPr>
        <p:spPr>
          <a:xfrm>
            <a:off x="1859757" y="449187"/>
            <a:ext cx="2051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四</a:t>
            </a:r>
            <a:r>
              <a:rPr lang="zh-CN" altLang="en-US" sz="1200" dirty="0">
                <a:solidFill>
                  <a:srgbClr val="446382"/>
                </a:solidFill>
              </a:rPr>
              <a:t>：运行输出</a:t>
            </a:r>
            <a:r>
              <a:rPr lang="en-US" altLang="zh-CN" sz="1200" dirty="0">
                <a:solidFill>
                  <a:srgbClr val="446382"/>
                </a:solidFill>
              </a:rPr>
              <a:t>Hello World</a:t>
            </a:r>
            <a:r>
              <a:rPr lang="zh-CN" altLang="en-US" sz="1200" dirty="0">
                <a:solidFill>
                  <a:srgbClr val="446382"/>
                </a:solidFill>
              </a:rPr>
              <a:t>！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0FF1E5-D546-4927-8734-85EBAE843E95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7035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B0F3D80-3DE4-47B7-A6C0-EFFA53495835}"/>
              </a:ext>
            </a:extLst>
          </p:cNvPr>
          <p:cNvSpPr/>
          <p:nvPr/>
        </p:nvSpPr>
        <p:spPr>
          <a:xfrm>
            <a:off x="455842" y="1734739"/>
            <a:ext cx="699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输出结果如下：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A24AE0-6218-44D3-9869-7B45EEE5F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6" y="2548447"/>
            <a:ext cx="6236709" cy="13377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812188B-2DBE-4A7A-8783-93A190FB00F7}"/>
              </a:ext>
            </a:extLst>
          </p:cNvPr>
          <p:cNvSpPr txBox="1"/>
          <p:nvPr/>
        </p:nvSpPr>
        <p:spPr>
          <a:xfrm>
            <a:off x="1859757" y="449187"/>
            <a:ext cx="2051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四</a:t>
            </a:r>
            <a:r>
              <a:rPr lang="zh-CN" altLang="en-US" sz="1200" dirty="0">
                <a:solidFill>
                  <a:srgbClr val="446382"/>
                </a:solidFill>
              </a:rPr>
              <a:t>：运行输出</a:t>
            </a:r>
            <a:r>
              <a:rPr lang="en-US" altLang="zh-CN" sz="1200" dirty="0">
                <a:solidFill>
                  <a:srgbClr val="446382"/>
                </a:solidFill>
              </a:rPr>
              <a:t>Hello World</a:t>
            </a:r>
            <a:r>
              <a:rPr lang="zh-CN" altLang="en-US" sz="1200" dirty="0">
                <a:solidFill>
                  <a:srgbClr val="446382"/>
                </a:solidFill>
              </a:rPr>
              <a:t>！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B989EB-7F24-498E-A764-CB9057624279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4596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57653" y="449128"/>
            <a:ext cx="1739135" cy="28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注：</a:t>
            </a:r>
            <a:r>
              <a:rPr lang="en-US" altLang="zh-CN" sz="1200" dirty="0">
                <a:solidFill>
                  <a:srgbClr val="446382"/>
                </a:solidFill>
                <a:latin typeface="Arial"/>
                <a:ea typeface="微软雅黑"/>
              </a:rPr>
              <a:t>source</a:t>
            </a: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简介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448EDB-CC55-44AD-AB60-4D26E1754E73}"/>
              </a:ext>
            </a:extLst>
          </p:cNvPr>
          <p:cNvSpPr/>
          <p:nvPr/>
        </p:nvSpPr>
        <p:spPr>
          <a:xfrm>
            <a:off x="795131" y="2064371"/>
            <a:ext cx="6841884" cy="2704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6"/>
              </a:buClr>
              <a:buSzPct val="90000"/>
            </a:pPr>
            <a:r>
              <a:rPr lang="zh-CN" altLang="zh-CN" sz="1500" dirty="0"/>
              <a:t>编译完成后必须使用</a:t>
            </a:r>
            <a:r>
              <a:rPr lang="en-US" altLang="zh-CN" sz="1500" dirty="0"/>
              <a:t>source</a:t>
            </a:r>
            <a:r>
              <a:rPr lang="zh-CN" altLang="zh-CN" sz="1500" dirty="0"/>
              <a:t>命令刷新一下工作空间的环境。</a:t>
            </a:r>
            <a:r>
              <a:rPr lang="zh-CN" altLang="zh-CN" sz="1500" b="1" dirty="0"/>
              <a:t>初学时可能以为，在工作空间中进行一次</a:t>
            </a:r>
            <a:r>
              <a:rPr lang="en-US" altLang="zh-CN" sz="1500" b="1" dirty="0"/>
              <a:t>source</a:t>
            </a:r>
            <a:r>
              <a:rPr lang="zh-CN" altLang="zh-CN" sz="1500" b="1" dirty="0"/>
              <a:t>之后就一劳永逸以后都不用</a:t>
            </a:r>
            <a:r>
              <a:rPr lang="en-US" altLang="zh-CN" sz="1500" b="1" dirty="0"/>
              <a:t>source</a:t>
            </a:r>
            <a:r>
              <a:rPr lang="zh-CN" altLang="zh-CN" sz="1500" b="1" dirty="0"/>
              <a:t>了，这种看法是错的。事实是，每次进行</a:t>
            </a:r>
            <a:r>
              <a:rPr lang="en-US" altLang="zh-CN" sz="1500" b="1" dirty="0" err="1"/>
              <a:t>catkin_make</a:t>
            </a:r>
            <a:r>
              <a:rPr lang="zh-CN" altLang="zh-CN" sz="1500" b="1" dirty="0"/>
              <a:t>之后，都要进行</a:t>
            </a:r>
            <a:r>
              <a:rPr lang="en-US" altLang="zh-CN" sz="1500" b="1" dirty="0"/>
              <a:t>source</a:t>
            </a:r>
            <a:r>
              <a:rPr lang="zh-CN" altLang="zh-CN" sz="1500" b="1" dirty="0"/>
              <a:t>。</a:t>
            </a:r>
            <a:endParaRPr lang="en-US" altLang="zh-CN" sz="1500" b="1" dirty="0"/>
          </a:p>
          <a:p>
            <a:pPr>
              <a:lnSpc>
                <a:spcPct val="150000"/>
              </a:lnSpc>
              <a:buClr>
                <a:schemeClr val="accent6"/>
              </a:buClr>
              <a:buSzPct val="90000"/>
            </a:pPr>
            <a:endParaRPr lang="en-US" altLang="zh-CN" sz="1500" b="1" dirty="0"/>
          </a:p>
          <a:p>
            <a:pPr>
              <a:lnSpc>
                <a:spcPct val="150000"/>
              </a:lnSpc>
              <a:buClr>
                <a:schemeClr val="accent6"/>
              </a:buClr>
              <a:buSzPct val="90000"/>
            </a:pPr>
            <a:r>
              <a:rPr lang="zh-CN" altLang="zh-CN" sz="1500" dirty="0"/>
              <a:t>进行</a:t>
            </a:r>
            <a:r>
              <a:rPr lang="en-US" altLang="zh-CN" sz="1500" dirty="0"/>
              <a:t>package</a:t>
            </a:r>
            <a:r>
              <a:rPr lang="zh-CN" altLang="zh-CN" sz="1500" dirty="0"/>
              <a:t>创建时，当加入了新的</a:t>
            </a:r>
            <a:r>
              <a:rPr lang="en-US" altLang="zh-CN" sz="1500" dirty="0"/>
              <a:t>package</a:t>
            </a:r>
            <a:r>
              <a:rPr lang="zh-CN" altLang="zh-CN" sz="1500" dirty="0"/>
              <a:t>编译完成后，也要进行</a:t>
            </a:r>
            <a:r>
              <a:rPr lang="en-US" altLang="zh-CN" sz="1500" dirty="0"/>
              <a:t>source</a:t>
            </a:r>
            <a:r>
              <a:rPr lang="zh-CN" altLang="zh-CN" sz="1500" dirty="0"/>
              <a:t>刷新环境，否则会出现找不到</a:t>
            </a:r>
            <a:r>
              <a:rPr lang="en-US" altLang="zh-CN" sz="1500" dirty="0"/>
              <a:t>“package XXX not found” </a:t>
            </a:r>
            <a:r>
              <a:rPr lang="zh-CN" altLang="zh-CN" sz="1500" dirty="0"/>
              <a:t>的问题</a:t>
            </a:r>
          </a:p>
          <a:p>
            <a:pPr>
              <a:buClr>
                <a:schemeClr val="accent6"/>
              </a:buClr>
              <a:buSzPct val="90000"/>
            </a:pPr>
            <a:endParaRPr lang="zh-CN" altLang="zh-CN" sz="1500" dirty="0"/>
          </a:p>
          <a:p>
            <a:pPr marL="557213" lvl="1" indent="-214313" defTabSz="6858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endParaRPr lang="en-US" altLang="zh-CN" sz="15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D2AB92-DA5F-43FF-9588-0B8787596487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3451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448EDB-CC55-44AD-AB60-4D26E1754E73}"/>
              </a:ext>
            </a:extLst>
          </p:cNvPr>
          <p:cNvSpPr/>
          <p:nvPr/>
        </p:nvSpPr>
        <p:spPr>
          <a:xfrm>
            <a:off x="795131" y="1857965"/>
            <a:ext cx="6928442" cy="1089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6"/>
              </a:buClr>
              <a:buSzPct val="90000"/>
            </a:pPr>
            <a:r>
              <a:rPr lang="zh-CN" altLang="zh-CN" sz="1500" dirty="0"/>
              <a:t>实验验证：</a:t>
            </a:r>
            <a:r>
              <a:rPr lang="en-US" altLang="zh-CN" sz="1500" dirty="0" err="1"/>
              <a:t>f</a:t>
            </a:r>
            <a:r>
              <a:rPr lang="en-US" altLang="zh-CN" sz="1500" i="1" dirty="0" err="1"/>
              <a:t>irst_pkg</a:t>
            </a:r>
            <a:r>
              <a:rPr lang="en-US" altLang="zh-CN" sz="1500" i="1" dirty="0"/>
              <a:t> </a:t>
            </a:r>
            <a:r>
              <a:rPr lang="zh-CN" altLang="zh-CN" sz="1500" dirty="0"/>
              <a:t>为我们自己创建的</a:t>
            </a:r>
            <a:r>
              <a:rPr lang="en-US" altLang="zh-CN" sz="1500" dirty="0"/>
              <a:t>package</a:t>
            </a:r>
            <a:r>
              <a:rPr lang="zh-CN" altLang="zh-CN" sz="1500" dirty="0"/>
              <a:t>包名</a:t>
            </a:r>
            <a:r>
              <a:rPr lang="en-US" altLang="zh-CN" sz="1500" dirty="0"/>
              <a:t>, </a:t>
            </a:r>
            <a:r>
              <a:rPr lang="zh-CN" altLang="zh-CN" sz="1500" dirty="0"/>
              <a:t>如果新建终端再进行</a:t>
            </a:r>
            <a:r>
              <a:rPr lang="en-US" altLang="zh-CN" sz="1500" dirty="0" err="1"/>
              <a:t>rosrun</a:t>
            </a:r>
            <a:r>
              <a:rPr lang="zh-CN" altLang="zh-CN" sz="1500" dirty="0"/>
              <a:t>就提示</a:t>
            </a:r>
            <a:r>
              <a:rPr lang="en-US" altLang="zh-CN" sz="1500" dirty="0"/>
              <a:t>package test</a:t>
            </a:r>
            <a:r>
              <a:rPr lang="zh-CN" altLang="zh-CN" sz="1500" dirty="0"/>
              <a:t>找不到，因为此时重新编译了但未刷新环境。</a:t>
            </a:r>
            <a:r>
              <a:rPr lang="en-US" altLang="zh-CN" sz="1500" dirty="0"/>
              <a:t>source</a:t>
            </a:r>
            <a:r>
              <a:rPr lang="zh-CN" altLang="zh-CN" sz="1500" dirty="0"/>
              <a:t>之后，就可以运行了</a:t>
            </a:r>
            <a:r>
              <a:rPr lang="zh-CN" altLang="en-US" sz="1500" dirty="0"/>
              <a:t>。</a:t>
            </a:r>
            <a:endParaRPr lang="zh-CN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211E74D-38A5-4040-9463-DC1955ED9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47" y="3260913"/>
            <a:ext cx="5732755" cy="17311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495737-074C-41A7-8A25-E9C2E5A24578}"/>
              </a:ext>
            </a:extLst>
          </p:cNvPr>
          <p:cNvSpPr txBox="1"/>
          <p:nvPr/>
        </p:nvSpPr>
        <p:spPr>
          <a:xfrm>
            <a:off x="1857653" y="449128"/>
            <a:ext cx="1739135" cy="28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注：</a:t>
            </a:r>
            <a:r>
              <a:rPr lang="en-US" altLang="zh-CN" sz="1200" dirty="0">
                <a:solidFill>
                  <a:srgbClr val="446382"/>
                </a:solidFill>
                <a:latin typeface="Arial"/>
                <a:ea typeface="微软雅黑"/>
              </a:rPr>
              <a:t>source</a:t>
            </a: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285225-CD02-421B-9048-5CEE27667405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1058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448EDB-CC55-44AD-AB60-4D26E1754E73}"/>
              </a:ext>
            </a:extLst>
          </p:cNvPr>
          <p:cNvSpPr/>
          <p:nvPr/>
        </p:nvSpPr>
        <p:spPr>
          <a:xfrm>
            <a:off x="795131" y="2503817"/>
            <a:ext cx="6841884" cy="1782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6"/>
              </a:buClr>
              <a:buSzPct val="90000"/>
            </a:pPr>
            <a:r>
              <a:rPr lang="zh-CN" altLang="zh-CN" sz="1500" b="1" dirty="0"/>
              <a:t>这样每次都要</a:t>
            </a:r>
            <a:r>
              <a:rPr lang="en-US" altLang="zh-CN" sz="1500" b="1" dirty="0"/>
              <a:t>source</a:t>
            </a:r>
            <a:r>
              <a:rPr lang="zh-CN" altLang="zh-CN" sz="1500" b="1" dirty="0"/>
              <a:t>都很麻烦，解决办法是，使用如下命令 </a:t>
            </a:r>
            <a:br>
              <a:rPr lang="en-US" altLang="zh-CN" sz="1500" b="1" dirty="0"/>
            </a:br>
            <a:r>
              <a:rPr lang="en-US" altLang="zh-CN" sz="1500" b="1" dirty="0"/>
              <a:t>echo “source ~/</a:t>
            </a:r>
            <a:r>
              <a:rPr lang="en-US" altLang="zh-CN" sz="1500" b="1" dirty="0" err="1"/>
              <a:t>catkin_ws</a:t>
            </a:r>
            <a:r>
              <a:rPr lang="en-US" altLang="zh-CN" sz="1500" b="1" dirty="0"/>
              <a:t>/</a:t>
            </a:r>
            <a:r>
              <a:rPr lang="en-US" altLang="zh-CN" sz="1500" b="1" dirty="0" err="1"/>
              <a:t>devel</a:t>
            </a:r>
            <a:r>
              <a:rPr lang="en-US" altLang="zh-CN" sz="1500" b="1" dirty="0"/>
              <a:t>/</a:t>
            </a:r>
            <a:r>
              <a:rPr lang="en-US" altLang="zh-CN" sz="1500" b="1" dirty="0" err="1"/>
              <a:t>setup.bash</a:t>
            </a:r>
            <a:r>
              <a:rPr lang="en-US" altLang="zh-CN" sz="1500" b="1" dirty="0"/>
              <a:t>” &gt;&gt; ~/.</a:t>
            </a:r>
            <a:r>
              <a:rPr lang="en-US" altLang="zh-CN" sz="1500" b="1" dirty="0" err="1"/>
              <a:t>bashrc</a:t>
            </a:r>
            <a:r>
              <a:rPr lang="en-US" altLang="zh-CN" sz="1500" b="1" dirty="0"/>
              <a:t> </a:t>
            </a:r>
            <a:br>
              <a:rPr lang="en-US" altLang="zh-CN" sz="1500" b="1" dirty="0"/>
            </a:br>
            <a:r>
              <a:rPr lang="zh-CN" altLang="zh-CN" sz="1500" b="1" dirty="0"/>
              <a:t>这样在每次打开终端时，让系统自动刷新工作空间环境。在这个工作空间下的所有</a:t>
            </a:r>
            <a:r>
              <a:rPr lang="en-US" altLang="zh-CN" sz="1500" b="1" dirty="0"/>
              <a:t>package</a:t>
            </a:r>
            <a:r>
              <a:rPr lang="zh-CN" altLang="zh-CN" sz="1500" b="1" dirty="0"/>
              <a:t>都可以编译后就可以直接运行了，不用再</a:t>
            </a:r>
            <a:r>
              <a:rPr lang="en-US" altLang="zh-CN" sz="1500" b="1" dirty="0"/>
              <a:t>source </a:t>
            </a:r>
            <a:br>
              <a:rPr lang="en-US" altLang="zh-CN" sz="1500" b="1" dirty="0"/>
            </a:br>
            <a:r>
              <a:rPr lang="zh-CN" altLang="zh-CN" sz="1500" b="1" dirty="0"/>
              <a:t>注： </a:t>
            </a:r>
            <a:r>
              <a:rPr lang="en-US" altLang="zh-CN" sz="1500" b="1" dirty="0"/>
              <a:t>echo $ROS_PACKAGE_PATH</a:t>
            </a:r>
            <a:r>
              <a:rPr lang="zh-CN" altLang="zh-CN" sz="1500" b="1" dirty="0"/>
              <a:t>可以查看系统包含的</a:t>
            </a:r>
            <a:r>
              <a:rPr lang="en-US" altLang="zh-CN" sz="1500" b="1" dirty="0"/>
              <a:t>package</a:t>
            </a:r>
            <a:r>
              <a:rPr lang="zh-CN" altLang="zh-CN" sz="1500" b="1" dirty="0"/>
              <a:t>路径</a:t>
            </a:r>
            <a:endParaRPr lang="zh-CN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5FC49C-34F0-4A25-AF28-1D33D87C2F3C}"/>
              </a:ext>
            </a:extLst>
          </p:cNvPr>
          <p:cNvSpPr txBox="1"/>
          <p:nvPr/>
        </p:nvSpPr>
        <p:spPr>
          <a:xfrm>
            <a:off x="1857653" y="449128"/>
            <a:ext cx="1739135" cy="28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注：</a:t>
            </a:r>
            <a:r>
              <a:rPr lang="en-US" altLang="zh-CN" sz="1200" dirty="0">
                <a:solidFill>
                  <a:srgbClr val="446382"/>
                </a:solidFill>
                <a:latin typeface="Arial"/>
                <a:ea typeface="微软雅黑"/>
              </a:rPr>
              <a:t>source</a:t>
            </a: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8CDF48-4D5B-418C-9320-355F36D2CC72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831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0329" y="458689"/>
            <a:ext cx="1677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73ABC4"/>
                </a:solidFill>
              </a:rPr>
              <a:t>输出</a:t>
            </a:r>
            <a:r>
              <a:rPr lang="en-US" altLang="zh-CN" sz="1200" dirty="0">
                <a:solidFill>
                  <a:srgbClr val="73ABC4"/>
                </a:solidFill>
              </a:rPr>
              <a:t>Hello World</a:t>
            </a:r>
            <a:r>
              <a:rPr lang="zh-CN" altLang="en-US" sz="1200" dirty="0">
                <a:solidFill>
                  <a:srgbClr val="73ABC4"/>
                </a:solidFill>
              </a:rPr>
              <a:t>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09827" y="2566035"/>
            <a:ext cx="2695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输出</a:t>
            </a:r>
            <a:r>
              <a:rPr lang="en-US" altLang="zh-CN" sz="2400" dirty="0"/>
              <a:t>Hello World</a:t>
            </a:r>
            <a:r>
              <a:rPr lang="zh-CN" altLang="en-US" sz="2400" dirty="0"/>
              <a:t>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27639" y="3128117"/>
            <a:ext cx="2060179" cy="30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1350" dirty="0"/>
              <a:t>一：创建</a:t>
            </a:r>
            <a:r>
              <a:rPr lang="en-US" altLang="zh-CN" sz="1350" dirty="0"/>
              <a:t>Catkin</a:t>
            </a:r>
            <a:r>
              <a:rPr lang="zh-CN" altLang="en-US" sz="1350" dirty="0"/>
              <a:t>工作空间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F126B5-C8B0-4BC5-9BEF-B0EE6AB03562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8952" y="2560320"/>
            <a:ext cx="3057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/>
              <a:t>谢    谢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32DDD2-4AEE-43DC-989B-878BCA981BCB}"/>
              </a:ext>
            </a:extLst>
          </p:cNvPr>
          <p:cNvSpPr txBox="1"/>
          <p:nvPr/>
        </p:nvSpPr>
        <p:spPr>
          <a:xfrm>
            <a:off x="571500" y="1647266"/>
            <a:ext cx="203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任务描述：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5D0C26-0F4E-467B-B7F4-D678900FD559}"/>
              </a:ext>
            </a:extLst>
          </p:cNvPr>
          <p:cNvSpPr txBox="1"/>
          <p:nvPr/>
        </p:nvSpPr>
        <p:spPr>
          <a:xfrm>
            <a:off x="1093304" y="2205589"/>
            <a:ext cx="5715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zh-CN" altLang="en-US" sz="1500" dirty="0"/>
              <a:t>创建一个名为</a:t>
            </a:r>
            <a:r>
              <a:rPr lang="en-US" altLang="zh-CN" sz="1500" dirty="0"/>
              <a:t>catkin_ws</a:t>
            </a:r>
            <a:r>
              <a:rPr lang="zh-CN" altLang="en-US" sz="1500" dirty="0"/>
              <a:t>的工作空间；</a:t>
            </a:r>
            <a:endParaRPr lang="en-US" altLang="zh-CN" sz="1500" dirty="0"/>
          </a:p>
          <a:p>
            <a:endParaRPr lang="en-US" altLang="zh-CN" sz="15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CN" altLang="en-US" sz="1500" dirty="0"/>
              <a:t>在工作空间文件夹下创建</a:t>
            </a:r>
            <a:r>
              <a:rPr lang="en-US" altLang="zh-CN" sz="1500" dirty="0" err="1"/>
              <a:t>src</a:t>
            </a:r>
            <a:r>
              <a:rPr lang="zh-CN" altLang="en-US" sz="1500" dirty="0"/>
              <a:t>文件夹；</a:t>
            </a:r>
            <a:endParaRPr lang="en-US" altLang="zh-CN" sz="1500" dirty="0"/>
          </a:p>
          <a:p>
            <a:endParaRPr lang="en-US" altLang="zh-CN" sz="15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sz="1500" dirty="0"/>
              <a:t>Catkin</a:t>
            </a:r>
            <a:r>
              <a:rPr lang="zh-CN" altLang="en-US" sz="1500" dirty="0"/>
              <a:t>编译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216360-C079-4303-AEC8-DE1CE30A4EDA}"/>
              </a:ext>
            </a:extLst>
          </p:cNvPr>
          <p:cNvSpPr txBox="1"/>
          <p:nvPr/>
        </p:nvSpPr>
        <p:spPr>
          <a:xfrm>
            <a:off x="1381346" y="455890"/>
            <a:ext cx="2693504" cy="28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73ABC4"/>
                </a:solidFill>
              </a:rPr>
              <a:t>一：创建</a:t>
            </a:r>
            <a:r>
              <a:rPr lang="en-US" altLang="zh-CN" sz="1200" dirty="0">
                <a:solidFill>
                  <a:srgbClr val="73ABC4"/>
                </a:solidFill>
              </a:rPr>
              <a:t>Catkin</a:t>
            </a:r>
            <a:r>
              <a:rPr lang="zh-CN" altLang="en-US" sz="1200" dirty="0">
                <a:solidFill>
                  <a:srgbClr val="73ABC4"/>
                </a:solidFill>
              </a:rPr>
              <a:t>工作空间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AAF36A-06D5-46A9-8C47-0EF364C4B55E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260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41945" y="461923"/>
            <a:ext cx="1850186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446382"/>
                </a:solidFill>
              </a:rPr>
              <a:t>一：创建</a:t>
            </a:r>
            <a:r>
              <a:rPr lang="en-US" altLang="zh-CN" sz="1200" dirty="0">
                <a:solidFill>
                  <a:srgbClr val="446382"/>
                </a:solidFill>
              </a:rPr>
              <a:t>Catkin</a:t>
            </a:r>
            <a:r>
              <a:rPr lang="zh-CN" altLang="en-US" sz="1200" dirty="0">
                <a:solidFill>
                  <a:srgbClr val="446382"/>
                </a:solidFill>
              </a:rPr>
              <a:t>工作空间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1593B5-7A07-4BA5-BE73-C7890986DA98}"/>
              </a:ext>
            </a:extLst>
          </p:cNvPr>
          <p:cNvSpPr/>
          <p:nvPr/>
        </p:nvSpPr>
        <p:spPr>
          <a:xfrm>
            <a:off x="824948" y="2133839"/>
            <a:ext cx="5327374" cy="2165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sz="195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创建工作空间：</a:t>
            </a:r>
            <a:endParaRPr lang="en-US" altLang="zh-CN" sz="1950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pPr marL="942975" lvl="2" indent="-2571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latin typeface="+mn-ea"/>
              </a:rPr>
              <a:t>掌握新建文件夹命令</a:t>
            </a:r>
            <a:endParaRPr lang="en-US" altLang="zh-CN" sz="1500" dirty="0">
              <a:latin typeface="+mn-ea"/>
            </a:endParaRPr>
          </a:p>
          <a:p>
            <a:pPr marL="600075" lvl="1" indent="-2571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要求：</a:t>
            </a:r>
            <a:r>
              <a:rPr lang="zh-CN" altLang="en-US" sz="1500" dirty="0">
                <a:latin typeface="+mn-ea"/>
                <a:sym typeface="Arial" panose="020B0604020202020204" pitchFamily="34" charset="0"/>
              </a:rPr>
              <a:t>创建名为</a:t>
            </a:r>
            <a:r>
              <a:rPr lang="en-US" altLang="zh-CN" sz="1500" dirty="0">
                <a:latin typeface="+mn-ea"/>
                <a:sym typeface="Arial" panose="020B0604020202020204" pitchFamily="34" charset="0"/>
              </a:rPr>
              <a:t>catkin_ws</a:t>
            </a:r>
            <a:r>
              <a:rPr lang="zh-CN" altLang="en-US" sz="1500" dirty="0">
                <a:latin typeface="+mn-ea"/>
                <a:sym typeface="Arial" panose="020B0604020202020204" pitchFamily="34" charset="0"/>
              </a:rPr>
              <a:t>的的工作空间</a:t>
            </a:r>
          </a:p>
          <a:p>
            <a:pPr marL="600075" lvl="1" indent="-2571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知识点：</a:t>
            </a:r>
            <a:endParaRPr lang="zh-CN" altLang="en-US" sz="1500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pPr marL="942975" lvl="2" indent="-2571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latin typeface="+mn-ea"/>
              </a:rPr>
              <a:t>mkdir –p ~/catkin_ws/</a:t>
            </a:r>
            <a:r>
              <a:rPr lang="en-US" altLang="zh-CN" sz="1500" dirty="0" err="1">
                <a:latin typeface="+mn-ea"/>
              </a:rPr>
              <a:t>src</a:t>
            </a:r>
            <a:endParaRPr lang="en-US" altLang="zh-CN" sz="1500" dirty="0">
              <a:latin typeface="+mn-ea"/>
            </a:endParaRPr>
          </a:p>
          <a:p>
            <a:pPr marL="942975" lvl="2" indent="-2571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latin typeface="+mn-ea"/>
              </a:rPr>
              <a:t>cd ~/catkin_ws/</a:t>
            </a:r>
          </a:p>
          <a:p>
            <a:pPr marL="942975" lvl="2" indent="-2571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latin typeface="+mn-ea"/>
              </a:rPr>
              <a:t>catkin_make                              //</a:t>
            </a:r>
            <a:r>
              <a:rPr lang="zh-CN" altLang="en-US" sz="1500" dirty="0">
                <a:latin typeface="+mn-ea"/>
              </a:rPr>
              <a:t>编译工作空间</a:t>
            </a:r>
            <a:endParaRPr lang="en-US" altLang="zh-CN" sz="1500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539505-BC37-4240-9CF1-D3E69D8F2F4B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448EDB-CC55-44AD-AB60-4D26E1754E73}"/>
              </a:ext>
            </a:extLst>
          </p:cNvPr>
          <p:cNvSpPr/>
          <p:nvPr/>
        </p:nvSpPr>
        <p:spPr>
          <a:xfrm>
            <a:off x="455842" y="1586300"/>
            <a:ext cx="5625548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0075" lvl="1" indent="-2571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知识点</a:t>
            </a:r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1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：</a:t>
            </a:r>
            <a:endParaRPr lang="en-US" altLang="zh-CN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pPr marL="942975" lvl="2" indent="-257175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FF5050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1500" dirty="0">
                <a:latin typeface="+mn-ea"/>
              </a:rPr>
              <a:t>mkdir</a:t>
            </a:r>
            <a:r>
              <a:rPr lang="zh-CN" altLang="en-US" sz="1500" dirty="0">
                <a:latin typeface="+mn-ea"/>
              </a:rPr>
              <a:t>命令用来创建目录</a:t>
            </a:r>
            <a:r>
              <a:rPr lang="en-US" altLang="zh-CN" sz="1500" dirty="0">
                <a:latin typeface="+mn-ea"/>
              </a:rPr>
              <a:t>;</a:t>
            </a:r>
          </a:p>
          <a:p>
            <a:pPr marL="942975" lvl="2" indent="-257175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FF5050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latin typeface="+mn-ea"/>
              </a:rPr>
              <a:t>如果在目录名的前面没有加任何路径名，则在当前目录下创建由</a:t>
            </a:r>
            <a:r>
              <a:rPr lang="en-US" altLang="zh-CN" sz="1500" dirty="0" err="1">
                <a:latin typeface="+mn-ea"/>
              </a:rPr>
              <a:t>dirname</a:t>
            </a:r>
            <a:r>
              <a:rPr lang="zh-CN" altLang="en-US" sz="1500" dirty="0">
                <a:latin typeface="+mn-ea"/>
              </a:rPr>
              <a:t>指定的目录；如果给出了一个已经存在的路径，将会在该目录下创建一个指定的目录。在创建目录时，应保证新建的目录与它所在目录下的文件没有重名。</a:t>
            </a:r>
            <a:endParaRPr lang="en-US" altLang="zh-CN" sz="1500" dirty="0">
              <a:latin typeface="+mn-ea"/>
            </a:endParaRPr>
          </a:p>
          <a:p>
            <a:pPr marL="942975" lvl="2" indent="-257175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FF5050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latin typeface="+mn-ea"/>
              </a:rPr>
              <a:t>语法：</a:t>
            </a:r>
            <a:r>
              <a:rPr lang="en-US" altLang="zh-CN" sz="1500" dirty="0">
                <a:latin typeface="+mn-ea"/>
              </a:rPr>
              <a:t>mkdir</a:t>
            </a:r>
            <a:r>
              <a:rPr lang="zh-CN" altLang="en-US" sz="1500" dirty="0">
                <a:latin typeface="+mn-ea"/>
              </a:rPr>
              <a:t>（选项）（参数）。</a:t>
            </a:r>
            <a:endParaRPr lang="zh-CN" altLang="en-US" sz="900" dirty="0">
              <a:latin typeface="+mn-ea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90000"/>
              <a:defRPr/>
            </a:pPr>
            <a:r>
              <a:rPr lang="en-US" altLang="zh-CN" sz="1200" dirty="0">
                <a:latin typeface="+mn-ea"/>
              </a:rPr>
              <a:t>	          </a:t>
            </a:r>
            <a:r>
              <a:rPr lang="zh-CN" altLang="en-US" sz="1200" dirty="0">
                <a:latin typeface="+mn-ea"/>
              </a:rPr>
              <a:t>选项：</a:t>
            </a:r>
            <a:r>
              <a:rPr lang="en-US" altLang="zh-CN" sz="1200" dirty="0">
                <a:latin typeface="+mn-ea"/>
              </a:rPr>
              <a:t>-m    </a:t>
            </a:r>
            <a:r>
              <a:rPr lang="zh-CN" altLang="en-US" sz="1200" dirty="0">
                <a:latin typeface="+mn-ea"/>
              </a:rPr>
              <a:t>建立目录的同时设置目录的权限</a:t>
            </a:r>
            <a:r>
              <a:rPr lang="en-US" altLang="zh-CN" sz="1050" dirty="0">
                <a:latin typeface="+mn-ea"/>
              </a:rPr>
              <a:t>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90000"/>
              <a:defRPr/>
            </a:pPr>
            <a:r>
              <a:rPr lang="en-US" altLang="zh-CN" sz="1050" dirty="0">
                <a:latin typeface="+mn-ea"/>
              </a:rPr>
              <a:t>		</a:t>
            </a:r>
            <a:r>
              <a:rPr lang="en-US" altLang="zh-CN" sz="1200" dirty="0">
                <a:latin typeface="+mn-ea"/>
              </a:rPr>
              <a:t>      -p    </a:t>
            </a:r>
            <a:r>
              <a:rPr lang="zh-CN" altLang="en-US" sz="1200" dirty="0">
                <a:latin typeface="+mn-ea"/>
              </a:rPr>
              <a:t>递归创建多个子目录</a:t>
            </a:r>
            <a:r>
              <a:rPr lang="en-US" altLang="zh-CN" sz="1200" dirty="0">
                <a:latin typeface="+mn-ea"/>
              </a:rPr>
              <a:t>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90000"/>
              <a:defRPr/>
            </a:pPr>
            <a:r>
              <a:rPr lang="en-US" altLang="zh-CN" sz="1200" dirty="0">
                <a:latin typeface="+mn-ea"/>
              </a:rPr>
              <a:t>		      -v     </a:t>
            </a:r>
            <a:r>
              <a:rPr lang="zh-CN" altLang="en-US" sz="1200" dirty="0">
                <a:latin typeface="+mn-ea"/>
              </a:rPr>
              <a:t>创建新目录都显示信息</a:t>
            </a:r>
            <a:r>
              <a:rPr lang="en-US" altLang="zh-CN" sz="1200" dirty="0">
                <a:latin typeface="+mn-ea"/>
              </a:rPr>
              <a:t>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90000"/>
              <a:defRPr/>
            </a:pPr>
            <a:r>
              <a:rPr lang="en-US" altLang="zh-CN" sz="1050" dirty="0">
                <a:latin typeface="+mn-ea"/>
              </a:rPr>
              <a:t>	           </a:t>
            </a:r>
            <a:r>
              <a:rPr lang="zh-CN" altLang="en-US" sz="1200" dirty="0">
                <a:latin typeface="+mn-ea"/>
              </a:rPr>
              <a:t>参数：</a:t>
            </a:r>
            <a:endParaRPr lang="en-US" altLang="zh-CN" sz="1200" dirty="0">
              <a:latin typeface="+mn-ea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90000"/>
              <a:defRPr/>
            </a:pPr>
            <a:r>
              <a:rPr lang="en-US" altLang="zh-CN" sz="1200" dirty="0">
                <a:latin typeface="+mn-ea"/>
              </a:rPr>
              <a:t>                                 </a:t>
            </a:r>
            <a:r>
              <a:rPr lang="zh-CN" altLang="en-US" sz="1200" dirty="0">
                <a:latin typeface="+mn-ea"/>
              </a:rPr>
              <a:t>目录：指定要创建的目录列表，多个目录之间用空格隔开。</a:t>
            </a:r>
            <a:endParaRPr lang="en-US" altLang="zh-CN" sz="1200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AD5219-FFC7-43A1-8CF8-A3B52BDAFDEA}"/>
              </a:ext>
            </a:extLst>
          </p:cNvPr>
          <p:cNvSpPr txBox="1"/>
          <p:nvPr/>
        </p:nvSpPr>
        <p:spPr>
          <a:xfrm>
            <a:off x="1841945" y="461923"/>
            <a:ext cx="1850186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446382"/>
                </a:solidFill>
              </a:rPr>
              <a:t>一：创建</a:t>
            </a:r>
            <a:r>
              <a:rPr lang="en-US" altLang="zh-CN" sz="1200" dirty="0">
                <a:solidFill>
                  <a:srgbClr val="446382"/>
                </a:solidFill>
              </a:rPr>
              <a:t>Catkin</a:t>
            </a:r>
            <a:r>
              <a:rPr lang="zh-CN" altLang="en-US" sz="1200" dirty="0">
                <a:solidFill>
                  <a:srgbClr val="446382"/>
                </a:solidFill>
              </a:rPr>
              <a:t>工作空间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58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0024" y="94869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  <a:r>
              <a:rPr lang="en-US" altLang="zh-CN" sz="1200" dirty="0">
                <a:solidFill>
                  <a:srgbClr val="446382"/>
                </a:solidFill>
                <a:latin typeface="Arial"/>
                <a:ea typeface="微软雅黑"/>
              </a:rPr>
              <a:t>1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448EDB-CC55-44AD-AB60-4D26E1754E73}"/>
              </a:ext>
            </a:extLst>
          </p:cNvPr>
          <p:cNvSpPr/>
          <p:nvPr/>
        </p:nvSpPr>
        <p:spPr>
          <a:xfrm>
            <a:off x="596349" y="1724799"/>
            <a:ext cx="6510875" cy="3006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2571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知识点</a:t>
            </a:r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942300" lvl="1" indent="-257175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FF505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latin typeface="+mn-ea"/>
              </a:rPr>
              <a:t>cd</a:t>
            </a:r>
            <a:r>
              <a:rPr lang="zh-CN" altLang="en-US" sz="1500" dirty="0">
                <a:latin typeface="+mn-ea"/>
              </a:rPr>
              <a:t>：用来切换工作目录至</a:t>
            </a:r>
            <a:r>
              <a:rPr lang="en-US" altLang="zh-CN" sz="1500" dirty="0" err="1">
                <a:latin typeface="+mn-ea"/>
              </a:rPr>
              <a:t>dirname</a:t>
            </a:r>
            <a:r>
              <a:rPr lang="en-US" altLang="zh-CN" sz="1500" dirty="0">
                <a:latin typeface="+mn-ea"/>
              </a:rPr>
              <a:t>, </a:t>
            </a:r>
            <a:r>
              <a:rPr lang="zh-CN" altLang="en-US" sz="1500" dirty="0">
                <a:latin typeface="+mn-ea"/>
              </a:rPr>
              <a:t>其中</a:t>
            </a:r>
            <a:r>
              <a:rPr lang="en-US" altLang="zh-CN" sz="1500" dirty="0" err="1">
                <a:latin typeface="+mn-ea"/>
              </a:rPr>
              <a:t>dirname</a:t>
            </a:r>
            <a:r>
              <a:rPr lang="zh-CN" altLang="en-US" sz="1500" dirty="0">
                <a:latin typeface="+mn-ea"/>
              </a:rPr>
              <a:t>表示法可为绝对路径或相对路径。</a:t>
            </a:r>
          </a:p>
          <a:p>
            <a:pPr marL="942300" lvl="1" indent="-257175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FF505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latin typeface="+mn-ea"/>
              </a:rPr>
              <a:t>另外，</a:t>
            </a:r>
            <a:r>
              <a:rPr lang="en-US" altLang="zh-CN" sz="1500" dirty="0">
                <a:latin typeface="+mn-ea"/>
              </a:rPr>
              <a:t>~</a:t>
            </a:r>
            <a:r>
              <a:rPr lang="zh-CN" altLang="en-US" sz="1500" dirty="0">
                <a:latin typeface="+mn-ea"/>
              </a:rPr>
              <a:t>表示为</a:t>
            </a:r>
            <a:r>
              <a:rPr lang="en-US" altLang="zh-CN" sz="1500" dirty="0">
                <a:latin typeface="+mn-ea"/>
              </a:rPr>
              <a:t>home directory</a:t>
            </a:r>
            <a:r>
              <a:rPr lang="zh-CN" altLang="en-US" sz="1500" dirty="0">
                <a:latin typeface="+mn-ea"/>
              </a:rPr>
              <a:t>的意思，</a:t>
            </a:r>
            <a:r>
              <a:rPr lang="en-US" altLang="zh-CN" sz="1500" dirty="0">
                <a:latin typeface="+mn-ea"/>
              </a:rPr>
              <a:t>.</a:t>
            </a:r>
            <a:r>
              <a:rPr lang="zh-CN" altLang="en-US" sz="1500" dirty="0">
                <a:latin typeface="+mn-ea"/>
              </a:rPr>
              <a:t>则表示目前所在的目录，</a:t>
            </a:r>
            <a:r>
              <a:rPr lang="en-US" altLang="zh-CN" sz="1500" dirty="0">
                <a:latin typeface="+mn-ea"/>
              </a:rPr>
              <a:t>..</a:t>
            </a:r>
            <a:r>
              <a:rPr lang="zh-CN" altLang="en-US" sz="1500" dirty="0">
                <a:latin typeface="+mn-ea"/>
              </a:rPr>
              <a:t>则表示目前目录位置的上一层目录</a:t>
            </a:r>
          </a:p>
          <a:p>
            <a:pPr marL="942300" lvl="1" indent="-257175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FF505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latin typeface="+mn-ea"/>
              </a:rPr>
              <a:t>cd </a:t>
            </a:r>
            <a:r>
              <a:rPr lang="zh-CN" altLang="en-US" sz="1500" dirty="0">
                <a:latin typeface="+mn-ea"/>
              </a:rPr>
              <a:t>表示进入用户主目录</a:t>
            </a:r>
            <a:endParaRPr lang="en-US" altLang="zh-CN" sz="1500" dirty="0">
              <a:latin typeface="+mn-ea"/>
            </a:endParaRPr>
          </a:p>
          <a:p>
            <a:pPr marL="942300" lvl="1" indent="-257175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FF505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latin typeface="+mn-ea"/>
              </a:rPr>
              <a:t>cd .. </a:t>
            </a:r>
            <a:r>
              <a:rPr lang="zh-CN" altLang="en-US" sz="1500" dirty="0">
                <a:latin typeface="+mn-ea"/>
              </a:rPr>
              <a:t>表示返回上级目录；</a:t>
            </a:r>
          </a:p>
          <a:p>
            <a:pPr marL="942300" lvl="1" indent="-257175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FF505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latin typeface="+mn-ea"/>
              </a:rPr>
              <a:t>cd ../.. </a:t>
            </a:r>
            <a:r>
              <a:rPr lang="zh-CN" altLang="en-US" sz="1500" dirty="0">
                <a:latin typeface="+mn-ea"/>
              </a:rPr>
              <a:t>表示返回上两级目录。</a:t>
            </a:r>
          </a:p>
          <a:p>
            <a:pPr defTabSz="685800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F53FC3-99E5-4DBC-B890-DECE7CCF397A}"/>
              </a:ext>
            </a:extLst>
          </p:cNvPr>
          <p:cNvSpPr txBox="1"/>
          <p:nvPr/>
        </p:nvSpPr>
        <p:spPr>
          <a:xfrm>
            <a:off x="1841945" y="461923"/>
            <a:ext cx="1850186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446382"/>
                </a:solidFill>
              </a:rPr>
              <a:t>一：创建</a:t>
            </a:r>
            <a:r>
              <a:rPr lang="en-US" altLang="zh-CN" sz="1200" dirty="0">
                <a:solidFill>
                  <a:srgbClr val="446382"/>
                </a:solidFill>
              </a:rPr>
              <a:t>Catkin</a:t>
            </a:r>
            <a:r>
              <a:rPr lang="zh-CN" altLang="en-US" sz="1200" dirty="0">
                <a:solidFill>
                  <a:srgbClr val="446382"/>
                </a:solidFill>
              </a:rPr>
              <a:t>工作空间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63E49D-17FD-4B5F-AA87-939D436E1A54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465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448EDB-CC55-44AD-AB60-4D26E1754E73}"/>
              </a:ext>
            </a:extLst>
          </p:cNvPr>
          <p:cNvSpPr/>
          <p:nvPr/>
        </p:nvSpPr>
        <p:spPr>
          <a:xfrm>
            <a:off x="455842" y="1705708"/>
            <a:ext cx="6510875" cy="298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0075" lvl="1" indent="-2571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知识点</a:t>
            </a:r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3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FF505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latin typeface="+mn-ea"/>
              </a:rPr>
              <a:t>catkin_make</a:t>
            </a:r>
            <a:r>
              <a:rPr lang="zh-CN" altLang="en-US" sz="1500" dirty="0">
                <a:latin typeface="+mn-ea"/>
              </a:rPr>
              <a:t>：</a:t>
            </a:r>
            <a:r>
              <a:rPr lang="zh-CN" altLang="zh-CN" sz="1500" dirty="0">
                <a:latin typeface="+mn-ea"/>
              </a:rPr>
              <a:t>是一个非常方便的</a:t>
            </a:r>
            <a:r>
              <a:rPr lang="en-US" altLang="zh-CN" sz="1500" dirty="0">
                <a:latin typeface="+mn-ea"/>
              </a:rPr>
              <a:t>Catkin</a:t>
            </a:r>
            <a:r>
              <a:rPr lang="zh-CN" altLang="zh-CN" sz="1500" dirty="0">
                <a:latin typeface="+mn-ea"/>
              </a:rPr>
              <a:t>工作空间工具</a:t>
            </a:r>
            <a:r>
              <a:rPr lang="zh-CN" altLang="en-US" sz="1500" dirty="0">
                <a:latin typeface="+mn-ea"/>
              </a:rPr>
              <a:t>。</a:t>
            </a:r>
          </a:p>
          <a:p>
            <a:pPr marL="1063800" lvl="1" indent="-257175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FF505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zh-CN" sz="1500" dirty="0">
                <a:latin typeface="+mn-ea"/>
              </a:rPr>
              <a:t>在工作空间中第一次运行这个命令时，系统会在</a:t>
            </a:r>
            <a:r>
              <a:rPr lang="en-US" altLang="zh-CN" sz="1500" dirty="0" err="1">
                <a:latin typeface="+mn-ea"/>
              </a:rPr>
              <a:t>src</a:t>
            </a:r>
            <a:r>
              <a:rPr lang="zh-CN" altLang="zh-CN" sz="1500" dirty="0">
                <a:latin typeface="+mn-ea"/>
              </a:rPr>
              <a:t>目录下创建一个</a:t>
            </a:r>
            <a:r>
              <a:rPr lang="en-US" altLang="zh-CN" sz="1500" dirty="0">
                <a:latin typeface="+mn-ea"/>
              </a:rPr>
              <a:t>CMakeLists.txt</a:t>
            </a:r>
            <a:r>
              <a:rPr lang="zh-CN" altLang="zh-CN" sz="1500" dirty="0">
                <a:latin typeface="+mn-ea"/>
              </a:rPr>
              <a:t>文件</a:t>
            </a:r>
            <a:r>
              <a:rPr lang="zh-CN" altLang="en-US" sz="1500" dirty="0">
                <a:latin typeface="+mn-ea"/>
              </a:rPr>
              <a:t>。</a:t>
            </a:r>
          </a:p>
          <a:p>
            <a:pPr marL="1063800" lvl="1" indent="-257175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FF505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zh-CN" sz="1500" dirty="0">
                <a:latin typeface="+mn-ea"/>
              </a:rPr>
              <a:t>同时，在</a:t>
            </a:r>
            <a:r>
              <a:rPr lang="en-US" altLang="zh-CN" sz="1500" dirty="0">
                <a:latin typeface="+mn-ea"/>
              </a:rPr>
              <a:t>catkin_ws</a:t>
            </a:r>
            <a:r>
              <a:rPr lang="zh-CN" altLang="zh-CN" sz="1500" dirty="0">
                <a:latin typeface="+mn-ea"/>
              </a:rPr>
              <a:t>目录下建立</a:t>
            </a:r>
            <a:r>
              <a:rPr lang="en-US" altLang="zh-CN" sz="1500" dirty="0">
                <a:latin typeface="+mn-ea"/>
              </a:rPr>
              <a:t>build</a:t>
            </a:r>
            <a:r>
              <a:rPr lang="zh-CN" altLang="zh-CN" sz="1500" dirty="0">
                <a:latin typeface="+mn-ea"/>
              </a:rPr>
              <a:t>文件夹和</a:t>
            </a:r>
            <a:r>
              <a:rPr lang="en-US" altLang="zh-CN" sz="1500" dirty="0" err="1">
                <a:latin typeface="+mn-ea"/>
              </a:rPr>
              <a:t>devel</a:t>
            </a:r>
            <a:r>
              <a:rPr lang="zh-CN" altLang="zh-CN" sz="1500" dirty="0">
                <a:latin typeface="+mn-ea"/>
              </a:rPr>
              <a:t>文件夹以及其中文件</a:t>
            </a:r>
            <a:endParaRPr lang="en-US" altLang="zh-CN" sz="1500" dirty="0">
              <a:latin typeface="+mn-ea"/>
            </a:endParaRPr>
          </a:p>
          <a:p>
            <a:pPr marL="1063800" lvl="1" indent="-257175" eaLnBrk="0" fontAlgn="base" hangingPunct="0">
              <a:lnSpc>
                <a:spcPct val="150000"/>
              </a:lnSpc>
              <a:spcAft>
                <a:spcPct val="0"/>
              </a:spcAft>
              <a:buClr>
                <a:srgbClr val="FF505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zh-CN" sz="1500" dirty="0">
                <a:latin typeface="+mn-ea"/>
              </a:rPr>
              <a:t>在</a:t>
            </a:r>
            <a:r>
              <a:rPr lang="en-US" altLang="zh-CN" sz="1500" dirty="0" err="1">
                <a:latin typeface="+mn-ea"/>
              </a:rPr>
              <a:t>devel</a:t>
            </a:r>
            <a:r>
              <a:rPr lang="zh-CN" altLang="zh-CN" sz="1500" dirty="0">
                <a:latin typeface="+mn-ea"/>
              </a:rPr>
              <a:t>目录里还可以看到系统自动创建了</a:t>
            </a:r>
            <a:r>
              <a:rPr lang="en-US" altLang="zh-CN" sz="1500" dirty="0">
                <a:latin typeface="+mn-ea"/>
              </a:rPr>
              <a:t>setup.*sh</a:t>
            </a:r>
            <a:r>
              <a:rPr lang="zh-CN" altLang="zh-CN" sz="1500" dirty="0">
                <a:latin typeface="+mn-ea"/>
              </a:rPr>
              <a:t>形式的环境变量设置脚本</a:t>
            </a:r>
            <a:r>
              <a:rPr lang="zh-CN" altLang="en-US" sz="1500" dirty="0">
                <a:latin typeface="+mn-ea"/>
              </a:rPr>
              <a:t>。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r>
              <a:rPr lang="zh-CN" altLang="en-US" sz="1050" dirty="0">
                <a:solidFill>
                  <a:srgbClr val="000000"/>
                </a:solidFill>
                <a:latin typeface="微软雅黑"/>
                <a:ea typeface="微软雅黑"/>
              </a:rPr>
              <a:t>。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EFB8A8-E5E4-4F7A-BCFC-5E089352F86E}"/>
              </a:ext>
            </a:extLst>
          </p:cNvPr>
          <p:cNvSpPr txBox="1"/>
          <p:nvPr/>
        </p:nvSpPr>
        <p:spPr>
          <a:xfrm>
            <a:off x="1841945" y="461923"/>
            <a:ext cx="1850186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446382"/>
                </a:solidFill>
              </a:rPr>
              <a:t>一：创建</a:t>
            </a:r>
            <a:r>
              <a:rPr lang="en-US" altLang="zh-CN" sz="1200" dirty="0">
                <a:solidFill>
                  <a:srgbClr val="446382"/>
                </a:solidFill>
              </a:rPr>
              <a:t>Catkin</a:t>
            </a:r>
            <a:r>
              <a:rPr lang="zh-CN" altLang="en-US" sz="1200" dirty="0">
                <a:solidFill>
                  <a:srgbClr val="446382"/>
                </a:solidFill>
              </a:rPr>
              <a:t>工作空间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0181AC-0FF5-4F06-9778-2C832FD44C48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10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448EDB-CC55-44AD-AB60-4D26E1754E73}"/>
              </a:ext>
            </a:extLst>
          </p:cNvPr>
          <p:cNvSpPr/>
          <p:nvPr/>
        </p:nvSpPr>
        <p:spPr>
          <a:xfrm>
            <a:off x="455842" y="1705708"/>
            <a:ext cx="6510875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知识点</a:t>
            </a:r>
            <a:r>
              <a:rPr lang="en-US" altLang="zh-CN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4</a:t>
            </a: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latin typeface="+mn-ea"/>
              </a:rPr>
              <a:t>使用</a:t>
            </a:r>
            <a:r>
              <a:rPr lang="en-US" altLang="zh-CN" sz="1500" dirty="0">
                <a:latin typeface="+mn-ea"/>
              </a:rPr>
              <a:t>source</a:t>
            </a:r>
            <a:r>
              <a:rPr lang="zh-CN" altLang="en-US" sz="1500" dirty="0">
                <a:latin typeface="+mn-ea"/>
              </a:rPr>
              <a:t>命令，运行这些脚本文件之一，就可以使工作空间中的环境变量生效。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latin typeface="+mn-ea"/>
              </a:rPr>
              <a:t>使当前</a:t>
            </a:r>
            <a:r>
              <a:rPr lang="en-US" altLang="zh-CN" sz="1500" dirty="0">
                <a:latin typeface="+mn-ea"/>
              </a:rPr>
              <a:t>shell</a:t>
            </a:r>
            <a:r>
              <a:rPr lang="zh-CN" altLang="en-US" sz="1500" dirty="0">
                <a:latin typeface="+mn-ea"/>
              </a:rPr>
              <a:t>读入路径为</a:t>
            </a:r>
            <a:r>
              <a:rPr lang="en-US" altLang="zh-CN" sz="1500" dirty="0" err="1">
                <a:latin typeface="+mn-ea"/>
              </a:rPr>
              <a:t>filepath</a:t>
            </a:r>
            <a:r>
              <a:rPr lang="zh-CN" altLang="en-US" sz="1500" dirty="0">
                <a:latin typeface="+mn-ea"/>
              </a:rPr>
              <a:t>的</a:t>
            </a:r>
            <a:r>
              <a:rPr lang="en-US" altLang="zh-CN" sz="1500" dirty="0">
                <a:latin typeface="+mn-ea"/>
              </a:rPr>
              <a:t>shell</a:t>
            </a:r>
            <a:r>
              <a:rPr lang="zh-CN" altLang="en-US" sz="1500" dirty="0">
                <a:latin typeface="+mn-ea"/>
              </a:rPr>
              <a:t>文件并依次执行文件中的所有语句，通常用于重新执行刚修改的初始化文件，使之立即生效，而不必注销并重新登录。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latin typeface="+mn-ea"/>
              </a:rPr>
              <a:t>$ source </a:t>
            </a:r>
            <a:r>
              <a:rPr lang="en-US" altLang="zh-CN" sz="1500" dirty="0" err="1">
                <a:latin typeface="+mn-ea"/>
              </a:rPr>
              <a:t>devel</a:t>
            </a:r>
            <a:r>
              <a:rPr lang="en-US" altLang="zh-CN" sz="1500" dirty="0">
                <a:latin typeface="+mn-ea"/>
              </a:rPr>
              <a:t>/setup.bash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9F7D5D-B1C1-4A3F-89C5-34F6095117AB}"/>
              </a:ext>
            </a:extLst>
          </p:cNvPr>
          <p:cNvSpPr txBox="1"/>
          <p:nvPr/>
        </p:nvSpPr>
        <p:spPr>
          <a:xfrm>
            <a:off x="1841945" y="461923"/>
            <a:ext cx="1850186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446382"/>
                </a:solidFill>
              </a:rPr>
              <a:t>一：创建</a:t>
            </a:r>
            <a:r>
              <a:rPr lang="en-US" altLang="zh-CN" sz="1200" dirty="0">
                <a:solidFill>
                  <a:srgbClr val="446382"/>
                </a:solidFill>
              </a:rPr>
              <a:t>Catkin</a:t>
            </a:r>
            <a:r>
              <a:rPr lang="zh-CN" altLang="en-US" sz="1200" dirty="0">
                <a:solidFill>
                  <a:srgbClr val="446382"/>
                </a:solidFill>
              </a:rPr>
              <a:t>工作空间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969610-4186-47A4-8E97-E2E289BCC814}"/>
              </a:ext>
            </a:extLst>
          </p:cNvPr>
          <p:cNvSpPr txBox="1"/>
          <p:nvPr/>
        </p:nvSpPr>
        <p:spPr>
          <a:xfrm>
            <a:off x="606764" y="1763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实训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8455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1393</Words>
  <Application>Microsoft Office PowerPoint</Application>
  <PresentationFormat>全屏显示(4:3)</PresentationFormat>
  <Paragraphs>210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she</cp:lastModifiedBy>
  <cp:revision>520</cp:revision>
  <dcterms:created xsi:type="dcterms:W3CDTF">2017-08-03T09:01:00Z</dcterms:created>
  <dcterms:modified xsi:type="dcterms:W3CDTF">2018-09-13T04:58:45Z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2052-11.1.0.7711</vt:lpwstr>
  </property>
</Properties>
</file>