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63" r:id="rId5"/>
    <p:sldId id="269" r:id="rId6"/>
    <p:sldId id="328" r:id="rId7"/>
    <p:sldId id="329" r:id="rId8"/>
    <p:sldId id="330" r:id="rId9"/>
    <p:sldId id="267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295" r:id="rId18"/>
    <p:sldId id="338" r:id="rId19"/>
    <p:sldId id="342" r:id="rId20"/>
    <p:sldId id="341" r:id="rId21"/>
    <p:sldId id="339" r:id="rId22"/>
    <p:sldId id="340" r:id="rId23"/>
    <p:sldId id="343" r:id="rId24"/>
    <p:sldId id="344" r:id="rId25"/>
    <p:sldId id="345" r:id="rId26"/>
    <p:sldId id="346" r:id="rId27"/>
    <p:sldId id="347" r:id="rId28"/>
    <p:sldId id="277" r:id="rId29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BC4"/>
    <a:srgbClr val="4C93B3"/>
    <a:srgbClr val="446382"/>
    <a:srgbClr val="C3DBE7"/>
    <a:srgbClr val="354E65"/>
    <a:srgbClr val="AFCFDC"/>
    <a:srgbClr val="11494A"/>
    <a:srgbClr val="547E96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16" y="67"/>
      </p:cViewPr>
      <p:guideLst>
        <p:guide orient="horz" pos="2183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3"/>
            <a:ext cx="6858000" cy="2187001"/>
          </a:xfrm>
        </p:spPr>
        <p:txBody>
          <a:bodyPr anchor="b">
            <a:normAutofit/>
          </a:bodyPr>
          <a:lstStyle>
            <a:lvl1pPr algn="ctr"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4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84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03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3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88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0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00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09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2018-9-13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>
            <a:extLst>
              <a:ext uri="{FF2B5EF4-FFF2-40B4-BE49-F238E27FC236}">
                <a16:creationId xmlns:a16="http://schemas.microsoft.com/office/drawing/2014/main" id="{6540C855-6E97-42E6-8E39-5A74113C1298}"/>
              </a:ext>
            </a:extLst>
          </p:cNvPr>
          <p:cNvCxnSpPr/>
          <p:nvPr userDrawn="1"/>
        </p:nvCxnSpPr>
        <p:spPr>
          <a:xfrm>
            <a:off x="557213" y="434341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86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1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0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3751117"/>
            <a:ext cx="5491163" cy="811357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610029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1800" b="1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20"/>
            <a:ext cx="7886700" cy="1325563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1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1" y="766354"/>
            <a:ext cx="4363031" cy="509444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2018-9-13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1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>
            <a:extLst>
              <a:ext uri="{FF2B5EF4-FFF2-40B4-BE49-F238E27FC236}">
                <a16:creationId xmlns:a16="http://schemas.microsoft.com/office/drawing/2014/main" id="{80811618-A82A-4EA5-9215-B79494F9F9C1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9343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0074" y="3821907"/>
            <a:ext cx="48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36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入门教程（实训）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58441" y="4351020"/>
            <a:ext cx="20024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----node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50582" y="493537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54E65"/>
                </a:solidFill>
              </a:rPr>
              <a:t>主讲教师：</a:t>
            </a:r>
            <a:r>
              <a:rPr lang="en-US" altLang="zh-CN" sz="2400" dirty="0">
                <a:solidFill>
                  <a:srgbClr val="354E65"/>
                </a:solidFill>
              </a:rPr>
              <a:t>XXX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BD90437A-1C32-4450-A0AE-5DC955B13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60" y="1866186"/>
            <a:ext cx="27003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 err="1"/>
              <a:t>roscore</a:t>
            </a:r>
            <a:endParaRPr lang="en-US" altLang="zh-CN" sz="3000" dirty="0"/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265542F7-B091-4683-B448-95EF067E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566" y="2396014"/>
            <a:ext cx="5514975" cy="315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100" dirty="0"/>
              <a:t>节点在roscore中完成注册</a:t>
            </a:r>
          </a:p>
          <a:p>
            <a:pPr>
              <a:lnSpc>
                <a:spcPct val="120000"/>
              </a:lnSpc>
            </a:pPr>
            <a:endParaRPr lang="zh-CN" altLang="en-US" sz="2100" dirty="0"/>
          </a:p>
          <a:p>
            <a:pPr>
              <a:lnSpc>
                <a:spcPct val="120000"/>
              </a:lnSpc>
            </a:pPr>
            <a:r>
              <a:rPr lang="zh-CN" altLang="en-US" sz="2100" dirty="0"/>
              <a:t>每个节点告诉roscore该节点提供和接收何种消息，roscore则提供了相关消息的发布者和接受者的地址。</a:t>
            </a:r>
          </a:p>
          <a:p>
            <a:pPr>
              <a:lnSpc>
                <a:spcPct val="120000"/>
              </a:lnSpc>
            </a:pPr>
            <a:endParaRPr lang="zh-CN" altLang="en-US" sz="2100" dirty="0"/>
          </a:p>
          <a:p>
            <a:pPr>
              <a:lnSpc>
                <a:spcPct val="120000"/>
              </a:lnSpc>
            </a:pPr>
            <a:r>
              <a:rPr lang="zh-CN" altLang="en-US" sz="2100" dirty="0"/>
              <a:t>roscore同时也提供了一个被ROS节点广泛用于程序配置的参数服务器。（了解即可）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9ECF14-0C9C-414E-AE30-73030F66D0A8}"/>
              </a:ext>
            </a:extLst>
          </p:cNvPr>
          <p:cNvSpPr txBox="1"/>
          <p:nvPr/>
        </p:nvSpPr>
        <p:spPr>
          <a:xfrm>
            <a:off x="1859756" y="458068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命令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706B2A-CD7F-447B-A2CB-2B743212DD8E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65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BD90437A-1C32-4450-A0AE-5DC955B13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60" y="1866186"/>
            <a:ext cx="27003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 err="1"/>
              <a:t>roscore</a:t>
            </a:r>
            <a:endParaRPr lang="en-US" altLang="zh-CN" sz="3000" dirty="0"/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2AF98D65-F994-4B4A-8F90-91639292F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566" y="2814400"/>
            <a:ext cx="5557838" cy="199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100" dirty="0"/>
              <a:t>roscore启动时，同时启动的还有</a:t>
            </a:r>
            <a:r>
              <a:rPr lang="en-US" altLang="zh-CN" sz="2100" dirty="0"/>
              <a:t>:</a:t>
            </a:r>
          </a:p>
          <a:p>
            <a:pPr>
              <a:lnSpc>
                <a:spcPct val="120000"/>
              </a:lnSpc>
            </a:pPr>
            <a:endParaRPr lang="en-US" altLang="zh-CN" sz="2100" dirty="0"/>
          </a:p>
          <a:p>
            <a:pPr>
              <a:lnSpc>
                <a:spcPct val="120000"/>
              </a:lnSpc>
            </a:pPr>
            <a:r>
              <a:rPr lang="en-US" altLang="zh-CN" sz="2100" dirty="0"/>
              <a:t>1.</a:t>
            </a:r>
            <a:r>
              <a:rPr lang="zh-CN" altLang="en-US" sz="2100" dirty="0"/>
              <a:t>rosout </a:t>
            </a:r>
            <a:r>
              <a:rPr lang="en-US" altLang="zh-CN" sz="2100" dirty="0"/>
              <a:t>:</a:t>
            </a:r>
            <a:r>
              <a:rPr lang="en-US" altLang="zh-CN" sz="2100" dirty="0" err="1"/>
              <a:t>负责日志输出</a:t>
            </a:r>
            <a:endParaRPr lang="en-US" altLang="zh-CN" sz="2100" dirty="0"/>
          </a:p>
          <a:p>
            <a:pPr>
              <a:lnSpc>
                <a:spcPct val="120000"/>
              </a:lnSpc>
            </a:pPr>
            <a:endParaRPr lang="en-US" altLang="zh-CN" sz="2100" dirty="0"/>
          </a:p>
          <a:p>
            <a:pPr>
              <a:lnSpc>
                <a:spcPct val="120000"/>
              </a:lnSpc>
            </a:pPr>
            <a:r>
              <a:rPr lang="en-US" altLang="zh-CN" sz="2100" dirty="0"/>
              <a:t>2.</a:t>
            </a:r>
            <a:r>
              <a:rPr lang="zh-CN" altLang="en-US" sz="2100" dirty="0"/>
              <a:t>parameter server</a:t>
            </a:r>
            <a:r>
              <a:rPr lang="en-US" altLang="zh-CN" sz="2100" dirty="0"/>
              <a:t>:</a:t>
            </a:r>
            <a:r>
              <a:rPr lang="en-US" altLang="zh-CN" sz="2100" dirty="0" err="1"/>
              <a:t>参数服务器</a:t>
            </a:r>
            <a:endParaRPr lang="en-US" altLang="zh-CN" sz="2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E9093-5C7B-440A-9A4F-0A8FD111552E}"/>
              </a:ext>
            </a:extLst>
          </p:cNvPr>
          <p:cNvSpPr txBox="1"/>
          <p:nvPr/>
        </p:nvSpPr>
        <p:spPr>
          <a:xfrm>
            <a:off x="1859756" y="458068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命令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BE822-6CD4-423D-9F62-FB9E3E9ECE4C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72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BD90437A-1C32-4450-A0AE-5DC955B13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60" y="1866186"/>
            <a:ext cx="27003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 err="1"/>
              <a:t>rosrun</a:t>
            </a:r>
            <a:endParaRPr lang="en-US" altLang="zh-CN" sz="3000" dirty="0"/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AF10B75C-8DB9-4AA4-8C52-D081B2E55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566" y="2842737"/>
            <a:ext cx="5557838" cy="16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100" dirty="0"/>
              <a:t>ros</a:t>
            </a:r>
            <a:r>
              <a:rPr lang="en-US" altLang="zh-CN" sz="2100" dirty="0"/>
              <a:t>run</a:t>
            </a:r>
            <a:r>
              <a:rPr lang="zh-CN" altLang="en-US" sz="2100" dirty="0"/>
              <a:t>：用于启动节点并传递参数。</a:t>
            </a:r>
          </a:p>
          <a:p>
            <a:pPr>
              <a:lnSpc>
                <a:spcPct val="120000"/>
              </a:lnSpc>
            </a:pPr>
            <a:endParaRPr lang="zh-CN" altLang="en-US" sz="2100" dirty="0"/>
          </a:p>
          <a:p>
            <a:pPr>
              <a:lnSpc>
                <a:spcPct val="120000"/>
              </a:lnSpc>
            </a:pPr>
            <a:r>
              <a:rPr lang="zh-CN" altLang="en-US" sz="2100" dirty="0"/>
              <a:t>用法：</a:t>
            </a:r>
          </a:p>
          <a:p>
            <a:pPr>
              <a:lnSpc>
                <a:spcPct val="120000"/>
              </a:lnSpc>
            </a:pPr>
            <a:r>
              <a:rPr lang="zh-CN" altLang="en-US" sz="2100" dirty="0">
                <a:solidFill>
                  <a:srgbClr val="FF0000"/>
                </a:solidFill>
              </a:rPr>
              <a:t>$ rosrun  pkg_name	 node_name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FA572F-A689-4F68-B450-F3AEE235C881}"/>
              </a:ext>
            </a:extLst>
          </p:cNvPr>
          <p:cNvSpPr txBox="1"/>
          <p:nvPr/>
        </p:nvSpPr>
        <p:spPr>
          <a:xfrm>
            <a:off x="1859756" y="458068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命令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C4F060-2BD7-47E2-AE0A-E3D7B1FF12B6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99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BD90437A-1C32-4450-A0AE-5DC955B13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60" y="1866186"/>
            <a:ext cx="27003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 err="1"/>
              <a:t>rosnode</a:t>
            </a:r>
            <a:endParaRPr lang="en-US" altLang="zh-CN" sz="30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81A521C-3CB1-4DB4-8006-6E7F917A2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0304872"/>
              </p:ext>
            </p:extLst>
          </p:nvPr>
        </p:nvGraphicFramePr>
        <p:xfrm>
          <a:off x="1616869" y="2684941"/>
          <a:ext cx="5910263" cy="22407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5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b="0"/>
                        <a:t>rosnode </a:t>
                      </a:r>
                      <a:r>
                        <a:rPr lang="en-US" altLang="zh-CN" sz="1500" b="0"/>
                        <a:t>list</a:t>
                      </a:r>
                    </a:p>
                  </a:txBody>
                  <a:tcPr marL="68575" marR="68575" marT="34298" marB="3429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b="0"/>
                        <a:t>列出当前运行的node信息</a:t>
                      </a:r>
                    </a:p>
                  </a:txBody>
                  <a:tcPr marL="68575" marR="68575" marT="34298" marB="342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 err="1"/>
                        <a:t>rosnode</a:t>
                      </a:r>
                      <a:r>
                        <a:rPr lang="en-US" altLang="zh-CN" sz="1500" dirty="0"/>
                        <a:t> info </a:t>
                      </a:r>
                      <a:r>
                        <a:rPr lang="en-US" altLang="zh-CN" sz="1500" dirty="0" err="1"/>
                        <a:t>node_name</a:t>
                      </a:r>
                      <a:endParaRPr lang="en-US" altLang="zh-CN" sz="1500" dirty="0"/>
                    </a:p>
                  </a:txBody>
                  <a:tcPr marL="68575" marR="68575" marT="34298" marB="3429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/>
                        <a:t>显示出node的详细信息</a:t>
                      </a:r>
                    </a:p>
                  </a:txBody>
                  <a:tcPr marL="68575" marR="68575" marT="34298" marB="342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>
                          <a:sym typeface="+mn-ea"/>
                        </a:rPr>
                        <a:t>rosnode kill node_name</a:t>
                      </a:r>
                    </a:p>
                  </a:txBody>
                  <a:tcPr marL="68575" marR="68575" marT="34298" marB="3429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/>
                        <a:t>结束某个或多个node</a:t>
                      </a:r>
                    </a:p>
                  </a:txBody>
                  <a:tcPr marL="68575" marR="68575" marT="34298" marB="342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5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/>
                        <a:t>              kill</a:t>
                      </a:r>
                    </a:p>
                  </a:txBody>
                  <a:tcPr marL="68575" marR="68575" marT="34298" marB="3429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/>
                        <a:t>进入交互模式。能够从编号列表中选择要结束的节点，这对于结束匿名节点非常有用。</a:t>
                      </a:r>
                    </a:p>
                  </a:txBody>
                  <a:tcPr marL="68575" marR="68575" marT="34298" marB="342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/>
                        <a:t>              kill -a/--all</a:t>
                      </a:r>
                    </a:p>
                  </a:txBody>
                  <a:tcPr marL="68575" marR="68575" marT="34298" marB="3429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/>
                        <a:t>结束所有节点</a:t>
                      </a:r>
                    </a:p>
                  </a:txBody>
                  <a:tcPr marL="68575" marR="68575" marT="34298" marB="342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/>
                        <a:t>rosnode cleanup</a:t>
                      </a:r>
                    </a:p>
                  </a:txBody>
                  <a:tcPr marL="68575" marR="68575" marT="34298" marB="3429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/>
                        <a:t>清除不可到达节点的注册信息</a:t>
                      </a:r>
                    </a:p>
                  </a:txBody>
                  <a:tcPr marL="68575" marR="68575" marT="34298" marB="3429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CD94E7E-D3D9-4F2D-9C41-AFD837BC505E}"/>
              </a:ext>
            </a:extLst>
          </p:cNvPr>
          <p:cNvSpPr txBox="1"/>
          <p:nvPr/>
        </p:nvSpPr>
        <p:spPr>
          <a:xfrm>
            <a:off x="1859756" y="458068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命令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29CD76-A8F0-4C89-B46D-D2E04B00DA8C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759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BD90437A-1C32-4450-A0AE-5DC955B13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60" y="1866186"/>
            <a:ext cx="27003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 err="1"/>
              <a:t>rosnode</a:t>
            </a:r>
            <a:endParaRPr lang="en-US" altLang="zh-CN" sz="30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4E27633-A169-44BD-ABD3-8EA9A62C6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697034"/>
              </p:ext>
            </p:extLst>
          </p:nvPr>
        </p:nvGraphicFramePr>
        <p:xfrm>
          <a:off x="1574602" y="2904662"/>
          <a:ext cx="5994796" cy="192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97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rosnode ping nodename</a:t>
                      </a:r>
                    </a:p>
                  </a:txBody>
                  <a:tcPr marL="68577" marR="68577" marT="34295" marB="342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/>
                        <a:t>测试连接节点</a:t>
                      </a:r>
                    </a:p>
                  </a:txBody>
                  <a:tcPr marL="68577" marR="68577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/>
                        <a:t>              ping -a/--all</a:t>
                      </a:r>
                    </a:p>
                  </a:txBody>
                  <a:tcPr marL="68577" marR="68577" marT="34295" marB="342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/>
                        <a:t>测试连接所有节点</a:t>
                      </a:r>
                    </a:p>
                  </a:txBody>
                  <a:tcPr marL="68577" marR="68577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/>
                        <a:t>              ping -c COUNT</a:t>
                      </a:r>
                    </a:p>
                  </a:txBody>
                  <a:tcPr marL="68577" marR="68577" marT="34295" marB="342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/>
                        <a:t>测试COUNT次（--all和-c不能同时使用）</a:t>
                      </a:r>
                    </a:p>
                  </a:txBody>
                  <a:tcPr marL="68577" marR="68577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2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/>
                        <a:t>rosnode cleanup</a:t>
                      </a:r>
                    </a:p>
                  </a:txBody>
                  <a:tcPr marL="68577" marR="68577" marT="34295" marB="342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 dirty="0"/>
                        <a:t>清除不可到达节点的注册信息</a:t>
                      </a:r>
                    </a:p>
                  </a:txBody>
                  <a:tcPr marL="68577" marR="68577" marT="34295" marB="342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CED73E-5F5C-473C-B8A4-E30126D18C74}"/>
              </a:ext>
            </a:extLst>
          </p:cNvPr>
          <p:cNvSpPr txBox="1"/>
          <p:nvPr/>
        </p:nvSpPr>
        <p:spPr>
          <a:xfrm>
            <a:off x="1859756" y="458068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命令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90D082-035D-4915-8543-A5973DA8D040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509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BD90437A-1C32-4450-A0AE-5DC955B13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60" y="1866186"/>
            <a:ext cx="27003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 err="1"/>
              <a:t>rosnode</a:t>
            </a:r>
            <a:endParaRPr lang="en-US" altLang="zh-CN" sz="30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4E27633-A169-44BD-ABD3-8EA9A62C66B8}"/>
              </a:ext>
            </a:extLst>
          </p:cNvPr>
          <p:cNvGraphicFramePr/>
          <p:nvPr/>
        </p:nvGraphicFramePr>
        <p:xfrm>
          <a:off x="1574602" y="2904662"/>
          <a:ext cx="5994796" cy="192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97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rosnode ping nodename</a:t>
                      </a:r>
                    </a:p>
                  </a:txBody>
                  <a:tcPr marL="68577" marR="68577" marT="34295" marB="342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/>
                        <a:t>测试连接节点</a:t>
                      </a:r>
                    </a:p>
                  </a:txBody>
                  <a:tcPr marL="68577" marR="68577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/>
                        <a:t>              ping -a/--all</a:t>
                      </a:r>
                    </a:p>
                  </a:txBody>
                  <a:tcPr marL="68577" marR="68577" marT="34295" marB="342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/>
                        <a:t>测试连接所有节点</a:t>
                      </a:r>
                    </a:p>
                  </a:txBody>
                  <a:tcPr marL="68577" marR="68577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/>
                        <a:t>              ping -c COUNT</a:t>
                      </a:r>
                    </a:p>
                  </a:txBody>
                  <a:tcPr marL="68577" marR="68577" marT="34295" marB="342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/>
                        <a:t>测试COUNT次（--all和-c不能同时使用）</a:t>
                      </a:r>
                    </a:p>
                  </a:txBody>
                  <a:tcPr marL="68577" marR="68577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2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/>
                        <a:t>rosnode cleanup</a:t>
                      </a:r>
                    </a:p>
                  </a:txBody>
                  <a:tcPr marL="68577" marR="68577" marT="34295" marB="342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 dirty="0"/>
                        <a:t>清除不可到达节点的注册信息</a:t>
                      </a:r>
                    </a:p>
                  </a:txBody>
                  <a:tcPr marL="68577" marR="68577" marT="34295" marB="342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B2D933A-591B-499B-80C9-D04DE34D66F4}"/>
              </a:ext>
            </a:extLst>
          </p:cNvPr>
          <p:cNvSpPr txBox="1"/>
          <p:nvPr/>
        </p:nvSpPr>
        <p:spPr>
          <a:xfrm>
            <a:off x="1859756" y="458068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命令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14164C-5EA4-458A-812F-1A8AE4782DE0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61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7" y="449183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61311" y="25660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node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350672" y="3056572"/>
            <a:ext cx="26084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350" dirty="0">
                <a:solidFill>
                  <a:srgbClr val="000000"/>
                </a:solidFill>
                <a:latin typeface="Arial"/>
                <a:ea typeface="微软雅黑"/>
              </a:rPr>
              <a:t>三：</a:t>
            </a:r>
            <a:r>
              <a:rPr lang="en-US" altLang="zh-CN" sz="1350" dirty="0"/>
              <a:t> Gazebo</a:t>
            </a:r>
            <a:r>
              <a:rPr lang="zh-CN" altLang="en-US" sz="1350" dirty="0"/>
              <a:t>仿真中的</a:t>
            </a:r>
            <a:r>
              <a:rPr lang="en-US" altLang="zh-CN" sz="1350" dirty="0"/>
              <a:t>node</a:t>
            </a:r>
            <a:r>
              <a:rPr lang="zh-CN" altLang="en-US" sz="1350" dirty="0"/>
              <a:t>介绍</a:t>
            </a: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3D08EE-8FF8-4116-BFDA-7CCF72B41761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71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DF19A9-3C1D-4856-9C68-86A049117C9C}"/>
              </a:ext>
            </a:extLst>
          </p:cNvPr>
          <p:cNvSpPr/>
          <p:nvPr/>
        </p:nvSpPr>
        <p:spPr>
          <a:xfrm>
            <a:off x="775438" y="2136506"/>
            <a:ext cx="6994743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启动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Gazebo</a:t>
            </a: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仿真</a:t>
            </a:r>
          </a:p>
          <a:p>
            <a:pPr lvl="1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roslaunch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robot_sim_demo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robot_spawn.launch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D00ACF-216D-46A7-8E01-1450A9BC297E}"/>
              </a:ext>
            </a:extLst>
          </p:cNvPr>
          <p:cNvSpPr txBox="1"/>
          <p:nvPr/>
        </p:nvSpPr>
        <p:spPr>
          <a:xfrm>
            <a:off x="1859757" y="449183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7657D0-2373-4F45-8FD8-CCAB15368538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20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8CA288-EC3E-4781-9514-C3304DD0D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99" y="1796393"/>
            <a:ext cx="5981423" cy="35560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D21F129-6B3B-4F0A-8DEE-614CED25358C}"/>
              </a:ext>
            </a:extLst>
          </p:cNvPr>
          <p:cNvSpPr txBox="1"/>
          <p:nvPr/>
        </p:nvSpPr>
        <p:spPr>
          <a:xfrm>
            <a:off x="1859757" y="449183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CEB40A-6729-4E9A-B0E5-E243929E6E0F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198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2B2A84-DF9D-49D6-9349-F7A480AFB1A5}"/>
              </a:ext>
            </a:extLst>
          </p:cNvPr>
          <p:cNvSpPr/>
          <p:nvPr/>
        </p:nvSpPr>
        <p:spPr>
          <a:xfrm>
            <a:off x="668394" y="1759102"/>
            <a:ext cx="21755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solidFill>
                  <a:srgbClr val="446382"/>
                </a:solidFill>
              </a:rPr>
              <a:t>Gazebo</a:t>
            </a:r>
            <a:r>
              <a:rPr lang="zh-CN" altLang="en-US" sz="1350" dirty="0">
                <a:solidFill>
                  <a:srgbClr val="446382"/>
                </a:solidFill>
              </a:rPr>
              <a:t>仿真环境（赛迪）</a:t>
            </a:r>
            <a:endParaRPr lang="zh-CN" altLang="en-US" sz="135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6AC7D4-A16B-4026-86BD-8700FF286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7" y="2242901"/>
            <a:ext cx="7357369" cy="31857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9F5DCB-1394-4185-8819-02EF4BA25099}"/>
              </a:ext>
            </a:extLst>
          </p:cNvPr>
          <p:cNvSpPr txBox="1"/>
          <p:nvPr/>
        </p:nvSpPr>
        <p:spPr>
          <a:xfrm>
            <a:off x="1859757" y="449183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EF400A-193E-4836-AF7A-BD1E53E75753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97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6" y="458065"/>
            <a:ext cx="150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3ABC4"/>
                </a:solidFill>
              </a:rPr>
              <a:t>node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1660" y="178744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220" name=" 220"/>
          <p:cNvSpPr/>
          <p:nvPr/>
        </p:nvSpPr>
        <p:spPr>
          <a:xfrm>
            <a:off x="1308735" y="2308384"/>
            <a:ext cx="3309938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tx1"/>
                </a:solidFill>
              </a:rPr>
              <a:t>一：</a:t>
            </a:r>
            <a:r>
              <a:rPr lang="en-US" altLang="zh-CN" sz="1350" dirty="0">
                <a:solidFill>
                  <a:schemeClr val="tx1"/>
                </a:solidFill>
              </a:rPr>
              <a:t>node</a:t>
            </a:r>
            <a:r>
              <a:rPr lang="zh-CN" altLang="en-US" sz="1350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9156" y="2309314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1</a:t>
            </a:r>
          </a:p>
        </p:txBody>
      </p:sp>
      <p:sp>
        <p:nvSpPr>
          <p:cNvPr id="12" name=" 220"/>
          <p:cNvSpPr/>
          <p:nvPr/>
        </p:nvSpPr>
        <p:spPr>
          <a:xfrm>
            <a:off x="1310641" y="2750344"/>
            <a:ext cx="3308033" cy="301943"/>
          </a:xfrm>
          <a:prstGeom prst="homePlate">
            <a:avLst>
              <a:gd name="adj" fmla="val 69750"/>
            </a:avLst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1061" y="2751274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2</a:t>
            </a:r>
          </a:p>
        </p:txBody>
      </p:sp>
      <p:sp>
        <p:nvSpPr>
          <p:cNvPr id="14" name=" 220"/>
          <p:cNvSpPr/>
          <p:nvPr/>
        </p:nvSpPr>
        <p:spPr>
          <a:xfrm>
            <a:off x="1310640" y="3183731"/>
            <a:ext cx="3261360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1061" y="3184662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10641" y="2772251"/>
            <a:ext cx="33080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二：</a:t>
            </a:r>
            <a:r>
              <a:rPr lang="en-US" altLang="zh-CN" sz="1350" dirty="0"/>
              <a:t>node</a:t>
            </a:r>
            <a:r>
              <a:rPr lang="zh-CN" altLang="en-US" sz="1350" dirty="0"/>
              <a:t>命令</a:t>
            </a:r>
            <a:endParaRPr lang="en-US" altLang="zh-CN" sz="1350" dirty="0"/>
          </a:p>
        </p:txBody>
      </p:sp>
      <p:sp>
        <p:nvSpPr>
          <p:cNvPr id="22" name="文本框 21"/>
          <p:cNvSpPr txBox="1"/>
          <p:nvPr/>
        </p:nvSpPr>
        <p:spPr>
          <a:xfrm>
            <a:off x="1310640" y="3205639"/>
            <a:ext cx="33080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三：</a:t>
            </a:r>
            <a:r>
              <a:rPr lang="en-US" altLang="zh-CN" sz="1350" dirty="0"/>
              <a:t>Gazebo</a:t>
            </a:r>
            <a:r>
              <a:rPr lang="zh-CN" altLang="en-US" sz="1350" dirty="0"/>
              <a:t>仿真中的</a:t>
            </a:r>
            <a:r>
              <a:rPr lang="en-US" altLang="zh-CN" sz="1350" dirty="0"/>
              <a:t>node</a:t>
            </a:r>
            <a:r>
              <a:rPr lang="zh-CN" altLang="en-US" sz="1350" dirty="0"/>
              <a:t>介绍</a:t>
            </a:r>
            <a:endParaRPr lang="en-US" altLang="zh-CN" sz="1350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2B2A84-DF9D-49D6-9349-F7A480AFB1A5}"/>
              </a:ext>
            </a:extLst>
          </p:cNvPr>
          <p:cNvSpPr/>
          <p:nvPr/>
        </p:nvSpPr>
        <p:spPr>
          <a:xfrm>
            <a:off x="668394" y="1759102"/>
            <a:ext cx="23294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solidFill>
                  <a:srgbClr val="446382"/>
                </a:solidFill>
              </a:rPr>
              <a:t>Gazebo</a:t>
            </a:r>
            <a:r>
              <a:rPr lang="zh-CN" altLang="en-US" sz="1350" dirty="0">
                <a:solidFill>
                  <a:srgbClr val="446382"/>
                </a:solidFill>
              </a:rPr>
              <a:t>仿真机器人（</a:t>
            </a:r>
            <a:r>
              <a:rPr lang="en-US" altLang="zh-CN" sz="1350" dirty="0" err="1">
                <a:solidFill>
                  <a:srgbClr val="446382"/>
                </a:solidFill>
              </a:rPr>
              <a:t>xbot</a:t>
            </a:r>
            <a:r>
              <a:rPr lang="zh-CN" altLang="en-US" sz="1350" dirty="0">
                <a:solidFill>
                  <a:srgbClr val="446382"/>
                </a:solidFill>
              </a:rPr>
              <a:t>）</a:t>
            </a:r>
            <a:endParaRPr lang="zh-CN" altLang="en-US" sz="135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144C72-C98B-45BE-A84D-BF7DBA124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76" y="2129317"/>
            <a:ext cx="5453248" cy="32960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C3E532-D7BD-4924-9ED2-D4E4A6AD7352}"/>
              </a:ext>
            </a:extLst>
          </p:cNvPr>
          <p:cNvSpPr txBox="1"/>
          <p:nvPr/>
        </p:nvSpPr>
        <p:spPr>
          <a:xfrm>
            <a:off x="1859757" y="449183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C19319-F789-478D-AAD1-3C6A70B32B4A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62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A75032-E0B7-468F-8168-BA04343CA438}"/>
              </a:ext>
            </a:extLst>
          </p:cNvPr>
          <p:cNvSpPr/>
          <p:nvPr/>
        </p:nvSpPr>
        <p:spPr>
          <a:xfrm>
            <a:off x="1074629" y="2480278"/>
            <a:ext cx="6994743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rosnode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 list</a:t>
            </a:r>
            <a:endParaRPr lang="zh-CN" altLang="en-US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rosnode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list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5F3341-CD37-46BC-A7E3-981068F64AE6}"/>
              </a:ext>
            </a:extLst>
          </p:cNvPr>
          <p:cNvSpPr txBox="1"/>
          <p:nvPr/>
        </p:nvSpPr>
        <p:spPr>
          <a:xfrm>
            <a:off x="1859757" y="449183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A412F6-09E1-4952-A834-775CAF64FDAA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189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A4C6C8-2234-42DD-AAA1-A49175BE2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90" y="1861918"/>
            <a:ext cx="5786021" cy="32832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49C672-69C4-4AAE-A167-2168A4FDBCE1}"/>
              </a:ext>
            </a:extLst>
          </p:cNvPr>
          <p:cNvSpPr txBox="1"/>
          <p:nvPr/>
        </p:nvSpPr>
        <p:spPr>
          <a:xfrm>
            <a:off x="1859757" y="449183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5A5ED-CE16-49D9-8830-FFB6AF7AEE84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512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E2E6A4-779B-4E74-8E74-0C9E5B4995FD}"/>
              </a:ext>
            </a:extLst>
          </p:cNvPr>
          <p:cNvSpPr/>
          <p:nvPr/>
        </p:nvSpPr>
        <p:spPr>
          <a:xfrm>
            <a:off x="1074629" y="2480278"/>
            <a:ext cx="6994743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rosnode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 info</a:t>
            </a:r>
            <a:endParaRPr lang="zh-CN" altLang="en-US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rosnode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info 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cmd_vel_mux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F40DBF-2B6E-436A-82DF-B2A72F5EAE79}"/>
              </a:ext>
            </a:extLst>
          </p:cNvPr>
          <p:cNvSpPr txBox="1"/>
          <p:nvPr/>
        </p:nvSpPr>
        <p:spPr>
          <a:xfrm>
            <a:off x="1859757" y="449183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9A3798-D19A-4132-B018-7781A2040F15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020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943AA0-EDEC-4B22-952C-85CCEEB3E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56" y="1514720"/>
            <a:ext cx="4678647" cy="41483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9F5F5C-2EA7-4F9D-973F-497574A2842F}"/>
              </a:ext>
            </a:extLst>
          </p:cNvPr>
          <p:cNvSpPr txBox="1"/>
          <p:nvPr/>
        </p:nvSpPr>
        <p:spPr>
          <a:xfrm>
            <a:off x="1859757" y="449183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5585A5-691F-4500-83D6-377C701D0918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10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010D0F-EBE9-4F5F-9C4E-BE77C5278901}"/>
              </a:ext>
            </a:extLst>
          </p:cNvPr>
          <p:cNvSpPr/>
          <p:nvPr/>
        </p:nvSpPr>
        <p:spPr>
          <a:xfrm>
            <a:off x="1074629" y="1967594"/>
            <a:ext cx="6994743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rosnode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 kill</a:t>
            </a:r>
            <a:endParaRPr lang="zh-CN" altLang="en-US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rosnode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kill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/>
              <a:t>进入交互模式。从编号列表中选择节点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cmd_vel_mux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这里选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1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D315C3-72ED-45B9-B2C6-07C6F4E7DFA0}"/>
              </a:ext>
            </a:extLst>
          </p:cNvPr>
          <p:cNvSpPr txBox="1"/>
          <p:nvPr/>
        </p:nvSpPr>
        <p:spPr>
          <a:xfrm>
            <a:off x="1859757" y="449183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EADC84-027A-4AED-B0BC-3DA86BFE2800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602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A56419-4C75-4B54-BD4F-B31D2B6D2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09" y="1559956"/>
            <a:ext cx="6494182" cy="37380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FB599F-4E40-4A63-B366-F59CADFF1D73}"/>
              </a:ext>
            </a:extLst>
          </p:cNvPr>
          <p:cNvSpPr txBox="1"/>
          <p:nvPr/>
        </p:nvSpPr>
        <p:spPr>
          <a:xfrm>
            <a:off x="1859757" y="449183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4EFA1-B188-45D3-815C-78A958AF54B7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171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8952" y="2560320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/>
              <a:t>谢    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207" y="458064"/>
            <a:ext cx="1677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3ABC4"/>
                </a:solidFill>
              </a:rPr>
              <a:t>一：</a:t>
            </a:r>
            <a:r>
              <a:rPr lang="en-US" altLang="zh-CN" sz="1200" dirty="0">
                <a:solidFill>
                  <a:srgbClr val="73ABC4"/>
                </a:solidFill>
              </a:rPr>
              <a:t>node</a:t>
            </a:r>
            <a:r>
              <a:rPr lang="zh-CN" altLang="en-US" sz="1200" dirty="0">
                <a:solidFill>
                  <a:srgbClr val="73ABC4"/>
                </a:solidFill>
              </a:rPr>
              <a:t>简介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22352" y="25660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node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026786" y="3128117"/>
            <a:ext cx="1261884" cy="30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350" dirty="0"/>
              <a:t>一：</a:t>
            </a:r>
            <a:r>
              <a:rPr lang="en-US" altLang="zh-CN" sz="1350" dirty="0"/>
              <a:t>node</a:t>
            </a:r>
            <a:r>
              <a:rPr lang="zh-CN" altLang="en-US" sz="1350" dirty="0"/>
              <a:t>简介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C25975-37B5-49EB-BE27-A03BC16B2324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90C0FCCC-6D58-48D2-B588-FF15D2AB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13" y="1969994"/>
            <a:ext cx="2628900" cy="333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6A3CAC-570C-43E8-8515-F84EAD6E1075}"/>
              </a:ext>
            </a:extLst>
          </p:cNvPr>
          <p:cNvSpPr txBox="1"/>
          <p:nvPr/>
        </p:nvSpPr>
        <p:spPr>
          <a:xfrm>
            <a:off x="1859207" y="458064"/>
            <a:ext cx="1677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3ABC4"/>
                </a:solidFill>
              </a:rPr>
              <a:t>一：</a:t>
            </a:r>
            <a:r>
              <a:rPr lang="en-US" altLang="zh-CN" sz="1200" dirty="0">
                <a:solidFill>
                  <a:srgbClr val="73ABC4"/>
                </a:solidFill>
              </a:rPr>
              <a:t>node</a:t>
            </a:r>
            <a:r>
              <a:rPr lang="zh-CN" altLang="en-US" sz="1200" dirty="0">
                <a:solidFill>
                  <a:srgbClr val="73ABC4"/>
                </a:solidFill>
              </a:rPr>
              <a:t>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17FCAB-02C6-4CE6-A758-6ECA34CFEEF1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pic>
        <p:nvPicPr>
          <p:cNvPr id="9" name="图片 2">
            <a:extLst>
              <a:ext uri="{FF2B5EF4-FFF2-40B4-BE49-F238E27FC236}">
                <a16:creationId xmlns:a16="http://schemas.microsoft.com/office/drawing/2014/main" id="{0FC9194D-6ECE-4392-A17F-ABBCD0B4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67" y="1876818"/>
            <a:ext cx="5188744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4ECC94-ABEA-4811-AB07-A82D9925948C}"/>
              </a:ext>
            </a:extLst>
          </p:cNvPr>
          <p:cNvSpPr txBox="1"/>
          <p:nvPr/>
        </p:nvSpPr>
        <p:spPr>
          <a:xfrm>
            <a:off x="1859207" y="458064"/>
            <a:ext cx="1677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3ABC4"/>
                </a:solidFill>
              </a:rPr>
              <a:t>一：</a:t>
            </a:r>
            <a:r>
              <a:rPr lang="en-US" altLang="zh-CN" sz="1200" dirty="0">
                <a:solidFill>
                  <a:srgbClr val="73ABC4"/>
                </a:solidFill>
              </a:rPr>
              <a:t>node</a:t>
            </a:r>
            <a:r>
              <a:rPr lang="zh-CN" altLang="en-US" sz="1200" dirty="0">
                <a:solidFill>
                  <a:srgbClr val="73ABC4"/>
                </a:solidFill>
              </a:rPr>
              <a:t>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A14406-C766-49CC-B7B5-1460C665D894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484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CC13CD8E-1CC0-41FE-A432-4FAC1D2B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60" y="1830557"/>
            <a:ext cx="312658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/>
              <a:t>node</a:t>
            </a:r>
            <a:r>
              <a:rPr lang="zh-CN" altLang="en-US" sz="3000" dirty="0"/>
              <a:t>（节点）</a:t>
            </a: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67E3EE44-C968-4482-A685-316A316E8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451" y="2996352"/>
            <a:ext cx="5078016" cy="160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100" dirty="0"/>
              <a:t>可执行文件运行后</a:t>
            </a:r>
            <a:r>
              <a:rPr lang="en-US" altLang="zh-CN" sz="2100" dirty="0"/>
              <a:t>→</a:t>
            </a:r>
            <a:r>
              <a:rPr lang="zh-CN" altLang="en-US" sz="2100" dirty="0"/>
              <a:t>进程（节点）</a:t>
            </a:r>
          </a:p>
          <a:p>
            <a:pPr>
              <a:lnSpc>
                <a:spcPct val="120000"/>
              </a:lnSpc>
            </a:pPr>
            <a:endParaRPr lang="zh-CN" altLang="en-US" sz="2100" dirty="0"/>
          </a:p>
          <a:p>
            <a:pPr>
              <a:lnSpc>
                <a:spcPct val="120000"/>
              </a:lnSpc>
            </a:pPr>
            <a:r>
              <a:rPr lang="zh-CN" altLang="en-US" sz="2100" dirty="0"/>
              <a:t>采用节点的好处：隔离、降低复杂度、易替换编程语言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AAAD96-F2F7-4A8F-9281-68CC2A449078}"/>
              </a:ext>
            </a:extLst>
          </p:cNvPr>
          <p:cNvSpPr txBox="1"/>
          <p:nvPr/>
        </p:nvSpPr>
        <p:spPr>
          <a:xfrm>
            <a:off x="1859207" y="458064"/>
            <a:ext cx="1677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3ABC4"/>
                </a:solidFill>
              </a:rPr>
              <a:t>一：</a:t>
            </a:r>
            <a:r>
              <a:rPr lang="en-US" altLang="zh-CN" sz="1200" dirty="0">
                <a:solidFill>
                  <a:srgbClr val="73ABC4"/>
                </a:solidFill>
              </a:rPr>
              <a:t>node</a:t>
            </a:r>
            <a:r>
              <a:rPr lang="zh-CN" altLang="en-US" sz="1200" dirty="0">
                <a:solidFill>
                  <a:srgbClr val="73ABC4"/>
                </a:solidFill>
              </a:rPr>
              <a:t>简介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9DA51-8819-4FA6-B35E-C2A9C530B0A7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92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DC7257E-7D5B-4251-98E0-5A7A73B55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60" y="2040430"/>
            <a:ext cx="4857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/>
              <a:t>master</a:t>
            </a:r>
            <a:r>
              <a:rPr lang="zh-CN" altLang="en-US" sz="3000" dirty="0"/>
              <a:t>（节点管理器）</a:t>
            </a: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8C10AB54-6702-4352-955D-1764F4A8E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197" y="3233142"/>
            <a:ext cx="28765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dirty="0"/>
              <a:t>提供命名和注册服务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8584F9-4778-4DE2-96D9-88B05CD7F021}"/>
              </a:ext>
            </a:extLst>
          </p:cNvPr>
          <p:cNvSpPr txBox="1"/>
          <p:nvPr/>
        </p:nvSpPr>
        <p:spPr>
          <a:xfrm>
            <a:off x="1859207" y="458064"/>
            <a:ext cx="1677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3ABC4"/>
                </a:solidFill>
              </a:rPr>
              <a:t>一：</a:t>
            </a:r>
            <a:r>
              <a:rPr lang="en-US" altLang="zh-CN" sz="1200" dirty="0">
                <a:solidFill>
                  <a:srgbClr val="73ABC4"/>
                </a:solidFill>
              </a:rPr>
              <a:t>node</a:t>
            </a:r>
            <a:r>
              <a:rPr lang="zh-CN" altLang="en-US" sz="1200" dirty="0">
                <a:solidFill>
                  <a:srgbClr val="73ABC4"/>
                </a:solidFill>
              </a:rPr>
              <a:t>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46A719-4759-4CE0-85B1-7800CEDCBEDB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89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6" y="458068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命令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61311" y="261799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node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973250" y="3056572"/>
            <a:ext cx="1309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/>
              <a:t>二：</a:t>
            </a:r>
            <a:r>
              <a:rPr lang="en-US" altLang="zh-CN" sz="1350" dirty="0"/>
              <a:t> node</a:t>
            </a:r>
            <a:r>
              <a:rPr lang="zh-CN" altLang="en-US" sz="1350" dirty="0"/>
              <a:t>命令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B822A3-4D72-4448-A5D3-0096F96EA2A0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BD90437A-1C32-4450-A0AE-5DC955B13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60" y="1870969"/>
            <a:ext cx="27003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 err="1"/>
              <a:t>roscore</a:t>
            </a:r>
            <a:endParaRPr lang="en-US" altLang="zh-CN" sz="3000" dirty="0"/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C9A7452A-AB1F-49D6-A939-BE0B78D8F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844" y="2990238"/>
            <a:ext cx="4786313" cy="160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100" dirty="0"/>
              <a:t>是一个向节点提供连接信息，以便节点间可以互相传递消息的服务程序。</a:t>
            </a:r>
          </a:p>
          <a:p>
            <a:pPr>
              <a:lnSpc>
                <a:spcPct val="120000"/>
              </a:lnSpc>
            </a:pPr>
            <a:endParaRPr lang="zh-CN" altLang="en-US" sz="2100" dirty="0"/>
          </a:p>
          <a:p>
            <a:pPr>
              <a:lnSpc>
                <a:spcPct val="120000"/>
              </a:lnSpc>
            </a:pPr>
            <a:r>
              <a:rPr lang="zh-CN" altLang="en-US" sz="2100" dirty="0"/>
              <a:t>每一个ROS都需要一个roscore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943904-CA1F-4C80-A466-FF64F192A55F}"/>
              </a:ext>
            </a:extLst>
          </p:cNvPr>
          <p:cNvSpPr txBox="1"/>
          <p:nvPr/>
        </p:nvSpPr>
        <p:spPr>
          <a:xfrm>
            <a:off x="1859756" y="458068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</a:t>
            </a:r>
            <a:r>
              <a:rPr lang="en-US" altLang="zh-CN" sz="1200" dirty="0">
                <a:solidFill>
                  <a:srgbClr val="446382"/>
                </a:solidFill>
              </a:rPr>
              <a:t>node</a:t>
            </a:r>
            <a:r>
              <a:rPr lang="zh-CN" altLang="en-US" sz="1200" dirty="0">
                <a:solidFill>
                  <a:srgbClr val="446382"/>
                </a:solidFill>
              </a:rPr>
              <a:t>命令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07A7C6-992D-4498-BA29-226B46712012}"/>
              </a:ext>
            </a:extLst>
          </p:cNvPr>
          <p:cNvSpPr txBox="1"/>
          <p:nvPr/>
        </p:nvSpPr>
        <p:spPr>
          <a:xfrm>
            <a:off x="747226" y="17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412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770</Words>
  <Application>Microsoft Office PowerPoint</Application>
  <PresentationFormat>全屏显示(4:3)</PresentationFormat>
  <Paragraphs>179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she</cp:lastModifiedBy>
  <cp:revision>538</cp:revision>
  <dcterms:created xsi:type="dcterms:W3CDTF">2017-08-03T09:01:00Z</dcterms:created>
  <dcterms:modified xsi:type="dcterms:W3CDTF">2018-09-13T05:03:53Z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2052-11.1.0.7711</vt:lpwstr>
  </property>
</Properties>
</file>