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3" r:id="rId5"/>
    <p:sldId id="269" r:id="rId6"/>
    <p:sldId id="267" r:id="rId7"/>
    <p:sldId id="293" r:id="rId8"/>
    <p:sldId id="315" r:id="rId9"/>
    <p:sldId id="295" r:id="rId10"/>
    <p:sldId id="316" r:id="rId11"/>
    <p:sldId id="317" r:id="rId12"/>
    <p:sldId id="318" r:id="rId13"/>
    <p:sldId id="319" r:id="rId14"/>
    <p:sldId id="300" r:id="rId15"/>
    <p:sldId id="320" r:id="rId16"/>
    <p:sldId id="322" r:id="rId17"/>
    <p:sldId id="323" r:id="rId18"/>
    <p:sldId id="321" r:id="rId19"/>
    <p:sldId id="324" r:id="rId20"/>
    <p:sldId id="325" r:id="rId21"/>
    <p:sldId id="328" r:id="rId22"/>
    <p:sldId id="327" r:id="rId23"/>
    <p:sldId id="326" r:id="rId24"/>
    <p:sldId id="277" r:id="rId25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BC4"/>
    <a:srgbClr val="4C93B3"/>
    <a:srgbClr val="446382"/>
    <a:srgbClr val="C3DBE7"/>
    <a:srgbClr val="354E65"/>
    <a:srgbClr val="AFCFDC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16" y="67"/>
      </p:cViewPr>
      <p:guideLst>
        <p:guide orient="horz" pos="2183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3"/>
            <a:ext cx="6858000" cy="2187001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81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4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6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4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8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85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70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>
            <a:extLst>
              <a:ext uri="{FF2B5EF4-FFF2-40B4-BE49-F238E27FC236}">
                <a16:creationId xmlns:a16="http://schemas.microsoft.com/office/drawing/2014/main" id="{BCB96B79-30EE-435B-A88E-D49F9E8AA5FB}"/>
              </a:ext>
            </a:extLst>
          </p:cNvPr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3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3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1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3751117"/>
            <a:ext cx="5491163" cy="811357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610029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1800" b="1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20"/>
            <a:ext cx="7886700" cy="132556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1" y="766354"/>
            <a:ext cx="4363031" cy="50944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1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92FA86AE-F042-4A11-A18A-60F9EEE80487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635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0074" y="3821907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58440" y="4351020"/>
            <a:ext cx="28453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----topic</a:t>
            </a:r>
            <a:r>
              <a:rPr lang="zh-CN" altLang="en-US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endParaRPr lang="en-US" altLang="zh-CN" sz="3300" b="1" dirty="0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582" y="49353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54E65"/>
                </a:solidFill>
              </a:rPr>
              <a:t>主讲教师：</a:t>
            </a:r>
            <a:r>
              <a:rPr lang="en-US" altLang="zh-CN" sz="2400" dirty="0">
                <a:solidFill>
                  <a:srgbClr val="354E65"/>
                </a:solidFill>
              </a:rPr>
              <a:t>XXX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B07558-F289-4C76-84E1-0B42AA84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9" y="1578721"/>
            <a:ext cx="5557536" cy="39060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818E1F-1A3C-4F6E-A50E-ED85B88C9154}"/>
              </a:ext>
            </a:extLst>
          </p:cNvPr>
          <p:cNvSpPr txBox="1"/>
          <p:nvPr/>
        </p:nvSpPr>
        <p:spPr>
          <a:xfrm>
            <a:off x="845598" y="2175584"/>
            <a:ext cx="11872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写入代码：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10058D-C098-425D-B85D-15F71401F9C2}"/>
              </a:ext>
            </a:extLst>
          </p:cNvPr>
          <p:cNvSpPr txBox="1"/>
          <p:nvPr/>
        </p:nvSpPr>
        <p:spPr>
          <a:xfrm>
            <a:off x="1859756" y="458059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</a:t>
            </a:r>
            <a:r>
              <a:rPr lang="en-US" altLang="zh-CN" sz="1200" dirty="0" err="1">
                <a:solidFill>
                  <a:srgbClr val="446382"/>
                </a:solidFill>
              </a:rPr>
              <a:t>src</a:t>
            </a:r>
            <a:r>
              <a:rPr lang="zh-CN" altLang="en-US" sz="1200" dirty="0">
                <a:solidFill>
                  <a:srgbClr val="446382"/>
                </a:solidFill>
              </a:rPr>
              <a:t>执行文件（</a:t>
            </a:r>
            <a:r>
              <a:rPr lang="en-US" altLang="zh-CN" sz="1200" dirty="0" err="1">
                <a:solidFill>
                  <a:srgbClr val="446382"/>
                </a:solidFill>
              </a:rPr>
              <a:t>cpp</a:t>
            </a:r>
            <a:r>
              <a:rPr lang="zh-CN" altLang="en-US" sz="1200" dirty="0">
                <a:solidFill>
                  <a:srgbClr val="446382"/>
                </a:solidFill>
              </a:rPr>
              <a:t>）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73B8B1-3358-4537-8C33-CFED679A9BBD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87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04ED94-8139-4FCB-8326-3B962057F55D}"/>
              </a:ext>
            </a:extLst>
          </p:cNvPr>
          <p:cNvSpPr/>
          <p:nvPr/>
        </p:nvSpPr>
        <p:spPr>
          <a:xfrm>
            <a:off x="455842" y="1734739"/>
            <a:ext cx="6994743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src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执行文件（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cpp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）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$vim listener.cpp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创建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listener.cpp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文件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B747B4-68AB-4DE2-98C5-210FFBBF7BC2}"/>
              </a:ext>
            </a:extLst>
          </p:cNvPr>
          <p:cNvSpPr txBox="1"/>
          <p:nvPr/>
        </p:nvSpPr>
        <p:spPr>
          <a:xfrm>
            <a:off x="1859756" y="458059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</a:t>
            </a:r>
            <a:r>
              <a:rPr lang="en-US" altLang="zh-CN" sz="1200" dirty="0" err="1">
                <a:solidFill>
                  <a:srgbClr val="446382"/>
                </a:solidFill>
              </a:rPr>
              <a:t>src</a:t>
            </a:r>
            <a:r>
              <a:rPr lang="zh-CN" altLang="en-US" sz="1200" dirty="0">
                <a:solidFill>
                  <a:srgbClr val="446382"/>
                </a:solidFill>
              </a:rPr>
              <a:t>执行文件（</a:t>
            </a:r>
            <a:r>
              <a:rPr lang="en-US" altLang="zh-CN" sz="1200" dirty="0" err="1">
                <a:solidFill>
                  <a:srgbClr val="446382"/>
                </a:solidFill>
              </a:rPr>
              <a:t>cpp</a:t>
            </a:r>
            <a:r>
              <a:rPr lang="zh-CN" altLang="en-US" sz="1200" dirty="0">
                <a:solidFill>
                  <a:srgbClr val="446382"/>
                </a:solidFill>
              </a:rPr>
              <a:t>）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0115AA-EF59-4E0E-882D-86A6CE3CF9C3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97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55B535-04A6-475E-88B9-CEF708CA47BE}"/>
              </a:ext>
            </a:extLst>
          </p:cNvPr>
          <p:cNvSpPr txBox="1"/>
          <p:nvPr/>
        </p:nvSpPr>
        <p:spPr>
          <a:xfrm>
            <a:off x="845598" y="2175584"/>
            <a:ext cx="11872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写入代码：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FB5BC3-A8BB-4D86-A602-3EE07ACA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17" y="1578722"/>
            <a:ext cx="5613735" cy="38194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BB0CD4-93E1-4273-9600-34D5477268A2}"/>
              </a:ext>
            </a:extLst>
          </p:cNvPr>
          <p:cNvSpPr txBox="1"/>
          <p:nvPr/>
        </p:nvSpPr>
        <p:spPr>
          <a:xfrm>
            <a:off x="1859756" y="458059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</a:t>
            </a:r>
            <a:r>
              <a:rPr lang="en-US" altLang="zh-CN" sz="1200" dirty="0" err="1">
                <a:solidFill>
                  <a:srgbClr val="446382"/>
                </a:solidFill>
              </a:rPr>
              <a:t>src</a:t>
            </a:r>
            <a:r>
              <a:rPr lang="zh-CN" altLang="en-US" sz="1200" dirty="0">
                <a:solidFill>
                  <a:srgbClr val="446382"/>
                </a:solidFill>
              </a:rPr>
              <a:t>执行文件（</a:t>
            </a:r>
            <a:r>
              <a:rPr lang="en-US" altLang="zh-CN" sz="1200" dirty="0" err="1">
                <a:solidFill>
                  <a:srgbClr val="446382"/>
                </a:solidFill>
              </a:rPr>
              <a:t>cpp</a:t>
            </a:r>
            <a:r>
              <a:rPr lang="zh-CN" altLang="en-US" sz="1200" dirty="0">
                <a:solidFill>
                  <a:srgbClr val="446382"/>
                </a:solidFill>
              </a:rPr>
              <a:t>）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627C3-FC63-4C01-8561-131142CC37C7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50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7" y="449181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：修改</a:t>
            </a:r>
            <a:r>
              <a:rPr lang="en-US" altLang="zh-CN" sz="1200" dirty="0">
                <a:solidFill>
                  <a:srgbClr val="446382"/>
                </a:solidFill>
              </a:rPr>
              <a:t>package.xml</a:t>
            </a:r>
            <a:r>
              <a:rPr lang="zh-CN" altLang="en-US" sz="1200" dirty="0">
                <a:solidFill>
                  <a:srgbClr val="446382"/>
                </a:solidFill>
              </a:rPr>
              <a:t>和</a:t>
            </a:r>
            <a:r>
              <a:rPr lang="en-US" altLang="zh-CN" sz="1200" dirty="0">
                <a:solidFill>
                  <a:srgbClr val="446382"/>
                </a:solidFill>
              </a:rPr>
              <a:t>CMakeLists.txt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16624" y="256603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topic</a:t>
            </a:r>
            <a:r>
              <a:rPr lang="zh-CN" altLang="en-US" sz="2400" dirty="0"/>
              <a:t>实践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6562" y="3056572"/>
            <a:ext cx="31566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四：</a:t>
            </a:r>
            <a:r>
              <a:rPr lang="zh-CN" altLang="en-US" sz="1350" dirty="0"/>
              <a:t>修改</a:t>
            </a:r>
            <a:r>
              <a:rPr lang="en-US" altLang="zh-CN" sz="1350" dirty="0"/>
              <a:t>package.xml</a:t>
            </a:r>
            <a:r>
              <a:rPr lang="zh-CN" altLang="en-US" sz="1350" dirty="0"/>
              <a:t>和</a:t>
            </a:r>
            <a:r>
              <a:rPr lang="en-US" altLang="zh-CN" sz="1350" dirty="0"/>
              <a:t>CMakeLists.txt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8E7884-0C0C-426F-8F74-93BF2DF6BDCE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3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173E0-AAE0-4ABA-A638-801A9EE44A45}"/>
              </a:ext>
            </a:extLst>
          </p:cNvPr>
          <p:cNvSpPr txBox="1"/>
          <p:nvPr/>
        </p:nvSpPr>
        <p:spPr>
          <a:xfrm>
            <a:off x="519344" y="1716164"/>
            <a:ext cx="3289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修改</a:t>
            </a:r>
            <a:r>
              <a:rPr lang="en-US" altLang="zh-CN" sz="1350" dirty="0"/>
              <a:t>package.xml</a:t>
            </a:r>
            <a:r>
              <a:rPr lang="zh-CN" altLang="en-US" sz="1350" dirty="0"/>
              <a:t>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DE232E-8ACC-4933-B3D0-5B1E61EE2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r="4834"/>
          <a:stretch/>
        </p:blipFill>
        <p:spPr bwMode="auto">
          <a:xfrm>
            <a:off x="1065321" y="2260501"/>
            <a:ext cx="6565037" cy="2445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EE799C-C120-4E80-A968-13F084563E97}"/>
              </a:ext>
            </a:extLst>
          </p:cNvPr>
          <p:cNvSpPr txBox="1"/>
          <p:nvPr/>
        </p:nvSpPr>
        <p:spPr>
          <a:xfrm>
            <a:off x="1859757" y="449181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：修改</a:t>
            </a:r>
            <a:r>
              <a:rPr lang="en-US" altLang="zh-CN" sz="1200" dirty="0">
                <a:solidFill>
                  <a:srgbClr val="446382"/>
                </a:solidFill>
              </a:rPr>
              <a:t>package.xml</a:t>
            </a:r>
            <a:r>
              <a:rPr lang="zh-CN" altLang="en-US" sz="1200" dirty="0">
                <a:solidFill>
                  <a:srgbClr val="446382"/>
                </a:solidFill>
              </a:rPr>
              <a:t>和</a:t>
            </a:r>
            <a:r>
              <a:rPr lang="en-US" altLang="zh-CN" sz="1200" dirty="0">
                <a:solidFill>
                  <a:srgbClr val="446382"/>
                </a:solidFill>
              </a:rPr>
              <a:t>CMakeLists.txt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5A0BAA-9AD1-48F0-96DC-BBB01B78BC74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55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173E0-AAE0-4ABA-A638-801A9EE44A45}"/>
              </a:ext>
            </a:extLst>
          </p:cNvPr>
          <p:cNvSpPr txBox="1"/>
          <p:nvPr/>
        </p:nvSpPr>
        <p:spPr>
          <a:xfrm>
            <a:off x="519344" y="1716164"/>
            <a:ext cx="3289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修改</a:t>
            </a:r>
            <a:r>
              <a:rPr lang="en-US" altLang="zh-CN" sz="1350" dirty="0"/>
              <a:t>CMakeLists.txt</a:t>
            </a:r>
            <a:r>
              <a:rPr lang="zh-CN" altLang="en-US" sz="1350" dirty="0"/>
              <a:t>：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DFF9FC-48DB-459A-8E76-573087D3C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/>
          <a:stretch/>
        </p:blipFill>
        <p:spPr bwMode="auto">
          <a:xfrm>
            <a:off x="1338310" y="2153965"/>
            <a:ext cx="5306627" cy="10609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6CCF79AC-DA8F-4174-B4EE-6ED3A6E65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/>
          <a:stretch/>
        </p:blipFill>
        <p:spPr bwMode="auto">
          <a:xfrm>
            <a:off x="1338309" y="3296822"/>
            <a:ext cx="5306627" cy="936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80440C-E8E4-415B-A139-5A0B50883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/>
          <a:stretch/>
        </p:blipFill>
        <p:spPr bwMode="auto">
          <a:xfrm>
            <a:off x="1338309" y="4368123"/>
            <a:ext cx="5306627" cy="8635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F6B3F7-DE58-4D9E-86B0-2958D6BAFDD7}"/>
              </a:ext>
            </a:extLst>
          </p:cNvPr>
          <p:cNvSpPr txBox="1"/>
          <p:nvPr/>
        </p:nvSpPr>
        <p:spPr>
          <a:xfrm>
            <a:off x="1859757" y="449181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：修改</a:t>
            </a:r>
            <a:r>
              <a:rPr lang="en-US" altLang="zh-CN" sz="1200" dirty="0">
                <a:solidFill>
                  <a:srgbClr val="446382"/>
                </a:solidFill>
              </a:rPr>
              <a:t>package.xml</a:t>
            </a:r>
            <a:r>
              <a:rPr lang="zh-CN" altLang="en-US" sz="1200" dirty="0">
                <a:solidFill>
                  <a:srgbClr val="446382"/>
                </a:solidFill>
              </a:rPr>
              <a:t>和</a:t>
            </a:r>
            <a:r>
              <a:rPr lang="en-US" altLang="zh-CN" sz="1200" dirty="0">
                <a:solidFill>
                  <a:srgbClr val="446382"/>
                </a:solidFill>
              </a:rPr>
              <a:t>CMakeLists.txt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93F0D7-5FAD-4F9F-AEE2-C47A216D8608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27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173E0-AAE0-4ABA-A638-801A9EE44A45}"/>
              </a:ext>
            </a:extLst>
          </p:cNvPr>
          <p:cNvSpPr txBox="1"/>
          <p:nvPr/>
        </p:nvSpPr>
        <p:spPr>
          <a:xfrm>
            <a:off x="519344" y="1716164"/>
            <a:ext cx="3289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修改</a:t>
            </a:r>
            <a:r>
              <a:rPr lang="en-US" altLang="zh-CN" sz="1350" dirty="0"/>
              <a:t>CMakeLists.txt</a:t>
            </a:r>
            <a:r>
              <a:rPr lang="zh-CN" altLang="en-US" sz="1350" dirty="0"/>
              <a:t>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B1117B-E866-4F33-BDCC-1A863816F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/>
          <a:stretch/>
        </p:blipFill>
        <p:spPr bwMode="auto">
          <a:xfrm>
            <a:off x="1438182" y="2051456"/>
            <a:ext cx="5106881" cy="9929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D3B5F0D2-050F-414E-971E-1215316F5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r="1523"/>
          <a:stretch/>
        </p:blipFill>
        <p:spPr bwMode="auto">
          <a:xfrm>
            <a:off x="1438182" y="3165562"/>
            <a:ext cx="5106881" cy="72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FDD1B82-94A6-4C6B-9849-8042E1028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r="3244"/>
          <a:stretch/>
        </p:blipFill>
        <p:spPr bwMode="auto">
          <a:xfrm>
            <a:off x="1438182" y="4014538"/>
            <a:ext cx="5106881" cy="11905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D8AD467-49AF-4B69-864F-D40053749A1D}"/>
              </a:ext>
            </a:extLst>
          </p:cNvPr>
          <p:cNvSpPr txBox="1"/>
          <p:nvPr/>
        </p:nvSpPr>
        <p:spPr>
          <a:xfrm>
            <a:off x="1859757" y="449181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四</a:t>
            </a:r>
            <a:r>
              <a:rPr lang="zh-CN" altLang="en-US" sz="1200" dirty="0">
                <a:solidFill>
                  <a:srgbClr val="446382"/>
                </a:solidFill>
              </a:rPr>
              <a:t>：修改</a:t>
            </a:r>
            <a:r>
              <a:rPr lang="en-US" altLang="zh-CN" sz="1200" dirty="0">
                <a:solidFill>
                  <a:srgbClr val="446382"/>
                </a:solidFill>
              </a:rPr>
              <a:t>package.xml</a:t>
            </a:r>
            <a:r>
              <a:rPr lang="zh-CN" altLang="en-US" sz="1200" dirty="0">
                <a:solidFill>
                  <a:srgbClr val="446382"/>
                </a:solidFill>
              </a:rPr>
              <a:t>和</a:t>
            </a:r>
            <a:r>
              <a:rPr lang="en-US" altLang="zh-CN" sz="1200" dirty="0">
                <a:solidFill>
                  <a:srgbClr val="446382"/>
                </a:solidFill>
              </a:rPr>
              <a:t>CMakeLists.txt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9B594-A663-46B4-B5CB-986BD723F8BA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95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491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16624" y="256603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topic</a:t>
            </a:r>
            <a:r>
              <a:rPr lang="zh-CN" altLang="en-US" sz="2400" dirty="0"/>
              <a:t>实践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43171" y="3056572"/>
            <a:ext cx="12234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五：</a:t>
            </a:r>
            <a:r>
              <a:rPr lang="zh-CN" altLang="en-US" sz="1350" dirty="0"/>
              <a:t>编译运行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A6E959-3740-4B2A-BCB6-EBF8319B5D4F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26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BA4695-EB2F-4C37-8840-6333F3EEC5FE}"/>
              </a:ext>
            </a:extLst>
          </p:cNvPr>
          <p:cNvSpPr/>
          <p:nvPr/>
        </p:nvSpPr>
        <p:spPr>
          <a:xfrm>
            <a:off x="455842" y="1734739"/>
            <a:ext cx="6994743" cy="2724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编译运行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$cd 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进入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工作空间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catkin_make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编译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./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roscore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      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运行主节点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151212-08A9-49BF-B777-671EE41D1CE1}"/>
              </a:ext>
            </a:extLst>
          </p:cNvPr>
          <p:cNvSpPr txBox="1"/>
          <p:nvPr/>
        </p:nvSpPr>
        <p:spPr>
          <a:xfrm>
            <a:off x="1859756" y="4491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CDC44-255B-488C-B224-95FC49468278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46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BA4695-EB2F-4C37-8840-6333F3EEC5FE}"/>
              </a:ext>
            </a:extLst>
          </p:cNvPr>
          <p:cNvSpPr/>
          <p:nvPr/>
        </p:nvSpPr>
        <p:spPr>
          <a:xfrm>
            <a:off x="455842" y="1734739"/>
            <a:ext cx="6994743" cy="2032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编译运行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新建终端，执行以下命令：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rosrun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beginner_tutorials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talker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0D70E-B3A7-492D-AB42-AF194464DC1D}"/>
              </a:ext>
            </a:extLst>
          </p:cNvPr>
          <p:cNvSpPr txBox="1"/>
          <p:nvPr/>
        </p:nvSpPr>
        <p:spPr>
          <a:xfrm>
            <a:off x="1859756" y="4491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CB2198-59BD-4ECA-BEAC-22E9A4B9B1C0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24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8634" y="449180"/>
            <a:ext cx="150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3ABC4"/>
                </a:solidFill>
              </a:rPr>
              <a:t>topic</a:t>
            </a:r>
            <a:r>
              <a:rPr lang="zh-CN" altLang="en-US" sz="1200" dirty="0">
                <a:solidFill>
                  <a:srgbClr val="73ABC4"/>
                </a:solidFill>
              </a:rPr>
              <a:t>实践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9139" y="178879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实训</a:t>
            </a:r>
            <a:r>
              <a:rPr lang="en-US" altLang="zh-CN" dirty="0"/>
              <a:t>-topic</a:t>
            </a:r>
            <a:r>
              <a:rPr lang="zh-CN" altLang="en-US" dirty="0"/>
              <a:t>实践</a:t>
            </a:r>
          </a:p>
        </p:txBody>
      </p:sp>
      <p:sp>
        <p:nvSpPr>
          <p:cNvPr id="220" name=" 220"/>
          <p:cNvSpPr/>
          <p:nvPr/>
        </p:nvSpPr>
        <p:spPr>
          <a:xfrm>
            <a:off x="1308735" y="2308384"/>
            <a:ext cx="3309938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tx1"/>
                </a:solidFill>
              </a:rPr>
              <a:t>一：创建包</a:t>
            </a:r>
            <a:r>
              <a:rPr lang="en-US" altLang="zh-CN" sz="1350" dirty="0" err="1">
                <a:solidFill>
                  <a:schemeClr val="tx1"/>
                </a:solidFill>
              </a:rPr>
              <a:t>beginner_tutorials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156" y="230931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1</a:t>
            </a:r>
          </a:p>
        </p:txBody>
      </p:sp>
      <p:sp>
        <p:nvSpPr>
          <p:cNvPr id="12" name=" 220"/>
          <p:cNvSpPr/>
          <p:nvPr/>
        </p:nvSpPr>
        <p:spPr>
          <a:xfrm>
            <a:off x="1310641" y="2750344"/>
            <a:ext cx="3308033" cy="301943"/>
          </a:xfrm>
          <a:prstGeom prst="homePlate">
            <a:avLst>
              <a:gd name="adj" fmla="val 69750"/>
            </a:avLst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1061" y="275127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2</a:t>
            </a:r>
          </a:p>
        </p:txBody>
      </p:sp>
      <p:sp>
        <p:nvSpPr>
          <p:cNvPr id="14" name=" 220"/>
          <p:cNvSpPr/>
          <p:nvPr/>
        </p:nvSpPr>
        <p:spPr>
          <a:xfrm>
            <a:off x="1310640" y="3183731"/>
            <a:ext cx="3261360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061" y="3184662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3</a:t>
            </a:r>
          </a:p>
        </p:txBody>
      </p:sp>
      <p:sp>
        <p:nvSpPr>
          <p:cNvPr id="16" name=" 220"/>
          <p:cNvSpPr/>
          <p:nvPr/>
        </p:nvSpPr>
        <p:spPr>
          <a:xfrm>
            <a:off x="1310641" y="3637121"/>
            <a:ext cx="3308033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1061" y="3638052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10641" y="2772251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二：创建</a:t>
            </a:r>
            <a:r>
              <a:rPr lang="en-US" altLang="zh-CN" sz="1350" dirty="0"/>
              <a:t>msg</a:t>
            </a:r>
            <a:r>
              <a:rPr lang="zh-CN" altLang="en-US" sz="1350" dirty="0"/>
              <a:t>文件</a:t>
            </a:r>
            <a:endParaRPr lang="en-US" altLang="zh-CN" sz="1350" dirty="0"/>
          </a:p>
        </p:txBody>
      </p:sp>
      <p:sp>
        <p:nvSpPr>
          <p:cNvPr id="22" name="文本框 21"/>
          <p:cNvSpPr txBox="1"/>
          <p:nvPr/>
        </p:nvSpPr>
        <p:spPr>
          <a:xfrm>
            <a:off x="1310640" y="3205639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三：创建</a:t>
            </a:r>
            <a:r>
              <a:rPr lang="en-US" altLang="zh-CN" sz="1350" dirty="0" err="1"/>
              <a:t>src</a:t>
            </a:r>
            <a:r>
              <a:rPr lang="zh-CN" altLang="en-US" sz="1350" dirty="0"/>
              <a:t>执行文件（</a:t>
            </a:r>
            <a:r>
              <a:rPr lang="en-US" altLang="zh-CN" sz="1350" dirty="0" err="1"/>
              <a:t>cpp</a:t>
            </a:r>
            <a:r>
              <a:rPr lang="zh-CN" altLang="en-US" sz="1350" dirty="0"/>
              <a:t>）</a:t>
            </a:r>
            <a:endParaRPr lang="en-US" altLang="zh-CN" sz="1350" dirty="0"/>
          </a:p>
        </p:txBody>
      </p:sp>
      <p:sp>
        <p:nvSpPr>
          <p:cNvPr id="23" name="文本框 22"/>
          <p:cNvSpPr txBox="1"/>
          <p:nvPr/>
        </p:nvSpPr>
        <p:spPr>
          <a:xfrm>
            <a:off x="1310640" y="3657124"/>
            <a:ext cx="3156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四：修改</a:t>
            </a:r>
            <a:r>
              <a:rPr lang="en-US" altLang="zh-CN" sz="1350" dirty="0"/>
              <a:t>package.xml</a:t>
            </a:r>
            <a:r>
              <a:rPr lang="zh-CN" altLang="en-US" sz="1350" dirty="0"/>
              <a:t>和</a:t>
            </a:r>
            <a:r>
              <a:rPr lang="en-US" altLang="zh-CN" sz="1350" dirty="0"/>
              <a:t>CMakeLists.txt</a:t>
            </a:r>
            <a:endParaRPr lang="zh-CN" altLang="en-US" sz="1350" dirty="0"/>
          </a:p>
        </p:txBody>
      </p:sp>
      <p:sp>
        <p:nvSpPr>
          <p:cNvPr id="20" name=" 220">
            <a:extLst>
              <a:ext uri="{FF2B5EF4-FFF2-40B4-BE49-F238E27FC236}">
                <a16:creationId xmlns:a16="http://schemas.microsoft.com/office/drawing/2014/main" id="{BFFF836E-C3E0-42E9-BB16-2B831AB358DD}"/>
              </a:ext>
            </a:extLst>
          </p:cNvPr>
          <p:cNvSpPr/>
          <p:nvPr/>
        </p:nvSpPr>
        <p:spPr>
          <a:xfrm>
            <a:off x="1325065" y="4084327"/>
            <a:ext cx="3308033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CDDB57-21D7-4E50-A1FC-B57CC400AF2F}"/>
              </a:ext>
            </a:extLst>
          </p:cNvPr>
          <p:cNvSpPr txBox="1"/>
          <p:nvPr/>
        </p:nvSpPr>
        <p:spPr>
          <a:xfrm>
            <a:off x="885485" y="4085258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FFF6A5-ECB4-426A-898C-7E74B9811C6A}"/>
              </a:ext>
            </a:extLst>
          </p:cNvPr>
          <p:cNvSpPr txBox="1"/>
          <p:nvPr/>
        </p:nvSpPr>
        <p:spPr>
          <a:xfrm>
            <a:off x="1325064" y="410433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五：编译运行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30798D-E487-4E45-84FE-EB9D63633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6"/>
          <a:stretch/>
        </p:blipFill>
        <p:spPr bwMode="auto">
          <a:xfrm>
            <a:off x="1859757" y="1930894"/>
            <a:ext cx="4751888" cy="2996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7D1403-5A9E-40DE-A8CA-5EDE5DCAE1C4}"/>
              </a:ext>
            </a:extLst>
          </p:cNvPr>
          <p:cNvSpPr txBox="1"/>
          <p:nvPr/>
        </p:nvSpPr>
        <p:spPr>
          <a:xfrm>
            <a:off x="1859756" y="4491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56A08F-4A56-4351-AC63-22FFC41328A1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7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BA4695-EB2F-4C37-8840-6333F3EEC5FE}"/>
              </a:ext>
            </a:extLst>
          </p:cNvPr>
          <p:cNvSpPr/>
          <p:nvPr/>
        </p:nvSpPr>
        <p:spPr>
          <a:xfrm>
            <a:off x="455842" y="1734739"/>
            <a:ext cx="6994743" cy="2032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编译运行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新建终端，执行以下命令：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source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devel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setup.bash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rosrun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beginner_tutorials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listener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8D7CB5-FEAD-4763-A975-7C03AC46EAF0}"/>
              </a:ext>
            </a:extLst>
          </p:cNvPr>
          <p:cNvSpPr txBox="1"/>
          <p:nvPr/>
        </p:nvSpPr>
        <p:spPr>
          <a:xfrm>
            <a:off x="1859756" y="4491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FDD6F8-911C-439D-A5E3-497F7A7EC40B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749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D2D086-BA7C-4296-8398-3E8348D15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5"/>
          <a:stretch/>
        </p:blipFill>
        <p:spPr bwMode="auto">
          <a:xfrm>
            <a:off x="2010792" y="2170091"/>
            <a:ext cx="5046956" cy="31348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57D886-023F-4EB3-94BF-724F8666720A}"/>
              </a:ext>
            </a:extLst>
          </p:cNvPr>
          <p:cNvSpPr txBox="1"/>
          <p:nvPr/>
        </p:nvSpPr>
        <p:spPr>
          <a:xfrm>
            <a:off x="1859756" y="4491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五</a:t>
            </a:r>
            <a:r>
              <a:rPr lang="zh-CN" altLang="en-US" sz="1200" dirty="0">
                <a:solidFill>
                  <a:srgbClr val="446382"/>
                </a:solidFill>
              </a:rPr>
              <a:t>：编译运行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B123E7-6697-4B89-88EC-78AF52A8608F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82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952" y="2560320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/>
              <a:t>谢    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49183"/>
            <a:ext cx="167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3ABC4"/>
                </a:solidFill>
              </a:rPr>
              <a:t>topic</a:t>
            </a:r>
            <a:r>
              <a:rPr lang="zh-CN" altLang="en-US" sz="1200" dirty="0">
                <a:solidFill>
                  <a:srgbClr val="73ABC4"/>
                </a:solidFill>
              </a:rPr>
              <a:t>实践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2209" y="256603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topic</a:t>
            </a:r>
            <a:r>
              <a:rPr lang="zh-CN" altLang="en-US" sz="2400" dirty="0"/>
              <a:t>实践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44895" y="3128117"/>
            <a:ext cx="2425664" cy="30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350" dirty="0"/>
              <a:t>一：创建包</a:t>
            </a:r>
            <a:r>
              <a:rPr lang="en-US" altLang="zh-CN" sz="1350" dirty="0" err="1"/>
              <a:t>beginner_tutorials</a:t>
            </a:r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49A77B-0BFE-4537-9E8F-34519B229D31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66566" y="453039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一：创建包</a:t>
            </a:r>
            <a:r>
              <a:rPr lang="en-US" altLang="zh-CN" sz="1200" dirty="0" err="1">
                <a:solidFill>
                  <a:srgbClr val="446382"/>
                </a:solidFill>
              </a:rPr>
              <a:t>beginner_tutorials</a:t>
            </a:r>
            <a:endParaRPr lang="zh-CN" altLang="en-US" sz="12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F9FF5-7DD1-44C2-8CED-E67DBDA69680}"/>
              </a:ext>
            </a:extLst>
          </p:cNvPr>
          <p:cNvSpPr/>
          <p:nvPr/>
        </p:nvSpPr>
        <p:spPr>
          <a:xfrm>
            <a:off x="455842" y="1734739"/>
            <a:ext cx="6994743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创建包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beginner_tutorials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cd 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~/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catkin_ws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src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catkin_create_pkg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beginner_tutorials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std_msgs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roscpp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rospy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CC2941-DBCA-49E5-B19B-1C3BB8E5F52D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59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</a:t>
            </a:r>
            <a:r>
              <a:rPr lang="en-US" altLang="zh-CN" sz="1200" dirty="0">
                <a:solidFill>
                  <a:srgbClr val="446382"/>
                </a:solidFill>
              </a:rPr>
              <a:t>msg</a:t>
            </a:r>
            <a:r>
              <a:rPr lang="zh-CN" altLang="en-US" sz="1200" dirty="0">
                <a:solidFill>
                  <a:srgbClr val="446382"/>
                </a:solidFill>
              </a:rPr>
              <a:t>文件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08077" y="256603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topic</a:t>
            </a:r>
            <a:r>
              <a:rPr lang="zh-CN" altLang="en-US" sz="2400" dirty="0"/>
              <a:t>实践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53025" y="3056572"/>
            <a:ext cx="15504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/>
              <a:t>二：创建</a:t>
            </a:r>
            <a:r>
              <a:rPr lang="en-US" altLang="zh-CN" sz="1350" dirty="0"/>
              <a:t>msg</a:t>
            </a:r>
            <a:r>
              <a:rPr lang="zh-CN" altLang="en-US" sz="1350" dirty="0"/>
              <a:t>文件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A82008-8405-4518-B601-B9E935FDC0F7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448EDB-CC55-44AD-AB60-4D26E1754E73}"/>
              </a:ext>
            </a:extLst>
          </p:cNvPr>
          <p:cNvSpPr/>
          <p:nvPr/>
        </p:nvSpPr>
        <p:spPr>
          <a:xfrm>
            <a:off x="455842" y="1734739"/>
            <a:ext cx="6994743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msg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文件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roscd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beginner_tutorials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进入创建的包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>
                <a:latin typeface="+mn-ea"/>
              </a:rPr>
              <a:t>cd msg                                  //</a:t>
            </a:r>
            <a:r>
              <a:rPr lang="zh-CN" altLang="en-US" sz="1500" dirty="0">
                <a:latin typeface="+mn-ea"/>
              </a:rPr>
              <a:t>进入</a:t>
            </a:r>
            <a:r>
              <a:rPr lang="en-US" altLang="zh-CN" sz="1500" dirty="0">
                <a:latin typeface="+mn-ea"/>
              </a:rPr>
              <a:t>msg</a:t>
            </a:r>
            <a:r>
              <a:rPr lang="zh-CN" altLang="en-US" sz="1500" dirty="0">
                <a:latin typeface="+mn-ea"/>
              </a:rPr>
              <a:t>文件夹</a:t>
            </a:r>
            <a:endParaRPr lang="en-US" altLang="zh-CN" sz="1500" dirty="0">
              <a:latin typeface="+mn-ea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vim stu.msg   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创建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msg</a:t>
            </a: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文件</a:t>
            </a:r>
            <a:endParaRPr lang="en-US" altLang="zh-CN" sz="1500" dirty="0">
              <a:solidFill>
                <a:srgbClr val="000000"/>
              </a:solidFill>
              <a:latin typeface="+mn-ea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6CA1D4-4B42-4B2A-B3D7-E44562E41FE5}"/>
              </a:ext>
            </a:extLst>
          </p:cNvPr>
          <p:cNvSpPr txBox="1"/>
          <p:nvPr/>
        </p:nvSpPr>
        <p:spPr>
          <a:xfrm>
            <a:off x="1859756" y="458059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</a:t>
            </a:r>
            <a:r>
              <a:rPr lang="en-US" altLang="zh-CN" sz="1200" dirty="0">
                <a:solidFill>
                  <a:srgbClr val="446382"/>
                </a:solidFill>
              </a:rPr>
              <a:t>msg</a:t>
            </a:r>
            <a:r>
              <a:rPr lang="zh-CN" altLang="en-US" sz="1200" dirty="0">
                <a:solidFill>
                  <a:srgbClr val="446382"/>
                </a:solidFill>
              </a:rPr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EAE44C-A616-4C63-8332-C4D44E54258B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02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5774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AA98516-F8DB-464A-BD00-49134EA5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26" y="2765655"/>
            <a:ext cx="4776229" cy="22712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9F7B7C3-63DE-4809-9955-03C8F96EEFBE}"/>
              </a:ext>
            </a:extLst>
          </p:cNvPr>
          <p:cNvSpPr txBox="1"/>
          <p:nvPr/>
        </p:nvSpPr>
        <p:spPr>
          <a:xfrm>
            <a:off x="1291701" y="2161663"/>
            <a:ext cx="27032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写入如下代码：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2BFEED-BC74-4343-B38C-4B02602B7794}"/>
              </a:ext>
            </a:extLst>
          </p:cNvPr>
          <p:cNvSpPr txBox="1"/>
          <p:nvPr/>
        </p:nvSpPr>
        <p:spPr>
          <a:xfrm>
            <a:off x="1859756" y="458059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二：创建</a:t>
            </a:r>
            <a:r>
              <a:rPr lang="en-US" altLang="zh-CN" sz="1200" dirty="0">
                <a:solidFill>
                  <a:srgbClr val="446382"/>
                </a:solidFill>
              </a:rPr>
              <a:t>msg</a:t>
            </a:r>
            <a:r>
              <a:rPr lang="zh-CN" altLang="en-US" sz="1200" dirty="0">
                <a:solidFill>
                  <a:srgbClr val="446382"/>
                </a:solidFill>
              </a:rPr>
              <a:t>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625D1A-C94D-4D64-800B-B30526F67623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1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59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</a:t>
            </a:r>
            <a:r>
              <a:rPr lang="en-US" altLang="zh-CN" sz="1200" dirty="0" err="1">
                <a:solidFill>
                  <a:srgbClr val="446382"/>
                </a:solidFill>
              </a:rPr>
              <a:t>src</a:t>
            </a:r>
            <a:r>
              <a:rPr lang="zh-CN" altLang="en-US" sz="1200" dirty="0">
                <a:solidFill>
                  <a:srgbClr val="446382"/>
                </a:solidFill>
              </a:rPr>
              <a:t>执行文件（</a:t>
            </a:r>
            <a:r>
              <a:rPr lang="en-US" altLang="zh-CN" sz="1200" dirty="0" err="1">
                <a:solidFill>
                  <a:srgbClr val="446382"/>
                </a:solidFill>
              </a:rPr>
              <a:t>cpp</a:t>
            </a:r>
            <a:r>
              <a:rPr lang="zh-CN" altLang="en-US" sz="1200" dirty="0">
                <a:solidFill>
                  <a:srgbClr val="446382"/>
                </a:solidFill>
              </a:rPr>
              <a:t>）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8262" y="2559377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topic</a:t>
            </a:r>
            <a:r>
              <a:rPr lang="zh-CN" altLang="en-US" sz="2400" dirty="0"/>
              <a:t>实践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42044" y="3056572"/>
            <a:ext cx="24256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三：</a:t>
            </a:r>
            <a:r>
              <a:rPr lang="zh-CN" altLang="en-US" sz="1350" dirty="0"/>
              <a:t>创建</a:t>
            </a:r>
            <a:r>
              <a:rPr lang="en-US" altLang="zh-CN" sz="1350" dirty="0" err="1"/>
              <a:t>src</a:t>
            </a:r>
            <a:r>
              <a:rPr lang="zh-CN" altLang="en-US" sz="1350" dirty="0"/>
              <a:t>执行文件（</a:t>
            </a:r>
            <a:r>
              <a:rPr lang="en-US" altLang="zh-CN" sz="1350" dirty="0" err="1"/>
              <a:t>cpp</a:t>
            </a:r>
            <a:r>
              <a:rPr lang="zh-CN" altLang="en-US" sz="1350" dirty="0"/>
              <a:t>）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3B31D6-2E65-4F5D-AC26-BD83B0FFDCF8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71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04ED94-8139-4FCB-8326-3B962057F55D}"/>
              </a:ext>
            </a:extLst>
          </p:cNvPr>
          <p:cNvSpPr/>
          <p:nvPr/>
        </p:nvSpPr>
        <p:spPr>
          <a:xfrm>
            <a:off x="455842" y="1734739"/>
            <a:ext cx="6994743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创建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src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执行文件（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cpp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）</a:t>
            </a: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roscd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beginner_tutorials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      //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进入创建的包</a:t>
            </a: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latin typeface="+mn-ea"/>
              </a:rPr>
              <a:t>mkdir</a:t>
            </a:r>
            <a:r>
              <a:rPr lang="en-US" altLang="zh-CN" sz="1500" dirty="0">
                <a:latin typeface="+mn-ea"/>
              </a:rPr>
              <a:t> </a:t>
            </a:r>
            <a:r>
              <a:rPr lang="en-US" altLang="zh-CN" sz="1500" dirty="0" err="1">
                <a:latin typeface="+mn-ea"/>
              </a:rPr>
              <a:t>src</a:t>
            </a:r>
            <a:r>
              <a:rPr lang="en-US" altLang="zh-CN" sz="1500" dirty="0">
                <a:latin typeface="+mn-ea"/>
              </a:rPr>
              <a:t>                               //</a:t>
            </a:r>
            <a:r>
              <a:rPr lang="zh-CN" altLang="en-US" sz="1500" dirty="0">
                <a:latin typeface="+mn-ea"/>
              </a:rPr>
              <a:t>创建</a:t>
            </a:r>
            <a:r>
              <a:rPr lang="en-US" altLang="zh-CN" sz="1500" dirty="0" err="1">
                <a:latin typeface="+mn-ea"/>
              </a:rPr>
              <a:t>src</a:t>
            </a:r>
            <a:r>
              <a:rPr lang="zh-CN" altLang="en-US" sz="1500" dirty="0">
                <a:latin typeface="+mn-ea"/>
              </a:rPr>
              <a:t>文件夹</a:t>
            </a:r>
            <a:endParaRPr lang="en-US" altLang="zh-CN" sz="1500" dirty="0">
              <a:latin typeface="+mn-ea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cd 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             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进入</a:t>
            </a:r>
            <a:r>
              <a:rPr lang="en-US" altLang="zh-CN" sz="1500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文件夹</a:t>
            </a:r>
            <a:endParaRPr lang="en-US" altLang="zh-CN" sz="1500" dirty="0">
              <a:solidFill>
                <a:srgbClr val="000000"/>
              </a:solidFill>
              <a:latin typeface="+mn-ea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vim talker.cpp                       //</a:t>
            </a: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 创建</a:t>
            </a:r>
            <a:r>
              <a:rPr lang="en-US" altLang="zh-CN" sz="1500" dirty="0">
                <a:solidFill>
                  <a:srgbClr val="000000"/>
                </a:solidFill>
                <a:latin typeface="+mn-ea"/>
              </a:rPr>
              <a:t>talker.cpp</a:t>
            </a:r>
            <a:r>
              <a:rPr lang="zh-CN" altLang="en-US" sz="1500" dirty="0">
                <a:solidFill>
                  <a:srgbClr val="000000"/>
                </a:solidFill>
                <a:latin typeface="+mn-ea"/>
              </a:rPr>
              <a:t>文件</a:t>
            </a:r>
            <a:endParaRPr lang="en-US" altLang="zh-CN" sz="1500" dirty="0">
              <a:solidFill>
                <a:srgbClr val="000000"/>
              </a:solidFill>
              <a:latin typeface="+mn-ea"/>
            </a:endParaRP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55CB92-B2BE-4C84-9F0D-083FDD232A03}"/>
              </a:ext>
            </a:extLst>
          </p:cNvPr>
          <p:cNvSpPr txBox="1"/>
          <p:nvPr/>
        </p:nvSpPr>
        <p:spPr>
          <a:xfrm>
            <a:off x="1859756" y="458059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：创建</a:t>
            </a:r>
            <a:r>
              <a:rPr lang="en-US" altLang="zh-CN" sz="1200" dirty="0" err="1">
                <a:solidFill>
                  <a:srgbClr val="446382"/>
                </a:solidFill>
              </a:rPr>
              <a:t>src</a:t>
            </a:r>
            <a:r>
              <a:rPr lang="zh-CN" altLang="en-US" sz="1200" dirty="0">
                <a:solidFill>
                  <a:srgbClr val="446382"/>
                </a:solidFill>
              </a:rPr>
              <a:t>执行文件（</a:t>
            </a:r>
            <a:r>
              <a:rPr lang="en-US" altLang="zh-CN" sz="1200" dirty="0" err="1">
                <a:solidFill>
                  <a:srgbClr val="446382"/>
                </a:solidFill>
              </a:rPr>
              <a:t>cpp</a:t>
            </a:r>
            <a:r>
              <a:rPr lang="zh-CN" altLang="en-US" sz="1200" dirty="0">
                <a:solidFill>
                  <a:srgbClr val="446382"/>
                </a:solidFill>
              </a:rPr>
              <a:t>）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01CC32-4CB5-496D-911B-CCE0BA3E6709}"/>
              </a:ext>
            </a:extLst>
          </p:cNvPr>
          <p:cNvSpPr txBox="1"/>
          <p:nvPr/>
        </p:nvSpPr>
        <p:spPr>
          <a:xfrm>
            <a:off x="696051" y="1674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695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647</Words>
  <Application>Microsoft Office PowerPoint</Application>
  <PresentationFormat>全屏显示(4:3)</PresentationFormat>
  <Paragraphs>143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she</cp:lastModifiedBy>
  <cp:revision>531</cp:revision>
  <dcterms:created xsi:type="dcterms:W3CDTF">2017-08-03T09:01:00Z</dcterms:created>
  <dcterms:modified xsi:type="dcterms:W3CDTF">2018-09-13T13:15:23Z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2052-11.1.0.7711</vt:lpwstr>
  </property>
</Properties>
</file>