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3" r:id="rId5"/>
    <p:sldId id="269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267" r:id="rId14"/>
    <p:sldId id="331" r:id="rId15"/>
    <p:sldId id="355" r:id="rId16"/>
    <p:sldId id="295" r:id="rId17"/>
    <p:sldId id="338" r:id="rId18"/>
    <p:sldId id="342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277" r:id="rId31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BC4"/>
    <a:srgbClr val="4C93B3"/>
    <a:srgbClr val="446382"/>
    <a:srgbClr val="C3DBE7"/>
    <a:srgbClr val="354E65"/>
    <a:srgbClr val="AFCFDC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16" y="82"/>
      </p:cViewPr>
      <p:guideLst>
        <p:guide orient="horz" pos="2183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5"/>
            <a:ext cx="6858000" cy="2187001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6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6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4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8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1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9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05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DA008FFA-1805-49CF-91A9-EE92D7440AD0}"/>
              </a:ext>
            </a:extLst>
          </p:cNvPr>
          <p:cNvCxnSpPr/>
          <p:nvPr userDrawn="1"/>
        </p:nvCxnSpPr>
        <p:spPr>
          <a:xfrm>
            <a:off x="557213" y="434343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75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31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22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2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2018-9-13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3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4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2018-9-13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19651189-CAEB-4318-81AB-18921BE1E581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7175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0074" y="3821907"/>
            <a:ext cx="485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36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入门教程（实训）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58440" y="4351022"/>
            <a:ext cx="1999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b="1" dirty="0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----topic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0582" y="49353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54E65"/>
                </a:solidFill>
              </a:rPr>
              <a:t>主讲教师：</a:t>
            </a:r>
            <a:r>
              <a:rPr lang="en-US" altLang="zh-CN" sz="2400" dirty="0">
                <a:solidFill>
                  <a:srgbClr val="354E65"/>
                </a:solidFill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pic>
        <p:nvPicPr>
          <p:cNvPr id="11" name="图片 8">
            <a:extLst>
              <a:ext uri="{FF2B5EF4-FFF2-40B4-BE49-F238E27FC236}">
                <a16:creationId xmlns:a16="http://schemas.microsoft.com/office/drawing/2014/main" id="{0EF6D884-1710-4309-A721-FE7415B2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56" y="1982707"/>
            <a:ext cx="458628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C41E4F-7F2D-425D-B1CC-71CA620B383A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80B1BB-6D35-4970-BB83-C8100ED166A7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51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2AA3086D-8EFA-4A74-A0BC-D5A26594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630873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/>
              <a:t> msg</a:t>
            </a:r>
            <a:r>
              <a:rPr lang="zh-CN" altLang="en-US" sz="3000" dirty="0"/>
              <a:t>介绍</a:t>
            </a: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768CD51E-4818-498E-B1E6-32E9E0FF8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073" y="2343774"/>
            <a:ext cx="6285309" cy="184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100" dirty="0"/>
              <a:t>bool、int8、int16、int32、int64(以及uint)</a:t>
            </a:r>
          </a:p>
          <a:p>
            <a:pPr>
              <a:lnSpc>
                <a:spcPct val="140000"/>
              </a:lnSpc>
            </a:pPr>
            <a:r>
              <a:rPr lang="zh-CN" altLang="en-US" sz="2100" dirty="0"/>
              <a:t>float、float64</a:t>
            </a:r>
          </a:p>
          <a:p>
            <a:pPr>
              <a:lnSpc>
                <a:spcPct val="140000"/>
              </a:lnSpc>
            </a:pPr>
            <a:r>
              <a:rPr lang="zh-CN" altLang="en-US" sz="2100" dirty="0"/>
              <a:t>string、time、duration、header</a:t>
            </a:r>
          </a:p>
          <a:p>
            <a:pPr>
              <a:lnSpc>
                <a:spcPct val="140000"/>
              </a:lnSpc>
            </a:pPr>
            <a:r>
              <a:rPr lang="zh-CN" altLang="en-US" sz="2100" dirty="0"/>
              <a:t>可变长数组array[]、固定长度数组array[C]等等</a:t>
            </a: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0E0F1CE4-0724-4D84-A205-D0C5F088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33" y="4497614"/>
            <a:ext cx="3674269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8757E8-AC55-482E-98A7-30D85556CA86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71DD88-73C1-4F15-B8EF-91083C1EA7DC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90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8" y="449182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 err="1">
                <a:solidFill>
                  <a:srgbClr val="446382"/>
                </a:solidFill>
              </a:rPr>
              <a:t>topic&amp;msg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61311" y="261799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761656" y="3056572"/>
            <a:ext cx="17331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/>
              <a:t>二：</a:t>
            </a:r>
            <a:r>
              <a:rPr lang="en-US" altLang="zh-CN" sz="1350" dirty="0"/>
              <a:t> </a:t>
            </a:r>
            <a:r>
              <a:rPr lang="en-US" altLang="zh-CN" sz="1350" dirty="0" err="1"/>
              <a:t>topic&amp;msg</a:t>
            </a:r>
            <a:r>
              <a:rPr lang="zh-CN" altLang="en-US" sz="1350" dirty="0"/>
              <a:t>命令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88E0FA-F63E-4A48-B73B-86DF9BCADB53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31EB649C-EF44-4261-9CBC-F1F78A67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85" y="1761661"/>
            <a:ext cx="26717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rosmsg</a:t>
            </a:r>
            <a:endParaRPr lang="zh-CN" altLang="en-US" sz="3000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43D6CA1-9D33-42B8-816F-0AEF14406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385" y="2534575"/>
            <a:ext cx="5925741" cy="22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100" dirty="0">
                <a:solidFill>
                  <a:srgbClr val="FF0000"/>
                </a:solidFill>
              </a:rPr>
              <a:t>rosmsg list</a:t>
            </a:r>
            <a:r>
              <a:rPr lang="zh-CN" altLang="en-US" sz="2100" dirty="0"/>
              <a:t>		</a:t>
            </a:r>
          </a:p>
          <a:p>
            <a:pPr>
              <a:lnSpc>
                <a:spcPct val="140000"/>
              </a:lnSpc>
            </a:pPr>
            <a:r>
              <a:rPr lang="zh-CN" altLang="en-US" sz="2100" dirty="0"/>
              <a:t>#列出系统上所有的msg</a:t>
            </a:r>
          </a:p>
          <a:p>
            <a:pPr>
              <a:lnSpc>
                <a:spcPct val="140000"/>
              </a:lnSpc>
            </a:pPr>
            <a:endParaRPr lang="zh-CN" altLang="en-US" sz="2100" dirty="0"/>
          </a:p>
          <a:p>
            <a:pPr>
              <a:lnSpc>
                <a:spcPct val="140000"/>
              </a:lnSpc>
            </a:pPr>
            <a:r>
              <a:rPr lang="zh-CN" altLang="en-US" sz="2100" dirty="0">
                <a:solidFill>
                  <a:srgbClr val="FF0000"/>
                </a:solidFill>
              </a:rPr>
              <a:t>rosmsg show msg_name</a:t>
            </a:r>
            <a:endParaRPr lang="zh-CN" altLang="en-US" sz="2100" dirty="0"/>
          </a:p>
          <a:p>
            <a:pPr>
              <a:lnSpc>
                <a:spcPct val="140000"/>
              </a:lnSpc>
            </a:pPr>
            <a:r>
              <a:rPr lang="zh-CN" altLang="en-US" sz="2100" dirty="0"/>
              <a:t>#显示某个msg的内容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68B720-2E7D-46E2-816F-0C48CF1A4A4E}"/>
              </a:ext>
            </a:extLst>
          </p:cNvPr>
          <p:cNvSpPr txBox="1"/>
          <p:nvPr/>
        </p:nvSpPr>
        <p:spPr>
          <a:xfrm>
            <a:off x="1859758" y="449182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 err="1">
                <a:solidFill>
                  <a:srgbClr val="446382"/>
                </a:solidFill>
              </a:rPr>
              <a:t>topic&amp;msg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30CFC8-937D-4D82-BC31-0C65A1352C25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1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6106B590-C5CF-4804-B0B9-0C738437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0" y="1586299"/>
            <a:ext cx="26717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 err="1"/>
              <a:t>rostopic</a:t>
            </a:r>
            <a:endParaRPr lang="zh-CN" altLang="en-US" sz="3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078218-5148-4481-91CD-3C1048BF0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543440"/>
              </p:ext>
            </p:extLst>
          </p:nvPr>
        </p:nvGraphicFramePr>
        <p:xfrm>
          <a:off x="1442444" y="2514213"/>
          <a:ext cx="6259116" cy="27574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9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ros</a:t>
                      </a:r>
                      <a:r>
                        <a:rPr lang="en-US" altLang="zh-CN" sz="1800" b="0"/>
                        <a:t>topic</a:t>
                      </a:r>
                      <a:r>
                        <a:rPr lang="zh-CN" altLang="en-US" sz="1800" b="0"/>
                        <a:t> </a:t>
                      </a:r>
                      <a:r>
                        <a:rPr lang="en-US" altLang="zh-CN" sz="1800" b="0"/>
                        <a:t>list</a:t>
                      </a:r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/>
                        <a:t>列出当前所有的topic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rostopic info topic_name</a:t>
                      </a:r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显示某个topic的属性信息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rostopic echo topic_name</a:t>
                      </a:r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显示某个topic的内容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/>
                        <a:t>rostopic</a:t>
                      </a:r>
                      <a:r>
                        <a:rPr lang="en-US" altLang="zh-CN" sz="1800" dirty="0"/>
                        <a:t> pub </a:t>
                      </a:r>
                      <a:r>
                        <a:rPr lang="en-US" altLang="zh-CN" sz="1800" dirty="0" err="1"/>
                        <a:t>topic_name</a:t>
                      </a:r>
                      <a:r>
                        <a:rPr lang="en-US" altLang="zh-CN" sz="1800" dirty="0"/>
                        <a:t> ...</a:t>
                      </a:r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向某个topic发布内容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rostopic bw topic_name</a:t>
                      </a:r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查看某个topic的带宽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rostopic hz topic_name</a:t>
                      </a:r>
                      <a:endParaRPr lang="en-US" altLang="zh-CN" sz="1800"/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查看某个topic的频率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rostopic find topic_type</a:t>
                      </a:r>
                      <a:endParaRPr lang="en-US" altLang="zh-CN" sz="1800"/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查找某个类型的topic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rostopic type topic_name</a:t>
                      </a:r>
                      <a:endParaRPr lang="en-US" altLang="zh-CN" sz="1800"/>
                    </a:p>
                  </a:txBody>
                  <a:tcPr marL="68582" marR="68582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查看某个topic的类型(msg)</a:t>
                      </a:r>
                    </a:p>
                  </a:txBody>
                  <a:tcPr marL="68582" marR="68582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362094C-526E-48C8-B753-B1796AA909CE}"/>
              </a:ext>
            </a:extLst>
          </p:cNvPr>
          <p:cNvSpPr txBox="1"/>
          <p:nvPr/>
        </p:nvSpPr>
        <p:spPr>
          <a:xfrm>
            <a:off x="1859758" y="449182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二：</a:t>
            </a:r>
            <a:r>
              <a:rPr lang="en-US" altLang="zh-CN" sz="1200" dirty="0" err="1">
                <a:solidFill>
                  <a:srgbClr val="446382"/>
                </a:solidFill>
              </a:rPr>
              <a:t>topic&amp;msg</a:t>
            </a:r>
            <a:r>
              <a:rPr lang="zh-CN" altLang="en-US" sz="1200" dirty="0">
                <a:solidFill>
                  <a:srgbClr val="446382"/>
                </a:solidFill>
              </a:rPr>
              <a:t>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6229A1-CD0E-4F6D-B77B-A7DE1B20F523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9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61311" y="256603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topic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360291" y="3056572"/>
            <a:ext cx="2589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350" dirty="0">
                <a:solidFill>
                  <a:srgbClr val="000000"/>
                </a:solidFill>
                <a:latin typeface="Arial"/>
                <a:ea typeface="微软雅黑"/>
              </a:rPr>
              <a:t>三：</a:t>
            </a:r>
            <a:r>
              <a:rPr lang="en-US" altLang="zh-CN" sz="1350" dirty="0"/>
              <a:t> Gazebo</a:t>
            </a:r>
            <a:r>
              <a:rPr lang="zh-CN" altLang="en-US" sz="1350" dirty="0"/>
              <a:t>仿真中的</a:t>
            </a:r>
            <a:r>
              <a:rPr lang="en-US" altLang="zh-CN" sz="1350" dirty="0"/>
              <a:t>topic</a:t>
            </a:r>
            <a:r>
              <a:rPr lang="zh-CN" altLang="en-US" sz="1350" dirty="0"/>
              <a:t>介绍</a:t>
            </a:r>
            <a:endParaRPr lang="zh-CN" altLang="en-US" sz="135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E3352F-2C71-4A10-B986-891E79CFDB57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71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F19A9-3C1D-4856-9C68-86A049117C9C}"/>
              </a:ext>
            </a:extLst>
          </p:cNvPr>
          <p:cNvSpPr/>
          <p:nvPr/>
        </p:nvSpPr>
        <p:spPr>
          <a:xfrm>
            <a:off x="775438" y="2136507"/>
            <a:ext cx="699474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启动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Gazebo</a:t>
            </a: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仿真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&amp;</a:t>
            </a: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rostopic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list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roslaunch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robot_sim_demo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robot_spawn.launch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新建终端，输入如下命令：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list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BAA3B7-6F7C-4C54-8C02-CA259CB0173A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3E191-53FA-459E-87A8-52062D90E5B1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0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973A11-C367-4AFA-B462-64FBFACE8B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8"/>
          <a:stretch/>
        </p:blipFill>
        <p:spPr>
          <a:xfrm>
            <a:off x="1859756" y="1448828"/>
            <a:ext cx="5304524" cy="406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09DC8C-6617-4403-839E-7325E0181EF5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59F824-20C3-479E-A7B8-B90D97DE92F1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19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F19A9-3C1D-4856-9C68-86A049117C9C}"/>
              </a:ext>
            </a:extLst>
          </p:cNvPr>
          <p:cNvSpPr/>
          <p:nvPr/>
        </p:nvSpPr>
        <p:spPr>
          <a:xfrm>
            <a:off x="721660" y="1763644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rostopic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info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D62FEE-80A3-461D-86E0-EA176A8E2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0" r="1679" b="1261"/>
          <a:stretch/>
        </p:blipFill>
        <p:spPr>
          <a:xfrm>
            <a:off x="1647064" y="3661086"/>
            <a:ext cx="5849873" cy="15573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4CF317-47FC-4326-A0A5-89021043D35D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196B6D-3D19-4817-9E8C-61F20C725C1E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40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A88B6D-5268-4715-A99B-8332FE35FEE3}"/>
              </a:ext>
            </a:extLst>
          </p:cNvPr>
          <p:cNvSpPr/>
          <p:nvPr/>
        </p:nvSpPr>
        <p:spPr>
          <a:xfrm>
            <a:off x="721660" y="1763644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rostopic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info 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/input/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teleop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3C95D1-875B-4B5A-9CB4-EA6DE0E923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9"/>
          <a:stretch/>
        </p:blipFill>
        <p:spPr>
          <a:xfrm>
            <a:off x="1625723" y="3794251"/>
            <a:ext cx="5892554" cy="13001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08C883-85D9-4122-9F20-5315B5AFB827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505D7C-85A5-4204-8A93-889A3134F47B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51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49187"/>
            <a:ext cx="150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3ABC4"/>
                </a:solidFill>
              </a:rPr>
              <a:t>topic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1660" y="178744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220" name=" 220"/>
          <p:cNvSpPr/>
          <p:nvPr/>
        </p:nvSpPr>
        <p:spPr>
          <a:xfrm>
            <a:off x="1308735" y="2308384"/>
            <a:ext cx="3309938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tx1"/>
                </a:solidFill>
              </a:rPr>
              <a:t>一：</a:t>
            </a:r>
            <a:r>
              <a:rPr lang="en-US" altLang="zh-CN" sz="1350" dirty="0" err="1">
                <a:solidFill>
                  <a:schemeClr val="tx1"/>
                </a:solidFill>
              </a:rPr>
              <a:t>topic&amp;msg</a:t>
            </a:r>
            <a:r>
              <a:rPr lang="zh-CN" altLang="en-US" sz="135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9156" y="230931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1</a:t>
            </a:r>
          </a:p>
        </p:txBody>
      </p:sp>
      <p:sp>
        <p:nvSpPr>
          <p:cNvPr id="12" name=" 220"/>
          <p:cNvSpPr/>
          <p:nvPr/>
        </p:nvSpPr>
        <p:spPr>
          <a:xfrm>
            <a:off x="1310641" y="2750344"/>
            <a:ext cx="3308033" cy="301943"/>
          </a:xfrm>
          <a:prstGeom prst="homePlate">
            <a:avLst>
              <a:gd name="adj" fmla="val 69750"/>
            </a:avLst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1061" y="2751274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2</a:t>
            </a:r>
          </a:p>
        </p:txBody>
      </p:sp>
      <p:sp>
        <p:nvSpPr>
          <p:cNvPr id="14" name=" 220"/>
          <p:cNvSpPr/>
          <p:nvPr/>
        </p:nvSpPr>
        <p:spPr>
          <a:xfrm>
            <a:off x="1310640" y="3183731"/>
            <a:ext cx="3261360" cy="301943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061" y="3184662"/>
            <a:ext cx="280846" cy="3000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350" dirty="0"/>
              <a:t>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10641" y="2772251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二：</a:t>
            </a:r>
            <a:r>
              <a:rPr lang="en-US" altLang="zh-CN" sz="1350" dirty="0" err="1"/>
              <a:t>topic&amp;msg</a:t>
            </a:r>
            <a:r>
              <a:rPr lang="zh-CN" altLang="en-US" sz="1350" dirty="0"/>
              <a:t>命令</a:t>
            </a:r>
            <a:endParaRPr lang="en-US" altLang="zh-CN" sz="135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10640" y="3205639"/>
            <a:ext cx="3308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三：</a:t>
            </a:r>
            <a:r>
              <a:rPr lang="en-US" altLang="zh-CN" sz="1350" dirty="0"/>
              <a:t>Gazebo</a:t>
            </a:r>
            <a:r>
              <a:rPr lang="zh-CN" altLang="en-US" sz="1350" dirty="0"/>
              <a:t>仿真中的</a:t>
            </a:r>
            <a:r>
              <a:rPr lang="en-US" altLang="zh-CN" sz="1350" dirty="0"/>
              <a:t>topic</a:t>
            </a:r>
            <a:r>
              <a:rPr lang="zh-CN" altLang="en-US" sz="1350" dirty="0"/>
              <a:t>介绍</a:t>
            </a:r>
            <a:endParaRPr lang="en-US" altLang="zh-CN" sz="135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A88B6D-5268-4715-A99B-8332FE35FEE3}"/>
              </a:ext>
            </a:extLst>
          </p:cNvPr>
          <p:cNvSpPr/>
          <p:nvPr/>
        </p:nvSpPr>
        <p:spPr>
          <a:xfrm>
            <a:off x="788243" y="2236380"/>
            <a:ext cx="6994743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启动键盘控制机器人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新建终端，输入如下命令：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rosrun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robot_sim_demo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robot_keyboard_teleop.py</a:t>
            </a: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A57C97-59F3-4B69-863F-E24A328B6601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80819-54DF-4A05-ADDD-966A1E6E926C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67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C99C5A-6BE1-44B4-A949-A001D765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9" y="1782990"/>
            <a:ext cx="5925845" cy="34154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F9A705-37AF-4963-A60A-9FA9ACEA3B50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AB29A-9B2D-4D17-B654-8C368FA4EE21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50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58C426-D50C-4262-A695-A76AC19B1DCA}"/>
              </a:ext>
            </a:extLst>
          </p:cNvPr>
          <p:cNvSpPr/>
          <p:nvPr/>
        </p:nvSpPr>
        <p:spPr>
          <a:xfrm>
            <a:off x="721660" y="1763644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rostopic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info 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在之前终端下重新输入如下命令：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info 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/input/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teleop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5ED851-0569-4D4D-AF1A-9560B9F64F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31" b="5378"/>
          <a:stretch/>
        </p:blipFill>
        <p:spPr>
          <a:xfrm>
            <a:off x="1519193" y="3661088"/>
            <a:ext cx="6105617" cy="1591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7D5CF5-A143-45DC-BCDC-652276C7BCEC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85D762-AE7D-4BEA-B060-D4DDDDB0D43F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58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58C426-D50C-4262-A695-A76AC19B1DCA}"/>
              </a:ext>
            </a:extLst>
          </p:cNvPr>
          <p:cNvSpPr/>
          <p:nvPr/>
        </p:nvSpPr>
        <p:spPr>
          <a:xfrm>
            <a:off x="721660" y="1730352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rostopic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echo 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echo 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/input/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teleop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A34046-D65A-4ED8-B642-8731A21C8B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8"/>
          <a:stretch/>
        </p:blipFill>
        <p:spPr>
          <a:xfrm>
            <a:off x="1492254" y="3545972"/>
            <a:ext cx="5200650" cy="21171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47A4D9-43EE-4D0A-9A38-B3463E30150D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98ACD2-97EF-470D-9469-2B340BC472CA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70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58C426-D50C-4262-A695-A76AC19B1DCA}"/>
              </a:ext>
            </a:extLst>
          </p:cNvPr>
          <p:cNvSpPr/>
          <p:nvPr/>
        </p:nvSpPr>
        <p:spPr>
          <a:xfrm>
            <a:off x="814875" y="2083240"/>
            <a:ext cx="6994743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rostopic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echo 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在键盘控制机器人的终端下控制机器人移动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回到当前终端重新输入如下命令：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rostopic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echo 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cmd_vel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/input/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teleop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2D5392-869D-4D15-8A9A-CDDA2F74458C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2A050-ECC2-4399-8B43-F5ACC21B124A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29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40212F-056B-4F5F-B44D-0AE1D386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"/>
          <a:stretch/>
        </p:blipFill>
        <p:spPr>
          <a:xfrm>
            <a:off x="1525850" y="1923474"/>
            <a:ext cx="6092301" cy="33560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805BF1-457F-44C8-ADAA-7BC490F2B141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C62FC3-4582-4CC3-97D5-CBE7B9F4B5E6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447081-7CDF-4D55-A815-82BCAB68348E}"/>
              </a:ext>
            </a:extLst>
          </p:cNvPr>
          <p:cNvSpPr/>
          <p:nvPr/>
        </p:nvSpPr>
        <p:spPr>
          <a:xfrm>
            <a:off x="897672" y="2109873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rosmsg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list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rostmsg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list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B3F4D3-112D-4476-A4CA-45F0CA176093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78164-5289-44A9-A8E3-C181C7D56755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56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4F187-65BE-4693-B564-8CCDA438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"/>
          <a:stretch/>
        </p:blipFill>
        <p:spPr>
          <a:xfrm>
            <a:off x="1582445" y="1685925"/>
            <a:ext cx="5979111" cy="37322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77BD29-BF43-4080-B8EE-C8F15902016A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E21AB5-7E6A-4C43-9478-140A2381868E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587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446382"/>
                </a:solidFill>
                <a:latin typeface="Arial"/>
                <a:ea typeface="微软雅黑"/>
              </a:rPr>
              <a:t>中国大学慕课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96F50E-B4CE-4E91-942C-079FB223CD3E}"/>
              </a:ext>
            </a:extLst>
          </p:cNvPr>
          <p:cNvSpPr/>
          <p:nvPr/>
        </p:nvSpPr>
        <p:spPr>
          <a:xfrm>
            <a:off x="721660" y="1643795"/>
            <a:ext cx="699474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r>
              <a:rPr lang="en-US" altLang="zh-CN" b="1" dirty="0" err="1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rosmsg</a:t>
            </a:r>
            <a:r>
              <a:rPr lang="en-US" altLang="zh-CN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</a:rPr>
              <a:t> show</a:t>
            </a:r>
            <a:endParaRPr lang="zh-CN" altLang="en-US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</a:endParaRP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defRPr/>
            </a:pPr>
            <a:endParaRPr lang="en-US" altLang="zh-CN" b="1" dirty="0">
              <a:solidFill>
                <a:srgbClr val="477DEA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marL="600075" lvl="1" indent="-257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477DEA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操作：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/>
              </a:rPr>
              <a:t>在终端输入如下命令：</a:t>
            </a:r>
            <a:endParaRPr lang="en-US" altLang="zh-CN" sz="1500" dirty="0">
              <a:solidFill>
                <a:srgbClr val="000000"/>
              </a:solidFill>
              <a:latin typeface="微软雅黑"/>
            </a:endParaRPr>
          </a:p>
          <a:p>
            <a:pPr marL="1063800" lvl="1" indent="-257175">
              <a:lnSpc>
                <a:spcPct val="150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$ 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</a:rPr>
              <a:t>rostmsg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</a:rPr>
              <a:t> show geometry/Twist</a:t>
            </a:r>
            <a:endParaRPr lang="zh-CN" altLang="en-US" sz="1500" dirty="0">
              <a:solidFill>
                <a:srgbClr val="000000"/>
              </a:solidFill>
              <a:latin typeface="微软雅黑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defRPr/>
            </a:pPr>
            <a:r>
              <a:rPr lang="zh-CN" altLang="en-US" sz="1050" dirty="0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endParaRPr lang="en-US" altLang="zh-CN" sz="10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BE0E6-0CE2-4834-BF6B-C650E7C984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98" r="809"/>
          <a:stretch/>
        </p:blipFill>
        <p:spPr>
          <a:xfrm>
            <a:off x="1615738" y="3541239"/>
            <a:ext cx="5912528" cy="15979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C0E3DD-61A1-4A2A-9C45-13741D50FA19}"/>
              </a:ext>
            </a:extLst>
          </p:cNvPr>
          <p:cNvSpPr txBox="1"/>
          <p:nvPr/>
        </p:nvSpPr>
        <p:spPr>
          <a:xfrm>
            <a:off x="1859758" y="449185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446382"/>
                </a:solidFill>
                <a:latin typeface="Arial"/>
                <a:ea typeface="微软雅黑"/>
              </a:rPr>
              <a:t>三</a:t>
            </a:r>
            <a:r>
              <a:rPr lang="zh-CN" altLang="en-US" sz="1200" dirty="0">
                <a:solidFill>
                  <a:srgbClr val="446382"/>
                </a:solidFill>
              </a:rPr>
              <a:t>：</a:t>
            </a:r>
            <a:r>
              <a:rPr lang="en-US" altLang="zh-CN" sz="1200" dirty="0">
                <a:solidFill>
                  <a:srgbClr val="446382"/>
                </a:solidFill>
              </a:rPr>
              <a:t>Gazebo</a:t>
            </a:r>
            <a:r>
              <a:rPr lang="zh-CN" altLang="en-US" sz="1200" dirty="0">
                <a:solidFill>
                  <a:srgbClr val="446382"/>
                </a:solidFill>
              </a:rPr>
              <a:t>仿真中的</a:t>
            </a:r>
            <a:r>
              <a:rPr lang="en-US" altLang="zh-CN" sz="1200" dirty="0">
                <a:solidFill>
                  <a:srgbClr val="446382"/>
                </a:solidFill>
              </a:rPr>
              <a:t>topic</a:t>
            </a:r>
            <a:r>
              <a:rPr lang="zh-CN" altLang="en-US" sz="1200" dirty="0">
                <a:solidFill>
                  <a:srgbClr val="446382"/>
                </a:solidFill>
              </a:rPr>
              <a:t>介绍</a:t>
            </a:r>
            <a:endParaRPr lang="zh-CN" altLang="en-US" sz="1200" dirty="0">
              <a:solidFill>
                <a:srgbClr val="446382"/>
              </a:solidFill>
              <a:latin typeface="Arial"/>
              <a:ea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0DDDA1-B5EB-45DF-8321-EDFC2086D062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01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952" y="2560320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/>
              <a:t>谢    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2644616" y="2229326"/>
            <a:ext cx="3999548" cy="2466023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27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9756" y="458061"/>
            <a:ext cx="167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3ABC4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39985" y="2566037"/>
            <a:ext cx="83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topic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791146" y="3128119"/>
            <a:ext cx="1733168" cy="30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350" dirty="0"/>
              <a:t>一：</a:t>
            </a:r>
            <a:r>
              <a:rPr lang="en-US" altLang="zh-CN" sz="1350" dirty="0"/>
              <a:t> </a:t>
            </a:r>
            <a:r>
              <a:rPr lang="en-US" altLang="zh-CN" sz="1350" dirty="0" err="1"/>
              <a:t>topic&amp;msg</a:t>
            </a:r>
            <a:r>
              <a:rPr lang="zh-CN" altLang="en-US" sz="1350" dirty="0"/>
              <a:t>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FFEE70-B377-443E-A9BE-76815C48D722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A5D6BB06-0CBA-410E-AC7B-E655279E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54" y="1894735"/>
            <a:ext cx="27003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/>
              <a:t>topic</a:t>
            </a:r>
            <a:r>
              <a:rPr lang="zh-CN" altLang="en-US" sz="3000" dirty="0"/>
              <a:t>介绍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F947A572-F399-41B1-A348-AF0B5DCF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292959"/>
            <a:ext cx="5476875" cy="94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100" dirty="0"/>
              <a:t>	</a:t>
            </a:r>
            <a:r>
              <a:rPr lang="zh-CN" altLang="en-US" sz="2100" dirty="0"/>
              <a:t>基于发布（publish）/订阅（subscrib）模型的消息（message）通信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69EED-FE4C-4310-8A01-D97B958B94A2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49561F1F-C8AE-417F-8C04-32555AA0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815" y="1795351"/>
            <a:ext cx="519637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1.publisher注册</a:t>
            </a:r>
          </a:p>
          <a:p>
            <a:endParaRPr lang="zh-CN" altLang="en-US" dirty="0"/>
          </a:p>
          <a:p>
            <a:r>
              <a:rPr lang="zh-CN" altLang="en-US" dirty="0"/>
              <a:t>2.subscriber注册</a:t>
            </a:r>
          </a:p>
          <a:p>
            <a:endParaRPr lang="zh-CN" altLang="en-US" dirty="0"/>
          </a:p>
          <a:p>
            <a:r>
              <a:rPr lang="zh-CN" altLang="en-US" dirty="0"/>
              <a:t>3.ROS Master进行信息匹配</a:t>
            </a:r>
          </a:p>
          <a:p>
            <a:endParaRPr lang="zh-CN" altLang="en-US" dirty="0"/>
          </a:p>
          <a:p>
            <a:r>
              <a:rPr lang="zh-CN" altLang="en-US" dirty="0"/>
              <a:t>4.subscriber发送连接请求</a:t>
            </a:r>
          </a:p>
          <a:p>
            <a:endParaRPr lang="zh-CN" altLang="en-US" dirty="0"/>
          </a:p>
          <a:p>
            <a:r>
              <a:rPr lang="zh-CN" altLang="en-US" dirty="0"/>
              <a:t>5.publisher确认连接请求</a:t>
            </a:r>
          </a:p>
          <a:p>
            <a:endParaRPr lang="zh-CN" altLang="en-US" dirty="0"/>
          </a:p>
          <a:p>
            <a:r>
              <a:rPr lang="zh-CN" altLang="en-US" dirty="0"/>
              <a:t>6.subscriber尝试与publisher建立连接</a:t>
            </a:r>
          </a:p>
          <a:p>
            <a:endParaRPr lang="zh-CN" altLang="en-US" dirty="0"/>
          </a:p>
          <a:p>
            <a:r>
              <a:rPr lang="zh-CN" altLang="en-US" dirty="0"/>
              <a:t>7.publisher向subscriber发送数据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E37EE9-79E4-4DCA-A556-4353A99B3440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7F8841-AC02-4CC7-BBB2-84F9869A2796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57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4F19474D-E5F0-4B8A-B8BC-DCD78128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23" y="1578771"/>
            <a:ext cx="491966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dirty="0"/>
              <a:t>1.publisher注册</a:t>
            </a:r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      </a:t>
            </a:r>
            <a:r>
              <a:rPr lang="zh-CN" altLang="en-US" sz="1350" dirty="0"/>
              <a:t>        注册</a:t>
            </a:r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2.subscriber注册</a:t>
            </a:r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                                         </a:t>
            </a:r>
            <a:r>
              <a:rPr lang="zh-CN" altLang="en-US" sz="1350" dirty="0"/>
              <a:t>注册</a:t>
            </a:r>
            <a:endParaRPr lang="en-US" altLang="zh-CN" sz="135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91A08C-55B4-4970-B880-471CF9EC822F}"/>
              </a:ext>
            </a:extLst>
          </p:cNvPr>
          <p:cNvSpPr/>
          <p:nvPr/>
        </p:nvSpPr>
        <p:spPr>
          <a:xfrm>
            <a:off x="3414738" y="2093119"/>
            <a:ext cx="1079897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7FDB1D2-EE8A-4105-8691-A992561604F4}"/>
              </a:ext>
            </a:extLst>
          </p:cNvPr>
          <p:cNvSpPr/>
          <p:nvPr/>
        </p:nvSpPr>
        <p:spPr>
          <a:xfrm>
            <a:off x="2512242" y="3021806"/>
            <a:ext cx="1253729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54D845-422E-463A-9FD8-5C86460CE335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flipV="1">
            <a:off x="3139702" y="2462214"/>
            <a:ext cx="433388" cy="5595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676FA7E-C15D-4738-BAD2-A6A84A663BDD}"/>
              </a:ext>
            </a:extLst>
          </p:cNvPr>
          <p:cNvSpPr/>
          <p:nvPr/>
        </p:nvSpPr>
        <p:spPr>
          <a:xfrm>
            <a:off x="3573089" y="3993958"/>
            <a:ext cx="1079897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AE45DD7-D6C7-4319-B1B4-BC4FAAB2ECB1}"/>
              </a:ext>
            </a:extLst>
          </p:cNvPr>
          <p:cNvSpPr/>
          <p:nvPr/>
        </p:nvSpPr>
        <p:spPr>
          <a:xfrm>
            <a:off x="4494633" y="4990513"/>
            <a:ext cx="1438275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Subscriber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89EFF8-EAE6-4278-853E-586D7F6ADD1B}"/>
              </a:ext>
            </a:extLst>
          </p:cNvPr>
          <p:cNvCxnSpPr>
            <a:stCxn id="14" idx="0"/>
            <a:endCxn id="13" idx="5"/>
          </p:cNvCxnSpPr>
          <p:nvPr/>
        </p:nvCxnSpPr>
        <p:spPr>
          <a:xfrm flipH="1" flipV="1">
            <a:off x="4494633" y="4363052"/>
            <a:ext cx="719138" cy="627459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0221322-E136-4CCA-A845-F7226BAC3BB7}"/>
              </a:ext>
            </a:extLst>
          </p:cNvPr>
          <p:cNvSpPr/>
          <p:nvPr/>
        </p:nvSpPr>
        <p:spPr>
          <a:xfrm>
            <a:off x="2512242" y="4990513"/>
            <a:ext cx="1253729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92E40F-9F50-48CC-9AEA-5E193EC0BC5C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DA70E7-F82F-4792-8EFE-4D530C78479E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0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95750C7E-79A7-4E8B-9F66-6BE13D13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856" y="1487301"/>
            <a:ext cx="491966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00" dirty="0"/>
              <a:t>3.</a:t>
            </a:r>
            <a:r>
              <a:rPr lang="zh-CN" altLang="en-US" sz="2100" dirty="0"/>
              <a:t>ROS Master进行信息匹配</a:t>
            </a:r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      </a:t>
            </a:r>
            <a:r>
              <a:rPr lang="zh-CN" altLang="en-US" sz="1350" dirty="0"/>
              <a:t>                        信息匹配</a:t>
            </a:r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4.subscriber发送连接请求</a:t>
            </a:r>
          </a:p>
          <a:p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1350" dirty="0"/>
              <a:t>                                   </a:t>
            </a:r>
          </a:p>
          <a:p>
            <a:r>
              <a:rPr lang="zh-CN" altLang="en-US" sz="1350" dirty="0"/>
              <a:t>                                     链接请求</a:t>
            </a:r>
            <a:endParaRPr lang="zh-CN" altLang="en-US" sz="2100" dirty="0"/>
          </a:p>
          <a:p>
            <a:r>
              <a:rPr lang="zh-CN" altLang="en-US" sz="1350" dirty="0"/>
              <a:t>                               </a:t>
            </a:r>
            <a:endParaRPr lang="zh-CN" altLang="en-US" sz="2100" dirty="0"/>
          </a:p>
          <a:p>
            <a:r>
              <a:rPr lang="zh-CN" altLang="en-US" sz="1350" dirty="0"/>
              <a:t>                                                                 </a:t>
            </a:r>
            <a:endParaRPr lang="en-US" altLang="zh-CN" sz="135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FDB5C6C-2009-4FC8-B33E-FC9B66C0A21D}"/>
              </a:ext>
            </a:extLst>
          </p:cNvPr>
          <p:cNvSpPr/>
          <p:nvPr/>
        </p:nvSpPr>
        <p:spPr>
          <a:xfrm>
            <a:off x="3441371" y="2001651"/>
            <a:ext cx="1079897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BDD747-73E1-4A33-9288-68E310B3D73D}"/>
              </a:ext>
            </a:extLst>
          </p:cNvPr>
          <p:cNvSpPr/>
          <p:nvPr/>
        </p:nvSpPr>
        <p:spPr>
          <a:xfrm>
            <a:off x="2538875" y="2930338"/>
            <a:ext cx="1253729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D6F2F90-B568-4D82-89A9-2BD357F8B524}"/>
              </a:ext>
            </a:extLst>
          </p:cNvPr>
          <p:cNvSpPr/>
          <p:nvPr/>
        </p:nvSpPr>
        <p:spPr>
          <a:xfrm>
            <a:off x="3599722" y="3949091"/>
            <a:ext cx="1079897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AD84E4-6704-4A89-81C8-4C6A70F3B94F}"/>
              </a:ext>
            </a:extLst>
          </p:cNvPr>
          <p:cNvSpPr/>
          <p:nvPr/>
        </p:nvSpPr>
        <p:spPr>
          <a:xfrm>
            <a:off x="4521266" y="4945646"/>
            <a:ext cx="1438275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Subscriber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F59CA78-AEC0-4F62-AE1A-245FA570AF6C}"/>
              </a:ext>
            </a:extLst>
          </p:cNvPr>
          <p:cNvSpPr/>
          <p:nvPr/>
        </p:nvSpPr>
        <p:spPr>
          <a:xfrm>
            <a:off x="2538875" y="4945646"/>
            <a:ext cx="1253729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14B0591-5419-43FA-9FC6-8012B98B9C89}"/>
              </a:ext>
            </a:extLst>
          </p:cNvPr>
          <p:cNvSpPr/>
          <p:nvPr/>
        </p:nvSpPr>
        <p:spPr>
          <a:xfrm>
            <a:off x="4521266" y="2930338"/>
            <a:ext cx="1438275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Subscriber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38AADD-81C5-4DC1-AA06-5D14F1873E57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flipH="1" flipV="1">
            <a:off x="4439113" y="2302881"/>
            <a:ext cx="719138" cy="627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1376F4-AFC9-4455-A82A-48E3761CACEB}"/>
              </a:ext>
            </a:extLst>
          </p:cNvPr>
          <p:cNvCxnSpPr/>
          <p:nvPr/>
        </p:nvCxnSpPr>
        <p:spPr>
          <a:xfrm flipH="1">
            <a:off x="3792604" y="5161148"/>
            <a:ext cx="7286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116EE5F-0033-4E5E-85C4-562EC2E06D9B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E65449-7C28-4BB0-A71C-8BD9C8979287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7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412EF0A8-B492-4E22-A3FE-E7F3F85E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044" y="1513937"/>
            <a:ext cx="4919663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00" dirty="0"/>
              <a:t>5.publisher确认连接请求</a:t>
            </a:r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      </a:t>
            </a:r>
            <a:r>
              <a:rPr lang="zh-CN" altLang="en-US" sz="1350" dirty="0"/>
              <a:t>        </a:t>
            </a:r>
          </a:p>
          <a:p>
            <a:r>
              <a:rPr lang="zh-CN" altLang="en-US" sz="1350" dirty="0"/>
              <a:t>         </a:t>
            </a:r>
          </a:p>
          <a:p>
            <a:r>
              <a:rPr lang="zh-CN" altLang="en-US" sz="1350" dirty="0"/>
              <a:t>                                     确认请求</a:t>
            </a:r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6.subscriber尝试与publisher建立连接</a:t>
            </a:r>
          </a:p>
          <a:p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1350" dirty="0"/>
              <a:t>                                               </a:t>
            </a:r>
          </a:p>
          <a:p>
            <a:r>
              <a:rPr lang="en-US" altLang="zh-CN" sz="1350" dirty="0"/>
              <a:t>                                     </a:t>
            </a:r>
            <a:r>
              <a:rPr lang="zh-CN" altLang="en-US" sz="1350" dirty="0"/>
              <a:t>尝试连接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79E37F3-11A5-43A8-9A98-BAFE12D7FD18}"/>
              </a:ext>
            </a:extLst>
          </p:cNvPr>
          <p:cNvSpPr/>
          <p:nvPr/>
        </p:nvSpPr>
        <p:spPr>
          <a:xfrm>
            <a:off x="3712910" y="4035660"/>
            <a:ext cx="1079897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27DD9A-6486-43D8-9696-6E115F4A6A59}"/>
              </a:ext>
            </a:extLst>
          </p:cNvPr>
          <p:cNvSpPr/>
          <p:nvPr/>
        </p:nvSpPr>
        <p:spPr>
          <a:xfrm>
            <a:off x="4634454" y="5032215"/>
            <a:ext cx="1438275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Subscriber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19B1933-4FD2-4AE9-A1CB-138BCC324E22}"/>
              </a:ext>
            </a:extLst>
          </p:cNvPr>
          <p:cNvSpPr/>
          <p:nvPr/>
        </p:nvSpPr>
        <p:spPr>
          <a:xfrm>
            <a:off x="2652063" y="5032215"/>
            <a:ext cx="1253729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469A553-0C5B-4FCF-9F3D-A4B5C60C82AF}"/>
              </a:ext>
            </a:extLst>
          </p:cNvPr>
          <p:cNvSpPr/>
          <p:nvPr/>
        </p:nvSpPr>
        <p:spPr>
          <a:xfrm>
            <a:off x="3712910" y="2027095"/>
            <a:ext cx="1079897" cy="4333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31B4D19-614F-4308-B51B-CF26D10EE98B}"/>
              </a:ext>
            </a:extLst>
          </p:cNvPr>
          <p:cNvSpPr/>
          <p:nvPr/>
        </p:nvSpPr>
        <p:spPr>
          <a:xfrm>
            <a:off x="4634454" y="3023648"/>
            <a:ext cx="1438275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Subscriber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72BD799-8C6F-4479-96AA-92E0553FF5DF}"/>
              </a:ext>
            </a:extLst>
          </p:cNvPr>
          <p:cNvSpPr/>
          <p:nvPr/>
        </p:nvSpPr>
        <p:spPr>
          <a:xfrm>
            <a:off x="2652063" y="3023648"/>
            <a:ext cx="1253729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2EA93B9-FF57-41D2-8DC3-365ACB99F5B8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3905791" y="3240342"/>
            <a:ext cx="7286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273C8F-56E6-4780-862C-2C72A119B64B}"/>
              </a:ext>
            </a:extLst>
          </p:cNvPr>
          <p:cNvCxnSpPr>
            <a:cxnSpLocks/>
          </p:cNvCxnSpPr>
          <p:nvPr/>
        </p:nvCxnSpPr>
        <p:spPr>
          <a:xfrm>
            <a:off x="3905791" y="5247716"/>
            <a:ext cx="7286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CAC869-8377-41D2-A7D4-20A0D9DA89BE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4B4F60-AD1F-448A-A3CB-D8299C560355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77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92415" y="55654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D9812-663F-4F68-AD91-899DBDD2E78F}"/>
              </a:ext>
            </a:extLst>
          </p:cNvPr>
          <p:cNvSpPr txBox="1"/>
          <p:nvPr/>
        </p:nvSpPr>
        <p:spPr>
          <a:xfrm>
            <a:off x="496957" y="1447800"/>
            <a:ext cx="2564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0" dirty="0"/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0CAC6D0B-E8D2-4D91-B24B-D8C74144B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819" y="1552555"/>
            <a:ext cx="4919663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100" dirty="0"/>
          </a:p>
          <a:p>
            <a:r>
              <a:rPr lang="zh-CN" altLang="en-US" sz="2100" dirty="0">
                <a:sym typeface="宋体" panose="02010600030101010101" pitchFamily="2" charset="-122"/>
              </a:rPr>
              <a:t>7.publisher向subscriber发送数据</a:t>
            </a:r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2100" dirty="0"/>
              <a:t>      </a:t>
            </a:r>
            <a:r>
              <a:rPr lang="zh-CN" altLang="en-US" sz="1350" dirty="0"/>
              <a:t>        </a:t>
            </a:r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1350" dirty="0"/>
          </a:p>
          <a:p>
            <a:r>
              <a:rPr lang="zh-CN" altLang="en-US" sz="1350" dirty="0"/>
              <a:t>                                       发送数据</a:t>
            </a:r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r>
              <a:rPr lang="zh-CN" altLang="en-US" sz="1350" dirty="0"/>
              <a:t>                                                                </a:t>
            </a:r>
            <a:endParaRPr lang="en-US" altLang="zh-CN" sz="135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C82A49-A890-4125-9E13-9E93F5719D37}"/>
              </a:ext>
            </a:extLst>
          </p:cNvPr>
          <p:cNvSpPr/>
          <p:nvPr/>
        </p:nvSpPr>
        <p:spPr>
          <a:xfrm>
            <a:off x="3863857" y="3298012"/>
            <a:ext cx="1079897" cy="4321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Master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3F70AD2-6D93-4419-A773-84678F1CE7C2}"/>
              </a:ext>
            </a:extLst>
          </p:cNvPr>
          <p:cNvSpPr/>
          <p:nvPr/>
        </p:nvSpPr>
        <p:spPr>
          <a:xfrm>
            <a:off x="2786341" y="4095728"/>
            <a:ext cx="1253729" cy="4333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Publisher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ED204C6-A59C-4448-B750-655B2B1653E0}"/>
              </a:ext>
            </a:extLst>
          </p:cNvPr>
          <p:cNvSpPr/>
          <p:nvPr/>
        </p:nvSpPr>
        <p:spPr>
          <a:xfrm>
            <a:off x="4768732" y="4095728"/>
            <a:ext cx="1437084" cy="4333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350" noProof="1"/>
              <a:t>Subscriber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C52CF5-541E-45E2-9D06-81EC8727E864}"/>
              </a:ext>
            </a:extLst>
          </p:cNvPr>
          <p:cNvCxnSpPr/>
          <p:nvPr/>
        </p:nvCxnSpPr>
        <p:spPr>
          <a:xfrm>
            <a:off x="4040069" y="4312422"/>
            <a:ext cx="7286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406A936-4A62-4F67-B0DA-CD2480F874B2}"/>
              </a:ext>
            </a:extLst>
          </p:cNvPr>
          <p:cNvSpPr txBox="1"/>
          <p:nvPr/>
        </p:nvSpPr>
        <p:spPr>
          <a:xfrm>
            <a:off x="1866566" y="453050"/>
            <a:ext cx="2254893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1200" dirty="0">
                <a:solidFill>
                  <a:srgbClr val="446382"/>
                </a:solidFill>
              </a:rPr>
              <a:t>一：</a:t>
            </a:r>
            <a:r>
              <a:rPr lang="en-US" altLang="zh-CN" sz="1200" dirty="0" err="1">
                <a:solidFill>
                  <a:srgbClr val="73ABC4"/>
                </a:solidFill>
              </a:rPr>
              <a:t>topic&amp;msg</a:t>
            </a:r>
            <a:r>
              <a:rPr lang="zh-CN" altLang="en-US" sz="1200" dirty="0">
                <a:solidFill>
                  <a:srgbClr val="73ABC4"/>
                </a:solidFill>
              </a:rPr>
              <a:t>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F34577-22B8-42B0-9A41-21231E621964}"/>
              </a:ext>
            </a:extLst>
          </p:cNvPr>
          <p:cNvSpPr txBox="1"/>
          <p:nvPr/>
        </p:nvSpPr>
        <p:spPr>
          <a:xfrm>
            <a:off x="731557" y="176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446382"/>
                </a:solidFill>
              </a:rPr>
              <a:t>实训</a:t>
            </a:r>
            <a:endParaRPr lang="en-US" altLang="zh-CN" sz="1200" dirty="0">
              <a:solidFill>
                <a:srgbClr val="44638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468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890</Words>
  <Application>Microsoft Office PowerPoint</Application>
  <PresentationFormat>全屏显示(4:3)</PresentationFormat>
  <Paragraphs>268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she</cp:lastModifiedBy>
  <cp:revision>548</cp:revision>
  <dcterms:created xsi:type="dcterms:W3CDTF">2017-08-03T09:01:00Z</dcterms:created>
  <dcterms:modified xsi:type="dcterms:W3CDTF">2018-09-13T13:14:51Z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2052-11.1.0.7711</vt:lpwstr>
  </property>
</Properties>
</file>