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8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0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3" r:id="rId3"/>
    <p:sldMasterId id="2147483696" r:id="rId4"/>
  </p:sldMasterIdLst>
  <p:notesMasterIdLst>
    <p:notesMasterId r:id="rId116"/>
  </p:notesMasterIdLst>
  <p:sldIdLst>
    <p:sldId id="256" r:id="rId5"/>
    <p:sldId id="320" r:id="rId6"/>
    <p:sldId id="322" r:id="rId7"/>
    <p:sldId id="371" r:id="rId8"/>
    <p:sldId id="325" r:id="rId9"/>
    <p:sldId id="327" r:id="rId10"/>
    <p:sldId id="328" r:id="rId11"/>
    <p:sldId id="373" r:id="rId12"/>
    <p:sldId id="372" r:id="rId13"/>
    <p:sldId id="330" r:id="rId14"/>
    <p:sldId id="331" r:id="rId15"/>
    <p:sldId id="374" r:id="rId16"/>
    <p:sldId id="378" r:id="rId17"/>
    <p:sldId id="333" r:id="rId18"/>
    <p:sldId id="379" r:id="rId19"/>
    <p:sldId id="334" r:id="rId20"/>
    <p:sldId id="335" r:id="rId21"/>
    <p:sldId id="336" r:id="rId22"/>
    <p:sldId id="265" r:id="rId23"/>
    <p:sldId id="383" r:id="rId24"/>
    <p:sldId id="382" r:id="rId25"/>
    <p:sldId id="381" r:id="rId26"/>
    <p:sldId id="384" r:id="rId27"/>
    <p:sldId id="386" r:id="rId28"/>
    <p:sldId id="385" r:id="rId29"/>
    <p:sldId id="380" r:id="rId30"/>
    <p:sldId id="337" r:id="rId31"/>
    <p:sldId id="338" r:id="rId32"/>
    <p:sldId id="339" r:id="rId33"/>
    <p:sldId id="340" r:id="rId34"/>
    <p:sldId id="389" r:id="rId35"/>
    <p:sldId id="388" r:id="rId36"/>
    <p:sldId id="387" r:id="rId37"/>
    <p:sldId id="390" r:id="rId38"/>
    <p:sldId id="376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9" r:id="rId47"/>
    <p:sldId id="350" r:id="rId48"/>
    <p:sldId id="351" r:id="rId49"/>
    <p:sldId id="354" r:id="rId50"/>
    <p:sldId id="352" r:id="rId51"/>
    <p:sldId id="355" r:id="rId52"/>
    <p:sldId id="356" r:id="rId53"/>
    <p:sldId id="348" r:id="rId54"/>
    <p:sldId id="359" r:id="rId55"/>
    <p:sldId id="361" r:id="rId56"/>
    <p:sldId id="362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58" r:id="rId65"/>
    <p:sldId id="391" r:id="rId66"/>
    <p:sldId id="395" r:id="rId67"/>
    <p:sldId id="394" r:id="rId68"/>
    <p:sldId id="260" r:id="rId69"/>
    <p:sldId id="396" r:id="rId70"/>
    <p:sldId id="259" r:id="rId71"/>
    <p:sldId id="261" r:id="rId72"/>
    <p:sldId id="397" r:id="rId73"/>
    <p:sldId id="263" r:id="rId74"/>
    <p:sldId id="264" r:id="rId75"/>
    <p:sldId id="398" r:id="rId76"/>
    <p:sldId id="266" r:id="rId77"/>
    <p:sldId id="267" r:id="rId78"/>
    <p:sldId id="399" r:id="rId79"/>
    <p:sldId id="393" r:id="rId80"/>
    <p:sldId id="401" r:id="rId81"/>
    <p:sldId id="400" r:id="rId82"/>
    <p:sldId id="402" r:id="rId83"/>
    <p:sldId id="403" r:id="rId84"/>
    <p:sldId id="404" r:id="rId85"/>
    <p:sldId id="405" r:id="rId86"/>
    <p:sldId id="406" r:id="rId87"/>
    <p:sldId id="392" r:id="rId88"/>
    <p:sldId id="407" r:id="rId89"/>
    <p:sldId id="311" r:id="rId90"/>
    <p:sldId id="413" r:id="rId91"/>
    <p:sldId id="412" r:id="rId92"/>
    <p:sldId id="411" r:id="rId93"/>
    <p:sldId id="410" r:id="rId94"/>
    <p:sldId id="408" r:id="rId95"/>
    <p:sldId id="416" r:id="rId96"/>
    <p:sldId id="415" r:id="rId97"/>
    <p:sldId id="414" r:id="rId98"/>
    <p:sldId id="409" r:id="rId99"/>
    <p:sldId id="423" r:id="rId100"/>
    <p:sldId id="422" r:id="rId101"/>
    <p:sldId id="421" r:id="rId102"/>
    <p:sldId id="424" r:id="rId103"/>
    <p:sldId id="420" r:id="rId104"/>
    <p:sldId id="275" r:id="rId105"/>
    <p:sldId id="276" r:id="rId106"/>
    <p:sldId id="277" r:id="rId107"/>
    <p:sldId id="419" r:id="rId108"/>
    <p:sldId id="286" r:id="rId109"/>
    <p:sldId id="279" r:id="rId110"/>
    <p:sldId id="287" r:id="rId111"/>
    <p:sldId id="280" r:id="rId112"/>
    <p:sldId id="281" r:id="rId113"/>
    <p:sldId id="282" r:id="rId114"/>
    <p:sldId id="283" r:id="rId1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presProps" Target="presProp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762D4-1816-433F-AA10-3EC62DFA0543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E2D20-41CC-4752-B914-4F54E4BD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7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8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41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你会发现工作空间下面会多出来两个文件夹，</a:t>
            </a:r>
            <a:r>
              <a:rPr lang="en-US" altLang="zh-CN" dirty="0"/>
              <a:t>build</a:t>
            </a:r>
            <a:r>
              <a:rPr lang="zh-CN" altLang="en-US" dirty="0"/>
              <a:t>和</a:t>
            </a:r>
            <a:r>
              <a:rPr lang="en-US" altLang="zh-CN" dirty="0" err="1"/>
              <a:t>devel</a:t>
            </a:r>
            <a:endParaRPr lang="en-US" altLang="zh-CN" dirty="0"/>
          </a:p>
          <a:p>
            <a:r>
              <a:rPr lang="zh-CN" altLang="en-US" dirty="0"/>
              <a:t>这两个文件夹是干嘛的呢？ 大家了解一下就行</a:t>
            </a:r>
            <a:endParaRPr lang="en-US" altLang="zh-CN" dirty="0"/>
          </a:p>
          <a:p>
            <a:r>
              <a:rPr lang="en-US" altLang="zh-CN" dirty="0"/>
              <a:t>Build</a:t>
            </a:r>
            <a:r>
              <a:rPr lang="zh-CN" altLang="en-US" dirty="0"/>
              <a:t>里面是</a:t>
            </a:r>
            <a:r>
              <a:rPr lang="en-US" altLang="zh-CN" dirty="0" err="1"/>
              <a:t>Cmake</a:t>
            </a:r>
            <a:r>
              <a:rPr lang="zh-CN" altLang="en-US" dirty="0"/>
              <a:t>和</a:t>
            </a:r>
            <a:r>
              <a:rPr lang="en-US" altLang="zh-CN" dirty="0"/>
              <a:t>catkin</a:t>
            </a:r>
            <a:r>
              <a:rPr lang="zh-CN" altLang="en-US" dirty="0"/>
              <a:t>缓存信息和中间文件</a:t>
            </a:r>
            <a:endParaRPr lang="en-US" altLang="zh-CN" dirty="0"/>
          </a:p>
          <a:p>
            <a:r>
              <a:rPr lang="en-US" altLang="zh-CN" dirty="0" err="1"/>
              <a:t>Devel</a:t>
            </a:r>
            <a:r>
              <a:rPr lang="zh-CN" altLang="en-US" dirty="0"/>
              <a:t>里面是生成的目标文件，包括</a:t>
            </a:r>
            <a:r>
              <a:rPr lang="en-US" altLang="zh-CN" dirty="0"/>
              <a:t>(</a:t>
            </a:r>
            <a:r>
              <a:rPr lang="zh-CN" altLang="en-US" dirty="0"/>
              <a:t>头文件、动态静态库，还有可执行文件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Src</a:t>
            </a:r>
            <a:r>
              <a:rPr lang="zh-CN" altLang="en-US" dirty="0"/>
              <a:t>是我们真正写代码的地方，我们写完</a:t>
            </a:r>
            <a:r>
              <a:rPr lang="en-US" altLang="zh-CN" dirty="0" err="1"/>
              <a:t>catkin_make</a:t>
            </a:r>
            <a:r>
              <a:rPr lang="zh-CN" altLang="en-US" dirty="0"/>
              <a:t>之后，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Build</a:t>
            </a:r>
            <a:r>
              <a:rPr lang="zh-CN" altLang="en-US" dirty="0"/>
              <a:t>和</a:t>
            </a:r>
            <a:r>
              <a:rPr lang="en-US" altLang="zh-CN" dirty="0" err="1"/>
              <a:t>devel</a:t>
            </a:r>
            <a:r>
              <a:rPr lang="zh-CN" altLang="en-US" dirty="0"/>
              <a:t>这两个文件夹你都不用管，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catkin</a:t>
            </a:r>
            <a:r>
              <a:rPr lang="zh-CN" altLang="en-US" dirty="0"/>
              <a:t>系统会帮我们做好这些工作。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了解一下就行了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（手写）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有一些</a:t>
            </a:r>
            <a:r>
              <a:rPr lang="en-US" altLang="zh-CN" dirty="0" err="1"/>
              <a:t>ros</a:t>
            </a:r>
            <a:r>
              <a:rPr lang="zh-CN" altLang="en-US" dirty="0"/>
              <a:t>教程里会出现另一套编译系统，叫</a:t>
            </a:r>
            <a:r>
              <a:rPr lang="en-US" altLang="zh-CN" dirty="0" err="1"/>
              <a:t>rosbuild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这个其实比较老了，虽然现在</a:t>
            </a:r>
            <a:r>
              <a:rPr lang="en-US" altLang="zh-CN" dirty="0" err="1"/>
              <a:t>ros</a:t>
            </a:r>
            <a:r>
              <a:rPr lang="zh-CN" altLang="en-US" dirty="0"/>
              <a:t>还保留，但是</a:t>
            </a:r>
            <a:r>
              <a:rPr lang="en-US" altLang="zh-CN" dirty="0"/>
              <a:t>catkin</a:t>
            </a:r>
            <a:r>
              <a:rPr lang="zh-CN" altLang="en-US" dirty="0"/>
              <a:t>就是被开发出来取代</a:t>
            </a:r>
            <a:r>
              <a:rPr lang="en-US" altLang="zh-CN" dirty="0" err="1"/>
              <a:t>rosbuild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现在主流的</a:t>
            </a:r>
            <a:r>
              <a:rPr lang="en-US" altLang="zh-CN" dirty="0" err="1"/>
              <a:t>ros</a:t>
            </a:r>
            <a:r>
              <a:rPr lang="zh-CN" altLang="en-US" dirty="0"/>
              <a:t>项目，没有用</a:t>
            </a:r>
            <a:r>
              <a:rPr lang="en-US" altLang="zh-CN" dirty="0" err="1"/>
              <a:t>rosbuild</a:t>
            </a:r>
            <a:r>
              <a:rPr lang="zh-CN" altLang="en-US" dirty="0"/>
              <a:t>这套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所以你看到</a:t>
            </a:r>
            <a:r>
              <a:rPr lang="en-US" altLang="zh-CN" dirty="0" err="1"/>
              <a:t>Rosbuild</a:t>
            </a:r>
            <a:r>
              <a:rPr lang="zh-CN" altLang="en-US" dirty="0"/>
              <a:t>可以直接忽略哈，直接忽略。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zh-CN" altLang="en-US" dirty="0"/>
              <a:t>那我们日常开发只和</a:t>
            </a:r>
            <a:r>
              <a:rPr lang="en-US" altLang="zh-CN" dirty="0" err="1"/>
              <a:t>src</a:t>
            </a:r>
            <a:r>
              <a:rPr lang="zh-CN" altLang="en-US" dirty="0"/>
              <a:t>打交道，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6F04E6-1E90-41EA-948B-422BB0095D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9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一个典型的</a:t>
            </a:r>
            <a:r>
              <a:rPr lang="en-US" altLang="zh-CN" dirty="0" err="1"/>
              <a:t>ros</a:t>
            </a:r>
            <a:r>
              <a:rPr lang="zh-CN" altLang="en-US" dirty="0"/>
              <a:t>工程目录就长这样，大家看到这么复杂，别怕哈，别怕，我们来一层一层探索这个结构，</a:t>
            </a:r>
            <a:endParaRPr lang="en-US" altLang="zh-CN" dirty="0"/>
          </a:p>
          <a:p>
            <a:r>
              <a:rPr lang="zh-CN" altLang="en-US" dirty="0"/>
              <a:t>相信听完这节课，你对这张图就不会陌生了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那我讲解的思路是由上到下，一层一层慢慢来，好吧？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6F04E6-1E90-41EA-948B-422BB0095D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89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03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04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01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32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13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55FC-2E92-4778-8463-3FD958D064E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E3B-F44B-4FC1-8882-A6D9103E3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59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55FC-2E92-4778-8463-3FD958D064E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E3B-F44B-4FC1-8882-A6D9103E3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4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55FC-2E92-4778-8463-3FD958D064E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E3B-F44B-4FC1-8882-A6D9103E3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7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3"/>
            <a:ext cx="6858000" cy="2187001"/>
          </a:xfrm>
        </p:spPr>
        <p:txBody>
          <a:bodyPr anchor="b">
            <a:normAutofit/>
          </a:bodyPr>
          <a:lstStyle>
            <a:lvl1pPr algn="ctr"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1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3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3751117"/>
            <a:ext cx="5491163" cy="811357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610029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9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1800" b="1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2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3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20"/>
            <a:ext cx="7886700" cy="1325563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06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17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1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1" y="766354"/>
            <a:ext cx="4363031" cy="509444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2018/9/12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1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7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55FC-2E92-4778-8463-3FD958D064E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E3B-F44B-4FC1-8882-A6D9103E3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75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33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1611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95756-46AC-4F9E-AF3E-DDF5DF32F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016BF3-BA0F-4510-B647-6DEF3476E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981D8-BACD-43F8-A451-AA5583D8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8152A-1533-473B-A28C-4C831EBA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18AD9-72C9-4971-9C71-1E927D84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4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7D711-BF06-4262-BA94-8FAD5B06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D3740-BB34-405A-B8DA-716B3B82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966B5-8E01-4D7B-9D53-D47AC711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36D55-EED1-4EC5-85C6-DC805B3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2F863-653A-4A89-AD2F-E04A3961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34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FDC9B-7304-4275-8B22-44D9DE1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C610F-E06F-49FB-825C-E7E9541A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FDEB0-F1DB-4E3E-88CB-1D8397C5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588F6-B5C9-4545-B419-49CA1943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2E9A7-69FF-4BC9-B9F4-904B643C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73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AE891-3CBB-453B-A8DF-31DE3B65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DFB20-E477-46C4-BB23-E6344A403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CCC03-FAF8-46C5-B567-93B73B379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E921B-DD18-4FDB-B400-3AD0B454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2E7D6-DEBC-4888-8779-6C08B000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6181E6-6524-47E6-A992-22AA0246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77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72F8B-27EE-48EE-AB72-3E6A352E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0CE04-9265-4B90-829A-C97A9787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3C50F-61E9-43DD-952E-4DD1C96CF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37986B-263B-46F8-93CD-681F32D1B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9F5B60-406D-4F24-9799-38B7A8B6B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3107F1-95AC-42E0-B228-B4EBE97C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87C6F5-5A7E-4886-B6F1-035FDACC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440A79-2236-4CC9-B1DD-9C9BA147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3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E0491-513E-4647-BC33-FF64A048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13D869-C4FC-4684-AF88-204AFFE4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1CAFC1-2B4C-4030-A33D-FB5E4A1D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3D8F6D-7CEE-474B-B640-676E671D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73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EDCA55-042B-48EA-A9DB-0E279EF4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50C78B-CEEE-4906-A474-F58851D7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96F24B-D56F-4CF5-9CB5-A54CFCB9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27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F583-CACE-4469-A414-7C2CBB1C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077A8-70A1-448F-A599-6C116CE1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E6443-CF34-4D2D-BBD9-6BEC3A70B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EC3B2-9D11-4A4B-A04B-1C156D5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529A9-C709-471E-BDBB-10173DEB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FB991-CC62-48F6-80C4-2D620285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5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55FC-2E92-4778-8463-3FD958D064E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E3B-F44B-4FC1-8882-A6D9103E3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4789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CFF4D-AF42-4BF7-9157-B307EB29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761E50-4D56-4AF9-8EE9-AD9630F48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2A6D3-FF79-4892-9638-EE51570C0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038C91-96C4-41F2-8FEC-BCA21104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34BCA-2517-4007-914C-AD4A943E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5F7A1-C7AF-4232-A337-B4083FDA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690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BB3C1-5C84-4260-9D26-F3E29F26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8B114A-DFCD-4055-8001-7065FA407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1A3D2-4DB3-4583-A702-1857D13D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BBAA3-EE36-4B85-A99C-15A58DA1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B3276-373C-4F20-BC62-7D27C14D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741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759884-56BD-4411-BD52-367E13390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214E7-3824-4906-A1F7-B075AA750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94F8F-2125-4CA9-AB71-9CC0A514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07A39-9F87-44FA-B31C-0FE2F81B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1785F-48A1-4B84-AFDD-D286EA15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54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2689998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2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853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7082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551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5990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637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55FC-2E92-4778-8463-3FD958D064E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E3B-F44B-4FC1-8882-A6D9103E3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1771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579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678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2047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258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6590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2" name="图片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73" name="图片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5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55FC-2E92-4778-8463-3FD958D064E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E3B-F44B-4FC1-8882-A6D9103E3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55FC-2E92-4778-8463-3FD958D064E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E3B-F44B-4FC1-8882-A6D9103E3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7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55FC-2E92-4778-8463-3FD958D064E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E3B-F44B-4FC1-8882-A6D9103E3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55FC-2E92-4778-8463-3FD958D064E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E3B-F44B-4FC1-8882-A6D9103E3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1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55FC-2E92-4778-8463-3FD958D064E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0E3B-F44B-4FC1-8882-A6D9103E3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55FC-2E92-4778-8463-3FD958D064E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0E3B-F44B-4FC1-8882-A6D9103E3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0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921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1535CB-8517-4A51-B900-9E5FFA1A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BEF6C-5914-45E9-A540-0719D315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0E420-1AB0-498B-8459-4141C60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9F4B-09AB-4E28-9600-083ACB5D0F2D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16959-C313-497B-AB3D-1CA557190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DEE7C-9218-4A7D-8A30-93523C02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5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 hidden="1"/>
          <p:cNvSpPr/>
          <p:nvPr/>
        </p:nvSpPr>
        <p:spPr>
          <a:xfrm>
            <a:off x="0" y="0"/>
            <a:ext cx="270" cy="360"/>
          </a:xfrm>
          <a:prstGeom prst="rect">
            <a:avLst/>
          </a:prstGeom>
          <a:solidFill>
            <a:srgbClr val="477DEA"/>
          </a:solidFill>
          <a:ln w="12600">
            <a:solidFill>
              <a:srgbClr val="345CA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</a:p>
          <a:p>
            <a:pPr marL="648176" lvl="1" indent="-242888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</a:p>
          <a:p>
            <a:pPr marL="972026" lvl="2" indent="-216218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</a:p>
          <a:p>
            <a:pPr marL="1295876" lvl="3" indent="-161925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</a:p>
          <a:p>
            <a:pPr marL="1620203" lvl="4" indent="-161925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</a:p>
          <a:p>
            <a:pPr marL="1944053" lvl="5" indent="-161925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</a:p>
          <a:p>
            <a:pPr marL="2267903" lvl="6" indent="-161925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</a:p>
        </p:txBody>
      </p:sp>
    </p:spTree>
    <p:extLst>
      <p:ext uri="{BB962C8B-B14F-4D97-AF65-F5344CB8AC3E}">
        <p14:creationId xmlns:p14="http://schemas.microsoft.com/office/powerpoint/2010/main" val="13891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242888" algn="l" defTabSz="685800" rtl="0" eaLnBrk="1" latinLnBrk="0" hangingPunct="1">
        <a:lnSpc>
          <a:spcPct val="90000"/>
        </a:lnSpc>
        <a:spcBef>
          <a:spcPts val="750"/>
        </a:spcBef>
        <a:buClr>
          <a:srgbClr val="000000"/>
        </a:buClr>
        <a:buSzPct val="45000"/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2.jpe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0.xml"/><Relationship Id="rId4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1.xml"/><Relationship Id="rId4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1.xml"/><Relationship Id="rId4" Type="http://schemas.openxmlformats.org/officeDocument/2006/relationships/image" Target="../media/image2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9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2D63D-76DA-49D1-AF99-FB9F9BC0F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33633"/>
            <a:ext cx="7628641" cy="103694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352973-BEF5-4443-9B3A-4178674C1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470581"/>
            <a:ext cx="6858000" cy="469454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6725CED-2045-4E25-A6B4-1DEF8F7F67BA}"/>
              </a:ext>
            </a:extLst>
          </p:cNvPr>
          <p:cNvSpPr/>
          <p:nvPr/>
        </p:nvSpPr>
        <p:spPr>
          <a:xfrm>
            <a:off x="2978864" y="1922611"/>
            <a:ext cx="3502058" cy="279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8721C7-27B3-4349-8FAD-3BD29A9EC4C6}"/>
              </a:ext>
            </a:extLst>
          </p:cNvPr>
          <p:cNvSpPr/>
          <p:nvPr/>
        </p:nvSpPr>
        <p:spPr>
          <a:xfrm rot="10800000" flipV="1">
            <a:off x="3011859" y="2432123"/>
            <a:ext cx="3469055" cy="22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caktin</a:t>
            </a:r>
            <a:r>
              <a:rPr lang="zh-CN" altLang="zh-CN" b="1" dirty="0"/>
              <a:t>文件空间的架构和布局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D53B74-7855-4E51-9C2B-0E5D79ACCE04}"/>
              </a:ext>
            </a:extLst>
          </p:cNvPr>
          <p:cNvSpPr/>
          <p:nvPr/>
        </p:nvSpPr>
        <p:spPr>
          <a:xfrm>
            <a:off x="3011864" y="2960022"/>
            <a:ext cx="3502051" cy="304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git</a:t>
            </a:r>
            <a:r>
              <a:rPr lang="zh-CN" altLang="zh-CN" b="1" dirty="0"/>
              <a:t>常见操作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9FEE34-453A-498C-995A-431BB3E83F9F}"/>
              </a:ext>
            </a:extLst>
          </p:cNvPr>
          <p:cNvSpPr/>
          <p:nvPr/>
        </p:nvSpPr>
        <p:spPr>
          <a:xfrm>
            <a:off x="3011864" y="3446439"/>
            <a:ext cx="3502052" cy="292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github</a:t>
            </a:r>
            <a:r>
              <a:rPr lang="zh-CN" altLang="zh-CN" b="1" dirty="0"/>
              <a:t>上面</a:t>
            </a:r>
            <a:r>
              <a:rPr lang="en-US" altLang="zh-CN" b="1" dirty="0"/>
              <a:t>git</a:t>
            </a:r>
            <a:r>
              <a:rPr lang="zh-CN" altLang="zh-CN" b="1" dirty="0"/>
              <a:t>常见操作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46BD1A-F0B7-4DA2-9E8A-90901D25C2FF}"/>
              </a:ext>
            </a:extLst>
          </p:cNvPr>
          <p:cNvSpPr/>
          <p:nvPr/>
        </p:nvSpPr>
        <p:spPr>
          <a:xfrm>
            <a:off x="3011861" y="3979054"/>
            <a:ext cx="3502055" cy="31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vim</a:t>
            </a:r>
            <a:r>
              <a:rPr lang="zh-CN" altLang="zh-CN" b="1" dirty="0"/>
              <a:t>高级操作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AEB832-3CE8-4C17-984B-D2F426C83D23}"/>
              </a:ext>
            </a:extLst>
          </p:cNvPr>
          <p:cNvSpPr/>
          <p:nvPr/>
        </p:nvSpPr>
        <p:spPr>
          <a:xfrm>
            <a:off x="3011862" y="4500356"/>
            <a:ext cx="3502056" cy="292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makefile</a:t>
            </a:r>
            <a:r>
              <a:rPr lang="zh-CN" altLang="zh-CN" b="1" dirty="0"/>
              <a:t>和</a:t>
            </a:r>
            <a:r>
              <a:rPr lang="en-US" altLang="zh-CN" b="1" dirty="0"/>
              <a:t>make</a:t>
            </a:r>
            <a:r>
              <a:rPr lang="zh-CN" altLang="zh-CN" b="1" dirty="0"/>
              <a:t>的详细介绍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7354A3-FD0C-46D1-B49D-49E0D680DBF1}"/>
              </a:ext>
            </a:extLst>
          </p:cNvPr>
          <p:cNvSpPr/>
          <p:nvPr/>
        </p:nvSpPr>
        <p:spPr>
          <a:xfrm>
            <a:off x="3011861" y="4985839"/>
            <a:ext cx="3502057" cy="22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cmake</a:t>
            </a:r>
            <a:r>
              <a:rPr lang="zh-CN" altLang="zh-CN" b="1" dirty="0"/>
              <a:t>和</a:t>
            </a:r>
            <a:r>
              <a:rPr lang="en-US" altLang="zh-CN" b="1" dirty="0"/>
              <a:t>cmakelists.txt</a:t>
            </a:r>
            <a:r>
              <a:rPr lang="zh-CN" altLang="zh-CN" b="1" dirty="0"/>
              <a:t>的详细介绍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C88D49-887A-4A90-AFB8-898F76F1924D}"/>
              </a:ext>
            </a:extLst>
          </p:cNvPr>
          <p:cNvSpPr/>
          <p:nvPr/>
        </p:nvSpPr>
        <p:spPr>
          <a:xfrm>
            <a:off x="3011861" y="5406277"/>
            <a:ext cx="3502054" cy="28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b="1" dirty="0"/>
              <a:t>用</a:t>
            </a:r>
            <a:r>
              <a:rPr lang="en-US" altLang="zh-CN" b="1" dirty="0"/>
              <a:t>python</a:t>
            </a:r>
            <a:r>
              <a:rPr lang="zh-CN" altLang="zh-CN" b="1" dirty="0"/>
              <a:t>编写</a:t>
            </a:r>
            <a:r>
              <a:rPr lang="en-US" altLang="zh-CN" b="1" dirty="0" err="1"/>
              <a:t>ros</a:t>
            </a:r>
            <a:r>
              <a:rPr lang="en-US" altLang="zh-CN" b="1" dirty="0"/>
              <a:t> service</a:t>
            </a:r>
            <a:r>
              <a:rPr lang="zh-CN" altLang="zh-CN" b="1" dirty="0"/>
              <a:t>节点</a:t>
            </a:r>
            <a:endParaRPr lang="zh-CN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1486D3-9D16-4B5B-AE38-81FCBF8F69C8}"/>
              </a:ext>
            </a:extLst>
          </p:cNvPr>
          <p:cNvSpPr/>
          <p:nvPr/>
        </p:nvSpPr>
        <p:spPr>
          <a:xfrm rot="10800000" flipV="1">
            <a:off x="3011861" y="5905888"/>
            <a:ext cx="3502054" cy="22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Vscode</a:t>
            </a:r>
            <a:r>
              <a:rPr lang="zh-CN" altLang="zh-CN" b="1" dirty="0"/>
              <a:t>高级操作总结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ADE58EC-EF1C-4CDE-B528-4F1D14427A29}"/>
              </a:ext>
            </a:extLst>
          </p:cNvPr>
          <p:cNvSpPr/>
          <p:nvPr/>
        </p:nvSpPr>
        <p:spPr>
          <a:xfrm>
            <a:off x="2205872" y="2432122"/>
            <a:ext cx="395926" cy="222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F6BD1CB-D6E4-4476-B05B-90F0B8CB546D}"/>
              </a:ext>
            </a:extLst>
          </p:cNvPr>
          <p:cNvSpPr/>
          <p:nvPr/>
        </p:nvSpPr>
        <p:spPr>
          <a:xfrm flipH="1">
            <a:off x="2205872" y="3039205"/>
            <a:ext cx="395926" cy="16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B918456-D8D2-472A-B325-F420927D945E}"/>
              </a:ext>
            </a:extLst>
          </p:cNvPr>
          <p:cNvSpPr/>
          <p:nvPr/>
        </p:nvSpPr>
        <p:spPr>
          <a:xfrm>
            <a:off x="2205872" y="3524714"/>
            <a:ext cx="395926" cy="16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5F8A58F-F2ED-4493-9356-3E3EC868B0CB}"/>
              </a:ext>
            </a:extLst>
          </p:cNvPr>
          <p:cNvSpPr/>
          <p:nvPr/>
        </p:nvSpPr>
        <p:spPr>
          <a:xfrm>
            <a:off x="2205872" y="4127063"/>
            <a:ext cx="395926" cy="16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B188DAC-F9CA-4DBB-B2A3-2BFA681A2BAE}"/>
              </a:ext>
            </a:extLst>
          </p:cNvPr>
          <p:cNvSpPr/>
          <p:nvPr/>
        </p:nvSpPr>
        <p:spPr>
          <a:xfrm>
            <a:off x="2205872" y="4598396"/>
            <a:ext cx="395926" cy="194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65423D2-174C-4B13-B7E9-C885843CCE39}"/>
              </a:ext>
            </a:extLst>
          </p:cNvPr>
          <p:cNvSpPr/>
          <p:nvPr/>
        </p:nvSpPr>
        <p:spPr>
          <a:xfrm>
            <a:off x="2205872" y="5050635"/>
            <a:ext cx="395926" cy="194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2BD449-C4F5-48AB-9579-7EE8F634B184}"/>
              </a:ext>
            </a:extLst>
          </p:cNvPr>
          <p:cNvSpPr/>
          <p:nvPr/>
        </p:nvSpPr>
        <p:spPr>
          <a:xfrm>
            <a:off x="2224726" y="5498653"/>
            <a:ext cx="377072" cy="18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4E4F623-3245-4225-B25F-DC1858C8A17E}"/>
              </a:ext>
            </a:extLst>
          </p:cNvPr>
          <p:cNvSpPr/>
          <p:nvPr/>
        </p:nvSpPr>
        <p:spPr>
          <a:xfrm>
            <a:off x="2224726" y="5979420"/>
            <a:ext cx="395926" cy="18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05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8928" y="3429000"/>
            <a:ext cx="48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54E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54E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入门教程（实训）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86011" y="4160172"/>
            <a:ext cx="48506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/>
            <a:r>
              <a:rPr lang="en-US" altLang="zh-CN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 ----2.git</a:t>
            </a:r>
            <a:r>
              <a:rPr lang="zh-CN" altLang="en-US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常见操作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7812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30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8.1</a:t>
            </a:r>
            <a:r>
              <a:rPr lang="en-US" altLang="zh-CN" sz="1350" dirty="0" err="1">
                <a:solidFill>
                  <a:srgbClr val="000000"/>
                </a:solidFill>
                <a:latin typeface="Arial"/>
                <a:ea typeface="微软雅黑"/>
              </a:rPr>
              <a:t>ros</a:t>
            </a:r>
            <a:r>
              <a:rPr lang="en-US" altLang="zh-CN" sz="1350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action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介绍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7388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848420" y="1195020"/>
            <a:ext cx="120258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Action通信方式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55283" y="1653540"/>
            <a:ext cx="6650355" cy="1114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 defTabSz="685800">
              <a:lnSpc>
                <a:spcPct val="150000"/>
              </a:lnSpc>
            </a:pP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类似service，带有状态反馈的通信方式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通常用在长时间、可抢占的任务中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685800">
              <a:lnSpc>
                <a:spcPct val="150000"/>
              </a:lnSpc>
            </a:pP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685800">
              <a:lnSpc>
                <a:spcPct val="150000"/>
              </a:lnSpc>
            </a:pP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6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54869" y="2153603"/>
            <a:ext cx="5805964" cy="2550795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7893990" y="5585513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848420" y="1195020"/>
            <a:ext cx="120258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Action通信方式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89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085499" y="2438876"/>
            <a:ext cx="4827746" cy="2466975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807720" y="1698308"/>
            <a:ext cx="7383304" cy="828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client和server之间通过actionlib定义的”action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protocol”进行通讯。这种通讯协议是基于ROS的消息机制实现的，为用户提供了client和server的接口，接口如下图所示：</a:t>
            </a:r>
          </a:p>
        </p:txBody>
      </p:sp>
      <p:sp>
        <p:nvSpPr>
          <p:cNvPr id="153" name="CustomShape 3"/>
          <p:cNvSpPr/>
          <p:nvPr/>
        </p:nvSpPr>
        <p:spPr>
          <a:xfrm>
            <a:off x="7893990" y="5585513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848420" y="1195020"/>
            <a:ext cx="120258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Action通信方式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94385" y="1755934"/>
            <a:ext cx="7358063" cy="10177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在上边的action的接口框图上，我们可以看到，client向server端发布任务目标以及在必要的时候取消任务，server会向client发布当前的状态，实时的反馈和最终的任务结果</a:t>
            </a:r>
          </a:p>
        </p:txBody>
      </p:sp>
      <p:sp>
        <p:nvSpPr>
          <p:cNvPr id="194" name="CustomShape 4"/>
          <p:cNvSpPr/>
          <p:nvPr/>
        </p:nvSpPr>
        <p:spPr>
          <a:xfrm>
            <a:off x="948915" y="2453960"/>
            <a:ext cx="6584380" cy="2607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>
              <a:lnSpc>
                <a:spcPct val="150000"/>
              </a:lnSpc>
            </a:pP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goal:</a:t>
            </a:r>
            <a:r>
              <a:rPr lang="en-US" sz="120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任务目标</a:t>
            </a:r>
            <a:endParaRPr lang="en-US" sz="1200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cancel:</a:t>
            </a:r>
            <a:r>
              <a:rPr lang="en-US" sz="120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请求取消任务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status:</a:t>
            </a:r>
            <a:r>
              <a:rPr lang="en-US" sz="120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通知client当前的状态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feedback:</a:t>
            </a:r>
            <a:r>
              <a:rPr lang="en-US" sz="120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周期反馈任务运行的监控数据</a:t>
            </a:r>
            <a:endParaRPr lang="en-US" sz="1200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result:</a:t>
            </a:r>
            <a:r>
              <a:rPr lang="en-US" sz="120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向client发送任务的执行结果，这个topic只会发布一次</a:t>
            </a:r>
            <a:r>
              <a:rPr lang="en-US" sz="1200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153" name="CustomShape 3"/>
          <p:cNvSpPr/>
          <p:nvPr/>
        </p:nvSpPr>
        <p:spPr>
          <a:xfrm>
            <a:off x="7893990" y="5578845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30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8.2.action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文件格式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65147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815750" y="1195020"/>
            <a:ext cx="202878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807244" y="1821656"/>
            <a:ext cx="7363778" cy="623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</a:t>
            </a:r>
            <a:r>
              <a:rPr lang="zh-CN" alt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规范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3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利用动作库进行请求响应，动作的内容格式应包含三个部分，目标、反馈、结果。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0131" y="2321143"/>
            <a:ext cx="8343901" cy="255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12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机器人执行一个动作，应该有明确的移动目标信息，包括一些参数的设定，方向、角度、速度等等。</a:t>
            </a:r>
          </a:p>
          <a:p>
            <a:pPr defTabSz="685800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从而使机器人完成动作任务。</a:t>
            </a:r>
          </a:p>
          <a:p>
            <a:pPr defTabSz="685800">
              <a:lnSpc>
                <a:spcPct val="150000"/>
              </a:lnSpc>
            </a:pPr>
            <a:r>
              <a:rPr lang="zh-CN" altLang="en-US" sz="12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反馈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在动作进行的过程中，应该有实时的状态信息反馈给服务器的实施者，告诉实施者动作完成的状态，</a:t>
            </a:r>
          </a:p>
          <a:p>
            <a:pPr defTabSz="685800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可以使实施者作出准确的判断去修正命令。</a:t>
            </a:r>
          </a:p>
          <a:p>
            <a:pPr defTabSz="685800">
              <a:lnSpc>
                <a:spcPct val="150000"/>
              </a:lnSpc>
            </a:pPr>
            <a:r>
              <a:rPr lang="zh-CN" altLang="en-US" sz="12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当运动完成时，动作服务器把本次运动的结果数据发送给客户端，使客户端得到本次动作的全部信息，</a:t>
            </a:r>
          </a:p>
          <a:p>
            <a:pPr defTabSz="685800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例如可能包含机器人的运动时长，最终姿势等等。</a:t>
            </a:r>
          </a:p>
        </p:txBody>
      </p:sp>
      <p:sp>
        <p:nvSpPr>
          <p:cNvPr id="153" name="CustomShape 3"/>
          <p:cNvSpPr/>
          <p:nvPr/>
        </p:nvSpPr>
        <p:spPr>
          <a:xfrm>
            <a:off x="7893990" y="5578845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815750" y="1195020"/>
            <a:ext cx="202878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 err="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726296" y="1722660"/>
            <a:ext cx="5088150" cy="3869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action文件格式示例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pic>
        <p:nvPicPr>
          <p:cNvPr id="203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74395" y="2109312"/>
            <a:ext cx="6422708" cy="2265521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7893990" y="5578845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815750" y="1195020"/>
            <a:ext cx="202878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755824" y="1699324"/>
            <a:ext cx="5088150" cy="3869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</a:t>
            </a:r>
            <a:r>
              <a:rPr lang="zh-CN" alt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实例讲解：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1249" y="2007078"/>
            <a:ext cx="709930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首先写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DoDishes.action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文件，包括三个部分，目标，结果，反馈：</a:t>
            </a:r>
          </a:p>
        </p:txBody>
      </p:sp>
      <p:sp>
        <p:nvSpPr>
          <p:cNvPr id="153" name="CustomShape 3"/>
          <p:cNvSpPr/>
          <p:nvPr/>
        </p:nvSpPr>
        <p:spPr>
          <a:xfrm>
            <a:off x="7893990" y="5578845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8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994912" y="2566717"/>
            <a:ext cx="6422708" cy="226552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815750" y="1195020"/>
            <a:ext cx="202878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88670" y="1671161"/>
            <a:ext cx="7724775" cy="37366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>
              <a:lnSpc>
                <a:spcPct val="150000"/>
              </a:lnSpc>
            </a:pP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修改文件夹里CmakeLists.txt如下内容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5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1.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find_package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(catkin REQUIRED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genmsg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actionlib_msgs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actionlib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defTabSz="68580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2.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add_action_files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(DIRECTORY action FILES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DoDishes.action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defTabSz="68580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generate_messages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(DEPENDENCIES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actionlib_msgs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defTabSz="685800"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4" name=" 184"/>
          <p:cNvSpPr/>
          <p:nvPr/>
        </p:nvSpPr>
        <p:spPr>
          <a:xfrm>
            <a:off x="929640" y="2192655"/>
            <a:ext cx="56674" cy="56674"/>
          </a:xfrm>
          <a:prstGeom prst="ellipse">
            <a:avLst/>
          </a:prstGeom>
          <a:solidFill>
            <a:srgbClr val="F85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 184"/>
          <p:cNvSpPr/>
          <p:nvPr/>
        </p:nvSpPr>
        <p:spPr>
          <a:xfrm>
            <a:off x="929640" y="2461260"/>
            <a:ext cx="56674" cy="56674"/>
          </a:xfrm>
          <a:prstGeom prst="ellipse">
            <a:avLst/>
          </a:prstGeom>
          <a:solidFill>
            <a:srgbClr val="F85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7893990" y="5585513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60069" y="1626581"/>
            <a:ext cx="6479190" cy="30707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>
              <a:lnSpc>
                <a:spcPct val="150000"/>
              </a:lnSpc>
            </a:pP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修改package.xml,添加所需要的依赖如下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defTabSz="68580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1. &lt;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build_depend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actionlib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&lt;/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build_depend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pPr defTabSz="68580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2. &lt;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build_depend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actionlib_msgs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build_depend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pPr defTabSz="68580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3. &lt;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run_depend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actionlib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run_depend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pPr defTabSz="68580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4. &lt;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run_depend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actionlib_msgs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run_depend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</p:txBody>
      </p:sp>
      <p:sp>
        <p:nvSpPr>
          <p:cNvPr id="209" name="TextShape 3"/>
          <p:cNvSpPr txBox="1"/>
          <p:nvPr/>
        </p:nvSpPr>
        <p:spPr>
          <a:xfrm>
            <a:off x="1890000" y="1181250"/>
            <a:ext cx="2268000" cy="294030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4" name=" 184"/>
          <p:cNvSpPr/>
          <p:nvPr/>
        </p:nvSpPr>
        <p:spPr>
          <a:xfrm>
            <a:off x="882968" y="2119313"/>
            <a:ext cx="56674" cy="56674"/>
          </a:xfrm>
          <a:prstGeom prst="ellipse">
            <a:avLst/>
          </a:prstGeom>
          <a:solidFill>
            <a:srgbClr val="F85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 184"/>
          <p:cNvSpPr/>
          <p:nvPr/>
        </p:nvSpPr>
        <p:spPr>
          <a:xfrm>
            <a:off x="882968" y="2387918"/>
            <a:ext cx="56674" cy="56674"/>
          </a:xfrm>
          <a:prstGeom prst="ellipse">
            <a:avLst/>
          </a:prstGeom>
          <a:solidFill>
            <a:srgbClr val="F85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 184"/>
          <p:cNvSpPr/>
          <p:nvPr/>
        </p:nvSpPr>
        <p:spPr>
          <a:xfrm>
            <a:off x="882968" y="2681288"/>
            <a:ext cx="56674" cy="56674"/>
          </a:xfrm>
          <a:prstGeom prst="ellipse">
            <a:avLst/>
          </a:prstGeom>
          <a:solidFill>
            <a:srgbClr val="F85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 184"/>
          <p:cNvSpPr/>
          <p:nvPr/>
        </p:nvSpPr>
        <p:spPr>
          <a:xfrm>
            <a:off x="882968" y="2967990"/>
            <a:ext cx="56674" cy="56674"/>
          </a:xfrm>
          <a:prstGeom prst="ellipse">
            <a:avLst/>
          </a:prstGeom>
          <a:solidFill>
            <a:srgbClr val="F85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7893990" y="5585513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64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B32513-2AD5-4A1C-BE06-87004C92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784" y="2790086"/>
            <a:ext cx="2998300" cy="8015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C9293EA-E5C6-422D-8509-D6627674E329}"/>
              </a:ext>
            </a:extLst>
          </p:cNvPr>
          <p:cNvSpPr/>
          <p:nvPr/>
        </p:nvSpPr>
        <p:spPr>
          <a:xfrm>
            <a:off x="3966706" y="3120272"/>
            <a:ext cx="1547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2.1git</a:t>
            </a:r>
            <a:r>
              <a:rPr lang="zh-CN" altLang="en-US" sz="2400" dirty="0"/>
              <a:t>简介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67949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16769" y="1631157"/>
            <a:ext cx="6479381" cy="520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>
              <a:lnSpc>
                <a:spcPct val="150000"/>
              </a:lnSpc>
            </a:pP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现在就可以进行编译了，编译完成后会产生一系列的.msg文件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94371" y="2028288"/>
            <a:ext cx="6911460" cy="2961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DoDishesAction.msg</a:t>
            </a:r>
          </a:p>
          <a:p>
            <a:pPr defTabSz="68580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DoDishesActionFeedback.msg</a:t>
            </a:r>
          </a:p>
          <a:p>
            <a:pPr defTabSz="68580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DoDishesActionGoal.msg</a:t>
            </a:r>
          </a:p>
          <a:p>
            <a:pPr defTabSz="68580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DoDishesActionResult.msg</a:t>
            </a:r>
          </a:p>
          <a:p>
            <a:pPr defTabSz="68580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DoDishesFeedback.msg</a:t>
            </a:r>
          </a:p>
          <a:p>
            <a:pPr defTabSz="68580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DoDishesGoal.msg</a:t>
            </a:r>
          </a:p>
          <a:p>
            <a:pPr defTabSz="68580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DoDishesResult.msg</a:t>
            </a:r>
          </a:p>
          <a:p>
            <a:pPr defTabSz="685800">
              <a:lnSpc>
                <a:spcPct val="150000"/>
              </a:lnSpc>
            </a:pP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defTabSz="685800">
              <a:lnSpc>
                <a:spcPct val="150000"/>
              </a:lnSpc>
            </a:pP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1916460" y="1193940"/>
            <a:ext cx="2214000" cy="294030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7893990" y="5585513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15" name="图片 214"/>
          <p:cNvPicPr/>
          <p:nvPr/>
        </p:nvPicPr>
        <p:blipFill>
          <a:blip r:embed="rId3"/>
          <a:srcRect l="2826" r="13436"/>
          <a:stretch>
            <a:fillRect/>
          </a:stretch>
        </p:blipFill>
        <p:spPr>
          <a:xfrm>
            <a:off x="1253014" y="2107406"/>
            <a:ext cx="6476524" cy="147447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783296" y="1643621"/>
            <a:ext cx="6587460" cy="3210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使用rosmsg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list命令查看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sp>
        <p:nvSpPr>
          <p:cNvPr id="217" name="CustomShape 3"/>
          <p:cNvSpPr/>
          <p:nvPr/>
        </p:nvSpPr>
        <p:spPr>
          <a:xfrm>
            <a:off x="1252879" y="3761753"/>
            <a:ext cx="7073460" cy="3210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2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从这里我们也可以看到，action确实是基于message实现的</a:t>
            </a:r>
            <a:endParaRPr lang="en-US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1890000" y="1181250"/>
            <a:ext cx="2592000" cy="294030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7893990" y="5585513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80CF00-BC42-4AD0-9970-42227F0F1DA0}"/>
              </a:ext>
            </a:extLst>
          </p:cNvPr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是一个版本控制系统，用来追踪计算机文件的变化的工具，也是一个供多人使用的协同工具。它是一个分布式的版本控制系统。简单来说，就是你要和你的伙伴一起完成一项任务，但是你们要互相交换修改，查看自己的历史版本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7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1A98D1-20A4-4A3A-A1C7-C74E726C5042}"/>
              </a:ext>
            </a:extLst>
          </p:cNvPr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版本控制系统就是帮助我们做这个的。由于</a:t>
            </a:r>
            <a:r>
              <a:rPr lang="en-US" altLang="zh-CN" dirty="0"/>
              <a:t>Git</a:t>
            </a:r>
            <a:r>
              <a:rPr lang="zh-CN" altLang="en-US" dirty="0"/>
              <a:t>是一个分布式文件控制系统，所以一般采用一个服务器方便大家交换修改用的。每个人本地都有一个版本库，保存自己的历史版本，然后每个人可以把自己的修改提交到服务器上，被人就可以获取你的修改了。因此，</a:t>
            </a:r>
            <a:r>
              <a:rPr lang="en-US" altLang="zh-CN" dirty="0"/>
              <a:t>Git</a:t>
            </a:r>
            <a:r>
              <a:rPr lang="zh-CN" altLang="en-US" dirty="0"/>
              <a:t>的版本库（</a:t>
            </a:r>
            <a:r>
              <a:rPr lang="en-US" altLang="zh-CN" dirty="0"/>
              <a:t>Repository</a:t>
            </a:r>
            <a:r>
              <a:rPr lang="zh-CN" altLang="en-US" dirty="0"/>
              <a:t>）对于每个人来说有两个，一个是远程的，一个是本地的。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94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64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B32513-2AD5-4A1C-BE06-87004C92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850" y="3007178"/>
            <a:ext cx="2998300" cy="8015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B992BDD-5DDC-42C6-B6B9-0FB8B025432D}"/>
              </a:ext>
            </a:extLst>
          </p:cNvPr>
          <p:cNvSpPr/>
          <p:nvPr/>
        </p:nvSpPr>
        <p:spPr>
          <a:xfrm>
            <a:off x="3505041" y="3244334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2.2</a:t>
            </a:r>
            <a:r>
              <a:rPr lang="zh-CN" altLang="en-US" dirty="0"/>
              <a:t>为什么要学习</a:t>
            </a:r>
            <a:r>
              <a:rPr lang="en-US" altLang="zh-CN" dirty="0"/>
              <a:t>git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372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60FF56-65CD-4EC9-9631-69A71AB00089}"/>
              </a:ext>
            </a:extLst>
          </p:cNvPr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Git </a:t>
            </a:r>
            <a:r>
              <a:rPr lang="zh-CN" altLang="en-US" dirty="0"/>
              <a:t>是一个软件，或者说是一种服务，可以把它集成到其他软件中，于是就有了享誉全世界的 </a:t>
            </a:r>
            <a:r>
              <a:rPr lang="en-US" altLang="zh-CN" dirty="0"/>
              <a:t>GitHub </a:t>
            </a:r>
            <a:r>
              <a:rPr lang="zh-CN" altLang="en-US" dirty="0"/>
              <a:t>社区，还有中国的 码云社区。这里是程序员的天堂，每个人可以把自己的代码公开，让更多的人看到并参与项目中来，当然也可以不公开，将代码托管到上面来作为项目的中心仓库使用。</a:t>
            </a:r>
          </a:p>
          <a:p>
            <a:r>
              <a:rPr lang="en-US" altLang="zh-CN" dirty="0"/>
              <a:t>GitHub </a:t>
            </a:r>
            <a:r>
              <a:rPr lang="zh-CN" altLang="en-US" dirty="0"/>
              <a:t>是一片代码世界的蓝海，里面有无穷无尽的宝藏，也有很多的大牛，如果你不会 </a:t>
            </a:r>
            <a:r>
              <a:rPr lang="en-US" altLang="zh-CN" dirty="0"/>
              <a:t>Git</a:t>
            </a:r>
            <a:r>
              <a:rPr lang="zh-CN" altLang="en-US" dirty="0"/>
              <a:t>，那么这些宝藏与你就没有任何关系了，如果你想探寻这些宝藏，那么请学习 </a:t>
            </a:r>
            <a:r>
              <a:rPr lang="en-US" altLang="zh-CN" dirty="0"/>
              <a:t>Git </a:t>
            </a:r>
            <a:r>
              <a:rPr lang="zh-CN" altLang="en-US" dirty="0"/>
              <a:t>吧。即使你不写代码，也可以将自己的写的文档托管到平台上，每个人都可以学习 </a:t>
            </a:r>
            <a:r>
              <a:rPr lang="en-US" altLang="zh-CN" dirty="0"/>
              <a:t>Git</a:t>
            </a:r>
            <a:r>
              <a:rPr lang="zh-CN" altLang="en-US" dirty="0"/>
              <a:t>，对生活和工作都有帮助。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7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64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B32513-2AD5-4A1C-BE06-87004C92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786" y="3028237"/>
            <a:ext cx="2998300" cy="8015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2.3.git</a:t>
            </a:r>
            <a:r>
              <a:rPr lang="zh-CN" altLang="en-US" sz="2400" dirty="0"/>
              <a:t>常用指令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69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CBA5BB-9805-4F15-B9D8-6A114115A77C}"/>
              </a:ext>
            </a:extLst>
          </p:cNvPr>
          <p:cNvSpPr/>
          <p:nvPr/>
        </p:nvSpPr>
        <p:spPr>
          <a:xfrm>
            <a:off x="1395167" y="2136339"/>
            <a:ext cx="54628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将远程仓库中的项目下载到本地仓库</a:t>
            </a:r>
          </a:p>
          <a:p>
            <a:r>
              <a:rPr lang="zh-CN" altLang="en-US" sz="2000" dirty="0"/>
              <a:t>用法：</a:t>
            </a:r>
          </a:p>
          <a:p>
            <a:r>
              <a:rPr lang="zh-CN" altLang="en-US" sz="2000" dirty="0"/>
              <a:t>在浏览器中打开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或公司的</a:t>
            </a:r>
            <a:r>
              <a:rPr lang="en-US" altLang="zh-CN" sz="2000" dirty="0" err="1"/>
              <a:t>gitlab</a:t>
            </a:r>
            <a:r>
              <a:rPr lang="zh-CN" altLang="en-US" sz="2000" dirty="0"/>
              <a:t>，进入项目，复制项目的</a:t>
            </a:r>
            <a:r>
              <a:rPr lang="en-US" altLang="zh-CN" sz="2000" dirty="0"/>
              <a:t>git</a:t>
            </a:r>
            <a:r>
              <a:rPr lang="zh-CN" altLang="en-US" sz="2000" dirty="0"/>
              <a:t>地址（如果公司的</a:t>
            </a:r>
            <a:r>
              <a:rPr lang="en-US" altLang="zh-CN" sz="2000" dirty="0" err="1"/>
              <a:t>gitlab</a:t>
            </a:r>
            <a:r>
              <a:rPr lang="zh-CN" altLang="en-US" sz="2000" dirty="0"/>
              <a:t>不支持</a:t>
            </a:r>
            <a:r>
              <a:rPr lang="en-US" altLang="zh-CN" sz="2000" dirty="0"/>
              <a:t>SSH</a:t>
            </a:r>
            <a:r>
              <a:rPr lang="zh-CN" altLang="en-US" sz="2000" dirty="0"/>
              <a:t>，因此请注意选择</a:t>
            </a:r>
            <a:r>
              <a:rPr lang="en-US" altLang="zh-CN" sz="2000" dirty="0"/>
              <a:t>HTTPS</a:t>
            </a:r>
            <a:r>
              <a:rPr lang="zh-CN" altLang="en-US" sz="2000" dirty="0"/>
              <a:t>的地址）进入到工作目录（通常我们会把各个项目放在同一个文件夹，例如</a:t>
            </a:r>
            <a:r>
              <a:rPr lang="en-US" altLang="zh-CN" sz="2000" dirty="0" err="1"/>
              <a:t>workingDir</a:t>
            </a:r>
            <a:r>
              <a:rPr lang="zh-CN" altLang="en-US" sz="2000" dirty="0"/>
              <a:t>啥的，当然，你可以在任意目录做</a:t>
            </a:r>
            <a:r>
              <a:rPr lang="en-US" altLang="zh-CN" sz="2000" dirty="0"/>
              <a:t>git</a:t>
            </a:r>
            <a:r>
              <a:rPr lang="zh-CN" altLang="en-US" sz="2000" dirty="0"/>
              <a:t>操作），敲下命令</a:t>
            </a:r>
            <a:r>
              <a:rPr lang="en-US" altLang="zh-CN" sz="2000" dirty="0"/>
              <a:t>git </a:t>
            </a:r>
            <a:r>
              <a:rPr lang="en-US" altLang="zh-CN" sz="2000" dirty="0" err="1"/>
              <a:t>clone+git</a:t>
            </a:r>
            <a:r>
              <a:rPr lang="zh-CN" altLang="en-US" sz="2000" dirty="0"/>
              <a:t>地址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2.3.1git clone</a:t>
            </a:r>
            <a:r>
              <a:rPr lang="zh-CN" altLang="en-US" sz="2800" b="1" dirty="0"/>
              <a:t>：</a:t>
            </a:r>
            <a:br>
              <a:rPr lang="zh-CN" altLang="en-US" sz="2800" b="1" dirty="0"/>
            </a:br>
            <a:endParaRPr lang="zh-CN" alt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60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CBA5BB-9805-4F15-B9D8-6A114115A77C}"/>
              </a:ext>
            </a:extLst>
          </p:cNvPr>
          <p:cNvSpPr/>
          <p:nvPr/>
        </p:nvSpPr>
        <p:spPr>
          <a:xfrm>
            <a:off x="1395167" y="2136339"/>
            <a:ext cx="546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339365"/>
            <a:ext cx="4524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975DC5-B248-49F6-B5F8-9F8754C52472}"/>
              </a:ext>
            </a:extLst>
          </p:cNvPr>
          <p:cNvSpPr/>
          <p:nvPr/>
        </p:nvSpPr>
        <p:spPr>
          <a:xfrm>
            <a:off x="1423447" y="1257765"/>
            <a:ext cx="3148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2.3.2git checkout: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F4A00C-9C65-4EFA-B688-01DCB2BF205F}"/>
              </a:ext>
            </a:extLst>
          </p:cNvPr>
          <p:cNvSpPr/>
          <p:nvPr/>
        </p:nvSpPr>
        <p:spPr>
          <a:xfrm>
            <a:off x="1395167" y="1859340"/>
            <a:ext cx="52884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切换分支或将修改的文件恢复</a:t>
            </a:r>
          </a:p>
          <a:p>
            <a:r>
              <a:rPr lang="zh-CN" altLang="en-US" sz="2000" dirty="0"/>
              <a:t>用法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clone</a:t>
            </a:r>
            <a:r>
              <a:rPr lang="zh-CN" altLang="en-US" sz="2000" dirty="0"/>
              <a:t>下代码后，代码默认会在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分支，我们需要把代码切换到一个自己的分支，这样的话，我们随便怎样修改，怎样提交，都不会影响到</a:t>
            </a:r>
            <a:r>
              <a:rPr lang="en-US" altLang="zh-CN" sz="2000" dirty="0"/>
              <a:t>master</a:t>
            </a:r>
            <a:r>
              <a:rPr lang="zh-CN" altLang="en-US" sz="2000" dirty="0"/>
              <a:t>或其它分支。</a:t>
            </a:r>
          </a:p>
          <a:p>
            <a:r>
              <a:rPr lang="en-US" altLang="zh-CN" sz="2000" dirty="0"/>
              <a:t>git checkout -b feature-test</a:t>
            </a:r>
          </a:p>
          <a:p>
            <a:r>
              <a:rPr lang="zh-CN" altLang="en-US" sz="2000" dirty="0"/>
              <a:t>这个时候，</a:t>
            </a:r>
            <a:r>
              <a:rPr lang="en-US" altLang="zh-CN" sz="2000" dirty="0"/>
              <a:t>feature-test</a:t>
            </a:r>
            <a:r>
              <a:rPr lang="zh-CN" altLang="en-US" sz="2000" dirty="0"/>
              <a:t>分支和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分支的代码是完全一样的，但是此后，你做的所有修改都不会影响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分支，只会在</a:t>
            </a:r>
            <a:r>
              <a:rPr lang="en-US" altLang="zh-CN" sz="2000" dirty="0"/>
              <a:t>feature-test</a:t>
            </a:r>
            <a:r>
              <a:rPr lang="zh-CN" altLang="en-US" sz="2000" dirty="0"/>
              <a:t>分支上往下进行。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701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16AB-E426-4113-A676-AA1A5DDB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5926"/>
            <a:ext cx="3943350" cy="612743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sz="3100" b="1" dirty="0"/>
              <a:t>2.3.3git status: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63425-A3A7-4766-9B4A-EC0659EB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7084"/>
            <a:ext cx="7167317" cy="5201076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/>
              <a:t>显示当前工作目录的文件状态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100" dirty="0"/>
              <a:t>Changes to be committed</a:t>
            </a:r>
            <a:r>
              <a:rPr lang="zh-CN" altLang="zh-CN" sz="2100" dirty="0"/>
              <a:t>列出了已经</a:t>
            </a:r>
            <a:r>
              <a:rPr lang="en-US" altLang="zh-CN" sz="2100" dirty="0"/>
              <a:t>add</a:t>
            </a:r>
            <a:r>
              <a:rPr lang="zh-CN" altLang="zh-CN" sz="2100" dirty="0"/>
              <a:t>了还没有</a:t>
            </a:r>
            <a:r>
              <a:rPr lang="en-US" altLang="zh-CN" sz="2100" dirty="0"/>
              <a:t>commit</a:t>
            </a:r>
            <a:r>
              <a:rPr lang="zh-CN" altLang="zh-CN" sz="2100" dirty="0"/>
              <a:t>的文件</a:t>
            </a:r>
          </a:p>
          <a:p>
            <a:r>
              <a:rPr lang="en-US" altLang="zh-CN" sz="2100" dirty="0"/>
              <a:t>Changes not staged for commit</a:t>
            </a:r>
            <a:r>
              <a:rPr lang="zh-CN" altLang="zh-CN" sz="2100" dirty="0"/>
              <a:t>列出了修改了，但还没有</a:t>
            </a:r>
            <a:r>
              <a:rPr lang="en-US" altLang="zh-CN" sz="2100" dirty="0"/>
              <a:t>add</a:t>
            </a:r>
            <a:r>
              <a:rPr lang="zh-CN" altLang="zh-CN" sz="2100" dirty="0"/>
              <a:t>的文件</a:t>
            </a:r>
          </a:p>
          <a:p>
            <a:r>
              <a:rPr lang="en-US" altLang="zh-CN" sz="2100" dirty="0"/>
              <a:t>Untracked files</a:t>
            </a:r>
            <a:r>
              <a:rPr lang="zh-CN" altLang="zh-CN" sz="2100" dirty="0"/>
              <a:t>列出了新加入的，还没有被</a:t>
            </a:r>
            <a:r>
              <a:rPr lang="en-US" altLang="zh-CN" sz="2100" dirty="0"/>
              <a:t>git</a:t>
            </a:r>
            <a:r>
              <a:rPr lang="zh-CN" altLang="zh-CN" sz="2100" dirty="0"/>
              <a:t>管理起来的文件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4F5615-A8B2-4159-AB59-1F074128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1" y="1736508"/>
            <a:ext cx="5863859" cy="35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8928" y="3429000"/>
            <a:ext cx="48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6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36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入门教程（实训）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04865" y="4143630"/>
            <a:ext cx="725390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----1.</a:t>
            </a:r>
            <a:r>
              <a:rPr lang="en-US" altLang="zh-CN" sz="3600" b="1" dirty="0"/>
              <a:t>caktin</a:t>
            </a:r>
            <a:r>
              <a:rPr lang="zh-CN" altLang="zh-CN" sz="3600" b="1" dirty="0"/>
              <a:t>文件空间的架构和布局</a:t>
            </a:r>
            <a:endParaRPr lang="zh-CN" altLang="en-US" sz="3600" dirty="0"/>
          </a:p>
          <a:p>
            <a:pPr defTabSz="685800"/>
            <a:endParaRPr lang="en-US" altLang="zh-CN" sz="3300" b="1" dirty="0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0582" y="493537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2400" dirty="0">
                <a:solidFill>
                  <a:srgbClr val="354E65"/>
                </a:solidFill>
                <a:latin typeface="Arial"/>
                <a:ea typeface="微软雅黑"/>
              </a:rPr>
              <a:t>主讲教师：</a:t>
            </a:r>
            <a:endParaRPr lang="en-US" altLang="zh-CN" sz="2400" dirty="0">
              <a:solidFill>
                <a:srgbClr val="354E65"/>
              </a:solidFill>
              <a:latin typeface="Arial"/>
              <a:ea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6550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269971-FB63-4C76-970F-BA8B151B6A29}"/>
              </a:ext>
            </a:extLst>
          </p:cNvPr>
          <p:cNvSpPr/>
          <p:nvPr/>
        </p:nvSpPr>
        <p:spPr>
          <a:xfrm>
            <a:off x="1824087" y="1316925"/>
            <a:ext cx="4572000" cy="60631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2.3.4git add:</a:t>
            </a:r>
            <a:br>
              <a:rPr lang="en-US" altLang="zh-CN" sz="2800" b="1" dirty="0"/>
            </a:br>
            <a:br>
              <a:rPr lang="en-US" altLang="zh-CN" dirty="0"/>
            </a:br>
            <a:r>
              <a:rPr lang="zh-CN" altLang="en-US" dirty="0"/>
              <a:t>将一个普通文件交给</a:t>
            </a:r>
            <a:r>
              <a:rPr lang="en-US" altLang="zh-CN" dirty="0"/>
              <a:t>git</a:t>
            </a:r>
            <a:r>
              <a:rPr lang="zh-CN" altLang="en-US" dirty="0"/>
              <a:t>管理或者将修改过的文件添加到</a:t>
            </a:r>
            <a:r>
              <a:rPr lang="en-US" altLang="zh-CN" dirty="0"/>
              <a:t>git</a:t>
            </a:r>
            <a:r>
              <a:rPr lang="zh-CN" altLang="en-US" dirty="0"/>
              <a:t>的索引中。当我们使用</a:t>
            </a:r>
            <a:r>
              <a:rPr lang="en-US" altLang="zh-CN" dirty="0"/>
              <a:t>git commit</a:t>
            </a:r>
            <a:r>
              <a:rPr lang="zh-CN" altLang="en-US" dirty="0"/>
              <a:t>时，</a:t>
            </a:r>
            <a:r>
              <a:rPr lang="en-US" altLang="zh-CN" dirty="0"/>
              <a:t>git</a:t>
            </a:r>
            <a:r>
              <a:rPr lang="zh-CN" altLang="en-US" dirty="0"/>
              <a:t>将依据索引库中的内容来进行文件的提交</a:t>
            </a:r>
            <a:endParaRPr lang="en-US" altLang="zh-CN" dirty="0"/>
          </a:p>
          <a:p>
            <a:r>
              <a:rPr lang="zh-CN" altLang="en-US" dirty="0"/>
              <a:t>用法：</a:t>
            </a:r>
          </a:p>
          <a:p>
            <a:r>
              <a:rPr lang="en-US" altLang="zh-CN" dirty="0"/>
              <a:t>git add index.html</a:t>
            </a:r>
          </a:p>
          <a:p>
            <a:r>
              <a:rPr lang="zh-CN" altLang="en-US" dirty="0"/>
              <a:t>如果我们一次修改比较多的文件，需要把所有修改的文件都添加到索引库，可以使用：</a:t>
            </a:r>
          </a:p>
          <a:p>
            <a:r>
              <a:rPr lang="en-US" altLang="zh-CN" dirty="0"/>
              <a:t>git add –all</a:t>
            </a:r>
          </a:p>
          <a:p>
            <a:r>
              <a:rPr lang="zh-CN" altLang="en-US" dirty="0"/>
              <a:t>如果我们误把一个文件添加进了索引库，可以使用以下命令将其“拉回”暂存区：</a:t>
            </a:r>
          </a:p>
          <a:p>
            <a:r>
              <a:rPr lang="en-US" altLang="zh-CN" dirty="0"/>
              <a:t>git reset HEAD index.html</a:t>
            </a:r>
          </a:p>
          <a:p>
            <a:r>
              <a:rPr lang="zh-CN" altLang="en-US" dirty="0"/>
              <a:t>如果我们想把一个文件恢复成修改前的状态，可以使用以下命令，就撤销了我们所有的修改：</a:t>
            </a:r>
          </a:p>
          <a:p>
            <a:r>
              <a:rPr lang="en-US" altLang="zh-CN" dirty="0"/>
              <a:t>git checkout index.html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46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800" b="1" dirty="0">
                <a:solidFill>
                  <a:srgbClr val="000000"/>
                </a:solidFill>
              </a:rPr>
              <a:t>2.3.5git commit:</a:t>
            </a:r>
          </a:p>
          <a:p>
            <a:pPr lvl="0"/>
            <a:endParaRPr lang="en-US" altLang="zh-CN" sz="2800" b="1" dirty="0">
              <a:solidFill>
                <a:srgbClr val="000000"/>
              </a:solidFill>
            </a:endParaRPr>
          </a:p>
          <a:p>
            <a:pPr lvl="0"/>
            <a:r>
              <a:rPr lang="zh-CN" altLang="en-US" sz="2000" dirty="0">
                <a:solidFill>
                  <a:srgbClr val="000000"/>
                </a:solidFill>
              </a:rPr>
              <a:t>将所有添加到索引库的文件提交到本地仓库</a:t>
            </a:r>
          </a:p>
          <a:p>
            <a:pPr lvl="0"/>
            <a:r>
              <a:rPr lang="zh-CN" altLang="en-US" sz="2000" dirty="0">
                <a:solidFill>
                  <a:srgbClr val="000000"/>
                </a:solidFill>
              </a:rPr>
              <a:t>用法：</a:t>
            </a:r>
          </a:p>
          <a:p>
            <a:pPr lvl="0"/>
            <a:r>
              <a:rPr lang="zh-CN" altLang="en-US" sz="2000" dirty="0">
                <a:solidFill>
                  <a:srgbClr val="000000"/>
                </a:solidFill>
              </a:rPr>
              <a:t>最简单的</a:t>
            </a:r>
            <a:r>
              <a:rPr lang="en-US" altLang="zh-CN" sz="2000" dirty="0">
                <a:solidFill>
                  <a:srgbClr val="000000"/>
                </a:solidFill>
              </a:rPr>
              <a:t>commit</a:t>
            </a:r>
            <a:r>
              <a:rPr lang="zh-CN" altLang="en-US" sz="2000" dirty="0">
                <a:solidFill>
                  <a:srgbClr val="000000"/>
                </a:solidFill>
              </a:rPr>
              <a:t>操作如下：</a:t>
            </a:r>
          </a:p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git commit -m "</a:t>
            </a:r>
            <a:r>
              <a:rPr lang="en-US" altLang="zh-CN" sz="2000" dirty="0" err="1">
                <a:solidFill>
                  <a:srgbClr val="000000"/>
                </a:solidFill>
              </a:rPr>
              <a:t>upd</a:t>
            </a:r>
            <a:r>
              <a:rPr lang="en-US" altLang="zh-CN" sz="2000" dirty="0">
                <a:solidFill>
                  <a:srgbClr val="000000"/>
                </a:solidFill>
              </a:rPr>
              <a:t>"</a:t>
            </a:r>
          </a:p>
          <a:p>
            <a:pPr lvl="0"/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br>
              <a:rPr lang="en-US" altLang="zh-CN" sz="2800" b="1" dirty="0">
                <a:solidFill>
                  <a:srgbClr val="000000"/>
                </a:solidFill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374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6D4A8F-3EEF-426B-B4BF-50120AA00F9D}"/>
              </a:ext>
            </a:extLst>
          </p:cNvPr>
          <p:cNvSpPr/>
          <p:nvPr/>
        </p:nvSpPr>
        <p:spPr>
          <a:xfrm>
            <a:off x="1805233" y="1333596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2.3.6git push:</a:t>
            </a: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000" dirty="0"/>
              <a:t>将本地仓库的修改推送到远程仓库</a:t>
            </a:r>
          </a:p>
          <a:p>
            <a:r>
              <a:rPr lang="zh-CN" altLang="en-US" sz="2000" dirty="0"/>
              <a:t>用法：</a:t>
            </a:r>
          </a:p>
          <a:p>
            <a:r>
              <a:rPr lang="en-US" altLang="zh-CN" sz="2000" dirty="0"/>
              <a:t>git push origin feature-test</a:t>
            </a:r>
          </a:p>
          <a:p>
            <a:r>
              <a:rPr lang="zh-CN" altLang="en-US" sz="2000" dirty="0"/>
              <a:t>当我们做完功能后，要记得使用</a:t>
            </a:r>
            <a:r>
              <a:rPr lang="en-US" altLang="zh-CN" sz="2000" dirty="0"/>
              <a:t>git push</a:t>
            </a:r>
            <a:r>
              <a:rPr lang="zh-CN" altLang="en-US" sz="2000" dirty="0"/>
              <a:t>将自己的改动推送到远程代码仓库。</a:t>
            </a: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br>
              <a:rPr lang="en-US" altLang="zh-CN" sz="2800" b="1" dirty="0"/>
            </a:br>
            <a:endParaRPr lang="zh-CN" alt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964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A34EB9-C323-42A6-B184-493E42D5EB3B}"/>
              </a:ext>
            </a:extLst>
          </p:cNvPr>
          <p:cNvSpPr/>
          <p:nvPr/>
        </p:nvSpPr>
        <p:spPr>
          <a:xfrm>
            <a:off x="1173637" y="859066"/>
            <a:ext cx="4572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2.3.7git fetch:</a:t>
            </a:r>
          </a:p>
          <a:p>
            <a:r>
              <a:rPr lang="zh-CN" altLang="en-US" sz="1600" dirty="0"/>
              <a:t>将远程代码仓库的代码下载到本地</a:t>
            </a:r>
          </a:p>
          <a:p>
            <a:r>
              <a:rPr lang="zh-CN" altLang="en-US" sz="1600" dirty="0"/>
              <a:t>用法：</a:t>
            </a:r>
          </a:p>
          <a:p>
            <a:r>
              <a:rPr lang="zh-CN" altLang="en-US" sz="1600" dirty="0"/>
              <a:t>本地仓库维护这一堆“</a:t>
            </a:r>
            <a:r>
              <a:rPr lang="en-US" altLang="zh-CN" sz="1600" dirty="0"/>
              <a:t>remote-tracking branches”</a:t>
            </a:r>
            <a:r>
              <a:rPr lang="zh-CN" altLang="en-US" sz="1600" dirty="0"/>
              <a:t>，翻译过来叫“远程跟踪分支”，对应着本地仓库里</a:t>
            </a:r>
            <a:r>
              <a:rPr lang="en-US" altLang="zh-CN" sz="1600" dirty="0"/>
              <a:t>remote/master/remote/develop</a:t>
            </a:r>
            <a:r>
              <a:rPr lang="zh-CN" altLang="en-US" sz="1600" dirty="0"/>
              <a:t>这些分支。</a:t>
            </a:r>
          </a:p>
          <a:p>
            <a:r>
              <a:rPr lang="en-US" altLang="zh-CN" sz="1600" dirty="0"/>
              <a:t>fetch</a:t>
            </a:r>
            <a:r>
              <a:rPr lang="zh-CN" altLang="en-US" sz="1600" dirty="0"/>
              <a:t>操作默认只会</a:t>
            </a:r>
            <a:r>
              <a:rPr lang="en-US" altLang="zh-CN" sz="1600" dirty="0" err="1"/>
              <a:t>fetchorigin</a:t>
            </a:r>
            <a:r>
              <a:rPr lang="zh-CN" altLang="en-US" sz="1600" dirty="0"/>
              <a:t>仓库的分支，如果要</a:t>
            </a:r>
            <a:r>
              <a:rPr lang="en-US" altLang="zh-CN" sz="1600" dirty="0"/>
              <a:t>fetch</a:t>
            </a:r>
            <a:r>
              <a:rPr lang="zh-CN" altLang="en-US" sz="1600" dirty="0"/>
              <a:t>其它仓库的分支，需要在后面加上仓库名：</a:t>
            </a:r>
          </a:p>
          <a:p>
            <a:r>
              <a:rPr lang="en-US" altLang="zh-CN" sz="1600" dirty="0"/>
              <a:t>git fetch repo-</a:t>
            </a:r>
            <a:r>
              <a:rPr lang="en-US" altLang="zh-CN" sz="1600" dirty="0" err="1"/>
              <a:t>caiyou</a:t>
            </a:r>
            <a:endParaRPr lang="en-US" altLang="zh-CN" sz="1600" dirty="0"/>
          </a:p>
          <a:p>
            <a:r>
              <a:rPr lang="zh-CN" altLang="en-US" sz="1600" dirty="0"/>
              <a:t>通常，我们的</a:t>
            </a:r>
            <a:r>
              <a:rPr lang="en-US" altLang="zh-CN" sz="1600" dirty="0"/>
              <a:t>feature</a:t>
            </a:r>
            <a:r>
              <a:rPr lang="zh-CN" altLang="en-US" sz="1600" dirty="0"/>
              <a:t>分支在完成使命后会被管理员删除掉，而我们各自的本地却不知道，硬盘空间吃紧。所以，如果我们想在管理员删除了远端的某些分支的时候，将自己本地对应的“远程跟踪分支”删除掉，需要在</a:t>
            </a:r>
            <a:r>
              <a:rPr lang="en-US" altLang="zh-CN" sz="1600" dirty="0"/>
              <a:t>fetch</a:t>
            </a:r>
            <a:r>
              <a:rPr lang="zh-CN" altLang="en-US" sz="1600" dirty="0"/>
              <a:t>操作时加一个</a:t>
            </a:r>
            <a:r>
              <a:rPr lang="en-US" altLang="zh-CN" sz="1600" dirty="0"/>
              <a:t>-p</a:t>
            </a:r>
            <a:r>
              <a:rPr lang="zh-CN" altLang="en-US" sz="1600" dirty="0"/>
              <a:t>参数：</a:t>
            </a:r>
          </a:p>
          <a:p>
            <a:r>
              <a:rPr lang="en-US" altLang="zh-CN" sz="1600" dirty="0"/>
              <a:t>git fetch -p</a:t>
            </a:r>
          </a:p>
          <a:p>
            <a:endParaRPr lang="en-US" altLang="zh-CN" sz="2800" b="1" dirty="0"/>
          </a:p>
          <a:p>
            <a:br>
              <a:rPr lang="en-US" altLang="zh-CN" sz="2800" b="1" dirty="0"/>
            </a:br>
            <a:endParaRPr lang="zh-CN" alt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054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E8AB88-6894-477C-8BD7-4669DA594F97}"/>
              </a:ext>
            </a:extLst>
          </p:cNvPr>
          <p:cNvSpPr/>
          <p:nvPr/>
        </p:nvSpPr>
        <p:spPr>
          <a:xfrm>
            <a:off x="1098223" y="859066"/>
            <a:ext cx="4572000" cy="59708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2.3.8git merge: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将一个或多个分支合并</a:t>
            </a:r>
          </a:p>
          <a:p>
            <a:r>
              <a:rPr lang="zh-CN" altLang="en-US" dirty="0"/>
              <a:t>用法：</a:t>
            </a:r>
          </a:p>
          <a:p>
            <a:r>
              <a:rPr lang="zh-CN" altLang="en-US" dirty="0"/>
              <a:t>比如我们当前在</a:t>
            </a:r>
            <a:r>
              <a:rPr lang="en-US" altLang="zh-CN" dirty="0"/>
              <a:t>develop</a:t>
            </a:r>
            <a:r>
              <a:rPr lang="zh-CN" altLang="en-US" dirty="0"/>
              <a:t>分支上，</a:t>
            </a:r>
            <a:r>
              <a:rPr lang="en-US" altLang="zh-CN" dirty="0"/>
              <a:t>git fetch</a:t>
            </a:r>
            <a:r>
              <a:rPr lang="zh-CN" altLang="en-US" dirty="0"/>
              <a:t>之后，我们把远程代码仓库中的</a:t>
            </a:r>
            <a:r>
              <a:rPr lang="en-US" altLang="zh-CN" dirty="0"/>
              <a:t>develop</a:t>
            </a:r>
            <a:r>
              <a:rPr lang="zh-CN" altLang="en-US" dirty="0"/>
              <a:t>分支下载到了本地仓库，但是并没有</a:t>
            </a:r>
            <a:r>
              <a:rPr lang="en-US" altLang="zh-CN" dirty="0"/>
              <a:t>merge</a:t>
            </a:r>
            <a:r>
              <a:rPr lang="zh-CN" altLang="en-US" dirty="0"/>
              <a:t>到我们当前工作的</a:t>
            </a:r>
            <a:r>
              <a:rPr lang="en-US" altLang="zh-CN" dirty="0"/>
              <a:t>develop</a:t>
            </a:r>
            <a:r>
              <a:rPr lang="zh-CN" altLang="en-US" dirty="0"/>
              <a:t>分支里，看</a:t>
            </a:r>
            <a:r>
              <a:rPr lang="en-US" altLang="zh-CN" dirty="0"/>
              <a:t>log</a:t>
            </a:r>
            <a:r>
              <a:rPr lang="zh-CN" altLang="en-US" dirty="0"/>
              <a:t>的话，我们会发现我们本地的</a:t>
            </a:r>
            <a:r>
              <a:rPr lang="en-US" altLang="zh-CN" dirty="0"/>
              <a:t>develop</a:t>
            </a:r>
            <a:r>
              <a:rPr lang="zh-CN" altLang="en-US" dirty="0"/>
              <a:t>分支和</a:t>
            </a:r>
            <a:r>
              <a:rPr lang="en-US" altLang="zh-CN" dirty="0"/>
              <a:t>remote/develop</a:t>
            </a:r>
            <a:r>
              <a:rPr lang="zh-CN" altLang="en-US" dirty="0"/>
              <a:t>分支还差了老远</a:t>
            </a:r>
            <a:r>
              <a:rPr lang="en-US" altLang="zh-CN" dirty="0"/>
              <a:t>~</a:t>
            </a:r>
            <a:r>
              <a:rPr lang="zh-CN" altLang="en-US" dirty="0"/>
              <a:t>因此需要进行如下操作：</a:t>
            </a:r>
          </a:p>
          <a:p>
            <a:r>
              <a:rPr lang="en-US" altLang="zh-CN" dirty="0"/>
              <a:t>git merge origin/develop</a:t>
            </a:r>
          </a:p>
          <a:p>
            <a:r>
              <a:rPr lang="zh-CN" altLang="en-US" dirty="0"/>
              <a:t>这样，</a:t>
            </a:r>
            <a:r>
              <a:rPr lang="en-US" altLang="zh-CN" dirty="0"/>
              <a:t>develop</a:t>
            </a:r>
            <a:r>
              <a:rPr lang="zh-CN" altLang="en-US" dirty="0"/>
              <a:t>分支就和</a:t>
            </a:r>
            <a:r>
              <a:rPr lang="en-US" altLang="zh-CN" dirty="0"/>
              <a:t>remote/develop</a:t>
            </a:r>
            <a:r>
              <a:rPr lang="zh-CN" altLang="en-US" dirty="0"/>
              <a:t>分支一样了。</a:t>
            </a:r>
          </a:p>
          <a:p>
            <a:endParaRPr lang="en-US" altLang="zh-CN" sz="2800" b="1" dirty="0"/>
          </a:p>
          <a:p>
            <a:br>
              <a:rPr lang="en-US" altLang="zh-CN" sz="2800" b="1" dirty="0"/>
            </a:br>
            <a:endParaRPr lang="zh-CN" alt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0482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0BA519-3268-468A-98E3-8D269827FB3F}"/>
              </a:ext>
            </a:extLst>
          </p:cNvPr>
          <p:cNvSpPr/>
          <p:nvPr/>
        </p:nvSpPr>
        <p:spPr>
          <a:xfrm>
            <a:off x="1041662" y="1012954"/>
            <a:ext cx="4572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2.3.9git pull: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将远程代码仓库里的代码下载下来并自动合并到当前工作的分支</a:t>
            </a:r>
          </a:p>
          <a:p>
            <a:r>
              <a:rPr lang="zh-CN" altLang="en-US" dirty="0"/>
              <a:t>用法：</a:t>
            </a:r>
          </a:p>
          <a:p>
            <a:r>
              <a:rPr lang="en-US" altLang="zh-CN" dirty="0"/>
              <a:t>git pull</a:t>
            </a:r>
            <a:r>
              <a:rPr lang="zh-CN" altLang="en-US" dirty="0"/>
              <a:t>基本上等于</a:t>
            </a:r>
            <a:r>
              <a:rPr lang="en-US" altLang="zh-CN" dirty="0"/>
              <a:t>git fetch + git merge FETCH_HEAD</a:t>
            </a:r>
            <a:r>
              <a:rPr lang="zh-CN" altLang="en-US" dirty="0"/>
              <a:t>，但是，</a:t>
            </a:r>
            <a:r>
              <a:rPr lang="en-US" altLang="zh-CN" dirty="0"/>
              <a:t>git pull</a:t>
            </a:r>
            <a:r>
              <a:rPr lang="zh-CN" altLang="en-US" dirty="0"/>
              <a:t>操作无法看清中间的代码差异和合并的逻辑。因此不提倡此用法</a:t>
            </a:r>
          </a:p>
          <a:p>
            <a:endParaRPr lang="en-US" altLang="zh-CN" dirty="0"/>
          </a:p>
          <a:p>
            <a:br>
              <a:rPr lang="en-US" altLang="zh-CN" sz="2800" b="1" dirty="0"/>
            </a:br>
            <a:endParaRPr lang="zh-CN" alt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05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57459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0628AC-9216-41F4-847E-3DF0D32362B4}"/>
              </a:ext>
            </a:extLst>
          </p:cNvPr>
          <p:cNvSpPr/>
          <p:nvPr/>
        </p:nvSpPr>
        <p:spPr>
          <a:xfrm>
            <a:off x="1150071" y="859066"/>
            <a:ext cx="4572000" cy="48628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2.3.10git log: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查看代码提交日志</a:t>
            </a:r>
          </a:p>
          <a:p>
            <a:r>
              <a:rPr lang="zh-CN" altLang="en-US" dirty="0"/>
              <a:t>用法：</a:t>
            </a:r>
          </a:p>
          <a:p>
            <a:r>
              <a:rPr lang="zh-CN" altLang="en-US" dirty="0"/>
              <a:t>会显示最基本的</a:t>
            </a:r>
            <a:r>
              <a:rPr lang="en-US" altLang="zh-CN" dirty="0"/>
              <a:t>log</a:t>
            </a:r>
            <a:r>
              <a:rPr lang="zh-CN" altLang="en-US" dirty="0"/>
              <a:t>信息，但是不直观，不能看清分支之间的分叉、合并、前因后果，所以建议加上</a:t>
            </a:r>
            <a:r>
              <a:rPr lang="en-US" altLang="zh-CN" dirty="0"/>
              <a:t>—all`--decorate--graph</a:t>
            </a:r>
            <a:r>
              <a:rPr lang="zh-CN" altLang="en-US" dirty="0"/>
              <a:t>这</a:t>
            </a:r>
            <a:r>
              <a:rPr lang="en-US" altLang="zh-CN" dirty="0"/>
              <a:t>3</a:t>
            </a:r>
            <a:r>
              <a:rPr lang="zh-CN" altLang="en-US" dirty="0"/>
              <a:t>个参数：</a:t>
            </a:r>
          </a:p>
          <a:p>
            <a:r>
              <a:rPr lang="en-US" altLang="zh-CN" dirty="0"/>
              <a:t>git log --all --decorate --graph</a:t>
            </a:r>
          </a:p>
          <a:p>
            <a:endParaRPr lang="en-US" altLang="zh-CN" sz="2800" b="1" dirty="0"/>
          </a:p>
          <a:p>
            <a:br>
              <a:rPr lang="en-US" altLang="zh-CN" sz="2800" b="1" dirty="0"/>
            </a:br>
            <a:endParaRPr lang="zh-CN" alt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423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8928" y="3429000"/>
            <a:ext cx="48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54E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54E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入门教程（实训）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83702" y="4160172"/>
            <a:ext cx="62028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/>
            <a:r>
              <a:rPr lang="en-US" altLang="zh-CN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----3.github</a:t>
            </a:r>
            <a:r>
              <a:rPr lang="zh-CN" altLang="en-US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上面</a:t>
            </a:r>
            <a:r>
              <a:rPr lang="en-US" altLang="zh-CN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常见操作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7046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64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B32513-2AD5-4A1C-BE06-87004C92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786" y="3028237"/>
            <a:ext cx="2998300" cy="8015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54D379-2162-4289-AFE9-37EB00E3591A}"/>
              </a:ext>
            </a:extLst>
          </p:cNvPr>
          <p:cNvSpPr/>
          <p:nvPr/>
        </p:nvSpPr>
        <p:spPr>
          <a:xfrm>
            <a:off x="4088534" y="3244334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3.1</a:t>
            </a:r>
            <a:r>
              <a:rPr lang="zh-CN" altLang="en-US" sz="2400" dirty="0"/>
              <a:t>安装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295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B4F77D2-CEE6-4CC1-B185-9495A641F489}"/>
              </a:ext>
            </a:extLst>
          </p:cNvPr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下：打开终端，在命令端口输入</a:t>
            </a:r>
            <a:r>
              <a:rPr lang="en-US" altLang="zh-CN" dirty="0" err="1"/>
              <a:t>sudo</a:t>
            </a:r>
            <a:r>
              <a:rPr lang="en-US" altLang="zh-CN" dirty="0"/>
              <a:t> apt-get install  </a:t>
            </a:r>
            <a:r>
              <a:rPr lang="en-US" altLang="zh-CN" dirty="0" err="1"/>
              <a:t>gitcore</a:t>
            </a:r>
            <a:r>
              <a:rPr lang="zh-CN" altLang="en-US" dirty="0"/>
              <a:t>回车输入密码即可。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262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64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10000"/>
              </a:lnSpc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B32513-2AD5-4A1C-BE06-87004C92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601" y="2821315"/>
            <a:ext cx="2397896" cy="6410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9CEBB03-0F88-444F-92CC-77A225CF8A33}"/>
              </a:ext>
            </a:extLst>
          </p:cNvPr>
          <p:cNvSpPr/>
          <p:nvPr/>
        </p:nvSpPr>
        <p:spPr>
          <a:xfrm>
            <a:off x="3805860" y="2784419"/>
            <a:ext cx="19256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50" dirty="0">
                <a:latin typeface="Liberation Serif"/>
                <a:ea typeface="Noto Sans CJK SC Regular"/>
                <a:cs typeface="Noto Sans CJK SC Regular"/>
              </a:rPr>
              <a:t>1.1ros</a:t>
            </a:r>
            <a:r>
              <a:rPr lang="zh-CN" altLang="zh-CN" sz="1600" b="1" kern="50" dirty="0">
                <a:latin typeface="Liberation Serif"/>
                <a:ea typeface="Noto Sans CJK SC Regular"/>
                <a:cs typeface="Noto Sans CJK SC Regular"/>
              </a:rPr>
              <a:t>系统架构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64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B32513-2AD5-4A1C-BE06-87004C92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786" y="3028237"/>
            <a:ext cx="2998300" cy="8015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D4BAEC-05E7-4A9A-8DC4-2537103CC6BF}"/>
              </a:ext>
            </a:extLst>
          </p:cNvPr>
          <p:cNvSpPr/>
          <p:nvPr/>
        </p:nvSpPr>
        <p:spPr>
          <a:xfrm>
            <a:off x="4088534" y="3244334"/>
            <a:ext cx="1402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3.2</a:t>
            </a:r>
            <a:r>
              <a:rPr lang="zh-CN" altLang="en-US" sz="2800" dirty="0"/>
              <a:t>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2242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800" b="1" dirty="0">
                <a:solidFill>
                  <a:srgbClr val="000000"/>
                </a:solidFill>
              </a:rPr>
              <a:t>3.2.1</a:t>
            </a:r>
            <a:r>
              <a:rPr lang="zh-CN" altLang="en-US" sz="2800" b="1" dirty="0">
                <a:solidFill>
                  <a:srgbClr val="000000"/>
                </a:solidFill>
              </a:rPr>
              <a:t>配置身份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lvl="0"/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git config --global user.name "</a:t>
            </a:r>
            <a:r>
              <a:rPr lang="en-US" altLang="zh-CN" sz="2000" dirty="0" err="1">
                <a:solidFill>
                  <a:srgbClr val="000000"/>
                </a:solidFill>
              </a:rPr>
              <a:t>mingbai</a:t>
            </a:r>
            <a:r>
              <a:rPr lang="en-US" altLang="zh-CN" sz="2000" dirty="0">
                <a:solidFill>
                  <a:srgbClr val="000000"/>
                </a:solidFill>
              </a:rPr>
              <a:t>" </a:t>
            </a:r>
            <a:r>
              <a:rPr lang="zh-CN" altLang="en-US" sz="2000" dirty="0">
                <a:solidFill>
                  <a:srgbClr val="000000"/>
                </a:solidFill>
              </a:rPr>
              <a:t>配置用户</a:t>
            </a:r>
            <a:r>
              <a:rPr lang="en-US" altLang="zh-CN" sz="2000" dirty="0" err="1">
                <a:solidFill>
                  <a:srgbClr val="000000"/>
                </a:solidFill>
              </a:rPr>
              <a:t>mingbai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git config --global </a:t>
            </a:r>
            <a:r>
              <a:rPr lang="en-US" altLang="zh-CN" sz="2000" dirty="0" err="1">
                <a:solidFill>
                  <a:srgbClr val="000000"/>
                </a:solidFill>
              </a:rPr>
              <a:t>user.email</a:t>
            </a:r>
            <a:r>
              <a:rPr lang="en-US" altLang="zh-CN" sz="2000" dirty="0">
                <a:solidFill>
                  <a:srgbClr val="000000"/>
                </a:solidFill>
              </a:rPr>
              <a:t> "251098199@qq.com"</a:t>
            </a:r>
          </a:p>
          <a:p>
            <a:pPr lvl="0"/>
            <a:r>
              <a:rPr lang="zh-CN" altLang="en-US" sz="2000" dirty="0">
                <a:solidFill>
                  <a:srgbClr val="000000"/>
                </a:solidFill>
              </a:rPr>
              <a:t>将最后的名字和邮箱去掉可以查看配置结果</a:t>
            </a:r>
          </a:p>
          <a:p>
            <a:pPr lvl="0"/>
            <a:endParaRPr lang="en-US" altLang="zh-CN" sz="2800" b="1" dirty="0">
              <a:solidFill>
                <a:srgbClr val="000000"/>
              </a:solidFill>
            </a:endParaRPr>
          </a:p>
          <a:p>
            <a:pPr lvl="0"/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/>
            <a:endParaRPr lang="en-US" altLang="zh-CN" sz="28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lvl="0"/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/>
            <a:endParaRPr lang="en-US" altLang="zh-CN" sz="28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371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DCAE82-D87E-41C2-8A9B-1A95AB24BBE1}"/>
              </a:ext>
            </a:extLst>
          </p:cNvPr>
          <p:cNvSpPr/>
          <p:nvPr/>
        </p:nvSpPr>
        <p:spPr>
          <a:xfrm>
            <a:off x="1395167" y="1182232"/>
            <a:ext cx="539684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3.2.2</a:t>
            </a:r>
            <a:r>
              <a:rPr lang="zh-CN" altLang="en-US" sz="2800" b="1" dirty="0"/>
              <a:t>初始化，创建仓库，提交等</a:t>
            </a:r>
            <a:br>
              <a:rPr lang="zh-CN" altLang="en-US" sz="2800" b="1" dirty="0"/>
            </a:br>
            <a:r>
              <a:rPr lang="zh-CN" altLang="en-US" dirty="0"/>
              <a:t>　项目根目录初始化：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cd </a:t>
            </a:r>
            <a:r>
              <a:rPr lang="zh-CN" altLang="en-US" dirty="0"/>
              <a:t>跳转到项目所在路径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 err="1"/>
              <a:t>eg</a:t>
            </a:r>
            <a:r>
              <a:rPr lang="en-US" altLang="zh-CN" dirty="0"/>
              <a:t>: cd f: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cd codes/project/one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即可创建代码仓库。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git add name.</a:t>
            </a:r>
            <a:r>
              <a:rPr lang="zh-CN" altLang="en-US" dirty="0"/>
              <a:t>后缀 添加单个文件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git add </a:t>
            </a:r>
            <a:r>
              <a:rPr lang="zh-CN" altLang="en-US" dirty="0"/>
              <a:t>文件夹名 添加多个文件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git add . </a:t>
            </a:r>
            <a:r>
              <a:rPr lang="zh-CN" altLang="en-US" dirty="0"/>
              <a:t>添加所有文件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git commit -m “</a:t>
            </a:r>
            <a:r>
              <a:rPr lang="zh-CN" altLang="en-US" dirty="0"/>
              <a:t>信息” 提交操作时加上信息。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50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762813" y="1172805"/>
            <a:ext cx="4572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1600" dirty="0">
                <a:solidFill>
                  <a:srgbClr val="000000"/>
                </a:solidFill>
              </a:rPr>
              <a:t>忽略文件：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在仓库根目录下创建一个</a:t>
            </a:r>
            <a:r>
              <a:rPr lang="en-US" altLang="zh-CN" sz="1600" dirty="0">
                <a:solidFill>
                  <a:srgbClr val="000000"/>
                </a:solidFill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</a:rPr>
              <a:t>gitignore</a:t>
            </a:r>
            <a:r>
              <a:rPr lang="zh-CN" altLang="en-US" sz="1600" dirty="0">
                <a:solidFill>
                  <a:srgbClr val="000000"/>
                </a:solidFill>
              </a:rPr>
              <a:t>文件，这个文件里边指定的文件或目录会被自动忽略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 err="1">
                <a:solidFill>
                  <a:srgbClr val="000000"/>
                </a:solidFill>
              </a:rPr>
              <a:t>eg</a:t>
            </a:r>
            <a:r>
              <a:rPr lang="zh-CN" altLang="en-US" sz="1600" dirty="0">
                <a:solidFill>
                  <a:srgbClr val="000000"/>
                </a:solidFill>
              </a:rPr>
              <a:t>：（文件内容）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　　</a:t>
            </a:r>
            <a:r>
              <a:rPr lang="en-US" altLang="zh-CN" sz="1600" dirty="0">
                <a:solidFill>
                  <a:srgbClr val="000000"/>
                </a:solidFill>
              </a:rPr>
              <a:t>bin/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　　</a:t>
            </a:r>
            <a:r>
              <a:rPr lang="en-US" altLang="zh-CN" sz="1600" dirty="0" err="1">
                <a:solidFill>
                  <a:srgbClr val="000000"/>
                </a:solidFill>
              </a:rPr>
              <a:t>mingbai</a:t>
            </a:r>
            <a:r>
              <a:rPr lang="en-US" altLang="zh-CN" sz="1600" dirty="0">
                <a:solidFill>
                  <a:srgbClr val="000000"/>
                </a:solidFill>
              </a:rPr>
              <a:t>_*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　　这样，</a:t>
            </a:r>
            <a:r>
              <a:rPr lang="en-US" altLang="zh-CN" sz="1600" dirty="0">
                <a:solidFill>
                  <a:srgbClr val="000000"/>
                </a:solidFill>
              </a:rPr>
              <a:t>bin</a:t>
            </a:r>
            <a:r>
              <a:rPr lang="zh-CN" altLang="en-US" sz="1600" dirty="0">
                <a:solidFill>
                  <a:srgbClr val="000000"/>
                </a:solidFill>
              </a:rPr>
              <a:t>目录下和以</a:t>
            </a:r>
            <a:r>
              <a:rPr lang="en-US" altLang="zh-CN" sz="1600" dirty="0" err="1">
                <a:solidFill>
                  <a:srgbClr val="000000"/>
                </a:solidFill>
              </a:rPr>
              <a:t>mingbai</a:t>
            </a:r>
            <a:r>
              <a:rPr lang="en-US" altLang="zh-CN" sz="1600" dirty="0">
                <a:solidFill>
                  <a:srgbClr val="000000"/>
                </a:solidFill>
              </a:rPr>
              <a:t>_</a:t>
            </a:r>
            <a:r>
              <a:rPr lang="zh-CN" altLang="en-US" sz="1600" dirty="0">
                <a:solidFill>
                  <a:srgbClr val="000000"/>
                </a:solidFill>
              </a:rPr>
              <a:t>开头的文件就会被忽略掉。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查看撤销修改：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git status </a:t>
            </a:r>
            <a:r>
              <a:rPr lang="zh-CN" altLang="en-US" sz="1600" dirty="0">
                <a:solidFill>
                  <a:srgbClr val="000000"/>
                </a:solidFill>
              </a:rPr>
              <a:t>查看修改 会提示所在分支等信息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git diff </a:t>
            </a:r>
            <a:r>
              <a:rPr lang="zh-CN" altLang="en-US" sz="1600" dirty="0">
                <a:solidFill>
                  <a:srgbClr val="000000"/>
                </a:solidFill>
              </a:rPr>
              <a:t>查看修改的内容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git diff </a:t>
            </a:r>
            <a:r>
              <a:rPr lang="zh-CN" altLang="en-US" sz="1600" dirty="0">
                <a:solidFill>
                  <a:srgbClr val="000000"/>
                </a:solidFill>
              </a:rPr>
              <a:t>路径</a:t>
            </a:r>
            <a:r>
              <a:rPr lang="en-US" altLang="zh-CN" sz="1600" dirty="0">
                <a:solidFill>
                  <a:srgbClr val="000000"/>
                </a:solidFill>
              </a:rPr>
              <a:t>/</a:t>
            </a:r>
            <a:r>
              <a:rPr lang="zh-CN" altLang="en-US" sz="1600" dirty="0">
                <a:solidFill>
                  <a:srgbClr val="000000"/>
                </a:solidFill>
              </a:rPr>
              <a:t>文件名 可以参看单个文件的修改状况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git checkout </a:t>
            </a:r>
            <a:r>
              <a:rPr lang="zh-CN" altLang="en-US" sz="1600" dirty="0">
                <a:solidFill>
                  <a:srgbClr val="000000"/>
                </a:solidFill>
              </a:rPr>
              <a:t>路径</a:t>
            </a:r>
            <a:r>
              <a:rPr lang="en-US" altLang="zh-CN" sz="1600" dirty="0">
                <a:solidFill>
                  <a:srgbClr val="000000"/>
                </a:solidFill>
              </a:rPr>
              <a:t>/</a:t>
            </a:r>
            <a:r>
              <a:rPr lang="zh-CN" altLang="en-US" sz="1600" dirty="0">
                <a:solidFill>
                  <a:srgbClr val="000000"/>
                </a:solidFill>
              </a:rPr>
              <a:t>文件名 撤销修改（其实就是重新导出一个）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 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对于已经添加（</a:t>
            </a:r>
            <a:r>
              <a:rPr lang="en-US" altLang="zh-CN" sz="1600" dirty="0">
                <a:solidFill>
                  <a:srgbClr val="000000"/>
                </a:solidFill>
              </a:rPr>
              <a:t>add</a:t>
            </a:r>
            <a:r>
              <a:rPr lang="zh-CN" altLang="en-US" sz="1600" dirty="0">
                <a:solidFill>
                  <a:srgbClr val="000000"/>
                </a:solidFill>
              </a:rPr>
              <a:t>）到</a:t>
            </a:r>
            <a:r>
              <a:rPr lang="en-US" altLang="zh-CN" sz="1600" dirty="0">
                <a:solidFill>
                  <a:srgbClr val="000000"/>
                </a:solidFill>
              </a:rPr>
              <a:t>Git</a:t>
            </a:r>
            <a:r>
              <a:rPr lang="zh-CN" altLang="en-US" sz="1600" dirty="0">
                <a:solidFill>
                  <a:srgbClr val="000000"/>
                </a:solidFill>
              </a:rPr>
              <a:t>上的的修改则需要</a:t>
            </a:r>
            <a:r>
              <a:rPr lang="en-US" altLang="zh-CN" sz="1600" dirty="0">
                <a:solidFill>
                  <a:srgbClr val="000000"/>
                </a:solidFill>
              </a:rPr>
              <a:t>reset</a:t>
            </a:r>
            <a:r>
              <a:rPr lang="zh-CN" altLang="en-US" sz="1600" dirty="0">
                <a:solidFill>
                  <a:srgbClr val="000000"/>
                </a:solidFill>
              </a:rPr>
              <a:t>再撤销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git reset HEAD </a:t>
            </a:r>
            <a:r>
              <a:rPr lang="zh-CN" altLang="en-US" sz="1600" dirty="0">
                <a:solidFill>
                  <a:srgbClr val="000000"/>
                </a:solidFill>
              </a:rPr>
              <a:t>路径名</a:t>
            </a:r>
            <a:r>
              <a:rPr lang="en-US" altLang="zh-CN" sz="1600" dirty="0">
                <a:solidFill>
                  <a:srgbClr val="000000"/>
                </a:solidFill>
              </a:rPr>
              <a:t>/</a:t>
            </a:r>
            <a:r>
              <a:rPr lang="zh-CN" altLang="en-US" sz="1600" dirty="0">
                <a:solidFill>
                  <a:srgbClr val="000000"/>
                </a:solidFill>
              </a:rPr>
              <a:t>文件名 撤销添加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然后再</a:t>
            </a:r>
            <a:r>
              <a:rPr lang="en-US" altLang="zh-CN" sz="1600" dirty="0">
                <a:solidFill>
                  <a:srgbClr val="000000"/>
                </a:solidFill>
              </a:rPr>
              <a:t>git checkout </a:t>
            </a:r>
            <a:r>
              <a:rPr lang="zh-CN" altLang="en-US" sz="1600" dirty="0">
                <a:solidFill>
                  <a:srgbClr val="000000"/>
                </a:solidFill>
              </a:rPr>
              <a:t>路径</a:t>
            </a:r>
            <a:r>
              <a:rPr lang="en-US" altLang="zh-CN" sz="1600" dirty="0">
                <a:solidFill>
                  <a:srgbClr val="000000"/>
                </a:solidFill>
              </a:rPr>
              <a:t>/</a:t>
            </a:r>
            <a:r>
              <a:rPr lang="zh-CN" altLang="en-US" sz="1600" dirty="0">
                <a:solidFill>
                  <a:srgbClr val="000000"/>
                </a:solidFill>
              </a:rPr>
              <a:t>文件名 即可</a:t>
            </a:r>
            <a:br>
              <a:rPr lang="zh-CN" altLang="en-US" sz="2800" b="1" dirty="0">
                <a:solidFill>
                  <a:srgbClr val="000000"/>
                </a:solidFill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819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5CB745-E56F-46F4-9F33-0F929A62A848}"/>
              </a:ext>
            </a:extLst>
          </p:cNvPr>
          <p:cNvSpPr/>
          <p:nvPr/>
        </p:nvSpPr>
        <p:spPr>
          <a:xfrm>
            <a:off x="2286000" y="1028343"/>
            <a:ext cx="4572000" cy="49552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3.2.3</a:t>
            </a:r>
            <a:r>
              <a:rPr lang="zh-CN" altLang="en-US" sz="2800" b="1" dirty="0"/>
              <a:t>分支的用法</a:t>
            </a:r>
          </a:p>
          <a:p>
            <a:r>
              <a:rPr lang="zh-CN" altLang="en-US" dirty="0"/>
              <a:t>分支的意义：</a:t>
            </a:r>
          </a:p>
          <a:p>
            <a:r>
              <a:rPr lang="zh-CN" altLang="en-US" dirty="0"/>
              <a:t>　　比如说，推出个</a:t>
            </a:r>
            <a:r>
              <a:rPr lang="en-US" altLang="zh-CN" dirty="0"/>
              <a:t>1.0</a:t>
            </a:r>
            <a:r>
              <a:rPr lang="zh-CN" altLang="en-US" dirty="0"/>
              <a:t>版本，就可以给</a:t>
            </a:r>
            <a:r>
              <a:rPr lang="en-US" altLang="zh-CN" dirty="0"/>
              <a:t>1.0</a:t>
            </a:r>
            <a:r>
              <a:rPr lang="zh-CN" altLang="en-US" dirty="0"/>
              <a:t>建立一个分支；继而开发</a:t>
            </a:r>
            <a:r>
              <a:rPr lang="en-US" altLang="zh-CN" dirty="0"/>
              <a:t>2.0</a:t>
            </a:r>
            <a:r>
              <a:rPr lang="zh-CN" altLang="en-US" dirty="0"/>
              <a:t>版本。</a:t>
            </a:r>
            <a:r>
              <a:rPr lang="en-US" altLang="zh-CN" dirty="0"/>
              <a:t>1.0</a:t>
            </a:r>
            <a:r>
              <a:rPr lang="zh-CN" altLang="en-US" dirty="0"/>
              <a:t>出</a:t>
            </a:r>
            <a:r>
              <a:rPr lang="en-US" altLang="zh-CN" dirty="0"/>
              <a:t>bug</a:t>
            </a:r>
            <a:r>
              <a:rPr lang="zh-CN" altLang="en-US" dirty="0"/>
              <a:t>的话，在分支上更改内容后，推出新的</a:t>
            </a:r>
            <a:r>
              <a:rPr lang="en-US" altLang="zh-CN" dirty="0"/>
              <a:t>1.0</a:t>
            </a:r>
            <a:r>
              <a:rPr lang="zh-CN" altLang="en-US" dirty="0"/>
              <a:t>版本而不用影响新的</a:t>
            </a:r>
            <a:r>
              <a:rPr lang="en-US" altLang="zh-CN" dirty="0"/>
              <a:t>2.0</a:t>
            </a:r>
            <a:r>
              <a:rPr lang="zh-CN" altLang="en-US" dirty="0"/>
              <a:t>版本；而且还可以把　　</a:t>
            </a:r>
            <a:r>
              <a:rPr lang="en-US" altLang="zh-CN" dirty="0"/>
              <a:t>1.0</a:t>
            </a:r>
            <a:r>
              <a:rPr lang="zh-CN" altLang="en-US" dirty="0"/>
              <a:t>版本的</a:t>
            </a:r>
            <a:r>
              <a:rPr lang="en-US" altLang="zh-CN" dirty="0"/>
              <a:t>bug</a:t>
            </a:r>
            <a:r>
              <a:rPr lang="zh-CN" altLang="en-US" dirty="0"/>
              <a:t>修改合并到</a:t>
            </a:r>
            <a:r>
              <a:rPr lang="en-US" altLang="zh-CN" dirty="0"/>
              <a:t>2.0</a:t>
            </a:r>
            <a:r>
              <a:rPr lang="zh-CN" altLang="en-US" dirty="0"/>
              <a:t>的相同位置上，从而使</a:t>
            </a:r>
            <a:r>
              <a:rPr lang="en-US" altLang="zh-CN" dirty="0"/>
              <a:t>2.0</a:t>
            </a:r>
            <a:r>
              <a:rPr lang="zh-CN" altLang="en-US" dirty="0"/>
              <a:t>不出现</a:t>
            </a:r>
            <a:r>
              <a:rPr lang="en-US" altLang="zh-CN" dirty="0"/>
              <a:t>1.0</a:t>
            </a:r>
            <a:r>
              <a:rPr lang="zh-CN" altLang="en-US" dirty="0"/>
              <a:t>出现过的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　用法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git branch -a </a:t>
            </a:r>
            <a:r>
              <a:rPr lang="zh-CN" altLang="en-US" dirty="0"/>
              <a:t>查看已经存在的所有分支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git branch </a:t>
            </a:r>
            <a:r>
              <a:rPr lang="zh-CN" altLang="en-US" dirty="0"/>
              <a:t>分支名 创建一个分支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git checkout </a:t>
            </a:r>
            <a:r>
              <a:rPr lang="zh-CN" altLang="en-US" dirty="0"/>
              <a:t>分支名 即可切换到对应的分支进行编码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git merge </a:t>
            </a:r>
            <a:r>
              <a:rPr lang="zh-CN" altLang="en-US" dirty="0"/>
              <a:t>分支名 将分支名所在分支上的修改合并过来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git branch -D </a:t>
            </a:r>
            <a:r>
              <a:rPr lang="zh-CN" altLang="en-US" dirty="0"/>
              <a:t>分支名 删除相应的分支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6948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085617-1AF0-44DF-BF28-C4269CCB7AD8}"/>
              </a:ext>
            </a:extLst>
          </p:cNvPr>
          <p:cNvSpPr/>
          <p:nvPr/>
        </p:nvSpPr>
        <p:spPr>
          <a:xfrm>
            <a:off x="1249052" y="758561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b="1" dirty="0"/>
            </a:br>
            <a:r>
              <a:rPr lang="en-US" altLang="zh-CN" sz="2800" b="1" dirty="0"/>
              <a:t>3.2.4</a:t>
            </a:r>
            <a:r>
              <a:rPr lang="zh-CN" altLang="en-US" sz="2800" b="1" dirty="0"/>
              <a:t>远程版本库</a:t>
            </a:r>
            <a:endParaRPr lang="en-US" altLang="zh-CN" sz="2800" b="1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clone </a:t>
            </a:r>
            <a:r>
              <a:rPr lang="zh-CN" altLang="en-US" dirty="0"/>
              <a:t>远程地址 将远程版本库代码下载到本地</a:t>
            </a:r>
          </a:p>
          <a:p>
            <a:r>
              <a:rPr lang="en-US" altLang="zh-CN" dirty="0"/>
              <a:t>git push origin </a:t>
            </a:r>
            <a:r>
              <a:rPr lang="zh-CN" altLang="en-US" dirty="0"/>
              <a:t>分支名 将本地修改同步到远程版本库，</a:t>
            </a:r>
            <a:r>
              <a:rPr lang="en-US" altLang="zh-CN" dirty="0" err="1"/>
              <a:t>orgin</a:t>
            </a:r>
            <a:r>
              <a:rPr lang="en-US" altLang="zh-CN" dirty="0"/>
              <a:t> </a:t>
            </a:r>
            <a:r>
              <a:rPr lang="zh-CN" altLang="en-US" dirty="0"/>
              <a:t>指定远程版本库的</a:t>
            </a:r>
            <a:r>
              <a:rPr lang="en-US" altLang="zh-CN" dirty="0"/>
              <a:t>Git</a:t>
            </a:r>
            <a:r>
              <a:rPr lang="zh-CN" altLang="en-US" dirty="0"/>
              <a:t>地址</a:t>
            </a:r>
          </a:p>
          <a:p>
            <a:r>
              <a:rPr lang="en-US" altLang="zh-CN" dirty="0"/>
              <a:t>git fetch origin </a:t>
            </a:r>
            <a:r>
              <a:rPr lang="zh-CN" altLang="en-US" dirty="0"/>
              <a:t>分支名 会将远程代码同步到本地，并存放到 </a:t>
            </a:r>
            <a:r>
              <a:rPr lang="en-US" altLang="zh-CN" dirty="0"/>
              <a:t>origin/</a:t>
            </a:r>
            <a:r>
              <a:rPr lang="zh-CN" altLang="en-US" dirty="0"/>
              <a:t>分支名 的分支上，这时可以通过</a:t>
            </a:r>
            <a:r>
              <a:rPr lang="en-US" altLang="zh-CN" dirty="0"/>
              <a:t>git diff origin/</a:t>
            </a:r>
            <a:r>
              <a:rPr lang="zh-CN" altLang="en-US" dirty="0"/>
              <a:t>分支名 查看修改了哪些东西；之后再用</a:t>
            </a:r>
            <a:r>
              <a:rPr lang="en-US" altLang="zh-CN" dirty="0"/>
              <a:t>merge</a:t>
            </a:r>
            <a:r>
              <a:rPr lang="zh-CN" altLang="en-US" dirty="0"/>
              <a:t>合并即可。　　</a:t>
            </a:r>
            <a:r>
              <a:rPr lang="en-US" altLang="zh-CN" dirty="0"/>
              <a:t>git merge origin/</a:t>
            </a:r>
            <a:r>
              <a:rPr lang="zh-CN" altLang="en-US" dirty="0"/>
              <a:t>分支名 即可。</a:t>
            </a:r>
          </a:p>
          <a:p>
            <a:r>
              <a:rPr lang="en-US" altLang="zh-CN" dirty="0"/>
              <a:t>pull </a:t>
            </a:r>
            <a:r>
              <a:rPr lang="zh-CN" altLang="en-US" dirty="0"/>
              <a:t>命令相当于将</a:t>
            </a:r>
            <a:r>
              <a:rPr lang="en-US" altLang="zh-CN" dirty="0"/>
              <a:t>fetch </a:t>
            </a:r>
            <a:r>
              <a:rPr lang="zh-CN" altLang="en-US" dirty="0"/>
              <a:t>和</a:t>
            </a:r>
            <a:r>
              <a:rPr lang="en-US" altLang="zh-CN" dirty="0"/>
              <a:t>merge</a:t>
            </a:r>
            <a:r>
              <a:rPr lang="zh-CN" altLang="en-US" dirty="0"/>
              <a:t>一块执行：</a:t>
            </a:r>
            <a:r>
              <a:rPr lang="en-US" altLang="zh-CN" dirty="0"/>
              <a:t>git pull origin master</a:t>
            </a:r>
            <a:r>
              <a:rPr lang="zh-CN" altLang="en-US" dirty="0"/>
              <a:t>。</a:t>
            </a:r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4743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8928" y="3429000"/>
            <a:ext cx="48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54E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54E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入门教程（实训）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9560" y="4160172"/>
            <a:ext cx="69569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/>
            <a:r>
              <a:rPr lang="en-US" altLang="zh-CN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----4.makefile</a:t>
            </a:r>
            <a:r>
              <a:rPr lang="zh-CN" altLang="en-US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make</a:t>
            </a:r>
            <a:r>
              <a:rPr lang="zh-CN" altLang="en-US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的详细介绍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975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64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B32513-2AD5-4A1C-BE06-87004C92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786" y="3028237"/>
            <a:ext cx="2998300" cy="8015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74F098-BB09-4DDA-A329-691A7D270F08}"/>
              </a:ext>
            </a:extLst>
          </p:cNvPr>
          <p:cNvSpPr/>
          <p:nvPr/>
        </p:nvSpPr>
        <p:spPr>
          <a:xfrm>
            <a:off x="3306269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1.make</a:t>
            </a:r>
            <a:r>
              <a:rPr lang="zh-CN" altLang="en-US" dirty="0"/>
              <a:t>和</a:t>
            </a:r>
            <a:r>
              <a:rPr lang="en-US" altLang="zh-CN" dirty="0" err="1"/>
              <a:t>makefile</a:t>
            </a:r>
            <a:r>
              <a:rPr lang="zh-CN" altLang="en-US" dirty="0"/>
              <a:t>的关系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6965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02FDA0-1503-4936-9F42-0B367AE24575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makefile</a:t>
            </a:r>
            <a:r>
              <a:rPr lang="zh-CN" altLang="en-US" dirty="0"/>
              <a:t>定义了一系列的规则，来规定哪些部分先编译，哪些部分后编译，写好</a:t>
            </a:r>
            <a:r>
              <a:rPr lang="en-US" altLang="zh-CN" dirty="0" err="1"/>
              <a:t>makefile</a:t>
            </a:r>
            <a:r>
              <a:rPr lang="zh-CN" altLang="en-US" dirty="0"/>
              <a:t>以后，只需一个</a:t>
            </a:r>
            <a:r>
              <a:rPr lang="en-US" altLang="zh-CN" dirty="0"/>
              <a:t>make</a:t>
            </a:r>
            <a:r>
              <a:rPr lang="zh-CN" altLang="en-US" dirty="0"/>
              <a:t>命令就可以让整个工程完全自动编译，所以简单的说，</a:t>
            </a:r>
            <a:r>
              <a:rPr lang="en-US" altLang="zh-CN" dirty="0" err="1"/>
              <a:t>make&amp;makefile</a:t>
            </a:r>
            <a:r>
              <a:rPr lang="zh-CN" altLang="en-US" dirty="0"/>
              <a:t>实现了大工程的自动化编译。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110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64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B32513-2AD5-4A1C-BE06-87004C92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786" y="3028237"/>
            <a:ext cx="2998300" cy="8015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74F098-BB09-4DDA-A329-691A7D270F08}"/>
              </a:ext>
            </a:extLst>
          </p:cNvPr>
          <p:cNvSpPr/>
          <p:nvPr/>
        </p:nvSpPr>
        <p:spPr>
          <a:xfrm>
            <a:off x="3306269" y="32443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</a:rPr>
              <a:t> 2.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D4B735-3A33-4498-A6EF-E4D58C097506}"/>
              </a:ext>
            </a:extLst>
          </p:cNvPr>
          <p:cNvSpPr/>
          <p:nvPr/>
        </p:nvSpPr>
        <p:spPr>
          <a:xfrm>
            <a:off x="3588397" y="324433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里是什么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41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DD92F5-5AD6-4DA0-969F-CAF422BC8560}"/>
              </a:ext>
            </a:extLst>
          </p:cNvPr>
          <p:cNvSpPr/>
          <p:nvPr/>
        </p:nvSpPr>
        <p:spPr>
          <a:xfrm>
            <a:off x="2286000" y="1859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文件系统级 ：一个</a:t>
            </a:r>
            <a:r>
              <a:rPr lang="en-US" altLang="zh-CN" dirty="0"/>
              <a:t>ROS</a:t>
            </a:r>
            <a:r>
              <a:rPr lang="zh-CN" altLang="en-US" dirty="0"/>
              <a:t>程序的不同组件放在不同的文件夹下 </a:t>
            </a:r>
          </a:p>
          <a:p>
            <a:r>
              <a:rPr lang="zh-CN" altLang="en-US" dirty="0"/>
              <a:t>计算图级 ：</a:t>
            </a:r>
          </a:p>
          <a:p>
            <a:r>
              <a:rPr lang="en-US" altLang="zh-CN" dirty="0"/>
              <a:t>Node </a:t>
            </a:r>
            <a:r>
              <a:rPr lang="zh-CN" altLang="en-US" dirty="0"/>
              <a:t>节点 </a:t>
            </a:r>
            <a:br>
              <a:rPr lang="zh-CN" altLang="en-US" dirty="0"/>
            </a:br>
            <a:r>
              <a:rPr lang="en-US" altLang="zh-CN" dirty="0"/>
              <a:t>Master </a:t>
            </a:r>
            <a:r>
              <a:rPr lang="zh-CN" altLang="en-US" dirty="0"/>
              <a:t>节点管理器 </a:t>
            </a:r>
            <a:br>
              <a:rPr lang="zh-CN" altLang="en-US" dirty="0"/>
            </a:br>
            <a:r>
              <a:rPr lang="en-US" altLang="zh-CN" dirty="0"/>
              <a:t>Parameter Server </a:t>
            </a:r>
            <a:r>
              <a:rPr lang="zh-CN" altLang="en-US" dirty="0"/>
              <a:t>参数服务器 </a:t>
            </a:r>
            <a:br>
              <a:rPr lang="zh-CN" altLang="en-US" dirty="0"/>
            </a:br>
            <a:r>
              <a:rPr lang="en-US" altLang="zh-CN" dirty="0"/>
              <a:t>Message </a:t>
            </a:r>
            <a:r>
              <a:rPr lang="zh-CN" altLang="en-US" dirty="0"/>
              <a:t>消息 </a:t>
            </a:r>
            <a:br>
              <a:rPr lang="zh-CN" altLang="en-US" dirty="0"/>
            </a:br>
            <a:r>
              <a:rPr lang="en-US" altLang="zh-CN" dirty="0"/>
              <a:t>Topic </a:t>
            </a:r>
            <a:r>
              <a:rPr lang="zh-CN" altLang="en-US" dirty="0"/>
              <a:t>主题 </a:t>
            </a:r>
            <a:br>
              <a:rPr lang="zh-CN" altLang="en-US" dirty="0"/>
            </a:br>
            <a:r>
              <a:rPr lang="en-US" altLang="zh-CN" dirty="0"/>
              <a:t>Service </a:t>
            </a:r>
            <a:r>
              <a:rPr lang="zh-CN" altLang="en-US" dirty="0"/>
              <a:t>服务 </a:t>
            </a:r>
            <a:br>
              <a:rPr lang="zh-CN" altLang="en-US" dirty="0"/>
            </a:br>
            <a:r>
              <a:rPr lang="en-US" altLang="zh-CN" dirty="0"/>
              <a:t>Bag </a:t>
            </a:r>
            <a:r>
              <a:rPr lang="zh-CN" altLang="en-US" dirty="0"/>
              <a:t>消息记录包</a:t>
            </a:r>
          </a:p>
          <a:p>
            <a:r>
              <a:rPr lang="zh-CN" altLang="en-US" dirty="0"/>
              <a:t>开源社区级：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778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C16FA99-168D-44D9-B0E7-4405BD8AB04D}"/>
              </a:ext>
            </a:extLst>
          </p:cNvPr>
          <p:cNvSpPr/>
          <p:nvPr/>
        </p:nvSpPr>
        <p:spPr>
          <a:xfrm>
            <a:off x="1015128" y="1474618"/>
            <a:ext cx="598898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看个</a:t>
            </a:r>
            <a:r>
              <a:rPr lang="en-US" altLang="zh-CN" dirty="0" err="1"/>
              <a:t>makefile</a:t>
            </a:r>
            <a:r>
              <a:rPr lang="zh-CN" altLang="en-US" dirty="0"/>
              <a:t>的简单例子：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target</a:t>
            </a:r>
            <a:r>
              <a:rPr lang="zh-CN" altLang="en-US" dirty="0"/>
              <a:t>：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r>
              <a:rPr lang="en-US" altLang="zh-CN" dirty="0"/>
              <a:t>2      cc -o target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en-US" altLang="zh-CN" dirty="0" err="1"/>
              <a:t>teat.o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en-US" altLang="zh-CN" dirty="0" err="1"/>
              <a:t>main.o:main.c</a:t>
            </a:r>
            <a:r>
              <a:rPr lang="en-US" altLang="zh-CN" dirty="0"/>
              <a:t> </a:t>
            </a:r>
            <a:r>
              <a:rPr lang="en-US" altLang="zh-CN" dirty="0" err="1"/>
              <a:t>x.h</a:t>
            </a:r>
            <a:endParaRPr lang="en-US" altLang="zh-CN" dirty="0"/>
          </a:p>
          <a:p>
            <a:r>
              <a:rPr lang="en-US" altLang="zh-CN" dirty="0"/>
              <a:t>4      cc -c </a:t>
            </a:r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en-US" altLang="zh-CN" dirty="0" err="1"/>
              <a:t>test.o:test.c</a:t>
            </a:r>
            <a:r>
              <a:rPr lang="en-US" altLang="zh-CN" dirty="0"/>
              <a:t> </a:t>
            </a:r>
            <a:r>
              <a:rPr lang="en-US" altLang="zh-CN" dirty="0" err="1"/>
              <a:t>y.h</a:t>
            </a:r>
            <a:endParaRPr lang="en-US" altLang="zh-CN" dirty="0"/>
          </a:p>
          <a:p>
            <a:r>
              <a:rPr lang="en-US" altLang="zh-CN" dirty="0"/>
              <a:t>6      cc -c </a:t>
            </a:r>
            <a:r>
              <a:rPr lang="en-US" altLang="zh-CN" dirty="0" err="1"/>
              <a:t>test.c</a:t>
            </a:r>
            <a:endParaRPr lang="en-US" altLang="zh-CN" dirty="0"/>
          </a:p>
          <a:p>
            <a:r>
              <a:rPr lang="en-US" altLang="zh-CN" dirty="0"/>
              <a:t>7 clean:</a:t>
            </a:r>
          </a:p>
          <a:p>
            <a:r>
              <a:rPr lang="en-US" altLang="zh-CN" dirty="0"/>
              <a:t>8      rm target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74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9615D7-1E1D-4AC4-8CD7-74DF8FAF6676}"/>
              </a:ext>
            </a:extLst>
          </p:cNvPr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可以看出，</a:t>
            </a:r>
            <a:r>
              <a:rPr lang="en-US" altLang="zh-CN" dirty="0" err="1"/>
              <a:t>makefile</a:t>
            </a:r>
            <a:r>
              <a:rPr lang="zh-CN" altLang="en-US" dirty="0"/>
              <a:t>中主要由两个部分组成：</a:t>
            </a:r>
            <a:r>
              <a:rPr lang="en-US" altLang="zh-CN" dirty="0"/>
              <a:t>#1</a:t>
            </a:r>
            <a:r>
              <a:rPr lang="zh-CN" altLang="en-US" dirty="0"/>
              <a:t>文件依赖关系和</a:t>
            </a:r>
            <a:r>
              <a:rPr lang="en-US" altLang="zh-CN" dirty="0"/>
              <a:t>#2</a:t>
            </a:r>
            <a:r>
              <a:rPr lang="zh-CN" altLang="en-US" dirty="0"/>
              <a:t>生成所需命令。其中</a:t>
            </a:r>
            <a:r>
              <a:rPr lang="en-US" altLang="zh-CN" dirty="0"/>
              <a:t>clean</a:t>
            </a:r>
            <a:r>
              <a:rPr lang="zh-CN" altLang="en-US" dirty="0"/>
              <a:t>是一个伪目标文件，可用</a:t>
            </a:r>
            <a:r>
              <a:rPr lang="en-US" altLang="zh-CN" dirty="0"/>
              <a:t>".</a:t>
            </a:r>
            <a:r>
              <a:rPr lang="en-US" altLang="zh-CN" dirty="0" err="1"/>
              <a:t>PHONY:clean</a:t>
            </a:r>
            <a:r>
              <a:rPr lang="en-US" altLang="zh-CN" dirty="0"/>
              <a:t>"</a:t>
            </a:r>
            <a:r>
              <a:rPr lang="zh-CN" altLang="en-US" dirty="0"/>
              <a:t>在其前面注明。执行</a:t>
            </a:r>
            <a:r>
              <a:rPr lang="en-US" altLang="zh-CN" dirty="0"/>
              <a:t>make</a:t>
            </a:r>
            <a:r>
              <a:rPr lang="zh-CN" altLang="en-US" dirty="0"/>
              <a:t>命令即可编译，执行</a:t>
            </a:r>
            <a:r>
              <a:rPr lang="en-US" altLang="zh-CN" dirty="0"/>
              <a:t>make clean</a:t>
            </a:r>
            <a:r>
              <a:rPr lang="zh-CN" altLang="en-US" dirty="0"/>
              <a:t>即可删除所有目标文件。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758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64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B32513-2AD5-4A1C-BE06-87004C92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786" y="3028237"/>
            <a:ext cx="2998300" cy="8015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74F098-BB09-4DDA-A329-691A7D270F08}"/>
              </a:ext>
            </a:extLst>
          </p:cNvPr>
          <p:cNvSpPr/>
          <p:nvPr/>
        </p:nvSpPr>
        <p:spPr>
          <a:xfrm>
            <a:off x="3306269" y="32443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3.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D4B735-3A33-4498-A6EF-E4D58C097506}"/>
              </a:ext>
            </a:extLst>
          </p:cNvPr>
          <p:cNvSpPr/>
          <p:nvPr/>
        </p:nvSpPr>
        <p:spPr>
          <a:xfrm>
            <a:off x="3588397" y="3244334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</a:rPr>
              <a:t>make</a:t>
            </a:r>
            <a:r>
              <a:rPr lang="zh-CN" altLang="en-US" dirty="0">
                <a:solidFill>
                  <a:srgbClr val="000000"/>
                </a:solidFill>
              </a:rPr>
              <a:t>是如何工作的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1393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5BE7E1-AF14-4AA1-A052-0729431891C1}"/>
              </a:ext>
            </a:extLst>
          </p:cNvPr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      1</a:t>
            </a:r>
            <a:r>
              <a:rPr lang="zh-CN" altLang="en-US" dirty="0"/>
              <a:t>）</a:t>
            </a:r>
            <a:r>
              <a:rPr lang="en-US" altLang="zh-CN" dirty="0"/>
              <a:t>make</a:t>
            </a:r>
            <a:r>
              <a:rPr lang="zh-CN" altLang="en-US" dirty="0"/>
              <a:t>会在当前目录下找名字为</a:t>
            </a:r>
            <a:r>
              <a:rPr lang="en-US" altLang="zh-CN" dirty="0"/>
              <a:t>"</a:t>
            </a:r>
            <a:r>
              <a:rPr lang="en-US" altLang="zh-CN" dirty="0" err="1"/>
              <a:t>makefile</a:t>
            </a:r>
            <a:r>
              <a:rPr lang="en-US" altLang="zh-CN" dirty="0"/>
              <a:t> "</a:t>
            </a:r>
            <a:r>
              <a:rPr lang="zh-CN" altLang="en-US" dirty="0"/>
              <a:t>或</a:t>
            </a:r>
            <a:r>
              <a:rPr lang="en-US" altLang="zh-CN" dirty="0"/>
              <a:t>"</a:t>
            </a:r>
            <a:r>
              <a:rPr lang="en-US" altLang="zh-CN" dirty="0" err="1"/>
              <a:t>Makefile</a:t>
            </a:r>
            <a:r>
              <a:rPr lang="en-US" altLang="zh-CN" dirty="0"/>
              <a:t>"</a:t>
            </a:r>
            <a:r>
              <a:rPr lang="zh-CN" altLang="en-US" dirty="0"/>
              <a:t>的文件；</a:t>
            </a:r>
          </a:p>
          <a:p>
            <a:endParaRPr lang="zh-CN" altLang="en-US" dirty="0"/>
          </a:p>
          <a:p>
            <a:r>
              <a:rPr lang="zh-CN" altLang="en-US" dirty="0"/>
              <a:t>　　</a:t>
            </a:r>
            <a:r>
              <a:rPr lang="en-US" altLang="zh-CN" dirty="0"/>
              <a:t>2</a:t>
            </a:r>
            <a:r>
              <a:rPr lang="zh-CN" altLang="en-US" dirty="0"/>
              <a:t>）若找到</a:t>
            </a:r>
            <a:r>
              <a:rPr lang="en-US" altLang="zh-CN" dirty="0" err="1"/>
              <a:t>makefile</a:t>
            </a:r>
            <a:r>
              <a:rPr lang="zh-CN" altLang="en-US" dirty="0"/>
              <a:t>文件，接着找第一个目标文件（</a:t>
            </a:r>
            <a:r>
              <a:rPr lang="en-US" altLang="zh-CN" dirty="0"/>
              <a:t>target</a:t>
            </a:r>
            <a:r>
              <a:rPr lang="zh-CN" altLang="en-US" dirty="0"/>
              <a:t>），并把它作为最终的目标文件；</a:t>
            </a:r>
          </a:p>
          <a:p>
            <a:endParaRPr lang="zh-CN" altLang="en-US" dirty="0"/>
          </a:p>
          <a:p>
            <a:r>
              <a:rPr lang="zh-CN" altLang="en-US" dirty="0"/>
              <a:t>　　</a:t>
            </a:r>
            <a:r>
              <a:rPr lang="en-US" altLang="zh-CN" dirty="0"/>
              <a:t>3</a:t>
            </a:r>
            <a:r>
              <a:rPr lang="zh-CN" altLang="en-US" dirty="0"/>
              <a:t>）若</a:t>
            </a:r>
            <a:r>
              <a:rPr lang="en-US" altLang="zh-CN" dirty="0"/>
              <a:t>target</a:t>
            </a:r>
            <a:r>
              <a:rPr lang="zh-CN" altLang="en-US" dirty="0"/>
              <a:t>文件依赖后面的</a:t>
            </a:r>
            <a:r>
              <a:rPr lang="en-US" altLang="zh-CN" dirty="0"/>
              <a:t>.o</a:t>
            </a:r>
            <a:r>
              <a:rPr lang="zh-CN" altLang="en-US" dirty="0"/>
              <a:t>文件更新，则执行后面定义的命令会生成</a:t>
            </a:r>
            <a:r>
              <a:rPr lang="en-US" altLang="zh-CN" dirty="0"/>
              <a:t>target</a:t>
            </a:r>
            <a:r>
              <a:rPr lang="zh-CN" altLang="en-US" dirty="0"/>
              <a:t>文件；</a:t>
            </a:r>
          </a:p>
          <a:p>
            <a:endParaRPr lang="zh-CN" altLang="en-US" dirty="0"/>
          </a:p>
          <a:p>
            <a:r>
              <a:rPr lang="zh-CN" altLang="en-US" dirty="0"/>
              <a:t>　　</a:t>
            </a:r>
            <a:r>
              <a:rPr lang="en-US" altLang="zh-CN" dirty="0"/>
              <a:t>4</a:t>
            </a:r>
            <a:r>
              <a:rPr lang="zh-CN" altLang="en-US" dirty="0"/>
              <a:t>）某个</a:t>
            </a:r>
            <a:r>
              <a:rPr lang="en-US" altLang="zh-CN" dirty="0"/>
              <a:t>.o</a:t>
            </a:r>
            <a:r>
              <a:rPr lang="zh-CN" altLang="en-US" dirty="0"/>
              <a:t>文件也会依赖若干个源文件和头文件，它们根据命令生成</a:t>
            </a:r>
            <a:r>
              <a:rPr lang="en-US" altLang="zh-CN" dirty="0"/>
              <a:t>.o</a:t>
            </a:r>
            <a:r>
              <a:rPr lang="zh-CN" altLang="en-US" dirty="0"/>
              <a:t>文件。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064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88614E-BABC-4534-AC1A-C99D104BC31C}"/>
              </a:ext>
            </a:extLst>
          </p:cNvPr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make</a:t>
            </a:r>
            <a:r>
              <a:rPr lang="zh-CN" altLang="en-US" dirty="0"/>
              <a:t>的依赖性，</a:t>
            </a:r>
            <a:r>
              <a:rPr lang="en-US" altLang="zh-CN" dirty="0"/>
              <a:t>make</a:t>
            </a:r>
            <a:r>
              <a:rPr lang="zh-CN" altLang="en-US" dirty="0"/>
              <a:t>会一层层地去找文件的依赖性，直到最终第一个</a:t>
            </a:r>
            <a:r>
              <a:rPr lang="en-US" altLang="zh-CN" dirty="0"/>
              <a:t>target</a:t>
            </a:r>
            <a:r>
              <a:rPr lang="zh-CN" altLang="en-US" dirty="0"/>
              <a:t>文件被编译成功。整个过程类似于数据结构中栈的操作。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703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12CB1D-4BEC-4DA4-8D7A-BB40CEC4FA03}"/>
              </a:ext>
            </a:extLst>
          </p:cNvPr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"="</a:t>
            </a:r>
            <a:r>
              <a:rPr lang="zh-CN" altLang="en-US" dirty="0"/>
              <a:t>是最基本的赋值，</a:t>
            </a:r>
            <a:r>
              <a:rPr lang="en-US" altLang="zh-CN" dirty="0" err="1"/>
              <a:t>makefile</a:t>
            </a:r>
            <a:r>
              <a:rPr lang="zh-CN" altLang="en-US" dirty="0"/>
              <a:t>会将整个</a:t>
            </a:r>
            <a:r>
              <a:rPr lang="en-US" altLang="zh-CN" dirty="0" err="1"/>
              <a:t>makefile</a:t>
            </a:r>
            <a:r>
              <a:rPr lang="zh-CN" altLang="en-US" dirty="0"/>
              <a:t>展开后，再决定变量的值。</a:t>
            </a:r>
          </a:p>
          <a:p>
            <a:r>
              <a:rPr lang="en-US" altLang="zh-CN" dirty="0"/>
              <a:t>":="</a:t>
            </a:r>
            <a:r>
              <a:rPr lang="zh-CN" altLang="en-US" dirty="0"/>
              <a:t>是覆盖当前的值，其取决于当前的赋值，而不是最终的赋值（比较好判断）。</a:t>
            </a:r>
          </a:p>
          <a:p>
            <a:r>
              <a:rPr lang="en-US" altLang="zh-CN" dirty="0"/>
              <a:t>"?="</a:t>
            </a:r>
            <a:r>
              <a:rPr lang="zh-CN" altLang="en-US" dirty="0"/>
              <a:t>是若没有被赋值过就赋等号后的值。</a:t>
            </a:r>
          </a:p>
          <a:p>
            <a:r>
              <a:rPr lang="en-US" altLang="zh-CN" dirty="0"/>
              <a:t>"+="</a:t>
            </a:r>
            <a:r>
              <a:rPr lang="zh-CN" altLang="en-US" dirty="0"/>
              <a:t>是添加等号后的值。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A43DE48F-6C47-430D-8189-29A492B2A8C5}"/>
              </a:ext>
            </a:extLst>
          </p:cNvPr>
          <p:cNvSpPr/>
          <p:nvPr/>
        </p:nvSpPr>
        <p:spPr>
          <a:xfrm>
            <a:off x="2286000" y="1253932"/>
            <a:ext cx="1310326" cy="810705"/>
          </a:xfrm>
          <a:prstGeom prst="triangle">
            <a:avLst>
              <a:gd name="adj" fmla="val 49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198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40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4.</a:t>
            </a:r>
            <a:r>
              <a:rPr lang="zh-CN" altLang="en-US" sz="2000" dirty="0">
                <a:solidFill>
                  <a:srgbClr val="000000"/>
                </a:solidFill>
              </a:rPr>
              <a:t>简化</a:t>
            </a:r>
            <a:r>
              <a:rPr lang="en-US" altLang="zh-CN" sz="2000" dirty="0" err="1">
                <a:solidFill>
                  <a:srgbClr val="000000"/>
                </a:solidFill>
              </a:rPr>
              <a:t>makefile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7263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717119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2000" dirty="0">
                <a:solidFill>
                  <a:srgbClr val="000000"/>
                </a:solidFill>
              </a:rPr>
              <a:t>简化原理：可以利用变量减少重复，及利用</a:t>
            </a:r>
            <a:r>
              <a:rPr lang="en-US" altLang="zh-CN" sz="2000" dirty="0" err="1">
                <a:solidFill>
                  <a:srgbClr val="000000"/>
                </a:solidFill>
              </a:rPr>
              <a:t>makefile</a:t>
            </a:r>
            <a:r>
              <a:rPr lang="zh-CN" altLang="en-US" sz="2000" dirty="0">
                <a:solidFill>
                  <a:srgbClr val="000000"/>
                </a:solidFill>
              </a:rPr>
              <a:t>的自动推导    例如：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1 #</a:t>
            </a:r>
            <a:r>
              <a:rPr lang="en-US" altLang="zh-CN" sz="2000" dirty="0" err="1">
                <a:solidFill>
                  <a:srgbClr val="000000"/>
                </a:solidFill>
              </a:rPr>
              <a:t>Makefile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2 objects</a:t>
            </a:r>
            <a:r>
              <a:rPr lang="zh-CN" altLang="en-US" sz="2000" dirty="0">
                <a:solidFill>
                  <a:srgbClr val="000000"/>
                </a:solidFill>
              </a:rPr>
              <a:t>：</a:t>
            </a:r>
            <a:r>
              <a:rPr lang="en-US" altLang="zh-CN" sz="2000" dirty="0" err="1">
                <a:solidFill>
                  <a:srgbClr val="000000"/>
                </a:solidFill>
              </a:rPr>
              <a:t>main.o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test.o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3 target:$(objects)</a:t>
            </a:r>
          </a:p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4     cc -o target $(objects)</a:t>
            </a:r>
          </a:p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5 </a:t>
            </a:r>
            <a:r>
              <a:rPr lang="en-US" altLang="zh-CN" sz="2000" dirty="0" err="1">
                <a:solidFill>
                  <a:srgbClr val="000000"/>
                </a:solidFill>
              </a:rPr>
              <a:t>main.o:x.h</a:t>
            </a:r>
            <a:r>
              <a:rPr lang="en-US" altLang="zh-CN" sz="2000" dirty="0">
                <a:solidFill>
                  <a:srgbClr val="000000"/>
                </a:solidFill>
              </a:rPr>
              <a:t>       #</a:t>
            </a:r>
            <a:r>
              <a:rPr lang="zh-CN" altLang="en-US" sz="2000" dirty="0">
                <a:solidFill>
                  <a:srgbClr val="000000"/>
                </a:solidFill>
              </a:rPr>
              <a:t>这就用到了自动推导。</a:t>
            </a:r>
          </a:p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6 </a:t>
            </a:r>
            <a:r>
              <a:rPr lang="en-US" altLang="zh-CN" sz="2000" dirty="0" err="1">
                <a:solidFill>
                  <a:srgbClr val="000000"/>
                </a:solidFill>
              </a:rPr>
              <a:t>test.o:y.h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7 .</a:t>
            </a:r>
            <a:r>
              <a:rPr lang="en-US" altLang="zh-CN" sz="2000" dirty="0" err="1">
                <a:solidFill>
                  <a:srgbClr val="000000"/>
                </a:solidFill>
              </a:rPr>
              <a:t>PHONY:clean</a:t>
            </a:r>
            <a:r>
              <a:rPr lang="en-US" altLang="zh-CN" sz="2000" dirty="0">
                <a:solidFill>
                  <a:srgbClr val="000000"/>
                </a:solidFill>
              </a:rPr>
              <a:t>   #</a:t>
            </a:r>
            <a:r>
              <a:rPr lang="zh-CN" altLang="en-US" sz="2000" dirty="0">
                <a:solidFill>
                  <a:srgbClr val="000000"/>
                </a:solidFill>
              </a:rPr>
              <a:t>说明</a:t>
            </a:r>
            <a:r>
              <a:rPr lang="en-US" altLang="zh-CN" sz="2000" dirty="0">
                <a:solidFill>
                  <a:srgbClr val="000000"/>
                </a:solidFill>
              </a:rPr>
              <a:t>clean</a:t>
            </a:r>
            <a:r>
              <a:rPr lang="zh-CN" altLang="en-US" sz="2000" dirty="0">
                <a:solidFill>
                  <a:srgbClr val="000000"/>
                </a:solidFill>
              </a:rPr>
              <a:t>是一个伪目标文件。</a:t>
            </a:r>
          </a:p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8 clean:</a:t>
            </a:r>
          </a:p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9     rm target $(objects)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/>
            <a:endParaRPr lang="en-US" altLang="zh-CN" sz="20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lvl="0"/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/>
            <a:endParaRPr lang="en-US" altLang="zh-CN" sz="20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lvl="0"/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/>
            <a:endParaRPr lang="en-US" altLang="zh-CN" sz="20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lvl="0"/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/>
            <a:endParaRPr lang="en-US" altLang="zh-CN" sz="20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lvl="0"/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/>
            <a:endParaRPr lang="en-US" altLang="zh-CN" sz="20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lvl="0"/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/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506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B881B3-63A7-45C3-876E-428A4F1D881F}"/>
              </a:ext>
            </a:extLst>
          </p:cNvPr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因为这个编译较简单，优势可能不太明显，若要是大工程，变量和自动推导的使用会让</a:t>
            </a:r>
            <a:r>
              <a:rPr lang="en-US" altLang="zh-CN" dirty="0" err="1"/>
              <a:t>makefile</a:t>
            </a:r>
            <a:r>
              <a:rPr lang="zh-CN" altLang="en-US" dirty="0"/>
              <a:t>有很大的简化。这个部分其实还很丰富，先暂记到这。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056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46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110000"/>
              </a:lnSpc>
              <a:defRPr/>
            </a:pPr>
            <a:r>
              <a:rPr lang="en-US" altLang="zh-CN" sz="2400" dirty="0"/>
              <a:t>5.</a:t>
            </a:r>
            <a:r>
              <a:rPr lang="zh-CN" altLang="en-US" sz="2400" dirty="0"/>
              <a:t>小注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6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7" y="119491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200" dirty="0">
                <a:solidFill>
                  <a:srgbClr val="446382"/>
                </a:solidFill>
                <a:latin typeface="Arial"/>
                <a:ea typeface="微软雅黑"/>
              </a:rPr>
              <a:t>Catkin</a:t>
            </a: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工作空间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99021" y="2818000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srgbClr val="000000"/>
                </a:solidFill>
                <a:latin typeface="Arial"/>
                <a:ea typeface="微软雅黑"/>
              </a:rPr>
              <a:t>1.2Catkin</a:t>
            </a: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工作空间</a:t>
            </a: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A92FC8-1D5F-4224-952C-79B2BC205718}"/>
              </a:ext>
            </a:extLst>
          </p:cNvPr>
          <p:cNvSpPr/>
          <p:nvPr/>
        </p:nvSpPr>
        <p:spPr>
          <a:xfrm>
            <a:off x="2286000" y="269033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makefile</a:t>
            </a:r>
            <a:r>
              <a:rPr lang="zh-CN" altLang="en-US" dirty="0"/>
              <a:t>中命令必须以</a:t>
            </a:r>
            <a:r>
              <a:rPr lang="en-US" altLang="zh-CN" dirty="0"/>
              <a:t>[tab]</a:t>
            </a:r>
            <a:r>
              <a:rPr lang="zh-CN" altLang="en-US" dirty="0"/>
              <a:t>键开始。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）若指定特定的</a:t>
            </a:r>
            <a:r>
              <a:rPr lang="en-US" altLang="zh-CN" dirty="0" err="1"/>
              <a:t>makefile</a:t>
            </a:r>
            <a:r>
              <a:rPr lang="zh-CN" altLang="en-US" dirty="0"/>
              <a:t>，可用</a:t>
            </a:r>
            <a:r>
              <a:rPr lang="en-US" altLang="zh-CN" dirty="0"/>
              <a:t>"-f"</a:t>
            </a:r>
            <a:r>
              <a:rPr lang="zh-CN" altLang="en-US" dirty="0"/>
              <a:t>和</a:t>
            </a:r>
            <a:r>
              <a:rPr lang="en-US" altLang="zh-CN" dirty="0"/>
              <a:t>"--file"</a:t>
            </a:r>
            <a:r>
              <a:rPr lang="zh-CN" altLang="en-US" dirty="0"/>
              <a:t>参数。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include</a:t>
            </a:r>
            <a:r>
              <a:rPr lang="zh-CN" altLang="en-US" dirty="0"/>
              <a:t>，被包含的文件会被原封不动的放在当前文件包含的位置，如：</a:t>
            </a:r>
            <a:endParaRPr lang="en-US" altLang="zh-CN" dirty="0"/>
          </a:p>
          <a:p>
            <a:r>
              <a:rPr lang="en-US" altLang="zh-CN" dirty="0"/>
              <a:t>include </a:t>
            </a:r>
            <a:r>
              <a:rPr lang="en-US" altLang="zh-CN" dirty="0" err="1"/>
              <a:t>foo.make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5675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8928" y="3429000"/>
            <a:ext cx="48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54E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54E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入门教程（实训）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168FD2-E508-4124-994D-456938274BD2}"/>
              </a:ext>
            </a:extLst>
          </p:cNvPr>
          <p:cNvSpPr/>
          <p:nvPr/>
        </p:nvSpPr>
        <p:spPr>
          <a:xfrm>
            <a:off x="1461451" y="4460391"/>
            <a:ext cx="75184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----5.cmake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cmakelists.txt</a:t>
            </a:r>
            <a:r>
              <a:rPr lang="zh-CN" altLang="en-US" sz="3200" b="1" dirty="0"/>
              <a:t>的详细介绍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7872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96178" y="2939763"/>
            <a:ext cx="2083121" cy="40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5.1cmake </a:t>
            </a:r>
            <a:r>
              <a:rPr lang="zh-CN" altLang="en-US" sz="2000" dirty="0">
                <a:solidFill>
                  <a:srgbClr val="000000"/>
                </a:solidFill>
              </a:rPr>
              <a:t>简介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205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AA4901-A6E0-4EB2-8326-3B881D5EAA52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CMake</a:t>
            </a:r>
            <a:r>
              <a:rPr lang="zh-CN" altLang="en-US" dirty="0"/>
              <a:t>是一个跨平台的安装</a:t>
            </a:r>
            <a:r>
              <a:rPr lang="en-US" altLang="zh-CN" dirty="0"/>
              <a:t>(</a:t>
            </a:r>
            <a:r>
              <a:rPr lang="zh-CN" altLang="en-US" dirty="0"/>
              <a:t>编译</a:t>
            </a:r>
            <a:r>
              <a:rPr lang="en-US" altLang="zh-CN" dirty="0"/>
              <a:t>)</a:t>
            </a:r>
            <a:r>
              <a:rPr lang="zh-CN" altLang="en-US" dirty="0"/>
              <a:t>工具</a:t>
            </a:r>
            <a:r>
              <a:rPr lang="en-US" altLang="zh-CN" dirty="0"/>
              <a:t>,</a:t>
            </a:r>
            <a:r>
              <a:rPr lang="zh-CN" altLang="en-US" dirty="0"/>
              <a:t>可以用简单的语句来描述所有平台的安装</a:t>
            </a:r>
            <a:r>
              <a:rPr lang="en-US" altLang="zh-CN" dirty="0"/>
              <a:t>(</a:t>
            </a:r>
            <a:r>
              <a:rPr lang="zh-CN" altLang="en-US" dirty="0"/>
              <a:t>编译过程</a:t>
            </a:r>
            <a:r>
              <a:rPr lang="en-US" altLang="zh-CN" dirty="0"/>
              <a:t>)</a:t>
            </a:r>
            <a:r>
              <a:rPr lang="zh-CN" altLang="en-US" dirty="0"/>
              <a:t>。他能够输出各种各样的</a:t>
            </a:r>
            <a:r>
              <a:rPr lang="en-US" altLang="zh-CN" dirty="0" err="1"/>
              <a:t>makefile</a:t>
            </a:r>
            <a:r>
              <a:rPr lang="zh-CN" altLang="en-US" dirty="0"/>
              <a:t>或者</a:t>
            </a:r>
            <a:r>
              <a:rPr lang="en-US" altLang="zh-CN" dirty="0"/>
              <a:t>project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能测试编译器所支持的</a:t>
            </a:r>
            <a:r>
              <a:rPr lang="en-US" altLang="zh-CN" dirty="0"/>
              <a:t>C++</a:t>
            </a:r>
            <a:r>
              <a:rPr lang="zh-CN" altLang="en-US" dirty="0"/>
              <a:t>特性</a:t>
            </a:r>
            <a:r>
              <a:rPr lang="en-US" altLang="zh-CN" dirty="0"/>
              <a:t>,</a:t>
            </a:r>
            <a:r>
              <a:rPr lang="zh-CN" altLang="en-US" dirty="0"/>
              <a:t>类似</a:t>
            </a:r>
            <a:r>
              <a:rPr lang="en-US" altLang="zh-CN" dirty="0"/>
              <a:t>UNIX</a:t>
            </a:r>
            <a:r>
              <a:rPr lang="zh-CN" altLang="en-US" dirty="0"/>
              <a:t>下的</a:t>
            </a:r>
            <a:r>
              <a:rPr lang="en-US" altLang="zh-CN" dirty="0" err="1"/>
              <a:t>automake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9462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110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5.2.CMake </a:t>
            </a:r>
            <a:r>
              <a:rPr lang="zh-CN" altLang="en-US" sz="1600" dirty="0">
                <a:solidFill>
                  <a:srgbClr val="000000"/>
                </a:solidFill>
              </a:rPr>
              <a:t>使用方法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837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000" dirty="0" err="1">
                <a:solidFill>
                  <a:srgbClr val="000000"/>
                </a:solidFill>
              </a:rPr>
              <a:t>cmake</a:t>
            </a:r>
            <a:r>
              <a:rPr lang="zh-CN" altLang="en-US" sz="2000" dirty="0">
                <a:solidFill>
                  <a:srgbClr val="000000"/>
                </a:solidFill>
              </a:rPr>
              <a:t>的所有语句都写在一个</a:t>
            </a:r>
            <a:r>
              <a:rPr lang="en-US" altLang="zh-CN" sz="2000" dirty="0">
                <a:solidFill>
                  <a:srgbClr val="000000"/>
                </a:solidFill>
              </a:rPr>
              <a:t>CMakeLists.txt</a:t>
            </a:r>
            <a:r>
              <a:rPr lang="zh-CN" altLang="en-US" sz="2000" dirty="0">
                <a:solidFill>
                  <a:srgbClr val="000000"/>
                </a:solidFill>
              </a:rPr>
              <a:t>的文件中</a:t>
            </a:r>
            <a:r>
              <a:rPr lang="en-US" altLang="zh-CN" sz="2000" dirty="0">
                <a:solidFill>
                  <a:srgbClr val="000000"/>
                </a:solidFill>
              </a:rPr>
              <a:t>,CMakeLists.txt</a:t>
            </a:r>
            <a:r>
              <a:rPr lang="zh-CN" altLang="en-US" sz="2000" dirty="0">
                <a:solidFill>
                  <a:srgbClr val="000000"/>
                </a:solidFill>
              </a:rPr>
              <a:t>文件确定后，直接使用</a:t>
            </a:r>
            <a:r>
              <a:rPr lang="en-US" altLang="zh-CN" sz="2000" dirty="0" err="1">
                <a:solidFill>
                  <a:srgbClr val="000000"/>
                </a:solidFill>
              </a:rPr>
              <a:t>cmake</a:t>
            </a:r>
            <a:r>
              <a:rPr lang="zh-CN" altLang="en-US" sz="2000" dirty="0">
                <a:solidFill>
                  <a:srgbClr val="000000"/>
                </a:solidFill>
              </a:rPr>
              <a:t>命令进行运行，但是这个命令要指向</a:t>
            </a:r>
            <a:r>
              <a:rPr lang="en-US" altLang="zh-CN" sz="2000" dirty="0">
                <a:solidFill>
                  <a:srgbClr val="000000"/>
                </a:solidFill>
              </a:rPr>
              <a:t>CMakeLists.txt</a:t>
            </a:r>
            <a:r>
              <a:rPr lang="zh-CN" altLang="en-US" sz="2000" dirty="0">
                <a:solidFill>
                  <a:srgbClr val="000000"/>
                </a:solidFill>
              </a:rPr>
              <a:t>所在的目录，</a:t>
            </a:r>
            <a:r>
              <a:rPr lang="en-US" altLang="zh-CN" sz="2000" dirty="0" err="1">
                <a:solidFill>
                  <a:srgbClr val="000000"/>
                </a:solidFill>
              </a:rPr>
              <a:t>cmake</a:t>
            </a:r>
            <a:r>
              <a:rPr lang="zh-CN" altLang="en-US" sz="2000" dirty="0">
                <a:solidFill>
                  <a:srgbClr val="000000"/>
                </a:solidFill>
              </a:rPr>
              <a:t>之后就会产生我们想要的</a:t>
            </a:r>
            <a:r>
              <a:rPr lang="en-US" altLang="zh-CN" sz="2000" dirty="0" err="1">
                <a:solidFill>
                  <a:srgbClr val="000000"/>
                </a:solidFill>
              </a:rPr>
              <a:t>makefile</a:t>
            </a:r>
            <a:r>
              <a:rPr lang="zh-CN" altLang="en-US" sz="2000" dirty="0">
                <a:solidFill>
                  <a:srgbClr val="000000"/>
                </a:solidFill>
              </a:rPr>
              <a:t>文件。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513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110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5.3cmake</a:t>
            </a:r>
            <a:r>
              <a:rPr lang="zh-CN" altLang="en-US" sz="1600" dirty="0">
                <a:solidFill>
                  <a:srgbClr val="000000"/>
                </a:solidFill>
              </a:rPr>
              <a:t>执行的流程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5347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92AB27-D42D-4812-B9B1-4003FBA9F47A}"/>
              </a:ext>
            </a:extLst>
          </p:cNvPr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1.$&gt; </a:t>
            </a:r>
            <a:r>
              <a:rPr lang="en-US" altLang="zh-CN" dirty="0" err="1"/>
              <a:t>ccmake</a:t>
            </a:r>
            <a:r>
              <a:rPr lang="en-US" altLang="zh-CN" dirty="0"/>
              <a:t> directory</a:t>
            </a:r>
          </a:p>
          <a:p>
            <a:r>
              <a:rPr lang="en-US" altLang="zh-CN" dirty="0"/>
              <a:t>2.$&gt; </a:t>
            </a:r>
            <a:r>
              <a:rPr lang="en-US" altLang="zh-CN" dirty="0" err="1"/>
              <a:t>cmake</a:t>
            </a:r>
            <a:r>
              <a:rPr lang="en-US" altLang="zh-CN" dirty="0"/>
              <a:t> directory</a:t>
            </a:r>
          </a:p>
          <a:p>
            <a:r>
              <a:rPr lang="en-US" altLang="zh-CN" dirty="0"/>
              <a:t>3.$&gt; make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directory</a:t>
            </a:r>
            <a:r>
              <a:rPr lang="zh-CN" altLang="en-US" dirty="0"/>
              <a:t>为</a:t>
            </a:r>
            <a:r>
              <a:rPr lang="en-US" altLang="zh-CN" dirty="0"/>
              <a:t>CMakeList.txt</a:t>
            </a:r>
            <a:r>
              <a:rPr lang="zh-CN" altLang="en-US" dirty="0"/>
              <a:t>所在目录； </a:t>
            </a:r>
          </a:p>
          <a:p>
            <a:r>
              <a:rPr lang="zh-CN" altLang="en-US" dirty="0"/>
              <a:t>第一条语句用于配置编译选项，如</a:t>
            </a:r>
            <a:r>
              <a:rPr lang="en-US" altLang="zh-CN" dirty="0"/>
              <a:t>VTK_DIR</a:t>
            </a:r>
            <a:r>
              <a:rPr lang="zh-CN" altLang="en-US" dirty="0"/>
              <a:t>目录 ，一般这一步不需要配置，直接执行第二条语句即可，但当出现错误时，这里就需要认为配置了，这一步才真正派上用场； </a:t>
            </a:r>
          </a:p>
          <a:p>
            <a:r>
              <a:rPr lang="zh-CN" altLang="en-US" dirty="0"/>
              <a:t>第二条命令用于根据</a:t>
            </a:r>
            <a:r>
              <a:rPr lang="en-US" altLang="zh-CN" dirty="0"/>
              <a:t>CMakeLists.txt</a:t>
            </a:r>
            <a:r>
              <a:rPr lang="zh-CN" altLang="en-US" dirty="0"/>
              <a:t>生成</a:t>
            </a:r>
            <a:r>
              <a:rPr lang="en-US" altLang="zh-CN" dirty="0" err="1"/>
              <a:t>Makefile</a:t>
            </a:r>
            <a:r>
              <a:rPr lang="zh-CN" altLang="en-US" dirty="0"/>
              <a:t>文件； </a:t>
            </a:r>
          </a:p>
          <a:p>
            <a:r>
              <a:rPr lang="zh-CN" altLang="en-US" dirty="0"/>
              <a:t>第三条命令用于执行</a:t>
            </a:r>
            <a:r>
              <a:rPr lang="en-US" altLang="zh-CN" dirty="0" err="1"/>
              <a:t>Makefile</a:t>
            </a:r>
            <a:r>
              <a:rPr lang="zh-CN" altLang="en-US" dirty="0"/>
              <a:t>文件，编译程序，生成可执行文件；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87917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18235" y="2939763"/>
            <a:ext cx="2828041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110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5.4</a:t>
            </a:r>
            <a:r>
              <a:rPr lang="zh-CN" altLang="en-US" sz="1600" dirty="0">
                <a:solidFill>
                  <a:srgbClr val="000000"/>
                </a:solidFill>
              </a:rPr>
              <a:t>编写</a:t>
            </a:r>
            <a:r>
              <a:rPr lang="en-US" altLang="zh-CN" sz="1600" dirty="0">
                <a:solidFill>
                  <a:srgbClr val="000000"/>
                </a:solidFill>
              </a:rPr>
              <a:t>CMakeLists.txt</a:t>
            </a:r>
            <a:r>
              <a:rPr lang="zh-CN" altLang="en-US" sz="1600" dirty="0">
                <a:solidFill>
                  <a:srgbClr val="000000"/>
                </a:solidFill>
              </a:rPr>
              <a:t>文件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6443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C3AEB2-5F91-45E8-BABD-4FE61955B315}"/>
              </a:ext>
            </a:extLst>
          </p:cNvPr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下面结合例子简单介绍</a:t>
            </a:r>
            <a:r>
              <a:rPr lang="en-US" altLang="zh-CN" dirty="0"/>
              <a:t>CMakeLists.txt</a:t>
            </a:r>
            <a:r>
              <a:rPr lang="zh-CN" altLang="en-US" dirty="0"/>
              <a:t>的编写。</a:t>
            </a:r>
          </a:p>
          <a:p>
            <a:r>
              <a:rPr lang="en-US" altLang="zh-CN" dirty="0"/>
              <a:t>1.#project name</a:t>
            </a:r>
          </a:p>
          <a:p>
            <a:r>
              <a:rPr lang="en-US" altLang="zh-CN" dirty="0"/>
              <a:t>2.PROJECT(</a:t>
            </a:r>
            <a:r>
              <a:rPr lang="en-US" altLang="zh-CN" dirty="0" err="1"/>
              <a:t>test_math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3.#head file path</a:t>
            </a:r>
          </a:p>
          <a:p>
            <a:r>
              <a:rPr lang="en-US" altLang="zh-CN" dirty="0"/>
              <a:t>4.INCLUDE_DIRECTORIES(</a:t>
            </a:r>
          </a:p>
          <a:p>
            <a:r>
              <a:rPr lang="en-US" altLang="zh-CN" dirty="0"/>
              <a:t>5.include</a:t>
            </a:r>
          </a:p>
          <a:p>
            <a:r>
              <a:rPr lang="en-US" altLang="zh-CN" dirty="0"/>
              <a:t>6.)</a:t>
            </a:r>
          </a:p>
          <a:p>
            <a:r>
              <a:rPr lang="en-US" altLang="zh-CN" dirty="0"/>
              <a:t>7.#source directory</a:t>
            </a:r>
          </a:p>
          <a:p>
            <a:r>
              <a:rPr lang="en-US" altLang="zh-CN" dirty="0"/>
              <a:t>8.AUX_SOURCE_DIRECTORY(</a:t>
            </a:r>
            <a:r>
              <a:rPr lang="en-US" altLang="zh-CN" dirty="0" err="1"/>
              <a:t>src</a:t>
            </a:r>
            <a:r>
              <a:rPr lang="en-US" altLang="zh-CN" dirty="0"/>
              <a:t> DIR_SRCS)</a:t>
            </a:r>
          </a:p>
          <a:p>
            <a:r>
              <a:rPr lang="en-US" altLang="zh-CN" dirty="0"/>
              <a:t>9.#set </a:t>
            </a:r>
            <a:r>
              <a:rPr lang="en-US" altLang="zh-CN" dirty="0" err="1"/>
              <a:t>environmentvariable</a:t>
            </a:r>
            <a:endParaRPr lang="en-US" altLang="zh-CN" dirty="0"/>
          </a:p>
          <a:p>
            <a:r>
              <a:rPr lang="en-US" altLang="zh-CN" dirty="0"/>
              <a:t>10.SET(TEST_MATH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27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D3B24AF2-AA8C-4A37-AC6F-8C2FD75E82CA}"/>
              </a:ext>
            </a:extLst>
          </p:cNvPr>
          <p:cNvGrpSpPr/>
          <p:nvPr/>
        </p:nvGrpSpPr>
        <p:grpSpPr>
          <a:xfrm>
            <a:off x="3665906" y="2245646"/>
            <a:ext cx="1446982" cy="726720"/>
            <a:chOff x="4940299" y="829468"/>
            <a:chExt cx="2050381" cy="1198272"/>
          </a:xfrm>
        </p:grpSpPr>
        <p:pic>
          <p:nvPicPr>
            <p:cNvPr id="24" name="图片 23" descr="图片包含 物体&#10;&#10;已生成高可信度的说明">
              <a:extLst>
                <a:ext uri="{FF2B5EF4-FFF2-40B4-BE49-F238E27FC236}">
                  <a16:creationId xmlns:a16="http://schemas.microsoft.com/office/drawing/2014/main" id="{5D118F73-CC5B-4859-9696-B0C8EFB98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299" y="829468"/>
              <a:ext cx="2050381" cy="1198272"/>
            </a:xfrm>
            <a:prstGeom prst="rect">
              <a:avLst/>
            </a:prstGeom>
          </p:spPr>
        </p:pic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97BBA39-898C-4669-AB50-B10672FE9471}"/>
                </a:ext>
              </a:extLst>
            </p:cNvPr>
            <p:cNvSpPr/>
            <p:nvPr/>
          </p:nvSpPr>
          <p:spPr>
            <a:xfrm>
              <a:off x="4953426" y="1162969"/>
              <a:ext cx="1829753" cy="78749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catkin </a:t>
              </a:r>
            </a:p>
            <a:p>
              <a:pPr algn="ctr" defTabSz="685800"/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workspace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0F2807-C6F5-4D12-8E40-B111352C5662}"/>
              </a:ext>
            </a:extLst>
          </p:cNvPr>
          <p:cNvGrpSpPr/>
          <p:nvPr/>
        </p:nvGrpSpPr>
        <p:grpSpPr>
          <a:xfrm>
            <a:off x="5863362" y="3227919"/>
            <a:ext cx="880363" cy="558048"/>
            <a:chOff x="2887579" y="2342129"/>
            <a:chExt cx="1063791" cy="744064"/>
          </a:xfrm>
        </p:grpSpPr>
        <p:pic>
          <p:nvPicPr>
            <p:cNvPr id="30" name="Picture 8" descr="相关图片">
              <a:extLst>
                <a:ext uri="{FF2B5EF4-FFF2-40B4-BE49-F238E27FC236}">
                  <a16:creationId xmlns:a16="http://schemas.microsoft.com/office/drawing/2014/main" id="{FBBA63C8-301B-4112-AF78-BD3BB69D8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726" y="2342129"/>
              <a:ext cx="954506" cy="7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D715860-C9E1-4B75-8368-D556BCA7C24C}"/>
                </a:ext>
              </a:extLst>
            </p:cNvPr>
            <p:cNvSpPr/>
            <p:nvPr/>
          </p:nvSpPr>
          <p:spPr>
            <a:xfrm>
              <a:off x="2887579" y="2523324"/>
              <a:ext cx="1063791" cy="498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 err="1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devel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EB945F2-B727-407E-A730-FD40804B8BAF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flipH="1">
            <a:off x="2487633" y="2972366"/>
            <a:ext cx="1901764" cy="2635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2B37399-90A2-4477-8D49-C5A01A125C55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>
            <a:off x="4389397" y="2972367"/>
            <a:ext cx="1915391" cy="2555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07E1D3A-1DC9-4C3D-8B2A-7F97ADBFFB55}"/>
              </a:ext>
            </a:extLst>
          </p:cNvPr>
          <p:cNvGrpSpPr/>
          <p:nvPr/>
        </p:nvGrpSpPr>
        <p:grpSpPr>
          <a:xfrm>
            <a:off x="3943464" y="3218859"/>
            <a:ext cx="880363" cy="558048"/>
            <a:chOff x="2887579" y="2342129"/>
            <a:chExt cx="1063791" cy="744064"/>
          </a:xfrm>
        </p:grpSpPr>
        <p:pic>
          <p:nvPicPr>
            <p:cNvPr id="35" name="Picture 8" descr="相关图片">
              <a:extLst>
                <a:ext uri="{FF2B5EF4-FFF2-40B4-BE49-F238E27FC236}">
                  <a16:creationId xmlns:a16="http://schemas.microsoft.com/office/drawing/2014/main" id="{39F56938-55A2-40B4-AC75-5171DCDE2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726" y="2342129"/>
              <a:ext cx="954506" cy="7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DBE897C-4FCA-4DA7-A94E-ADD50F9DD2D5}"/>
                </a:ext>
              </a:extLst>
            </p:cNvPr>
            <p:cNvSpPr/>
            <p:nvPr/>
          </p:nvSpPr>
          <p:spPr>
            <a:xfrm>
              <a:off x="2887579" y="2523324"/>
              <a:ext cx="1063791" cy="498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build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575B8B-0151-4FED-90D0-CCD0E147F015}"/>
              </a:ext>
            </a:extLst>
          </p:cNvPr>
          <p:cNvCxnSpPr>
            <a:cxnSpLocks/>
            <a:stCxn id="24" idx="2"/>
            <a:endCxn id="35" idx="0"/>
          </p:cNvCxnSpPr>
          <p:nvPr/>
        </p:nvCxnSpPr>
        <p:spPr>
          <a:xfrm flipH="1">
            <a:off x="4384891" y="2972367"/>
            <a:ext cx="4506" cy="246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C1590B1-9157-4F00-BF48-A58EEEB0EF94}"/>
              </a:ext>
            </a:extLst>
          </p:cNvPr>
          <p:cNvSpPr txBox="1"/>
          <p:nvPr/>
        </p:nvSpPr>
        <p:spPr>
          <a:xfrm>
            <a:off x="1581551" y="3954638"/>
            <a:ext cx="1497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package</a:t>
            </a:r>
            <a:r>
              <a:rPr lang="zh-CN" altLang="en-US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源代码包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B44F7B-B5EB-43B5-93D7-46171E901E24}"/>
              </a:ext>
            </a:extLst>
          </p:cNvPr>
          <p:cNvSpPr txBox="1"/>
          <p:nvPr/>
        </p:nvSpPr>
        <p:spPr>
          <a:xfrm>
            <a:off x="3351112" y="3954639"/>
            <a:ext cx="24416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cmake&amp;catkin</a:t>
            </a:r>
            <a:r>
              <a:rPr lang="zh-CN" altLang="en-US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缓存和中间文件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BFC6881-9145-4F2F-9727-6BA7C452CBD0}"/>
              </a:ext>
            </a:extLst>
          </p:cNvPr>
          <p:cNvGrpSpPr/>
          <p:nvPr/>
        </p:nvGrpSpPr>
        <p:grpSpPr>
          <a:xfrm>
            <a:off x="2093257" y="3235909"/>
            <a:ext cx="786527" cy="558048"/>
            <a:chOff x="2887579" y="2342129"/>
            <a:chExt cx="1063791" cy="744064"/>
          </a:xfrm>
        </p:grpSpPr>
        <p:pic>
          <p:nvPicPr>
            <p:cNvPr id="20" name="Picture 8" descr="相关图片">
              <a:extLst>
                <a:ext uri="{FF2B5EF4-FFF2-40B4-BE49-F238E27FC236}">
                  <a16:creationId xmlns:a16="http://schemas.microsoft.com/office/drawing/2014/main" id="{81ACB60A-43B0-4614-B459-95E71C226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726" y="2342129"/>
              <a:ext cx="954506" cy="7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755F0D8-BFE3-4816-8F29-15860543EA92}"/>
                </a:ext>
              </a:extLst>
            </p:cNvPr>
            <p:cNvSpPr/>
            <p:nvPr/>
          </p:nvSpPr>
          <p:spPr>
            <a:xfrm>
              <a:off x="2887579" y="2523324"/>
              <a:ext cx="1063791" cy="498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 err="1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src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CE37A71B-F2FE-49C4-B0F0-D8A5B9AF7743}"/>
              </a:ext>
            </a:extLst>
          </p:cNvPr>
          <p:cNvSpPr txBox="1"/>
          <p:nvPr/>
        </p:nvSpPr>
        <p:spPr>
          <a:xfrm>
            <a:off x="5927282" y="3962629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目标文件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95EEF4-B76B-4466-AF08-5B68BC0F3E94}"/>
              </a:ext>
            </a:extLst>
          </p:cNvPr>
          <p:cNvSpPr txBox="1"/>
          <p:nvPr/>
        </p:nvSpPr>
        <p:spPr>
          <a:xfrm>
            <a:off x="6938120" y="3643015"/>
            <a:ext cx="105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头文件</a:t>
            </a:r>
            <a:endParaRPr lang="en-US" altLang="zh-CN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动态链接库</a:t>
            </a:r>
            <a:endParaRPr lang="en-US" altLang="zh-CN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静态链接库</a:t>
            </a:r>
            <a:endParaRPr lang="en-US" altLang="zh-CN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可执行文件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C7F60786-4B89-40AC-9BF5-9B572E123630}"/>
              </a:ext>
            </a:extLst>
          </p:cNvPr>
          <p:cNvSpPr/>
          <p:nvPr/>
        </p:nvSpPr>
        <p:spPr>
          <a:xfrm>
            <a:off x="6817711" y="3692328"/>
            <a:ext cx="90441" cy="8176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6C97FAE-3D62-41C4-B384-BEC56907E591}"/>
              </a:ext>
            </a:extLst>
          </p:cNvPr>
          <p:cNvSpPr/>
          <p:nvPr/>
        </p:nvSpPr>
        <p:spPr>
          <a:xfrm>
            <a:off x="3086248" y="3429000"/>
            <a:ext cx="529728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46A8390-258D-4C11-AFA7-46B7D2BB3C0D}"/>
              </a:ext>
            </a:extLst>
          </p:cNvPr>
          <p:cNvSpPr/>
          <p:nvPr/>
        </p:nvSpPr>
        <p:spPr>
          <a:xfrm>
            <a:off x="5073886" y="3443602"/>
            <a:ext cx="529728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78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" grpId="0" animBg="1"/>
      <p:bldP spid="2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AF5C80-7E68-4CAB-9ACF-660C753AC3F7}"/>
              </a:ext>
            </a:extLst>
          </p:cNvPr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11.${DIR_SRCS}</a:t>
            </a:r>
            <a:br>
              <a:rPr lang="en-US" altLang="zh-CN" dirty="0"/>
            </a:br>
            <a:r>
              <a:rPr lang="en-US" altLang="zh-CN" dirty="0"/>
              <a:t>12.)</a:t>
            </a:r>
            <a:br>
              <a:rPr lang="en-US" altLang="zh-CN" dirty="0"/>
            </a:br>
            <a:r>
              <a:rPr lang="en-US" altLang="zh-CN" dirty="0"/>
              <a:t>13.#set </a:t>
            </a:r>
            <a:r>
              <a:rPr lang="en-US" altLang="zh-CN" dirty="0" err="1"/>
              <a:t>externlibraries</a:t>
            </a:r>
            <a:br>
              <a:rPr lang="en-US" altLang="zh-CN" dirty="0"/>
            </a:br>
            <a:r>
              <a:rPr lang="en-US" altLang="zh-CN" dirty="0"/>
              <a:t>14.SET(LIBRARIES</a:t>
            </a:r>
            <a:br>
              <a:rPr lang="en-US" altLang="zh-CN" dirty="0"/>
            </a:br>
            <a:r>
              <a:rPr lang="en-US" altLang="zh-CN" dirty="0"/>
              <a:t>15.limb.so</a:t>
            </a:r>
            <a:br>
              <a:rPr lang="en-US" altLang="zh-CN" dirty="0"/>
            </a:br>
            <a:r>
              <a:rPr lang="en-US" altLang="zh-CN" dirty="0"/>
              <a:t>16.)</a:t>
            </a:r>
            <a:br>
              <a:rPr lang="en-US" altLang="zh-CN" dirty="0"/>
            </a:br>
            <a:r>
              <a:rPr lang="en-US" altLang="zh-CN" dirty="0"/>
              <a:t>17.#add </a:t>
            </a:r>
            <a:r>
              <a:rPr lang="en-US" altLang="zh-CN" dirty="0" err="1"/>
              <a:t>executablefile</a:t>
            </a:r>
            <a:br>
              <a:rPr lang="en-US" altLang="zh-CN" dirty="0"/>
            </a:br>
            <a:r>
              <a:rPr lang="en-US" altLang="zh-CN" dirty="0"/>
              <a:t>18.ADD_EXECUTABLE(../bin/bin ${TEST_MATH})</a:t>
            </a:r>
            <a:br>
              <a:rPr lang="en-US" altLang="zh-CN" dirty="0"/>
            </a:br>
            <a:r>
              <a:rPr lang="en-US" altLang="zh-CN" dirty="0"/>
              <a:t>19#add link library</a:t>
            </a:r>
            <a:br>
              <a:rPr lang="en-US" altLang="zh-CN" dirty="0"/>
            </a:br>
            <a:r>
              <a:rPr lang="en-US" altLang="zh-CN" dirty="0"/>
              <a:t>20.TARGET_LINK_LIBRARIES(../bin/bin ${LIBRARIEs})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8364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F65FB-2BCA-4EFF-9EA2-993BB24C7654}"/>
              </a:ext>
            </a:extLst>
          </p:cNvPr>
          <p:cNvSpPr/>
          <p:nvPr/>
        </p:nvSpPr>
        <p:spPr>
          <a:xfrm>
            <a:off x="848412" y="474345"/>
            <a:ext cx="60095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这是一个测试数学函数的程序的</a:t>
            </a:r>
            <a:r>
              <a:rPr lang="en-US" altLang="zh-CN" dirty="0"/>
              <a:t>CMakeLists.txt</a:t>
            </a:r>
            <a:r>
              <a:rPr lang="zh-CN" altLang="en-US" dirty="0"/>
              <a:t>，</a:t>
            </a:r>
            <a:r>
              <a:rPr lang="en-US" altLang="zh-CN" dirty="0"/>
              <a:t>"#"</a:t>
            </a:r>
            <a:r>
              <a:rPr lang="zh-CN" altLang="en-US" dirty="0"/>
              <a:t>后面为注释的内容，</a:t>
            </a:r>
            <a:r>
              <a:rPr lang="en-US" altLang="zh-CN" dirty="0" err="1"/>
              <a:t>CMake</a:t>
            </a:r>
            <a:r>
              <a:rPr lang="zh-CN" altLang="en-US" dirty="0"/>
              <a:t>的命令全部为大写</a:t>
            </a:r>
            <a:r>
              <a:rPr lang="en-US" altLang="zh-CN" dirty="0"/>
              <a:t>,</a:t>
            </a:r>
            <a:r>
              <a:rPr lang="zh-CN" altLang="en-US" dirty="0"/>
              <a:t>我们可以看出一般的</a:t>
            </a:r>
            <a:r>
              <a:rPr lang="en-US" altLang="zh-CN" dirty="0"/>
              <a:t>CMakeLists.txt</a:t>
            </a:r>
            <a:r>
              <a:rPr lang="zh-CN" altLang="en-US" dirty="0"/>
              <a:t>文件包含七个部分，以示例代码为例。</a:t>
            </a:r>
            <a:br>
              <a:rPr lang="zh-CN" altLang="en-US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行指定生成的工程名为</a:t>
            </a:r>
            <a:r>
              <a:rPr lang="en-US" altLang="zh-CN" dirty="0" err="1"/>
              <a:t>test_math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行指定头文件目录为</a:t>
            </a:r>
            <a:r>
              <a:rPr lang="en-US" altLang="zh-CN" dirty="0"/>
              <a:t>include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行指定源文件目录为</a:t>
            </a:r>
            <a:r>
              <a:rPr lang="en-US" altLang="zh-CN" dirty="0" err="1"/>
              <a:t>src</a:t>
            </a:r>
            <a:r>
              <a:rPr lang="zh-CN" altLang="en-US" dirty="0"/>
              <a:t>，并将其赋值给环境变量</a:t>
            </a:r>
            <a:r>
              <a:rPr lang="en-US" altLang="zh-CN" dirty="0"/>
              <a:t>DIR_SRCS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行设定环境变量</a:t>
            </a:r>
            <a:r>
              <a:rPr lang="en-US" altLang="zh-CN" dirty="0"/>
              <a:t>TEST_MATH</a:t>
            </a:r>
            <a:r>
              <a:rPr lang="zh-CN" altLang="en-US" dirty="0"/>
              <a:t>的值为环境变量</a:t>
            </a:r>
            <a:r>
              <a:rPr lang="en-US" altLang="zh-CN" dirty="0"/>
              <a:t>DIR_SRCS</a:t>
            </a:r>
            <a:r>
              <a:rPr lang="zh-CN" altLang="en-US" dirty="0"/>
              <a:t>的值，此处用于显示如何用环境变量对环境变量进行赋值</a:t>
            </a:r>
            <a:br>
              <a:rPr lang="zh-CN" altLang="en-US" dirty="0"/>
            </a:br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行将数学函数库赋值给环境变量</a:t>
            </a:r>
            <a:r>
              <a:rPr lang="en-US" altLang="zh-CN" dirty="0"/>
              <a:t>LIBRARIES</a:t>
            </a:r>
            <a:r>
              <a:rPr lang="zh-CN" altLang="en-US" dirty="0"/>
              <a:t>，当然，可以不用这个环境变量，而在后面直接使用该库名</a:t>
            </a:r>
            <a:br>
              <a:rPr lang="zh-CN" altLang="en-US" dirty="0"/>
            </a:br>
            <a:r>
              <a:rPr lang="zh-CN" altLang="en-US" dirty="0"/>
              <a:t>第</a:t>
            </a:r>
            <a:r>
              <a:rPr lang="en-US" altLang="zh-CN" dirty="0"/>
              <a:t>18</a:t>
            </a:r>
            <a:r>
              <a:rPr lang="zh-CN" altLang="en-US" dirty="0"/>
              <a:t>行用于指定生成文件，将环境变量</a:t>
            </a:r>
            <a:r>
              <a:rPr lang="en-US" altLang="zh-CN" dirty="0"/>
              <a:t>TEST_MATH</a:t>
            </a:r>
            <a:r>
              <a:rPr lang="zh-CN" altLang="en-US" dirty="0"/>
              <a:t>目录下的所有文件编译生成</a:t>
            </a:r>
            <a:r>
              <a:rPr lang="en-US" altLang="zh-CN" dirty="0"/>
              <a:t>../bin</a:t>
            </a:r>
            <a:r>
              <a:rPr lang="zh-CN" altLang="en-US" dirty="0"/>
              <a:t>目录下的可执行文件</a:t>
            </a:r>
            <a:r>
              <a:rPr lang="en-US" altLang="zh-CN" dirty="0"/>
              <a:t>bin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20</a:t>
            </a:r>
            <a:r>
              <a:rPr lang="zh-CN" altLang="en-US" dirty="0"/>
              <a:t>行指定</a:t>
            </a:r>
            <a:r>
              <a:rPr lang="en-US" altLang="zh-CN" dirty="0"/>
              <a:t>../bin/bin</a:t>
            </a:r>
            <a:r>
              <a:rPr lang="zh-CN" altLang="en-US" dirty="0"/>
              <a:t>执行时的链接库为环境变量</a:t>
            </a:r>
            <a:r>
              <a:rPr lang="en-US" altLang="zh-CN" dirty="0"/>
              <a:t>LIBRARIES</a:t>
            </a:r>
            <a:r>
              <a:rPr lang="zh-CN" altLang="en-US" dirty="0"/>
              <a:t>的值－</a:t>
            </a:r>
            <a:r>
              <a:rPr lang="en-US" altLang="zh-CN" dirty="0"/>
              <a:t>libm.so</a:t>
            </a:r>
            <a:br>
              <a:rPr lang="en-US" altLang="zh-CN" dirty="0"/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612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8928" y="3429000"/>
            <a:ext cx="48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54E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54E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入门教程（实训）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B529AC-8BFD-40AD-840C-72E305596809}"/>
              </a:ext>
            </a:extLst>
          </p:cNvPr>
          <p:cNvSpPr/>
          <p:nvPr/>
        </p:nvSpPr>
        <p:spPr>
          <a:xfrm>
            <a:off x="608929" y="4157220"/>
            <a:ext cx="7356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----6.</a:t>
            </a:r>
            <a:r>
              <a:rPr lang="zh-CN" altLang="en-US" sz="3200" b="1" dirty="0"/>
              <a:t>用</a:t>
            </a:r>
            <a:r>
              <a:rPr lang="en-US" altLang="zh-CN" sz="3200" b="1" dirty="0"/>
              <a:t>python</a:t>
            </a:r>
            <a:r>
              <a:rPr lang="zh-CN" altLang="en-US" sz="3200" b="1" dirty="0"/>
              <a:t>编写</a:t>
            </a:r>
            <a:r>
              <a:rPr lang="en-US" altLang="zh-CN" sz="3200" b="1" dirty="0" err="1"/>
              <a:t>ros</a:t>
            </a:r>
            <a:r>
              <a:rPr lang="en-US" altLang="zh-CN" sz="3200" b="1" dirty="0"/>
              <a:t> service</a:t>
            </a:r>
            <a:r>
              <a:rPr lang="zh-CN" altLang="en-US" sz="3200" b="1" dirty="0"/>
              <a:t>节点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1855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30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6.1Service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和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topic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比较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9589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DBEEA0-C491-4131-9EB7-A5104784AE9E}"/>
              </a:ext>
            </a:extLst>
          </p:cNvPr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Topic</a:t>
            </a:r>
            <a:r>
              <a:rPr lang="zh-CN" altLang="en-US" dirty="0"/>
              <a:t>采用的是广播</a:t>
            </a:r>
            <a:r>
              <a:rPr lang="en-US" altLang="zh-CN" dirty="0"/>
              <a:t>/</a:t>
            </a:r>
            <a:r>
              <a:rPr lang="zh-CN" altLang="en-US" dirty="0"/>
              <a:t>订阅的模式，没有反馈值，也就是发送的节点不知道谁会接收或者接收到没有。</a:t>
            </a:r>
            <a:r>
              <a:rPr lang="en-US" altLang="zh-CN" dirty="0"/>
              <a:t>Service</a:t>
            </a:r>
            <a:r>
              <a:rPr lang="zh-CN" altLang="en-US" dirty="0"/>
              <a:t>则采用</a:t>
            </a:r>
            <a:r>
              <a:rPr lang="en-US" altLang="zh-CN" dirty="0"/>
              <a:t>request/response</a:t>
            </a:r>
            <a:r>
              <a:rPr lang="zh-CN" altLang="en-US" dirty="0"/>
              <a:t>的模式，即客户端发送</a:t>
            </a:r>
            <a:r>
              <a:rPr lang="en-US" altLang="zh-CN" dirty="0"/>
              <a:t>request</a:t>
            </a:r>
            <a:r>
              <a:rPr lang="zh-CN" altLang="en-US" dirty="0"/>
              <a:t>，服务端处理</a:t>
            </a:r>
            <a:r>
              <a:rPr lang="en-US" altLang="zh-CN" dirty="0"/>
              <a:t>request</a:t>
            </a:r>
            <a:r>
              <a:rPr lang="zh-CN" altLang="en-US" dirty="0"/>
              <a:t>并给出</a:t>
            </a:r>
            <a:r>
              <a:rPr lang="en-US" altLang="zh-CN" dirty="0"/>
              <a:t>response</a:t>
            </a:r>
            <a:r>
              <a:rPr lang="zh-CN" altLang="en-US" dirty="0"/>
              <a:t>，客户端继而</a:t>
            </a:r>
            <a:r>
              <a:rPr lang="en-US" altLang="zh-CN" dirty="0"/>
              <a:t>response</a:t>
            </a:r>
            <a:r>
              <a:rPr lang="zh-CN" altLang="en-US" dirty="0"/>
              <a:t>，这种方式可以实现客户端的阻塞，也能保证消息通信的反馈。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5479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848960" y="1195020"/>
            <a:ext cx="128709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893990" y="5565510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14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965358" y="1658205"/>
            <a:ext cx="7213283" cy="326659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6.2service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通信方式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2719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848960" y="1195020"/>
            <a:ext cx="128709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7893990" y="5565510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786859" y="1843571"/>
            <a:ext cx="4930200" cy="75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 defTabSz="685800">
              <a:lnSpc>
                <a:spcPct val="150000"/>
              </a:lnSpc>
            </a:pP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Service是ROS中的同步通信方式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685800">
              <a:lnSpc>
                <a:spcPct val="150000"/>
              </a:lnSpc>
            </a:pP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Node间可以通过request-reply方式通信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0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209679" y="2662421"/>
            <a:ext cx="4507380" cy="116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81580" y="940950"/>
            <a:ext cx="119907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848960" y="1195020"/>
            <a:ext cx="128709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893990" y="5565510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2295540" y="1919828"/>
            <a:ext cx="4285170" cy="5240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 defTabSz="685800"/>
            <a:r>
              <a:rPr lang="en-US" sz="2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rosservice命令</a:t>
            </a:r>
          </a:p>
        </p:txBody>
      </p:sp>
      <p:sp>
        <p:nvSpPr>
          <p:cNvPr id="119" name="CustomShape 5"/>
          <p:cNvSpPr/>
          <p:nvPr/>
        </p:nvSpPr>
        <p:spPr>
          <a:xfrm>
            <a:off x="1780699" y="2638425"/>
            <a:ext cx="6428423" cy="24060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list                                    </a:t>
            </a:r>
          </a:p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info 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service_name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</a:p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call 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service_name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args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</a:p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type 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service_name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</a:p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uri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</a:t>
            </a:r>
          </a:p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find                                 </a:t>
            </a:r>
          </a:p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args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</a:t>
            </a:r>
          </a:p>
          <a:p>
            <a:pPr defTabSz="685800"/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685800"/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4944904" y="2638425"/>
            <a:ext cx="4937284" cy="24060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sz="135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列出当前所有活跃的service</a:t>
            </a:r>
            <a:endParaRPr lang="en-US" sz="1350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685800"/>
            <a:r>
              <a:rPr lang="en-US" sz="1350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sz="135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显示某个service的属性信息</a:t>
            </a:r>
          </a:p>
          <a:p>
            <a:pPr defTabSz="685800"/>
            <a:r>
              <a:rPr lang="en-US" sz="1350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sz="135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调用某个service</a:t>
            </a:r>
          </a:p>
          <a:p>
            <a:pPr defTabSz="685800"/>
            <a:r>
              <a:rPr lang="en-US" sz="1350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sz="135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打印服务类型</a:t>
            </a:r>
          </a:p>
          <a:p>
            <a:pPr defTabSz="685800"/>
            <a:r>
              <a:rPr lang="en-US" sz="1350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sz="135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打印服务的uri</a:t>
            </a:r>
          </a:p>
          <a:p>
            <a:pPr defTabSz="685800"/>
            <a:r>
              <a:rPr lang="en-US" sz="1350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sz="135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按服务类型查找服务</a:t>
            </a:r>
          </a:p>
          <a:p>
            <a:pPr defTabSz="685800"/>
            <a:r>
              <a:rPr lang="en-US" sz="1350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sz="135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打印服务参数</a:t>
            </a:r>
            <a:endParaRPr lang="en-US" sz="1350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685800"/>
            <a:endParaRPr lang="en-US" sz="1350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685800"/>
            <a:endParaRPr lang="en-US" sz="1350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26952" y="2939763"/>
            <a:ext cx="2500555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110000"/>
              </a:lnSpc>
              <a:defRPr/>
            </a:pPr>
            <a:r>
              <a:rPr lang="en-US" altLang="zh-CN" sz="1350" dirty="0">
                <a:solidFill>
                  <a:srgbClr val="000000"/>
                </a:solidFill>
              </a:rPr>
              <a:t>6.3Service</a:t>
            </a:r>
            <a:r>
              <a:rPr lang="zh-CN" altLang="en-US" sz="1350" dirty="0">
                <a:solidFill>
                  <a:srgbClr val="000000"/>
                </a:solidFill>
              </a:rPr>
              <a:t>数据格式 </a:t>
            </a:r>
            <a:r>
              <a:rPr lang="en-US" altLang="zh-CN" sz="1350" dirty="0">
                <a:solidFill>
                  <a:srgbClr val="000000"/>
                </a:solidFill>
              </a:rPr>
              <a:t>.</a:t>
            </a:r>
            <a:r>
              <a:rPr lang="en-US" altLang="zh-CN" sz="1350" dirty="0" err="1">
                <a:solidFill>
                  <a:srgbClr val="000000"/>
                </a:solidFill>
              </a:rPr>
              <a:t>srv</a:t>
            </a:r>
            <a:r>
              <a:rPr lang="zh-CN" altLang="en-US" sz="1350" dirty="0">
                <a:solidFill>
                  <a:srgbClr val="000000"/>
                </a:solidFill>
              </a:rPr>
              <a:t>文件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39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814006B8-6AC1-4C3C-8AD4-B679C0E85CE1}"/>
              </a:ext>
            </a:extLst>
          </p:cNvPr>
          <p:cNvGrpSpPr/>
          <p:nvPr/>
        </p:nvGrpSpPr>
        <p:grpSpPr>
          <a:xfrm>
            <a:off x="3554498" y="1151838"/>
            <a:ext cx="1446982" cy="726720"/>
            <a:chOff x="4940299" y="829468"/>
            <a:chExt cx="2050381" cy="1198272"/>
          </a:xfrm>
        </p:grpSpPr>
        <p:pic>
          <p:nvPicPr>
            <p:cNvPr id="20" name="图片 19" descr="图片包含 物体&#10;&#10;已生成高可信度的说明">
              <a:extLst>
                <a:ext uri="{FF2B5EF4-FFF2-40B4-BE49-F238E27FC236}">
                  <a16:creationId xmlns:a16="http://schemas.microsoft.com/office/drawing/2014/main" id="{A8662A5D-F9D4-45E3-B80A-0A6B2B366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299" y="829468"/>
              <a:ext cx="2050381" cy="1198272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67B1B6C-51E8-4214-88F5-76F23035F714}"/>
                </a:ext>
              </a:extLst>
            </p:cNvPr>
            <p:cNvSpPr/>
            <p:nvPr/>
          </p:nvSpPr>
          <p:spPr>
            <a:xfrm>
              <a:off x="4953426" y="1162969"/>
              <a:ext cx="1829753" cy="78749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catkin </a:t>
              </a:r>
            </a:p>
            <a:p>
              <a:pPr algn="ctr" defTabSz="685800"/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workspace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5268253-47D8-4D45-B6C3-5F374742433A}"/>
              </a:ext>
            </a:extLst>
          </p:cNvPr>
          <p:cNvGrpSpPr/>
          <p:nvPr/>
        </p:nvGrpSpPr>
        <p:grpSpPr>
          <a:xfrm>
            <a:off x="2816932" y="2134112"/>
            <a:ext cx="786527" cy="558048"/>
            <a:chOff x="2887579" y="2342129"/>
            <a:chExt cx="1063791" cy="744064"/>
          </a:xfrm>
        </p:grpSpPr>
        <p:pic>
          <p:nvPicPr>
            <p:cNvPr id="1032" name="Picture 8" descr="相关图片">
              <a:extLst>
                <a:ext uri="{FF2B5EF4-FFF2-40B4-BE49-F238E27FC236}">
                  <a16:creationId xmlns:a16="http://schemas.microsoft.com/office/drawing/2014/main" id="{D2EEF749-C8AE-42FF-AC09-5A543DF4E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726" y="2342129"/>
              <a:ext cx="954506" cy="7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66B5EBC-731D-4033-917E-577BBB265081}"/>
                </a:ext>
              </a:extLst>
            </p:cNvPr>
            <p:cNvSpPr/>
            <p:nvPr/>
          </p:nvSpPr>
          <p:spPr>
            <a:xfrm>
              <a:off x="2887579" y="2523324"/>
              <a:ext cx="1063791" cy="498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 err="1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src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F3D6866-BCC6-4B12-A9DC-006C177DA467}"/>
              </a:ext>
            </a:extLst>
          </p:cNvPr>
          <p:cNvGrpSpPr/>
          <p:nvPr/>
        </p:nvGrpSpPr>
        <p:grpSpPr>
          <a:xfrm>
            <a:off x="4908123" y="2134111"/>
            <a:ext cx="880363" cy="558048"/>
            <a:chOff x="2887579" y="2342129"/>
            <a:chExt cx="1063791" cy="744064"/>
          </a:xfrm>
        </p:grpSpPr>
        <p:pic>
          <p:nvPicPr>
            <p:cNvPr id="27" name="Picture 8" descr="相关图片">
              <a:extLst>
                <a:ext uri="{FF2B5EF4-FFF2-40B4-BE49-F238E27FC236}">
                  <a16:creationId xmlns:a16="http://schemas.microsoft.com/office/drawing/2014/main" id="{5991913A-8C65-4111-AD3B-525519024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726" y="2342129"/>
              <a:ext cx="954506" cy="7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12FBA790-9EAC-425D-A5B8-F67E07FBA5DF}"/>
                </a:ext>
              </a:extLst>
            </p:cNvPr>
            <p:cNvSpPr/>
            <p:nvPr/>
          </p:nvSpPr>
          <p:spPr>
            <a:xfrm>
              <a:off x="2887579" y="2523324"/>
              <a:ext cx="1063791" cy="498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 err="1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devel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A5C0CC5-5F12-46B4-81EB-E34ABB466D60}"/>
              </a:ext>
            </a:extLst>
          </p:cNvPr>
          <p:cNvGrpSpPr/>
          <p:nvPr/>
        </p:nvGrpSpPr>
        <p:grpSpPr>
          <a:xfrm>
            <a:off x="1723417" y="2857311"/>
            <a:ext cx="1135028" cy="634817"/>
            <a:chOff x="2873805" y="2342129"/>
            <a:chExt cx="1077565" cy="744064"/>
          </a:xfrm>
        </p:grpSpPr>
        <p:pic>
          <p:nvPicPr>
            <p:cNvPr id="30" name="Picture 8" descr="相关图片">
              <a:extLst>
                <a:ext uri="{FF2B5EF4-FFF2-40B4-BE49-F238E27FC236}">
                  <a16:creationId xmlns:a16="http://schemas.microsoft.com/office/drawing/2014/main" id="{A562D98C-3D29-4892-9D3C-A593F1AF6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726" y="2342129"/>
              <a:ext cx="954506" cy="7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47560BD-E58D-4227-9511-898E014770DE}"/>
                </a:ext>
              </a:extLst>
            </p:cNvPr>
            <p:cNvSpPr/>
            <p:nvPr/>
          </p:nvSpPr>
          <p:spPr>
            <a:xfrm>
              <a:off x="2873805" y="2523324"/>
              <a:ext cx="1077565" cy="498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package1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CEA35B-0BD3-47B2-85AA-98ACA393C3FF}"/>
              </a:ext>
            </a:extLst>
          </p:cNvPr>
          <p:cNvCxnSpPr>
            <a:cxnSpLocks/>
            <a:stCxn id="20" idx="2"/>
            <a:endCxn id="1032" idx="0"/>
          </p:cNvCxnSpPr>
          <p:nvPr/>
        </p:nvCxnSpPr>
        <p:spPr>
          <a:xfrm flipH="1">
            <a:off x="3211308" y="1878558"/>
            <a:ext cx="1066681" cy="2555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E04E637-E254-4A59-BA9E-68CAFB2FB61F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4277989" y="1878558"/>
            <a:ext cx="1071560" cy="2555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06AF5A-5482-4910-B9BA-2BBB0DC91A2A}"/>
              </a:ext>
            </a:extLst>
          </p:cNvPr>
          <p:cNvCxnSpPr>
            <a:cxnSpLocks/>
            <a:stCxn id="1032" idx="2"/>
            <a:endCxn id="30" idx="0"/>
          </p:cNvCxnSpPr>
          <p:nvPr/>
        </p:nvCxnSpPr>
        <p:spPr>
          <a:xfrm flipH="1">
            <a:off x="2299771" y="2692159"/>
            <a:ext cx="911537" cy="1651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6E17B11-6778-46E6-B5AA-BD7BDCCA4583}"/>
              </a:ext>
            </a:extLst>
          </p:cNvPr>
          <p:cNvGrpSpPr/>
          <p:nvPr/>
        </p:nvGrpSpPr>
        <p:grpSpPr>
          <a:xfrm>
            <a:off x="3563761" y="2857311"/>
            <a:ext cx="1194728" cy="634817"/>
            <a:chOff x="2873805" y="2342129"/>
            <a:chExt cx="1077565" cy="744064"/>
          </a:xfrm>
        </p:grpSpPr>
        <p:pic>
          <p:nvPicPr>
            <p:cNvPr id="43" name="Picture 8" descr="相关图片">
              <a:extLst>
                <a:ext uri="{FF2B5EF4-FFF2-40B4-BE49-F238E27FC236}">
                  <a16:creationId xmlns:a16="http://schemas.microsoft.com/office/drawing/2014/main" id="{51A41A14-E1E5-4443-A756-574576D9D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726" y="2342129"/>
              <a:ext cx="954506" cy="7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D8B5C383-0A45-4F98-BA75-1F692331A27C}"/>
                </a:ext>
              </a:extLst>
            </p:cNvPr>
            <p:cNvSpPr/>
            <p:nvPr/>
          </p:nvSpPr>
          <p:spPr>
            <a:xfrm>
              <a:off x="2873805" y="2523324"/>
              <a:ext cx="1077565" cy="498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package2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D258591-8DAD-426F-A8AF-ABFD4569ADEC}"/>
              </a:ext>
            </a:extLst>
          </p:cNvPr>
          <p:cNvCxnSpPr>
            <a:stCxn id="1032" idx="2"/>
            <a:endCxn id="43" idx="0"/>
          </p:cNvCxnSpPr>
          <p:nvPr/>
        </p:nvCxnSpPr>
        <p:spPr>
          <a:xfrm>
            <a:off x="3211308" y="2692159"/>
            <a:ext cx="959122" cy="1651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44F1BDC-35E2-4817-99F3-20C6DB8D8E34}"/>
              </a:ext>
            </a:extLst>
          </p:cNvPr>
          <p:cNvGrpSpPr/>
          <p:nvPr/>
        </p:nvGrpSpPr>
        <p:grpSpPr>
          <a:xfrm>
            <a:off x="6316181" y="3928977"/>
            <a:ext cx="798061" cy="673323"/>
            <a:chOff x="2873805" y="2342129"/>
            <a:chExt cx="1077565" cy="744064"/>
          </a:xfrm>
        </p:grpSpPr>
        <p:pic>
          <p:nvPicPr>
            <p:cNvPr id="48" name="Picture 8" descr="相关图片">
              <a:extLst>
                <a:ext uri="{FF2B5EF4-FFF2-40B4-BE49-F238E27FC236}">
                  <a16:creationId xmlns:a16="http://schemas.microsoft.com/office/drawing/2014/main" id="{858058F7-6F3A-47D3-B51F-CBDC3313F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726" y="2342129"/>
              <a:ext cx="954506" cy="7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DEA6FAD0-E02C-4D31-9160-D0902633B742}"/>
                </a:ext>
              </a:extLst>
            </p:cNvPr>
            <p:cNvSpPr/>
            <p:nvPr/>
          </p:nvSpPr>
          <p:spPr>
            <a:xfrm>
              <a:off x="2873805" y="2523324"/>
              <a:ext cx="1077565" cy="498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 err="1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msg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19C8363-8C68-4DC8-B7CE-8734BCEFBDB4}"/>
              </a:ext>
            </a:extLst>
          </p:cNvPr>
          <p:cNvGrpSpPr/>
          <p:nvPr/>
        </p:nvGrpSpPr>
        <p:grpSpPr>
          <a:xfrm>
            <a:off x="3463536" y="3930938"/>
            <a:ext cx="896194" cy="673323"/>
            <a:chOff x="2873805" y="2342129"/>
            <a:chExt cx="1077565" cy="744064"/>
          </a:xfrm>
        </p:grpSpPr>
        <p:pic>
          <p:nvPicPr>
            <p:cNvPr id="51" name="Picture 8" descr="相关图片">
              <a:extLst>
                <a:ext uri="{FF2B5EF4-FFF2-40B4-BE49-F238E27FC236}">
                  <a16:creationId xmlns:a16="http://schemas.microsoft.com/office/drawing/2014/main" id="{9CDA1A8B-6FD8-4620-BC59-679A65E2E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726" y="2342129"/>
              <a:ext cx="954506" cy="7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104BD79F-D5E1-4FDB-AAE9-773FBC986E4A}"/>
                </a:ext>
              </a:extLst>
            </p:cNvPr>
            <p:cNvSpPr/>
            <p:nvPr/>
          </p:nvSpPr>
          <p:spPr>
            <a:xfrm>
              <a:off x="2873805" y="2523324"/>
              <a:ext cx="1077565" cy="498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scripts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234685D-A7B7-4D78-980C-F7D91D3994C0}"/>
              </a:ext>
            </a:extLst>
          </p:cNvPr>
          <p:cNvGrpSpPr/>
          <p:nvPr/>
        </p:nvGrpSpPr>
        <p:grpSpPr>
          <a:xfrm>
            <a:off x="7161933" y="3928976"/>
            <a:ext cx="798061" cy="673323"/>
            <a:chOff x="2873805" y="2342129"/>
            <a:chExt cx="1077565" cy="744064"/>
          </a:xfrm>
        </p:grpSpPr>
        <p:pic>
          <p:nvPicPr>
            <p:cNvPr id="54" name="Picture 8" descr="相关图片">
              <a:extLst>
                <a:ext uri="{FF2B5EF4-FFF2-40B4-BE49-F238E27FC236}">
                  <a16:creationId xmlns:a16="http://schemas.microsoft.com/office/drawing/2014/main" id="{0AD1EF05-94F5-4991-B7B9-E8A621A44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726" y="2342129"/>
              <a:ext cx="954506" cy="7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7879BDCF-F842-493E-8862-EC1531169E10}"/>
                </a:ext>
              </a:extLst>
            </p:cNvPr>
            <p:cNvSpPr/>
            <p:nvPr/>
          </p:nvSpPr>
          <p:spPr>
            <a:xfrm>
              <a:off x="2873805" y="2523324"/>
              <a:ext cx="1077565" cy="498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 err="1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srv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5E772EB-018B-4473-A0ED-1520149DCE74}"/>
              </a:ext>
            </a:extLst>
          </p:cNvPr>
          <p:cNvGrpSpPr/>
          <p:nvPr/>
        </p:nvGrpSpPr>
        <p:grpSpPr>
          <a:xfrm>
            <a:off x="4421574" y="3929667"/>
            <a:ext cx="997206" cy="673323"/>
            <a:chOff x="2873805" y="2342129"/>
            <a:chExt cx="1077565" cy="744064"/>
          </a:xfrm>
        </p:grpSpPr>
        <p:pic>
          <p:nvPicPr>
            <p:cNvPr id="60" name="Picture 8" descr="相关图片">
              <a:extLst>
                <a:ext uri="{FF2B5EF4-FFF2-40B4-BE49-F238E27FC236}">
                  <a16:creationId xmlns:a16="http://schemas.microsoft.com/office/drawing/2014/main" id="{F7332D74-EB2C-4D8D-ADBE-D9CC874DE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726" y="2342129"/>
              <a:ext cx="954506" cy="7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90ED428-E272-494C-A56E-C8C8D9CF2EA2}"/>
                </a:ext>
              </a:extLst>
            </p:cNvPr>
            <p:cNvSpPr/>
            <p:nvPr/>
          </p:nvSpPr>
          <p:spPr>
            <a:xfrm>
              <a:off x="2873805" y="2523324"/>
              <a:ext cx="1077565" cy="498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include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BCD69A0-77ED-4141-B39B-A2BC01F10F76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>
            <a:off x="4170430" y="3492127"/>
            <a:ext cx="2550996" cy="4368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3103EF3-CC15-44F5-8101-D5CFDEF6A03E}"/>
              </a:ext>
            </a:extLst>
          </p:cNvPr>
          <p:cNvGrpSpPr/>
          <p:nvPr/>
        </p:nvGrpSpPr>
        <p:grpSpPr>
          <a:xfrm>
            <a:off x="5468475" y="3928976"/>
            <a:ext cx="798061" cy="673323"/>
            <a:chOff x="2873805" y="2342129"/>
            <a:chExt cx="1077565" cy="744064"/>
          </a:xfrm>
        </p:grpSpPr>
        <p:pic>
          <p:nvPicPr>
            <p:cNvPr id="72" name="Picture 8" descr="相关图片">
              <a:extLst>
                <a:ext uri="{FF2B5EF4-FFF2-40B4-BE49-F238E27FC236}">
                  <a16:creationId xmlns:a16="http://schemas.microsoft.com/office/drawing/2014/main" id="{B0ABC660-41C1-426C-B612-4A731AE40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726" y="2342129"/>
              <a:ext cx="954506" cy="7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DDCB73D2-9858-48ED-B549-2188BBF2E3FB}"/>
                </a:ext>
              </a:extLst>
            </p:cNvPr>
            <p:cNvSpPr/>
            <p:nvPr/>
          </p:nvSpPr>
          <p:spPr>
            <a:xfrm>
              <a:off x="2873805" y="2523324"/>
              <a:ext cx="1077565" cy="498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 err="1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src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30D0E62-FBCA-474E-8490-A2E5AF3EB1C5}"/>
              </a:ext>
            </a:extLst>
          </p:cNvPr>
          <p:cNvGrpSpPr/>
          <p:nvPr/>
        </p:nvGrpSpPr>
        <p:grpSpPr>
          <a:xfrm>
            <a:off x="1775938" y="3896318"/>
            <a:ext cx="1794018" cy="743825"/>
            <a:chOff x="2184116" y="4301663"/>
            <a:chExt cx="2392024" cy="991767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CCC4BFC9-96D5-4F35-94CF-E778258CF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69076" y="4301663"/>
              <a:ext cx="1912376" cy="991767"/>
            </a:xfrm>
            <a:prstGeom prst="rect">
              <a:avLst/>
            </a:prstGeom>
          </p:spPr>
        </p:pic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C69CD496-3AE6-438E-A791-87AB412C4302}"/>
                </a:ext>
              </a:extLst>
            </p:cNvPr>
            <p:cNvSpPr/>
            <p:nvPr/>
          </p:nvSpPr>
          <p:spPr>
            <a:xfrm>
              <a:off x="2184116" y="4705664"/>
              <a:ext cx="2392024" cy="4556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package.xml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AA751FF-E7CB-4E52-9CCE-18592093715E}"/>
              </a:ext>
            </a:extLst>
          </p:cNvPr>
          <p:cNvGrpSpPr/>
          <p:nvPr/>
        </p:nvGrpSpPr>
        <p:grpSpPr>
          <a:xfrm>
            <a:off x="55826" y="3890302"/>
            <a:ext cx="2020159" cy="743825"/>
            <a:chOff x="2184116" y="4301663"/>
            <a:chExt cx="2392024" cy="991767"/>
          </a:xfrm>
        </p:grpSpPr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BFC2CDC8-37B4-432E-A6E7-A8330BB8F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61953" y="4301663"/>
              <a:ext cx="1912376" cy="991767"/>
            </a:xfrm>
            <a:prstGeom prst="rect">
              <a:avLst/>
            </a:prstGeom>
          </p:spPr>
        </p:pic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B9ABA3F0-96E9-4318-AC10-E73EF8B28E75}"/>
                </a:ext>
              </a:extLst>
            </p:cNvPr>
            <p:cNvSpPr/>
            <p:nvPr/>
          </p:nvSpPr>
          <p:spPr>
            <a:xfrm>
              <a:off x="2184116" y="4705664"/>
              <a:ext cx="2392024" cy="4556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CMakeLists.txt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0468E032-1091-40CB-B893-70C881095DCF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934278" y="3492127"/>
            <a:ext cx="3236152" cy="4381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E60F5CDA-D60F-4589-965A-86DC97C9E74B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2631354" y="3492128"/>
            <a:ext cx="1539076" cy="4388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3D892BC-F016-48B2-96F2-766ACFFCAAB0}"/>
              </a:ext>
            </a:extLst>
          </p:cNvPr>
          <p:cNvCxnSpPr>
            <a:cxnSpLocks/>
            <a:stCxn id="43" idx="2"/>
            <a:endCxn id="51" idx="0"/>
          </p:cNvCxnSpPr>
          <p:nvPr/>
        </p:nvCxnSpPr>
        <p:spPr>
          <a:xfrm flipH="1">
            <a:off x="3918612" y="3492128"/>
            <a:ext cx="251818" cy="4388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0A49BCF5-7BCE-4DCE-9381-2FE78CC6EBBA}"/>
              </a:ext>
            </a:extLst>
          </p:cNvPr>
          <p:cNvCxnSpPr>
            <a:cxnSpLocks/>
            <a:stCxn id="43" idx="2"/>
            <a:endCxn id="54" idx="0"/>
          </p:cNvCxnSpPr>
          <p:nvPr/>
        </p:nvCxnSpPr>
        <p:spPr>
          <a:xfrm>
            <a:off x="4170430" y="3492128"/>
            <a:ext cx="3396748" cy="4368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0D907935-8A85-4A59-A4CA-CC5A67A7CCDA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>
            <a:off x="4170430" y="3492127"/>
            <a:ext cx="757514" cy="4375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AB50604-63F5-443C-B0A0-90CA5E4526CC}"/>
              </a:ext>
            </a:extLst>
          </p:cNvPr>
          <p:cNvCxnSpPr>
            <a:cxnSpLocks/>
            <a:stCxn id="43" idx="2"/>
            <a:endCxn id="72" idx="0"/>
          </p:cNvCxnSpPr>
          <p:nvPr/>
        </p:nvCxnSpPr>
        <p:spPr>
          <a:xfrm>
            <a:off x="4170430" y="3492128"/>
            <a:ext cx="1703291" cy="4368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图片 118">
            <a:extLst>
              <a:ext uri="{FF2B5EF4-FFF2-40B4-BE49-F238E27FC236}">
                <a16:creationId xmlns:a16="http://schemas.microsoft.com/office/drawing/2014/main" id="{A89EEFC2-8B2B-470F-B102-68B297C0C4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70" t="4711" r="3691" b="2640"/>
          <a:stretch/>
        </p:blipFill>
        <p:spPr>
          <a:xfrm>
            <a:off x="3059371" y="4973480"/>
            <a:ext cx="590063" cy="634365"/>
          </a:xfrm>
          <a:prstGeom prst="rect">
            <a:avLst/>
          </a:prstGeom>
        </p:spPr>
      </p:pic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A150FC88-ED8E-4181-9163-DE9D45949E37}"/>
              </a:ext>
            </a:extLst>
          </p:cNvPr>
          <p:cNvSpPr/>
          <p:nvPr/>
        </p:nvSpPr>
        <p:spPr>
          <a:xfrm>
            <a:off x="3026046" y="5159842"/>
            <a:ext cx="623389" cy="3417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*.</a:t>
            </a:r>
            <a:r>
              <a:rPr lang="en-US" altLang="zh-CN" dirty="0" err="1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</a:t>
            </a:r>
            <a:endParaRPr lang="zh-CN" altLang="en-US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25" name="组合 1024">
            <a:extLst>
              <a:ext uri="{FF2B5EF4-FFF2-40B4-BE49-F238E27FC236}">
                <a16:creationId xmlns:a16="http://schemas.microsoft.com/office/drawing/2014/main" id="{C6111A5C-2E5A-41AC-84DD-8FEDF5606EDC}"/>
              </a:ext>
            </a:extLst>
          </p:cNvPr>
          <p:cNvGrpSpPr/>
          <p:nvPr/>
        </p:nvGrpSpPr>
        <p:grpSpPr>
          <a:xfrm>
            <a:off x="3819982" y="4973480"/>
            <a:ext cx="607211" cy="634365"/>
            <a:chOff x="5261095" y="5475040"/>
            <a:chExt cx="849691" cy="845820"/>
          </a:xfrm>
        </p:grpSpPr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51EE10A8-BD30-4781-812A-DB70CC71A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970" t="4711" r="3691" b="2640"/>
            <a:stretch/>
          </p:blipFill>
          <p:spPr>
            <a:xfrm>
              <a:off x="5295900" y="5475040"/>
              <a:ext cx="814886" cy="845820"/>
            </a:xfrm>
            <a:prstGeom prst="rect">
              <a:avLst/>
            </a:prstGeom>
          </p:spPr>
        </p:pic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257C3BE1-82C4-4CB1-87DE-8458ECA6B343}"/>
                </a:ext>
              </a:extLst>
            </p:cNvPr>
            <p:cNvSpPr/>
            <p:nvPr/>
          </p:nvSpPr>
          <p:spPr>
            <a:xfrm>
              <a:off x="5261095" y="5776036"/>
              <a:ext cx="838854" cy="4556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</a:t>
              </a:r>
              <a:r>
                <a:rPr lang="en-US" altLang="zh-CN" dirty="0" err="1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sh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3557D92B-A4DC-4DF1-9B4B-B393A316662E}"/>
              </a:ext>
            </a:extLst>
          </p:cNvPr>
          <p:cNvCxnSpPr>
            <a:cxnSpLocks/>
            <a:stCxn id="51" idx="2"/>
            <a:endCxn id="119" idx="0"/>
          </p:cNvCxnSpPr>
          <p:nvPr/>
        </p:nvCxnSpPr>
        <p:spPr>
          <a:xfrm flipH="1">
            <a:off x="3354403" y="4604261"/>
            <a:ext cx="564209" cy="369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19F9E691-61EC-4868-B94B-6C2512CEA34A}"/>
              </a:ext>
            </a:extLst>
          </p:cNvPr>
          <p:cNvCxnSpPr>
            <a:stCxn id="51" idx="2"/>
            <a:endCxn id="131" idx="0"/>
          </p:cNvCxnSpPr>
          <p:nvPr/>
        </p:nvCxnSpPr>
        <p:spPr>
          <a:xfrm>
            <a:off x="3918612" y="4604261"/>
            <a:ext cx="217411" cy="369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0D5C5CB1-1E02-4D89-A2C0-0AA53CB715B1}"/>
              </a:ext>
            </a:extLst>
          </p:cNvPr>
          <p:cNvGrpSpPr/>
          <p:nvPr/>
        </p:nvGrpSpPr>
        <p:grpSpPr>
          <a:xfrm>
            <a:off x="6395049" y="4976212"/>
            <a:ext cx="766005" cy="634365"/>
            <a:chOff x="5226436" y="5475040"/>
            <a:chExt cx="884350" cy="845820"/>
          </a:xfrm>
        </p:grpSpPr>
        <p:pic>
          <p:nvPicPr>
            <p:cNvPr id="138" name="图片 137">
              <a:extLst>
                <a:ext uri="{FF2B5EF4-FFF2-40B4-BE49-F238E27FC236}">
                  <a16:creationId xmlns:a16="http://schemas.microsoft.com/office/drawing/2014/main" id="{078877B0-0D4B-4CC1-AE57-28A473530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970" t="4711" r="3691" b="2640"/>
            <a:stretch/>
          </p:blipFill>
          <p:spPr>
            <a:xfrm>
              <a:off x="5295900" y="5475040"/>
              <a:ext cx="814886" cy="845820"/>
            </a:xfrm>
            <a:prstGeom prst="rect">
              <a:avLst/>
            </a:prstGeom>
          </p:spPr>
        </p:pic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BB08B9B2-5D82-4A64-91D1-85138EAD0287}"/>
                </a:ext>
              </a:extLst>
            </p:cNvPr>
            <p:cNvSpPr/>
            <p:nvPr/>
          </p:nvSpPr>
          <p:spPr>
            <a:xfrm>
              <a:off x="5226436" y="5779218"/>
              <a:ext cx="884350" cy="4556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</a:t>
              </a:r>
              <a:r>
                <a:rPr lang="en-US" altLang="zh-CN" dirty="0" err="1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msg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2779A812-984D-459A-B275-CD5E232D06F5}"/>
              </a:ext>
            </a:extLst>
          </p:cNvPr>
          <p:cNvGrpSpPr/>
          <p:nvPr/>
        </p:nvGrpSpPr>
        <p:grpSpPr>
          <a:xfrm>
            <a:off x="7236577" y="4976212"/>
            <a:ext cx="640958" cy="634365"/>
            <a:chOff x="5226436" y="5475040"/>
            <a:chExt cx="884350" cy="845820"/>
          </a:xfrm>
        </p:grpSpPr>
        <p:pic>
          <p:nvPicPr>
            <p:cNvPr id="141" name="图片 140">
              <a:extLst>
                <a:ext uri="{FF2B5EF4-FFF2-40B4-BE49-F238E27FC236}">
                  <a16:creationId xmlns:a16="http://schemas.microsoft.com/office/drawing/2014/main" id="{6D65D150-3F8E-4C29-A381-F9BF287AE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970" t="4711" r="3691" b="2640"/>
            <a:stretch/>
          </p:blipFill>
          <p:spPr>
            <a:xfrm>
              <a:off x="5295900" y="5475040"/>
              <a:ext cx="814886" cy="845820"/>
            </a:xfrm>
            <a:prstGeom prst="rect">
              <a:avLst/>
            </a:prstGeom>
          </p:spPr>
        </p:pic>
        <p:sp>
          <p:nvSpPr>
            <p:cNvPr id="142" name="矩形: 圆角 141">
              <a:extLst>
                <a:ext uri="{FF2B5EF4-FFF2-40B4-BE49-F238E27FC236}">
                  <a16:creationId xmlns:a16="http://schemas.microsoft.com/office/drawing/2014/main" id="{9FDAB743-A0DE-4A9C-BE34-75DB25179AAB}"/>
                </a:ext>
              </a:extLst>
            </p:cNvPr>
            <p:cNvSpPr/>
            <p:nvPr/>
          </p:nvSpPr>
          <p:spPr>
            <a:xfrm>
              <a:off x="5226436" y="5779218"/>
              <a:ext cx="884350" cy="4556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</a:t>
              </a:r>
              <a:r>
                <a:rPr lang="en-US" altLang="zh-CN" dirty="0" err="1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srv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784A224A-27D7-4F27-AAA3-9873F7B3F41B}"/>
              </a:ext>
            </a:extLst>
          </p:cNvPr>
          <p:cNvGrpSpPr/>
          <p:nvPr/>
        </p:nvGrpSpPr>
        <p:grpSpPr>
          <a:xfrm>
            <a:off x="5582993" y="4976903"/>
            <a:ext cx="766005" cy="634365"/>
            <a:chOff x="5226436" y="5475040"/>
            <a:chExt cx="884350" cy="845820"/>
          </a:xfrm>
        </p:grpSpPr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4402F696-5D6B-4351-BA60-DD4E4811A1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970" t="4711" r="3691" b="2640"/>
            <a:stretch/>
          </p:blipFill>
          <p:spPr>
            <a:xfrm>
              <a:off x="5295900" y="5475040"/>
              <a:ext cx="814886" cy="845820"/>
            </a:xfrm>
            <a:prstGeom prst="rect">
              <a:avLst/>
            </a:prstGeom>
          </p:spPr>
        </p:pic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1FA0B704-CA31-4E0D-9012-6861AF883E85}"/>
                </a:ext>
              </a:extLst>
            </p:cNvPr>
            <p:cNvSpPr/>
            <p:nvPr/>
          </p:nvSpPr>
          <p:spPr>
            <a:xfrm>
              <a:off x="5226436" y="5779218"/>
              <a:ext cx="884350" cy="4556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</a:t>
              </a:r>
              <a:r>
                <a:rPr lang="en-US" altLang="zh-CN" dirty="0" err="1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cpp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6801D598-6362-4BD5-99B4-8A31578F8F4F}"/>
              </a:ext>
            </a:extLst>
          </p:cNvPr>
          <p:cNvCxnSpPr>
            <a:cxnSpLocks/>
          </p:cNvCxnSpPr>
          <p:nvPr/>
        </p:nvCxnSpPr>
        <p:spPr>
          <a:xfrm flipH="1">
            <a:off x="4919366" y="4603873"/>
            <a:ext cx="188" cy="3739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FC8C7D6C-4263-449A-BBCC-4E8333E9ED84}"/>
              </a:ext>
            </a:extLst>
          </p:cNvPr>
          <p:cNvCxnSpPr>
            <a:cxnSpLocks/>
          </p:cNvCxnSpPr>
          <p:nvPr/>
        </p:nvCxnSpPr>
        <p:spPr>
          <a:xfrm flipH="1">
            <a:off x="5873721" y="4602990"/>
            <a:ext cx="188" cy="3739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22C746F-D1AD-4675-8006-911C17C17518}"/>
              </a:ext>
            </a:extLst>
          </p:cNvPr>
          <p:cNvCxnSpPr>
            <a:cxnSpLocks/>
          </p:cNvCxnSpPr>
          <p:nvPr/>
        </p:nvCxnSpPr>
        <p:spPr>
          <a:xfrm flipH="1">
            <a:off x="7551302" y="4602299"/>
            <a:ext cx="188" cy="3739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829C85AA-022E-48A1-80EB-0B2BDDD50FEF}"/>
              </a:ext>
            </a:extLst>
          </p:cNvPr>
          <p:cNvCxnSpPr>
            <a:cxnSpLocks/>
          </p:cNvCxnSpPr>
          <p:nvPr/>
        </p:nvCxnSpPr>
        <p:spPr>
          <a:xfrm flipH="1">
            <a:off x="6739840" y="4601608"/>
            <a:ext cx="188" cy="3739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C5C371A9-53F3-4DD9-BBA9-FC3875986825}"/>
              </a:ext>
            </a:extLst>
          </p:cNvPr>
          <p:cNvGrpSpPr/>
          <p:nvPr/>
        </p:nvGrpSpPr>
        <p:grpSpPr>
          <a:xfrm>
            <a:off x="3832056" y="2125051"/>
            <a:ext cx="880363" cy="558048"/>
            <a:chOff x="2887579" y="2342129"/>
            <a:chExt cx="1063791" cy="744064"/>
          </a:xfrm>
        </p:grpSpPr>
        <p:pic>
          <p:nvPicPr>
            <p:cNvPr id="157" name="Picture 8" descr="相关图片">
              <a:extLst>
                <a:ext uri="{FF2B5EF4-FFF2-40B4-BE49-F238E27FC236}">
                  <a16:creationId xmlns:a16="http://schemas.microsoft.com/office/drawing/2014/main" id="{55638729-9331-4B46-BB5B-B7130BB60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726" y="2342129"/>
              <a:ext cx="954506" cy="7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6D545D13-BACD-4B00-8A88-A76E91377B2D}"/>
                </a:ext>
              </a:extLst>
            </p:cNvPr>
            <p:cNvSpPr/>
            <p:nvPr/>
          </p:nvSpPr>
          <p:spPr>
            <a:xfrm>
              <a:off x="2887579" y="2523324"/>
              <a:ext cx="1063791" cy="498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build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DCFD87FD-0C19-42BB-9460-DB8245FE4696}"/>
              </a:ext>
            </a:extLst>
          </p:cNvPr>
          <p:cNvCxnSpPr>
            <a:cxnSpLocks/>
            <a:stCxn id="20" idx="2"/>
            <a:endCxn id="157" idx="0"/>
          </p:cNvCxnSpPr>
          <p:nvPr/>
        </p:nvCxnSpPr>
        <p:spPr>
          <a:xfrm flipH="1">
            <a:off x="4273483" y="1878558"/>
            <a:ext cx="4506" cy="246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093F455-4512-4CC8-9D8E-321C96130B07}"/>
              </a:ext>
            </a:extLst>
          </p:cNvPr>
          <p:cNvGrpSpPr/>
          <p:nvPr/>
        </p:nvGrpSpPr>
        <p:grpSpPr>
          <a:xfrm>
            <a:off x="7941645" y="3930938"/>
            <a:ext cx="1048627" cy="673323"/>
            <a:chOff x="2873805" y="2342129"/>
            <a:chExt cx="1077565" cy="744064"/>
          </a:xfrm>
        </p:grpSpPr>
        <p:pic>
          <p:nvPicPr>
            <p:cNvPr id="77" name="Picture 8" descr="相关图片">
              <a:extLst>
                <a:ext uri="{FF2B5EF4-FFF2-40B4-BE49-F238E27FC236}">
                  <a16:creationId xmlns:a16="http://schemas.microsoft.com/office/drawing/2014/main" id="{C5FCE601-6001-49EB-AEB1-8DBFFA20F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726" y="2342129"/>
              <a:ext cx="954506" cy="7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DCA9BACB-ED9E-432C-BD6F-104B343AA7D3}"/>
                </a:ext>
              </a:extLst>
            </p:cNvPr>
            <p:cNvSpPr/>
            <p:nvPr/>
          </p:nvSpPr>
          <p:spPr>
            <a:xfrm>
              <a:off x="2873805" y="2523324"/>
              <a:ext cx="1077565" cy="498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launch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77912DF-7451-4F6F-9DCA-C77A29DB42EE}"/>
              </a:ext>
            </a:extLst>
          </p:cNvPr>
          <p:cNvCxnSpPr>
            <a:cxnSpLocks/>
            <a:stCxn id="43" idx="2"/>
            <a:endCxn id="77" idx="0"/>
          </p:cNvCxnSpPr>
          <p:nvPr/>
        </p:nvCxnSpPr>
        <p:spPr>
          <a:xfrm>
            <a:off x="4170430" y="3492128"/>
            <a:ext cx="4303695" cy="438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127305-087B-4E2B-AA58-80E202C01F85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8462851" y="4604261"/>
            <a:ext cx="11274" cy="36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42938D23-3D2C-4528-B35C-8F494B4BBB6B}"/>
              </a:ext>
            </a:extLst>
          </p:cNvPr>
          <p:cNvGrpSpPr/>
          <p:nvPr/>
        </p:nvGrpSpPr>
        <p:grpSpPr>
          <a:xfrm>
            <a:off x="4658499" y="4977641"/>
            <a:ext cx="634810" cy="634365"/>
            <a:chOff x="5226436" y="5475040"/>
            <a:chExt cx="884350" cy="845820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9FCC5FB1-B426-4498-ACAD-3AB22C5AC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970" t="4711" r="3691" b="2640"/>
            <a:stretch/>
          </p:blipFill>
          <p:spPr>
            <a:xfrm>
              <a:off x="5295900" y="5475040"/>
              <a:ext cx="814886" cy="845820"/>
            </a:xfrm>
            <a:prstGeom prst="rect">
              <a:avLst/>
            </a:prstGeom>
          </p:spPr>
        </p:pic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67134854-17A2-4334-8C02-9084D60D29AB}"/>
                </a:ext>
              </a:extLst>
            </p:cNvPr>
            <p:cNvSpPr/>
            <p:nvPr/>
          </p:nvSpPr>
          <p:spPr>
            <a:xfrm>
              <a:off x="5226436" y="5779218"/>
              <a:ext cx="884350" cy="4556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.h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87BC4EE9-3A4D-4C75-932B-BCBBC07AE3DC}"/>
              </a:ext>
            </a:extLst>
          </p:cNvPr>
          <p:cNvGrpSpPr/>
          <p:nvPr/>
        </p:nvGrpSpPr>
        <p:grpSpPr>
          <a:xfrm>
            <a:off x="8007664" y="4973480"/>
            <a:ext cx="1020437" cy="634365"/>
            <a:chOff x="5232006" y="5475040"/>
            <a:chExt cx="884350" cy="845820"/>
          </a:xfrm>
        </p:grpSpPr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697B3DD3-C48B-4076-8485-3FE8113C0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970" t="4711" r="3691" b="2640"/>
            <a:stretch/>
          </p:blipFill>
          <p:spPr>
            <a:xfrm>
              <a:off x="5289296" y="5475040"/>
              <a:ext cx="814886" cy="845820"/>
            </a:xfrm>
            <a:prstGeom prst="rect">
              <a:avLst/>
            </a:prstGeom>
          </p:spPr>
        </p:pic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EDC871AF-8B27-46EA-A78F-D9BA8157E4D1}"/>
                </a:ext>
              </a:extLst>
            </p:cNvPr>
            <p:cNvSpPr/>
            <p:nvPr/>
          </p:nvSpPr>
          <p:spPr>
            <a:xfrm>
              <a:off x="5232006" y="5794458"/>
              <a:ext cx="884350" cy="4556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.launch</a:t>
              </a:r>
              <a:endPara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541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815750" y="1195020"/>
            <a:ext cx="190971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 err="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Service数据格式.srv文件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7893990" y="5565510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502016" y="1767090"/>
            <a:ext cx="5913000" cy="592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srv文件：包括请求（request）和响应（reply）两部分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defTabSz="685800"/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defTabSz="685800"/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30" name="图片 129"/>
          <p:cNvPicPr/>
          <p:nvPr/>
        </p:nvPicPr>
        <p:blipFill>
          <a:blip r:embed="rId3"/>
          <a:srcRect r="36201"/>
          <a:stretch>
            <a:fillRect/>
          </a:stretch>
        </p:blipFill>
        <p:spPr>
          <a:xfrm>
            <a:off x="1168241" y="2213134"/>
            <a:ext cx="4993958" cy="194357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815750" y="1195020"/>
            <a:ext cx="190971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Service数据格式.srv文件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7893990" y="5565510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92521" y="1740353"/>
            <a:ext cx="1549530" cy="592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msg文件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defTabSz="685800"/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defTabSz="685800"/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35" name="图片 134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490" y="2179260"/>
            <a:ext cx="5471280" cy="23638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06550" y="948780"/>
            <a:ext cx="14412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815750" y="1195020"/>
            <a:ext cx="190971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Service数据格式.srv文件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893990" y="5565510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741521" y="1680686"/>
            <a:ext cx="6503670" cy="1332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>
              <a:lnSpc>
                <a:spcPct val="150000"/>
              </a:lnSpc>
            </a:pP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上述以DetectHUman.srv文件为例，该服务例子取自OpenNI的人体检测ROS软件包。它是用来查询当前深度摄像头中的人体姿态和关节数的。</a:t>
            </a:r>
          </a:p>
          <a:p>
            <a:pPr defTabSz="685800">
              <a:lnSpc>
                <a:spcPct val="150000"/>
              </a:lnSpc>
            </a:pPr>
            <a:r>
              <a:rPr lang="en-US" sz="1350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注：.</a:t>
            </a:r>
            <a:r>
              <a:rPr lang="en-US" sz="135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srv文件只能嵌套.msg文件，不能再嵌套.srv文件</a:t>
            </a:r>
            <a:endParaRPr lang="en-US" sz="1350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11140" y="948780"/>
            <a:ext cx="147555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815750" y="1195020"/>
            <a:ext cx="190971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Service数据格式.srv文件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893990" y="5565510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835249" y="1542664"/>
            <a:ext cx="6391440" cy="1187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>
              <a:lnSpc>
                <a:spcPct val="150000"/>
              </a:lnSpc>
            </a:pP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srv或.msg运行时需要的依赖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pPr marL="342900" indent="-341948" defTabSz="68580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修改package.xml，添加依赖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1948" defTabSz="68580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修改CMakeList.txt，添加</a:t>
            </a:r>
            <a:endParaRPr lang="en-US" sz="1350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685800"/>
            <a:endParaRPr lang="en-US" sz="1350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4" name="图片 143"/>
          <p:cNvPicPr/>
          <p:nvPr/>
        </p:nvPicPr>
        <p:blipFill>
          <a:blip r:embed="rId3"/>
          <a:srcRect t="1214" r="9358" b="-1214"/>
          <a:stretch>
            <a:fillRect/>
          </a:stretch>
        </p:blipFill>
        <p:spPr>
          <a:xfrm>
            <a:off x="922021" y="2588896"/>
            <a:ext cx="4926806" cy="549116"/>
          </a:xfrm>
          <a:prstGeom prst="rect">
            <a:avLst/>
          </a:prstGeom>
          <a:ln>
            <a:noFill/>
          </a:ln>
        </p:spPr>
      </p:pic>
      <p:pic>
        <p:nvPicPr>
          <p:cNvPr id="145" name="图片 144"/>
          <p:cNvPicPr/>
          <p:nvPr/>
        </p:nvPicPr>
        <p:blipFill>
          <a:blip r:embed="rId4"/>
          <a:stretch>
            <a:fillRect/>
          </a:stretch>
        </p:blipFill>
        <p:spPr>
          <a:xfrm>
            <a:off x="904339" y="3320625"/>
            <a:ext cx="4967460" cy="21230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06550" y="948780"/>
            <a:ext cx="14412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 dirty="0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815750" y="1195020"/>
            <a:ext cx="190971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Service数据格式.srv文件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893990" y="5565510"/>
            <a:ext cx="1047060" cy="2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defTabSz="685800"/>
            <a:r>
              <a:rPr lang="en-US" sz="1200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391130" y="2115059"/>
            <a:ext cx="6361740" cy="432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 defTabSz="685800"/>
            <a:r>
              <a:rPr lang="en-US" sz="2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rossrv命令</a:t>
            </a:r>
            <a:endParaRPr lang="en-US" sz="2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2226945" y="2735104"/>
            <a:ext cx="5050548" cy="24331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rossrv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list  </a:t>
            </a:r>
          </a:p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rossrv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show 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srv_name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</a:p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rossrv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md5 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srv_name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</a:p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rossrv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package 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package_name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</a:p>
          <a:p>
            <a:pPr defTabSz="685800"/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sz="135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rossrv</a:t>
            </a:r>
            <a:r>
              <a:rPr lang="en-US" sz="13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packages                       </a:t>
            </a:r>
          </a:p>
        </p:txBody>
      </p:sp>
      <p:sp>
        <p:nvSpPr>
          <p:cNvPr id="2" name="CustomShape 5"/>
          <p:cNvSpPr/>
          <p:nvPr/>
        </p:nvSpPr>
        <p:spPr>
          <a:xfrm>
            <a:off x="5178743" y="2735149"/>
            <a:ext cx="3160871" cy="24331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defTabSz="685800"/>
            <a:r>
              <a:rPr lang="en-US" sz="1350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sz="135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列出系统上所有srv</a:t>
            </a:r>
          </a:p>
          <a:p>
            <a:pPr defTabSz="685800"/>
            <a:r>
              <a:rPr lang="en-US" sz="1350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sz="135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显示某个srv内容</a:t>
            </a:r>
          </a:p>
          <a:p>
            <a:pPr defTabSz="685800"/>
            <a:r>
              <a:rPr lang="en-US" sz="1350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#显示服务md5sum</a:t>
            </a:r>
          </a:p>
          <a:p>
            <a:pPr defTabSz="685800"/>
            <a:r>
              <a:rPr lang="en-US" sz="1350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sz="135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列出包中的服务</a:t>
            </a:r>
            <a:endParaRPr lang="en-US" sz="1350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685800"/>
            <a:r>
              <a:rPr lang="en-US" sz="1350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sz="1350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列出包含服务的包</a:t>
            </a:r>
            <a:endParaRPr lang="en-US" sz="1350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08809" y="3026004"/>
            <a:ext cx="2686639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6.4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编写</a:t>
            </a:r>
            <a:r>
              <a:rPr kumimoji="0" lang="en-US" altLang="zh-CN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ros</a:t>
            </a:r>
            <a:r>
              <a:rPr lang="en-US" altLang="zh-CN" sz="1350" dirty="0">
                <a:solidFill>
                  <a:srgbClr val="000000"/>
                </a:solidFill>
                <a:latin typeface="Arial"/>
                <a:ea typeface="微软雅黑"/>
              </a:rPr>
              <a:t>  service</a:t>
            </a:r>
            <a:r>
              <a:rPr lang="zh-CN" altLang="en-US" sz="1350" dirty="0">
                <a:solidFill>
                  <a:srgbClr val="000000"/>
                </a:solidFill>
                <a:latin typeface="Arial"/>
                <a:ea typeface="微软雅黑"/>
              </a:rPr>
              <a:t>节点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55887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ABF58D-827B-4CA0-80B7-021CFE279C05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我们会创建服务端节点 </a:t>
            </a:r>
            <a:r>
              <a:rPr lang="en-US" altLang="zh-CN" dirty="0"/>
              <a:t>("</a:t>
            </a:r>
            <a:r>
              <a:rPr lang="en-US" altLang="zh-CN" dirty="0" err="1"/>
              <a:t>add_two_ints_server</a:t>
            </a:r>
            <a:r>
              <a:rPr lang="en-US" altLang="zh-CN" dirty="0"/>
              <a:t>") </a:t>
            </a:r>
            <a:r>
              <a:rPr lang="zh-CN" altLang="en-US" dirty="0"/>
              <a:t>，节点接收两个数字，并返回和。</a:t>
            </a:r>
          </a:p>
          <a:p>
            <a:r>
              <a:rPr lang="zh-CN" altLang="en-US" dirty="0"/>
              <a:t>前提</a:t>
            </a:r>
            <a:r>
              <a:rPr lang="en-US" altLang="zh-CN" dirty="0"/>
              <a:t>:</a:t>
            </a:r>
            <a:r>
              <a:rPr lang="zh-CN" altLang="en-US" dirty="0"/>
              <a:t>我们已经创建好包</a:t>
            </a:r>
            <a:r>
              <a:rPr lang="en-US" altLang="zh-CN" dirty="0" err="1"/>
              <a:t>beginner_tutorials</a:t>
            </a:r>
            <a:r>
              <a:rPr lang="zh-CN" altLang="en-US" dirty="0"/>
              <a:t>。已经在之前创建好</a:t>
            </a:r>
            <a:r>
              <a:rPr lang="en-US" altLang="zh-CN" dirty="0" err="1"/>
              <a:t>AddTwoInts.srv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90087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2CDB67-43BB-4036-A415-BB81EC6F2B9C}"/>
              </a:ext>
            </a:extLst>
          </p:cNvPr>
          <p:cNvSpPr/>
          <p:nvPr/>
        </p:nvSpPr>
        <p:spPr>
          <a:xfrm>
            <a:off x="3024140" y="3244334"/>
            <a:ext cx="290335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进入</a:t>
            </a:r>
            <a:r>
              <a:rPr lang="en-US" altLang="zh-CN" dirty="0" err="1"/>
              <a:t>beginner_tutorials</a:t>
            </a:r>
            <a:r>
              <a:rPr lang="zh-CN" altLang="en-US" dirty="0"/>
              <a:t>包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roscd</a:t>
            </a:r>
            <a:r>
              <a:rPr lang="en-US" altLang="zh-CN" dirty="0"/>
              <a:t> </a:t>
            </a:r>
            <a:r>
              <a:rPr lang="en-US" altLang="zh-CN" dirty="0" err="1"/>
              <a:t>beginner_tutorials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62683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495520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600" dirty="0">
                <a:solidFill>
                  <a:srgbClr val="000000"/>
                </a:solidFill>
              </a:rPr>
              <a:t>2.</a:t>
            </a:r>
            <a:r>
              <a:rPr lang="zh-CN" altLang="en-US" sz="1600" dirty="0">
                <a:solidFill>
                  <a:srgbClr val="000000"/>
                </a:solidFill>
              </a:rPr>
              <a:t>在</a:t>
            </a:r>
            <a:r>
              <a:rPr lang="en-US" altLang="zh-CN" sz="1600" dirty="0" err="1">
                <a:solidFill>
                  <a:srgbClr val="000000"/>
                </a:solidFill>
              </a:rPr>
              <a:t>beginner_tutorials</a:t>
            </a:r>
            <a:r>
              <a:rPr lang="zh-CN" altLang="en-US" sz="1600" dirty="0">
                <a:solidFill>
                  <a:srgbClr val="000000"/>
                </a:solidFill>
              </a:rPr>
              <a:t>包创建</a:t>
            </a:r>
            <a:r>
              <a:rPr lang="en-US" altLang="zh-CN" sz="1600" dirty="0">
                <a:solidFill>
                  <a:srgbClr val="000000"/>
                </a:solidFill>
              </a:rPr>
              <a:t>scripts/add_two_ints_server.py</a:t>
            </a:r>
            <a:r>
              <a:rPr lang="zh-CN" altLang="en-US" sz="1600" dirty="0">
                <a:solidFill>
                  <a:srgbClr val="000000"/>
                </a:solidFill>
              </a:rPr>
              <a:t>文件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代码如下：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#!/</a:t>
            </a:r>
            <a:r>
              <a:rPr lang="en-US" altLang="zh-CN" sz="1600" dirty="0" err="1">
                <a:solidFill>
                  <a:srgbClr val="000000"/>
                </a:solidFill>
              </a:rPr>
              <a:t>usr</a:t>
            </a:r>
            <a:r>
              <a:rPr lang="en-US" altLang="zh-CN" sz="1600" dirty="0">
                <a:solidFill>
                  <a:srgbClr val="000000"/>
                </a:solidFill>
              </a:rPr>
              <a:t>/bin/env python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from </a:t>
            </a:r>
            <a:r>
              <a:rPr lang="en-US" altLang="zh-CN" sz="1600" dirty="0" err="1">
                <a:solidFill>
                  <a:srgbClr val="000000"/>
                </a:solidFill>
              </a:rPr>
              <a:t>beginner_tutorials.srv</a:t>
            </a:r>
            <a:r>
              <a:rPr lang="en-US" altLang="zh-CN" sz="1600" dirty="0">
                <a:solidFill>
                  <a:srgbClr val="000000"/>
                </a:solidFill>
              </a:rPr>
              <a:t> import *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import </a:t>
            </a:r>
            <a:r>
              <a:rPr lang="en-US" altLang="zh-CN" sz="1600" dirty="0" err="1">
                <a:solidFill>
                  <a:srgbClr val="000000"/>
                </a:solidFill>
              </a:rPr>
              <a:t>rospy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def </a:t>
            </a:r>
            <a:r>
              <a:rPr lang="en-US" altLang="zh-CN" sz="1600" dirty="0" err="1">
                <a:solidFill>
                  <a:srgbClr val="000000"/>
                </a:solidFill>
              </a:rPr>
              <a:t>handle_add_two_ints</a:t>
            </a:r>
            <a:r>
              <a:rPr lang="en-US" altLang="zh-CN" sz="1600" dirty="0">
                <a:solidFill>
                  <a:srgbClr val="000000"/>
                </a:solidFill>
              </a:rPr>
              <a:t>(req):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    print "Returning [%s + %s = %s]"%(</a:t>
            </a:r>
            <a:r>
              <a:rPr lang="en-US" altLang="zh-CN" sz="1600" dirty="0" err="1">
                <a:solidFill>
                  <a:srgbClr val="000000"/>
                </a:solidFill>
              </a:rPr>
              <a:t>req.a</a:t>
            </a:r>
            <a:r>
              <a:rPr lang="en-US" altLang="zh-CN" sz="1600" dirty="0">
                <a:solidFill>
                  <a:srgbClr val="000000"/>
                </a:solidFill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</a:rPr>
              <a:t>req.b</a:t>
            </a:r>
            <a:r>
              <a:rPr lang="en-US" altLang="zh-CN" sz="1600" dirty="0">
                <a:solidFill>
                  <a:srgbClr val="000000"/>
                </a:solidFill>
              </a:rPr>
              <a:t>, (</a:t>
            </a:r>
            <a:r>
              <a:rPr lang="en-US" altLang="zh-CN" sz="1600" dirty="0" err="1">
                <a:solidFill>
                  <a:srgbClr val="000000"/>
                </a:solidFill>
              </a:rPr>
              <a:t>req.a</a:t>
            </a:r>
            <a:r>
              <a:rPr lang="en-US" altLang="zh-CN" sz="1600" dirty="0">
                <a:solidFill>
                  <a:srgbClr val="000000"/>
                </a:solidFill>
              </a:rPr>
              <a:t> + </a:t>
            </a:r>
            <a:r>
              <a:rPr lang="en-US" altLang="zh-CN" sz="1600" dirty="0" err="1">
                <a:solidFill>
                  <a:srgbClr val="000000"/>
                </a:solidFill>
              </a:rPr>
              <a:t>req.b</a:t>
            </a:r>
            <a:r>
              <a:rPr lang="en-US" altLang="zh-CN" sz="1600" dirty="0">
                <a:solidFill>
                  <a:srgbClr val="000000"/>
                </a:solidFill>
              </a:rPr>
              <a:t>))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    return </a:t>
            </a:r>
            <a:r>
              <a:rPr lang="en-US" altLang="zh-CN" sz="1600" dirty="0" err="1">
                <a:solidFill>
                  <a:srgbClr val="000000"/>
                </a:solidFill>
              </a:rPr>
              <a:t>AddTwoIntsResponse</a:t>
            </a:r>
            <a:r>
              <a:rPr lang="en-US" altLang="zh-CN" sz="1600" dirty="0">
                <a:solidFill>
                  <a:srgbClr val="000000"/>
                </a:solidFill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</a:rPr>
              <a:t>req.a</a:t>
            </a:r>
            <a:r>
              <a:rPr lang="en-US" altLang="zh-CN" sz="1600" dirty="0">
                <a:solidFill>
                  <a:srgbClr val="000000"/>
                </a:solidFill>
              </a:rPr>
              <a:t> + </a:t>
            </a:r>
            <a:r>
              <a:rPr lang="en-US" altLang="zh-CN" sz="1600" dirty="0" err="1">
                <a:solidFill>
                  <a:srgbClr val="000000"/>
                </a:solidFill>
              </a:rPr>
              <a:t>req.b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def </a:t>
            </a:r>
            <a:r>
              <a:rPr lang="en-US" altLang="zh-CN" sz="1600" dirty="0" err="1">
                <a:solidFill>
                  <a:srgbClr val="000000"/>
                </a:solidFill>
              </a:rPr>
              <a:t>add_two_ints_server</a:t>
            </a:r>
            <a:r>
              <a:rPr lang="en-US" altLang="zh-CN" sz="1600" dirty="0">
                <a:solidFill>
                  <a:srgbClr val="000000"/>
                </a:solidFill>
              </a:rPr>
              <a:t>():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</a:rPr>
              <a:t>rospy.init_node</a:t>
            </a:r>
            <a:r>
              <a:rPr lang="en-US" altLang="zh-CN" sz="1600" dirty="0">
                <a:solidFill>
                  <a:srgbClr val="000000"/>
                </a:solidFill>
              </a:rPr>
              <a:t>('</a:t>
            </a:r>
            <a:r>
              <a:rPr lang="en-US" altLang="zh-CN" sz="1600" dirty="0" err="1">
                <a:solidFill>
                  <a:srgbClr val="000000"/>
                </a:solidFill>
              </a:rPr>
              <a:t>add_two_ints_server</a:t>
            </a:r>
            <a:r>
              <a:rPr lang="en-US" altLang="zh-CN" sz="1600" dirty="0">
                <a:solidFill>
                  <a:srgbClr val="000000"/>
                </a:solidFill>
              </a:rPr>
              <a:t>')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    s = </a:t>
            </a:r>
            <a:r>
              <a:rPr lang="en-US" altLang="zh-CN" sz="1600" dirty="0" err="1">
                <a:solidFill>
                  <a:srgbClr val="000000"/>
                </a:solidFill>
              </a:rPr>
              <a:t>rospy.Service</a:t>
            </a:r>
            <a:r>
              <a:rPr lang="en-US" altLang="zh-CN" sz="1600" dirty="0">
                <a:solidFill>
                  <a:srgbClr val="000000"/>
                </a:solidFill>
              </a:rPr>
              <a:t>('</a:t>
            </a:r>
            <a:r>
              <a:rPr lang="en-US" altLang="zh-CN" sz="1600" dirty="0" err="1">
                <a:solidFill>
                  <a:srgbClr val="000000"/>
                </a:solidFill>
              </a:rPr>
              <a:t>add_two_ints</a:t>
            </a:r>
            <a:r>
              <a:rPr lang="en-US" altLang="zh-CN" sz="1600" dirty="0">
                <a:solidFill>
                  <a:srgbClr val="000000"/>
                </a:solidFill>
              </a:rPr>
              <a:t>', </a:t>
            </a:r>
            <a:r>
              <a:rPr lang="en-US" altLang="zh-CN" sz="1600" dirty="0" err="1">
                <a:solidFill>
                  <a:srgbClr val="000000"/>
                </a:solidFill>
              </a:rPr>
              <a:t>AddTwoInts</a:t>
            </a:r>
            <a:r>
              <a:rPr lang="en-US" altLang="zh-CN" sz="1600" dirty="0">
                <a:solidFill>
                  <a:srgbClr val="000000"/>
                </a:solidFill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</a:rPr>
              <a:t>handle_add_two_ints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    print "Ready to add two </a:t>
            </a:r>
            <a:r>
              <a:rPr lang="en-US" altLang="zh-CN" sz="1600" dirty="0" err="1">
                <a:solidFill>
                  <a:srgbClr val="000000"/>
                </a:solidFill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</a:rPr>
              <a:t>."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</a:rPr>
              <a:t>rospy.spin</a:t>
            </a:r>
            <a:r>
              <a:rPr lang="en-US" altLang="zh-CN" sz="1600" dirty="0">
                <a:solidFill>
                  <a:srgbClr val="000000"/>
                </a:solidFill>
              </a:rPr>
              <a:t>()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if __name__ == "__main__":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</a:rPr>
              <a:t>add_two_ints_server</a:t>
            </a:r>
            <a:r>
              <a:rPr lang="en-US" altLang="zh-CN" sz="1600" dirty="0">
                <a:solidFill>
                  <a:srgbClr val="000000"/>
                </a:solidFill>
              </a:rPr>
              <a:t>()</a:t>
            </a:r>
            <a:br>
              <a:rPr lang="en-US" altLang="zh-CN" sz="2800" dirty="0">
                <a:solidFill>
                  <a:srgbClr val="000000"/>
                </a:solidFill>
              </a:rPr>
            </a:b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4252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2D5D5E-81D9-458D-96F0-F22D0406F472}"/>
              </a:ext>
            </a:extLst>
          </p:cNvPr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文件更改为可执行权限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 err="1"/>
              <a:t>chmod</a:t>
            </a:r>
            <a:r>
              <a:rPr lang="en-US" altLang="zh-CN" dirty="0"/>
              <a:t> +x scripts/add_two_ints_server.py</a:t>
            </a:r>
            <a:br>
              <a:rPr lang="en-US" altLang="zh-CN" dirty="0"/>
            </a:br>
            <a:r>
              <a:rPr lang="zh-CN" altLang="en-US" dirty="0"/>
              <a:t>其中：</a:t>
            </a:r>
            <a:r>
              <a:rPr lang="en-US" altLang="zh-CN" dirty="0" err="1"/>
              <a:t>init_node</a:t>
            </a:r>
            <a:r>
              <a:rPr lang="en-US" altLang="zh-CN" dirty="0"/>
              <a:t>()</a:t>
            </a:r>
            <a:r>
              <a:rPr lang="zh-CN" altLang="en-US" dirty="0"/>
              <a:t>初始化节点，并声明服务：</a:t>
            </a:r>
            <a:br>
              <a:rPr lang="zh-CN" altLang="en-US" dirty="0"/>
            </a:br>
            <a:r>
              <a:rPr lang="en-US" altLang="zh-CN" dirty="0"/>
              <a:t>s = </a:t>
            </a:r>
            <a:r>
              <a:rPr lang="en-US" altLang="zh-CN" dirty="0" err="1"/>
              <a:t>rospy.Service</a:t>
            </a:r>
            <a:r>
              <a:rPr lang="en-US" altLang="zh-CN" dirty="0"/>
              <a:t>('</a:t>
            </a:r>
            <a:r>
              <a:rPr lang="en-US" altLang="zh-CN" dirty="0" err="1"/>
              <a:t>add_two_ints</a:t>
            </a:r>
            <a:r>
              <a:rPr lang="en-US" altLang="zh-CN" dirty="0"/>
              <a:t>', </a:t>
            </a:r>
            <a:r>
              <a:rPr lang="en-US" altLang="zh-CN" dirty="0" err="1"/>
              <a:t>AddTwoInts</a:t>
            </a:r>
            <a:r>
              <a:rPr lang="en-US" altLang="zh-CN" dirty="0"/>
              <a:t>, </a:t>
            </a:r>
            <a:r>
              <a:rPr lang="en-US" altLang="zh-CN" dirty="0" err="1"/>
              <a:t>handle_add_two_ints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声明一个名为</a:t>
            </a:r>
            <a:r>
              <a:rPr lang="en-US" altLang="zh-CN" dirty="0" err="1"/>
              <a:t>add_two_ints</a:t>
            </a:r>
            <a:r>
              <a:rPr lang="zh-CN" altLang="en-US" dirty="0"/>
              <a:t>新服务，使用</a:t>
            </a:r>
            <a:r>
              <a:rPr lang="en-US" altLang="zh-CN" dirty="0" err="1"/>
              <a:t>AddTwoInts</a:t>
            </a:r>
            <a:r>
              <a:rPr lang="zh-CN" altLang="en-US" dirty="0"/>
              <a:t>服务类型。 </a:t>
            </a:r>
            <a:br>
              <a:rPr lang="zh-CN" altLang="en-US" dirty="0"/>
            </a:br>
            <a:r>
              <a:rPr lang="zh-CN" altLang="en-US" dirty="0"/>
              <a:t>所有请求传递到</a:t>
            </a:r>
            <a:r>
              <a:rPr lang="en-US" altLang="zh-CN" dirty="0" err="1"/>
              <a:t>handle_add_two_ints</a:t>
            </a:r>
            <a:r>
              <a:rPr lang="zh-CN" altLang="en-US" dirty="0"/>
              <a:t>函数处理，并传递实例</a:t>
            </a:r>
            <a:r>
              <a:rPr lang="en-US" altLang="zh-CN" dirty="0" err="1"/>
              <a:t>AddTwoIntsRequest</a:t>
            </a:r>
            <a:r>
              <a:rPr lang="zh-CN" altLang="en-US" dirty="0"/>
              <a:t>和返回</a:t>
            </a:r>
            <a:r>
              <a:rPr lang="en-US" altLang="zh-CN" dirty="0" err="1"/>
              <a:t>AddTwoIntsResponse</a:t>
            </a:r>
            <a:r>
              <a:rPr lang="zh-CN" altLang="en-US" dirty="0"/>
              <a:t>实例。 </a:t>
            </a:r>
            <a:br>
              <a:rPr lang="zh-CN" altLang="en-US" dirty="0"/>
            </a:br>
            <a:r>
              <a:rPr lang="zh-CN" altLang="en-US" dirty="0"/>
              <a:t>类似订阅实例，</a:t>
            </a:r>
            <a:r>
              <a:rPr lang="en-US" altLang="zh-CN" dirty="0" err="1"/>
              <a:t>rospy.spin</a:t>
            </a:r>
            <a:r>
              <a:rPr lang="en-US" altLang="zh-CN" dirty="0"/>
              <a:t>()</a:t>
            </a:r>
            <a:r>
              <a:rPr lang="zh-CN" altLang="en-US" dirty="0"/>
              <a:t>会保持代码不退出，直到服务关闭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19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781B31-1A8B-4800-AFE1-7E62EB5BAFFF}"/>
              </a:ext>
            </a:extLst>
          </p:cNvPr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catkin</a:t>
            </a:r>
            <a:r>
              <a:rPr lang="zh-CN" altLang="en-US" dirty="0"/>
              <a:t>工作空间包含三个部分，它们分别是</a:t>
            </a:r>
            <a:r>
              <a:rPr lang="en-US" altLang="zh-CN" dirty="0" err="1"/>
              <a:t>src</a:t>
            </a:r>
            <a:r>
              <a:rPr lang="zh-CN" altLang="en-US" dirty="0"/>
              <a:t>（</a:t>
            </a:r>
            <a:r>
              <a:rPr lang="en-US" altLang="zh-CN" dirty="0"/>
              <a:t>pkg</a:t>
            </a:r>
            <a:r>
              <a:rPr lang="zh-CN" altLang="en-US" dirty="0"/>
              <a:t>源代码包）、</a:t>
            </a:r>
            <a:r>
              <a:rPr lang="en-US" altLang="zh-CN" dirty="0"/>
              <a:t>build</a:t>
            </a:r>
            <a:r>
              <a:rPr lang="zh-CN" altLang="en-US" dirty="0"/>
              <a:t>（</a:t>
            </a:r>
            <a:r>
              <a:rPr lang="en-US" altLang="zh-CN" dirty="0" err="1"/>
              <a:t>cmake</a:t>
            </a:r>
            <a:r>
              <a:rPr lang="zh-CN" altLang="en-US" dirty="0"/>
              <a:t>和</a:t>
            </a:r>
            <a:r>
              <a:rPr lang="en-US" altLang="zh-CN" dirty="0"/>
              <a:t>catkin</a:t>
            </a:r>
            <a:r>
              <a:rPr lang="zh-CN" altLang="en-US" dirty="0"/>
              <a:t>缓存和中间文件）</a:t>
            </a:r>
          </a:p>
          <a:p>
            <a:r>
              <a:rPr lang="en-US" altLang="zh-CN" dirty="0" err="1"/>
              <a:t>devel</a:t>
            </a:r>
            <a:r>
              <a:rPr lang="zh-CN" altLang="en-US" dirty="0"/>
              <a:t>（目标文件）。下面对这三个部分进行分析：</a:t>
            </a:r>
          </a:p>
          <a:p>
            <a:r>
              <a:rPr lang="zh-CN" altLang="en-US" dirty="0"/>
              <a:t>首先是</a:t>
            </a:r>
            <a:r>
              <a:rPr lang="en-US" altLang="zh-CN" dirty="0" err="1"/>
              <a:t>src</a:t>
            </a:r>
            <a:r>
              <a:rPr lang="zh-CN" altLang="en-US" dirty="0"/>
              <a:t>：</a:t>
            </a:r>
          </a:p>
          <a:p>
            <a:r>
              <a:rPr lang="en-US" altLang="zh-CN" dirty="0" err="1"/>
              <a:t>src</a:t>
            </a:r>
            <a:r>
              <a:rPr lang="zh-CN" altLang="en-US" dirty="0"/>
              <a:t>为源代码包，里面可分为多个子包，其中每个包可以包含如下内容：</a:t>
            </a:r>
          </a:p>
          <a:p>
            <a:r>
              <a:rPr lang="en-US" altLang="zh-CN" dirty="0"/>
              <a:t>cmakelists.txt </a:t>
            </a:r>
            <a:r>
              <a:rPr lang="zh-CN" altLang="en-US" dirty="0"/>
              <a:t>：</a:t>
            </a:r>
            <a:r>
              <a:rPr lang="en-US" altLang="zh-CN" dirty="0" err="1"/>
              <a:t>cmake</a:t>
            </a:r>
            <a:r>
              <a:rPr lang="zh-CN" altLang="en-US" dirty="0"/>
              <a:t>的生成文件</a:t>
            </a:r>
          </a:p>
          <a:p>
            <a:r>
              <a:rPr lang="en-US" altLang="zh-CN" dirty="0"/>
              <a:t>package.xml  :</a:t>
            </a:r>
            <a:r>
              <a:rPr lang="zh-CN" altLang="en-US" dirty="0"/>
              <a:t>功能包清单文件</a:t>
            </a:r>
          </a:p>
          <a:p>
            <a:r>
              <a:rPr lang="en-US" altLang="zh-CN" dirty="0"/>
              <a:t>scripts </a:t>
            </a:r>
            <a:r>
              <a:rPr lang="zh-CN" altLang="en-US" dirty="0"/>
              <a:t>包含</a:t>
            </a:r>
            <a:r>
              <a:rPr lang="en-US" altLang="zh-CN" dirty="0"/>
              <a:t>bash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或者其他可执行的脚本文件*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,*.sh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00669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8928" y="3429000"/>
            <a:ext cx="48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54E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54E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入门教程（实训）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AC4E05-246B-4953-832D-CD7100A0E5A1}"/>
              </a:ext>
            </a:extLst>
          </p:cNvPr>
          <p:cNvSpPr/>
          <p:nvPr/>
        </p:nvSpPr>
        <p:spPr>
          <a:xfrm>
            <a:off x="2702953" y="4234149"/>
            <a:ext cx="4990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----7.Vscode</a:t>
            </a:r>
            <a:r>
              <a:rPr lang="zh-CN" altLang="en-US" sz="3200" b="1" dirty="0"/>
              <a:t>高级操作总结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3487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110000"/>
              </a:lnSpc>
              <a:defRPr/>
            </a:pPr>
            <a:r>
              <a:rPr lang="en-US" altLang="zh-CN" sz="1350" dirty="0">
                <a:solidFill>
                  <a:srgbClr val="000000"/>
                </a:solidFill>
              </a:rPr>
              <a:t>7.1</a:t>
            </a:r>
            <a:r>
              <a:rPr lang="zh-CN" altLang="en-US" sz="1350" dirty="0">
                <a:solidFill>
                  <a:srgbClr val="000000"/>
                </a:solidFill>
              </a:rPr>
              <a:t>什么是</a:t>
            </a:r>
            <a:r>
              <a:rPr lang="en-US" altLang="zh-CN" sz="1350" dirty="0" err="1">
                <a:solidFill>
                  <a:srgbClr val="000000"/>
                </a:solidFill>
              </a:rPr>
              <a:t>vscode</a:t>
            </a:r>
            <a:endParaRPr lang="en-US" altLang="zh-CN" sz="1350" dirty="0">
              <a:solidFill>
                <a:srgbClr val="0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5558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CAC010-B8E1-4FC6-AD96-C37240565C2F}"/>
              </a:ext>
            </a:extLst>
          </p:cNvPr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vscode</a:t>
            </a:r>
            <a:r>
              <a:rPr lang="zh-CN" altLang="en-US" dirty="0"/>
              <a:t>是由 </a:t>
            </a:r>
            <a:r>
              <a:rPr lang="en-US" altLang="zh-CN" dirty="0"/>
              <a:t>Microsoft(</a:t>
            </a:r>
            <a:r>
              <a:rPr lang="zh-CN" altLang="en-US" dirty="0"/>
              <a:t>微软</a:t>
            </a:r>
            <a:r>
              <a:rPr lang="en-US" altLang="zh-CN" dirty="0"/>
              <a:t>) </a:t>
            </a:r>
            <a:r>
              <a:rPr lang="zh-CN" altLang="en-US" dirty="0"/>
              <a:t>发布的一个免费的，开源的跨平台文本编辑器。他们基于在线编辑 </a:t>
            </a:r>
            <a:r>
              <a:rPr lang="en-US" altLang="zh-CN" dirty="0"/>
              <a:t>Visual Studio Online (</a:t>
            </a:r>
            <a:r>
              <a:rPr lang="zh-CN" altLang="en-US" dirty="0"/>
              <a:t>代号为 “</a:t>
            </a:r>
            <a:r>
              <a:rPr lang="en-US" altLang="zh-CN" dirty="0"/>
              <a:t>Monaco”)</a:t>
            </a:r>
            <a:r>
              <a:rPr lang="zh-CN" altLang="en-US" dirty="0"/>
              <a:t>，并结合 </a:t>
            </a:r>
            <a:r>
              <a:rPr lang="en-US" altLang="zh-CN" dirty="0"/>
              <a:t>GitHub </a:t>
            </a:r>
            <a:r>
              <a:rPr lang="zh-CN" altLang="en-US" dirty="0"/>
              <a:t>的 </a:t>
            </a:r>
            <a:r>
              <a:rPr lang="en-US" altLang="zh-CN" dirty="0"/>
              <a:t>Electron </a:t>
            </a:r>
            <a:r>
              <a:rPr lang="zh-CN" altLang="en-US" dirty="0"/>
              <a:t>实现的一个跨平台编辑器。他们在为程序员创建一个快速且高效工作环境方面取得巨大进步。</a:t>
            </a:r>
          </a:p>
          <a:p>
            <a:r>
              <a:rPr lang="zh-CN" altLang="en-US" dirty="0"/>
              <a:t>提供智能补全功能的智能感知 。 </a:t>
            </a:r>
          </a:p>
          <a:p>
            <a:r>
              <a:rPr lang="zh-CN" altLang="en-US" dirty="0"/>
              <a:t>编辑器内置代码 调试工具。 </a:t>
            </a:r>
          </a:p>
          <a:p>
            <a:r>
              <a:rPr lang="zh-CN" altLang="en-US" dirty="0"/>
              <a:t>侧边栏内置 </a:t>
            </a:r>
            <a:r>
              <a:rPr lang="en-US" altLang="zh-CN" dirty="0"/>
              <a:t>Git </a:t>
            </a:r>
            <a:r>
              <a:rPr lang="zh-CN" altLang="en-US" dirty="0"/>
              <a:t>命令。 </a:t>
            </a:r>
          </a:p>
          <a:p>
            <a:r>
              <a:rPr lang="zh-CN" altLang="en-US" dirty="0"/>
              <a:t>处理多实例能力的 集成终端。 </a:t>
            </a:r>
          </a:p>
          <a:p>
            <a:r>
              <a:rPr lang="zh-CN" altLang="en-US" dirty="0"/>
              <a:t>通过扩展和主题的 定制能力。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0314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110000"/>
              </a:lnSpc>
              <a:defRPr/>
            </a:pPr>
            <a:r>
              <a:rPr lang="en-US" altLang="zh-CN" sz="1350" dirty="0">
                <a:solidFill>
                  <a:srgbClr val="000000"/>
                </a:solidFill>
              </a:rPr>
              <a:t>7.2.</a:t>
            </a:r>
            <a:r>
              <a:rPr lang="zh-CN" altLang="en-US" sz="1350" dirty="0">
                <a:solidFill>
                  <a:srgbClr val="000000"/>
                </a:solidFill>
              </a:rPr>
              <a:t>为什么选择</a:t>
            </a:r>
            <a:r>
              <a:rPr lang="en-US" altLang="zh-CN" sz="1350" dirty="0" err="1">
                <a:solidFill>
                  <a:srgbClr val="000000"/>
                </a:solidFill>
              </a:rPr>
              <a:t>vscode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12706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DFBEDC-7B57-4303-AA4C-23D1484023F1}"/>
              </a:ext>
            </a:extLst>
          </p:cNvPr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vscode</a:t>
            </a:r>
            <a:r>
              <a:rPr lang="zh-CN" altLang="en-US" dirty="0"/>
              <a:t>中找到的每个功能都完成一项出色的工作，构建了一些简单的功能集，包括语法高亮、智能补全、集成 </a:t>
            </a:r>
            <a:r>
              <a:rPr lang="en-US" altLang="zh-CN" dirty="0"/>
              <a:t>git </a:t>
            </a:r>
            <a:r>
              <a:rPr lang="zh-CN" altLang="en-US" dirty="0"/>
              <a:t>和编辑器内置调试工具等，将使你开发更高效。所有你所找到的 包</a:t>
            </a:r>
            <a:r>
              <a:rPr lang="en-US" altLang="zh-CN" dirty="0"/>
              <a:t>(packages) </a:t>
            </a:r>
            <a:r>
              <a:rPr lang="zh-CN" altLang="en-US" dirty="0"/>
              <a:t>都是用 </a:t>
            </a:r>
            <a:r>
              <a:rPr lang="en-US" altLang="zh-CN" dirty="0"/>
              <a:t>JavaScript </a:t>
            </a:r>
            <a:r>
              <a:rPr lang="zh-CN" altLang="en-US" dirty="0"/>
              <a:t>构建的，因此任何人都可以轻松地编写自己的扩展包。</a:t>
            </a:r>
            <a:br>
              <a:rPr lang="zh-CN" altLang="en-US" dirty="0"/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97235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110000"/>
              </a:lnSpc>
              <a:defRPr/>
            </a:pPr>
            <a:r>
              <a:rPr lang="en-US" altLang="zh-CN" sz="1350" dirty="0">
                <a:solidFill>
                  <a:srgbClr val="000000"/>
                </a:solidFill>
              </a:rPr>
              <a:t>7.3.vscode</a:t>
            </a:r>
            <a:r>
              <a:rPr lang="zh-CN" altLang="en-US" sz="1350" dirty="0">
                <a:solidFill>
                  <a:srgbClr val="000000"/>
                </a:solidFill>
              </a:rPr>
              <a:t>功能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2424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25B29-4B7D-4EAA-B760-0C4925AD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2548"/>
            <a:ext cx="7205024" cy="1168924"/>
          </a:xfrm>
        </p:spPr>
        <p:txBody>
          <a:bodyPr>
            <a:normAutofit fontScale="90000"/>
          </a:bodyPr>
          <a:lstStyle/>
          <a:p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CDD41-6177-45A2-BC71-1CAF3334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510"/>
            <a:ext cx="7886700" cy="5083454"/>
          </a:xfrm>
        </p:spPr>
        <p:txBody>
          <a:bodyPr/>
          <a:lstStyle/>
          <a:p>
            <a:r>
              <a:rPr lang="en-US" altLang="zh-CN" sz="1600" dirty="0"/>
              <a:t>VS Code </a:t>
            </a:r>
            <a:r>
              <a:rPr lang="zh-CN" altLang="zh-CN" sz="1600" dirty="0"/>
              <a:t>最重要的功能是它的侧边栏，它集成了在编码和重构时会用到的核心功能，你需要的其他任何功能都可以通过安装扩展来满足。</a:t>
            </a:r>
            <a:endParaRPr lang="en-US" altLang="zh-CN" sz="1600" dirty="0"/>
          </a:p>
          <a:p>
            <a:r>
              <a:rPr lang="zh-CN" altLang="zh-CN" sz="1600" dirty="0"/>
              <a:t>智能感知功能：一个非常有用的语法高亮和自动完成功能，提供了基于变量类型、函数定义和导入模块的自动补全功能。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648809-16F1-4916-9FF5-2897D725E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11" y="2537365"/>
            <a:ext cx="689706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353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76E63C-A00D-4463-9478-B5DA344FB059}"/>
              </a:ext>
            </a:extLst>
          </p:cNvPr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调试功能：</a:t>
            </a:r>
            <a:br>
              <a:rPr lang="zh-CN" altLang="en-US" dirty="0"/>
            </a:br>
            <a:r>
              <a:rPr lang="zh-CN" altLang="en-US" dirty="0"/>
              <a:t>内置调试器可以通过添加断点和观察器进行调试，以帮助你加快编辑，编译等。默认情况下，它支持 </a:t>
            </a:r>
            <a:r>
              <a:rPr lang="en-US" altLang="zh-CN" dirty="0"/>
              <a:t>NodeJS </a:t>
            </a:r>
            <a:r>
              <a:rPr lang="zh-CN" altLang="en-US" dirty="0"/>
              <a:t>，并且可以调试任何可以被转换</a:t>
            </a:r>
            <a:r>
              <a:rPr lang="en-US" altLang="zh-CN" dirty="0"/>
              <a:t>JavaScript </a:t>
            </a:r>
            <a:r>
              <a:rPr lang="zh-CN" altLang="en-US" dirty="0"/>
              <a:t>的语言（愚人码头注：比如，</a:t>
            </a:r>
            <a:r>
              <a:rPr lang="en-US" altLang="zh-CN" dirty="0"/>
              <a:t>TypeScript </a:t>
            </a:r>
            <a:r>
              <a:rPr lang="zh-CN" altLang="en-US" dirty="0"/>
              <a:t>等），但像 </a:t>
            </a:r>
            <a:r>
              <a:rPr lang="en-US" altLang="zh-CN" dirty="0"/>
              <a:t>C++ </a:t>
            </a:r>
            <a:r>
              <a:rPr lang="zh-CN" altLang="en-US" dirty="0"/>
              <a:t>或 </a:t>
            </a:r>
            <a:r>
              <a:rPr lang="en-US" altLang="zh-CN" dirty="0"/>
              <a:t>Python </a:t>
            </a:r>
            <a:r>
              <a:rPr lang="zh-CN" altLang="en-US" dirty="0"/>
              <a:t>这样的其他运行时则需要安装扩展才能进行调试。</a:t>
            </a:r>
            <a:br>
              <a:rPr lang="zh-CN" altLang="en-US" dirty="0"/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8549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91E115-A801-4615-AC1E-7C7B8285930E}"/>
              </a:ext>
            </a:extLst>
          </p:cNvPr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内置</a:t>
            </a:r>
            <a:r>
              <a:rPr lang="en-US" altLang="zh-CN" dirty="0"/>
              <a:t>git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VS Code </a:t>
            </a:r>
            <a:r>
              <a:rPr lang="zh-CN" altLang="en-US" dirty="0"/>
              <a:t>内置了一个 </a:t>
            </a:r>
            <a:r>
              <a:rPr lang="en-US" altLang="zh-CN" dirty="0"/>
              <a:t>Git GUI</a:t>
            </a:r>
            <a:r>
              <a:rPr lang="zh-CN" altLang="en-US" dirty="0"/>
              <a:t>，支持最常用 </a:t>
            </a:r>
            <a:r>
              <a:rPr lang="en-US" altLang="zh-CN" dirty="0"/>
              <a:t>Git </a:t>
            </a:r>
            <a:r>
              <a:rPr lang="zh-CN" altLang="en-US" dirty="0"/>
              <a:t>命令，这使得您可以很容易地看到您在项目中所做的更改。</a:t>
            </a:r>
            <a:br>
              <a:rPr lang="zh-CN" altLang="en-US" dirty="0"/>
            </a:br>
            <a:r>
              <a:rPr lang="zh-CN" altLang="en-US" dirty="0"/>
              <a:t>主题及配色方案实时预览：</a:t>
            </a:r>
            <a:br>
              <a:rPr lang="zh-CN" altLang="en-US" dirty="0"/>
            </a:br>
            <a:r>
              <a:rPr lang="zh-CN" altLang="en-US" dirty="0"/>
              <a:t>当你改变 </a:t>
            </a:r>
            <a:r>
              <a:rPr lang="en-US" altLang="zh-CN" dirty="0"/>
              <a:t>VS Code </a:t>
            </a:r>
            <a:r>
              <a:rPr lang="zh-CN" altLang="en-US" dirty="0"/>
              <a:t>的主题及配色方案时，你可以在选择一个，以实时预览它们。</a:t>
            </a:r>
            <a:br>
              <a:rPr lang="zh-CN" altLang="en-US" dirty="0"/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25175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E3F423-A61E-43E5-8FAC-6EB40543E69B}"/>
              </a:ext>
            </a:extLst>
          </p:cNvPr>
          <p:cNvSpPr/>
          <p:nvPr/>
        </p:nvSpPr>
        <p:spPr>
          <a:xfrm>
            <a:off x="2286000" y="292310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终端命令行工具 ：</a:t>
            </a:r>
            <a:br>
              <a:rPr lang="zh-CN" altLang="en-US" dirty="0"/>
            </a:br>
            <a:r>
              <a:rPr lang="en-US" altLang="zh-CN" dirty="0"/>
              <a:t>VS Code </a:t>
            </a:r>
            <a:r>
              <a:rPr lang="zh-CN" altLang="en-US" dirty="0"/>
              <a:t>提供了一个功能齐全的集成终端，可以让你选择终端，并且运行常用命令。</a:t>
            </a:r>
            <a:br>
              <a:rPr lang="zh-CN" altLang="en-US" dirty="0"/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9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90F273F-C023-408F-89AF-B5758628D0B0}"/>
              </a:ext>
            </a:extLst>
          </p:cNvPr>
          <p:cNvSpPr/>
          <p:nvPr/>
        </p:nvSpPr>
        <p:spPr>
          <a:xfrm>
            <a:off x="1814660" y="1021791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include :</a:t>
            </a:r>
            <a:r>
              <a:rPr lang="zh-CN" altLang="en-US" dirty="0"/>
              <a:t>包含了需要的库的头文件*</a:t>
            </a:r>
            <a:r>
              <a:rPr lang="en-US" altLang="zh-CN" dirty="0"/>
              <a:t>.h</a:t>
            </a:r>
            <a:br>
              <a:rPr lang="en-US" altLang="zh-CN" dirty="0"/>
            </a:br>
            <a:r>
              <a:rPr lang="en-US" altLang="zh-CN" dirty="0" err="1"/>
              <a:t>src</a:t>
            </a:r>
            <a:r>
              <a:rPr lang="en-US" altLang="zh-CN" dirty="0"/>
              <a:t> :</a:t>
            </a:r>
            <a:r>
              <a:rPr lang="zh-CN" altLang="en-US" dirty="0"/>
              <a:t>存储程序源文件 *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br>
              <a:rPr lang="en-US" altLang="zh-CN" dirty="0"/>
            </a:br>
            <a:r>
              <a:rPr lang="en-US" altLang="zh-CN" dirty="0"/>
              <a:t>msg  :</a:t>
            </a:r>
            <a:r>
              <a:rPr lang="zh-CN" altLang="en-US" dirty="0"/>
              <a:t>非标准消息*</a:t>
            </a:r>
            <a:r>
              <a:rPr lang="en-US" altLang="zh-CN" dirty="0"/>
              <a:t>.msg</a:t>
            </a:r>
            <a:br>
              <a:rPr lang="en-US" altLang="zh-CN" dirty="0"/>
            </a:br>
            <a:r>
              <a:rPr lang="en-US" altLang="zh-CN" dirty="0" err="1"/>
              <a:t>srv</a:t>
            </a:r>
            <a:r>
              <a:rPr lang="en-US" altLang="zh-CN" dirty="0"/>
              <a:t> :</a:t>
            </a:r>
            <a:r>
              <a:rPr lang="zh-CN" altLang="en-US" dirty="0"/>
              <a:t>服务类型*</a:t>
            </a:r>
            <a:r>
              <a:rPr lang="en-US" altLang="zh-CN" dirty="0"/>
              <a:t>.</a:t>
            </a:r>
            <a:r>
              <a:rPr lang="en-US" altLang="zh-CN" dirty="0" err="1"/>
              <a:t>srv</a:t>
            </a:r>
            <a:endParaRPr lang="en-US" altLang="zh-CN" dirty="0"/>
          </a:p>
          <a:p>
            <a:r>
              <a:rPr lang="en-US" altLang="zh-CN" dirty="0"/>
              <a:t>launch :</a:t>
            </a:r>
            <a:r>
              <a:rPr lang="zh-CN" altLang="en-US" dirty="0"/>
              <a:t>可以运行多个节点的文件*</a:t>
            </a:r>
            <a:r>
              <a:rPr lang="en-US" altLang="zh-CN" dirty="0"/>
              <a:t>.launch</a:t>
            </a:r>
          </a:p>
          <a:p>
            <a:r>
              <a:rPr lang="zh-CN" altLang="en-US" dirty="0"/>
              <a:t>而</a:t>
            </a:r>
            <a:r>
              <a:rPr lang="en-US" altLang="zh-CN" dirty="0"/>
              <a:t>build</a:t>
            </a:r>
            <a:r>
              <a:rPr lang="zh-CN" altLang="en-US" dirty="0"/>
              <a:t>里面多是一些编译包。</a:t>
            </a:r>
          </a:p>
          <a:p>
            <a:r>
              <a:rPr lang="zh-CN" altLang="en-US" dirty="0"/>
              <a:t>最后是</a:t>
            </a:r>
            <a:r>
              <a:rPr lang="en-US" altLang="zh-CN" dirty="0" err="1"/>
              <a:t>devel</a:t>
            </a:r>
            <a:r>
              <a:rPr lang="zh-CN" altLang="en-US" dirty="0"/>
              <a:t>主要包含功能包、开发空间</a:t>
            </a:r>
          </a:p>
          <a:p>
            <a:r>
              <a:rPr lang="zh-CN" altLang="en-US" dirty="0"/>
              <a:t>下面列举出一些创建、修改或使用功能包的命令 ：</a:t>
            </a:r>
          </a:p>
          <a:p>
            <a:r>
              <a:rPr lang="en-US" altLang="zh-CN" dirty="0" err="1"/>
              <a:t>rospack</a:t>
            </a:r>
            <a:r>
              <a:rPr lang="en-US" altLang="zh-CN" dirty="0"/>
              <a:t> </a:t>
            </a:r>
            <a:r>
              <a:rPr lang="zh-CN" altLang="en-US" dirty="0"/>
              <a:t>获取或在系统中查找工作空间 </a:t>
            </a:r>
            <a:br>
              <a:rPr lang="zh-CN" altLang="en-US" dirty="0"/>
            </a:br>
            <a:r>
              <a:rPr lang="en-US" altLang="zh-CN" dirty="0" err="1"/>
              <a:t>catkin_create_pkg</a:t>
            </a:r>
            <a:r>
              <a:rPr lang="en-US" altLang="zh-CN" dirty="0"/>
              <a:t> </a:t>
            </a:r>
            <a:r>
              <a:rPr lang="zh-CN" altLang="en-US" dirty="0"/>
              <a:t>创建新的功能包 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 err="1"/>
              <a:t>catkin_make</a:t>
            </a:r>
            <a:r>
              <a:rPr lang="en-US" altLang="zh-CN" dirty="0"/>
              <a:t> </a:t>
            </a:r>
            <a:r>
              <a:rPr lang="zh-CN" altLang="en-US" dirty="0"/>
              <a:t>编译工作空间 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 err="1"/>
              <a:t>rosdep</a:t>
            </a:r>
            <a:r>
              <a:rPr lang="en-US" altLang="zh-CN" dirty="0"/>
              <a:t> </a:t>
            </a:r>
            <a:r>
              <a:rPr lang="zh-CN" altLang="en-US" dirty="0"/>
              <a:t>安装功能包的系统依赖项 </a:t>
            </a:r>
            <a:br>
              <a:rPr lang="zh-CN" altLang="en-US" dirty="0"/>
            </a:br>
            <a:r>
              <a:rPr lang="en-US" altLang="zh-CN" dirty="0" err="1"/>
              <a:t>rqt_dep</a:t>
            </a:r>
            <a:r>
              <a:rPr lang="en-US" altLang="zh-CN" dirty="0"/>
              <a:t> </a:t>
            </a:r>
            <a:r>
              <a:rPr lang="zh-CN" altLang="en-US" dirty="0"/>
              <a:t>查看包的依赖关系图 </a:t>
            </a:r>
          </a:p>
          <a:p>
            <a:r>
              <a:rPr lang="en-US" altLang="zh-CN" dirty="0" err="1"/>
              <a:t>rosed</a:t>
            </a:r>
            <a:r>
              <a:rPr lang="en-US" altLang="zh-CN" dirty="0"/>
              <a:t> </a:t>
            </a:r>
            <a:r>
              <a:rPr lang="zh-CN" altLang="en-US" dirty="0"/>
              <a:t>编辑文件</a:t>
            </a:r>
          </a:p>
          <a:p>
            <a:r>
              <a:rPr lang="en-US" altLang="zh-CN" dirty="0" err="1"/>
              <a:t>rosd</a:t>
            </a:r>
            <a:r>
              <a:rPr lang="en-US" altLang="zh-CN" dirty="0"/>
              <a:t> </a:t>
            </a:r>
            <a:r>
              <a:rPr lang="zh-CN" altLang="en-US" dirty="0"/>
              <a:t>列出功能包的目录</a:t>
            </a:r>
            <a:br>
              <a:rPr lang="zh-CN" altLang="en-US" dirty="0"/>
            </a:br>
            <a:endParaRPr lang="zh-CN" altLang="en-US" dirty="0"/>
          </a:p>
          <a:p>
            <a:br>
              <a:rPr lang="en-US" altLang="zh-CN" dirty="0"/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1051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5" y="2229326"/>
            <a:ext cx="4265231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4638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中国大学慕课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8376" y="2950590"/>
            <a:ext cx="2083121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110000"/>
              </a:lnSpc>
              <a:defRPr/>
            </a:pPr>
            <a:r>
              <a:rPr lang="en-US" altLang="zh-CN" sz="1350" dirty="0">
                <a:solidFill>
                  <a:srgbClr val="000000"/>
                </a:solidFill>
              </a:rPr>
              <a:t>7.4vscode</a:t>
            </a:r>
            <a:r>
              <a:rPr lang="zh-CN" altLang="en-US" sz="1350" dirty="0">
                <a:solidFill>
                  <a:srgbClr val="000000"/>
                </a:solidFill>
              </a:rPr>
              <a:t>部分操作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41104-59D7-4374-BA53-AC34E469E131}"/>
              </a:ext>
            </a:extLst>
          </p:cNvPr>
          <p:cNvSpPr/>
          <p:nvPr/>
        </p:nvSpPr>
        <p:spPr>
          <a:xfrm>
            <a:off x="3703813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5281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49CD4C-800D-4773-B223-1543BFBCD5E9}"/>
              </a:ext>
            </a:extLst>
          </p:cNvPr>
          <p:cNvSpPr/>
          <p:nvPr/>
        </p:nvSpPr>
        <p:spPr>
          <a:xfrm>
            <a:off x="2286000" y="296733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7.4.1.</a:t>
            </a:r>
            <a:r>
              <a:rPr lang="zh-CN" altLang="en-US" dirty="0"/>
              <a:t>将自动高亮的变量、字符一次性替换：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双击变量，右键‘更改所有匹配项’。</a:t>
            </a:r>
            <a:br>
              <a:rPr lang="zh-CN" altLang="en-US" dirty="0"/>
            </a:br>
            <a:r>
              <a:rPr lang="zh-CN" altLang="en-US" dirty="0"/>
              <a:t>或者，双击变量，</a:t>
            </a:r>
            <a:r>
              <a:rPr lang="en-US" altLang="zh-CN" dirty="0"/>
              <a:t>Ctrl+F2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4438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62B550-B52A-4F28-946E-EE727717E446}"/>
              </a:ext>
            </a:extLst>
          </p:cNvPr>
          <p:cNvSpPr/>
          <p:nvPr/>
        </p:nvSpPr>
        <p:spPr>
          <a:xfrm>
            <a:off x="1772239" y="2967335"/>
            <a:ext cx="50857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7.4.2.</a:t>
            </a:r>
            <a:r>
              <a:rPr lang="zh-CN" altLang="en-US" dirty="0"/>
              <a:t>删除当前字符串中当前光标之后的内容：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ctrl +delete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44029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4AD3A9-E863-4D74-AAD1-EFD0A81B9191}"/>
              </a:ext>
            </a:extLst>
          </p:cNvPr>
          <p:cNvSpPr/>
          <p:nvPr/>
        </p:nvSpPr>
        <p:spPr>
          <a:xfrm>
            <a:off x="2286000" y="31058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7.4.3.</a:t>
            </a:r>
            <a:r>
              <a:rPr lang="zh-CN" altLang="en-US" dirty="0"/>
              <a:t>列出所有定义：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shift+F12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19638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330D3E-939E-4B91-8FF4-F6233D1DE390}"/>
              </a:ext>
            </a:extLst>
          </p:cNvPr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7.4.4.</a:t>
            </a:r>
            <a:r>
              <a:rPr lang="zh-CN" altLang="en-US" dirty="0"/>
              <a:t>格式调整：</a:t>
            </a:r>
            <a:br>
              <a:rPr lang="zh-CN" altLang="en-US" dirty="0"/>
            </a:br>
            <a:r>
              <a:rPr lang="zh-CN" altLang="en-US" dirty="0"/>
              <a:t>代码行缩进</a:t>
            </a:r>
            <a:r>
              <a:rPr lang="en-US" altLang="zh-CN" dirty="0"/>
              <a:t>Ctrl+[</a:t>
            </a:r>
            <a:r>
              <a:rPr lang="zh-CN" altLang="en-US" dirty="0"/>
              <a:t>， </a:t>
            </a:r>
            <a:r>
              <a:rPr lang="en-US" altLang="zh-CN" dirty="0"/>
              <a:t>Ctrl+]</a:t>
            </a:r>
            <a:br>
              <a:rPr lang="en-US" altLang="zh-CN" dirty="0"/>
            </a:br>
            <a:r>
              <a:rPr lang="zh-CN" altLang="en-US" dirty="0"/>
              <a:t>折叠打开代码块 </a:t>
            </a:r>
            <a:r>
              <a:rPr lang="en-US" altLang="zh-CN" dirty="0" err="1"/>
              <a:t>Ctrl+Shift</a:t>
            </a:r>
            <a:r>
              <a:rPr lang="en-US" altLang="zh-CN" dirty="0"/>
              <a:t>+[</a:t>
            </a:r>
            <a:r>
              <a:rPr lang="zh-CN" altLang="en-US" dirty="0"/>
              <a:t>， </a:t>
            </a:r>
            <a:r>
              <a:rPr lang="en-US" altLang="zh-CN" dirty="0" err="1"/>
              <a:t>Ctrl+Shift</a:t>
            </a:r>
            <a:r>
              <a:rPr lang="en-US" altLang="zh-CN" dirty="0"/>
              <a:t>+]</a:t>
            </a:r>
            <a:br>
              <a:rPr lang="en-US" altLang="zh-CN" dirty="0"/>
            </a:br>
            <a:r>
              <a:rPr lang="en-US" altLang="zh-CN" dirty="0" err="1"/>
              <a:t>Ctrl+C</a:t>
            </a:r>
            <a:r>
              <a:rPr lang="en-US" altLang="zh-CN" dirty="0"/>
              <a:t> </a:t>
            </a:r>
            <a:r>
              <a:rPr lang="en-US" altLang="zh-CN" dirty="0" err="1"/>
              <a:t>Ctrl+V</a:t>
            </a:r>
            <a:r>
              <a:rPr lang="zh-CN" altLang="en-US" dirty="0"/>
              <a:t>如果不选中，默认复制或剪切一整行</a:t>
            </a:r>
            <a:br>
              <a:rPr lang="zh-CN" altLang="en-US" dirty="0"/>
            </a:br>
            <a:r>
              <a:rPr lang="zh-CN" altLang="en-US" dirty="0"/>
              <a:t>代码格式化：</a:t>
            </a:r>
            <a:r>
              <a:rPr lang="en-US" altLang="zh-CN" dirty="0" err="1"/>
              <a:t>Shift+Alt+F</a:t>
            </a:r>
            <a:r>
              <a:rPr lang="zh-CN" altLang="en-US" dirty="0"/>
              <a:t>，或</a:t>
            </a:r>
            <a:r>
              <a:rPr lang="en-US" altLang="zh-CN" dirty="0" err="1"/>
              <a:t>Ctrl+Shift+P</a:t>
            </a:r>
            <a:r>
              <a:rPr lang="zh-CN" altLang="en-US" dirty="0"/>
              <a:t>后输入</a:t>
            </a:r>
            <a:r>
              <a:rPr lang="en-US" altLang="zh-CN" dirty="0"/>
              <a:t>format code</a:t>
            </a:r>
            <a:br>
              <a:rPr lang="en-US" altLang="zh-CN" dirty="0"/>
            </a:br>
            <a:r>
              <a:rPr lang="zh-CN" altLang="en-US" dirty="0"/>
              <a:t>修剪空格</a:t>
            </a:r>
            <a:r>
              <a:rPr lang="en-US" altLang="zh-CN" dirty="0" err="1"/>
              <a:t>Ctrl+Shift+X</a:t>
            </a:r>
            <a:br>
              <a:rPr lang="en-US" altLang="zh-CN" dirty="0"/>
            </a:br>
            <a:r>
              <a:rPr lang="zh-CN" altLang="en-US" dirty="0"/>
              <a:t>上下移动一行： </a:t>
            </a:r>
            <a:r>
              <a:rPr lang="en-US" altLang="zh-CN" dirty="0" err="1"/>
              <a:t>Alt+Up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Alt+Down</a:t>
            </a:r>
            <a:br>
              <a:rPr lang="en-US" altLang="zh-CN" dirty="0"/>
            </a:br>
            <a:r>
              <a:rPr lang="zh-CN" altLang="en-US" dirty="0"/>
              <a:t>向上向下复制一行： </a:t>
            </a:r>
            <a:r>
              <a:rPr lang="en-US" altLang="zh-CN" dirty="0" err="1"/>
              <a:t>Shift+Alt+Up</a:t>
            </a:r>
            <a:r>
              <a:rPr lang="zh-CN" altLang="en-US" dirty="0"/>
              <a:t>或</a:t>
            </a:r>
            <a:r>
              <a:rPr lang="en-US" altLang="zh-CN" dirty="0" err="1"/>
              <a:t>Shift+Alt+Down</a:t>
            </a:r>
            <a:br>
              <a:rPr lang="en-US" altLang="zh-CN" dirty="0"/>
            </a:br>
            <a:r>
              <a:rPr lang="zh-CN" altLang="en-US" dirty="0"/>
              <a:t>在当前行下边插入一行</a:t>
            </a:r>
            <a:r>
              <a:rPr lang="en-US" altLang="zh-CN" dirty="0" err="1"/>
              <a:t>Ctrl+Enter</a:t>
            </a:r>
            <a:br>
              <a:rPr lang="en-US" altLang="zh-CN" dirty="0"/>
            </a:br>
            <a:r>
              <a:rPr lang="zh-CN" altLang="en-US" dirty="0"/>
              <a:t>在当前行上方插入一行</a:t>
            </a:r>
            <a:r>
              <a:rPr lang="en-US" altLang="zh-CN" dirty="0" err="1"/>
              <a:t>Ctrl+Shift+Enter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2577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2F5373-C137-4511-8F93-9C3CC5CD9128}"/>
              </a:ext>
            </a:extLst>
          </p:cNvPr>
          <p:cNvSpPr/>
          <p:nvPr/>
        </p:nvSpPr>
        <p:spPr>
          <a:xfrm>
            <a:off x="2286000" y="751344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7.4.5.</a:t>
            </a:r>
            <a:r>
              <a:rPr lang="zh-CN" altLang="en-US" dirty="0"/>
              <a:t>光标相关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zh-CN" altLang="en-US" dirty="0"/>
              <a:t>移动到行首：</a:t>
            </a:r>
            <a:r>
              <a:rPr lang="en-US" altLang="zh-CN" dirty="0"/>
              <a:t>Home</a:t>
            </a:r>
            <a:br>
              <a:rPr lang="en-US" altLang="zh-CN" dirty="0"/>
            </a:br>
            <a:r>
              <a:rPr lang="zh-CN" altLang="en-US" dirty="0"/>
              <a:t>移动到行尾：</a:t>
            </a:r>
            <a:r>
              <a:rPr lang="en-US" altLang="zh-CN" dirty="0"/>
              <a:t>End</a:t>
            </a:r>
            <a:br>
              <a:rPr lang="en-US" altLang="zh-CN" dirty="0"/>
            </a:br>
            <a:r>
              <a:rPr lang="zh-CN" altLang="en-US" dirty="0"/>
              <a:t>移动到文件结尾：</a:t>
            </a:r>
            <a:r>
              <a:rPr lang="en-US" altLang="zh-CN" dirty="0" err="1"/>
              <a:t>Ctrl+End</a:t>
            </a:r>
            <a:br>
              <a:rPr lang="en-US" altLang="zh-CN" dirty="0"/>
            </a:br>
            <a:r>
              <a:rPr lang="zh-CN" altLang="en-US" dirty="0"/>
              <a:t>移动到文件开头：</a:t>
            </a:r>
            <a:r>
              <a:rPr lang="en-US" altLang="zh-CN" dirty="0" err="1"/>
              <a:t>Ctrl+Home</a:t>
            </a:r>
            <a:br>
              <a:rPr lang="en-US" altLang="zh-CN" dirty="0"/>
            </a:br>
            <a:r>
              <a:rPr lang="zh-CN" altLang="en-US" dirty="0"/>
              <a:t>移动到后半个括号 </a:t>
            </a:r>
            <a:r>
              <a:rPr lang="en-US" altLang="zh-CN" dirty="0" err="1"/>
              <a:t>Ctrl+Shift</a:t>
            </a:r>
            <a:r>
              <a:rPr lang="en-US" altLang="zh-CN" dirty="0"/>
              <a:t>+]</a:t>
            </a:r>
            <a:br>
              <a:rPr lang="en-US" altLang="zh-CN" dirty="0"/>
            </a:br>
            <a:r>
              <a:rPr lang="zh-CN" altLang="en-US" dirty="0"/>
              <a:t>选中当前行</a:t>
            </a:r>
            <a:r>
              <a:rPr lang="en-US" altLang="zh-CN" dirty="0" err="1"/>
              <a:t>Ctrl+i</a:t>
            </a:r>
            <a:r>
              <a:rPr lang="zh-CN" altLang="en-US" dirty="0"/>
              <a:t>（双击）</a:t>
            </a:r>
            <a:br>
              <a:rPr lang="zh-CN" altLang="en-US" dirty="0"/>
            </a:br>
            <a:r>
              <a:rPr lang="zh-CN" altLang="en-US" dirty="0"/>
              <a:t>选择从光标到行尾</a:t>
            </a:r>
            <a:r>
              <a:rPr lang="en-US" altLang="zh-CN" dirty="0" err="1"/>
              <a:t>Shift+End</a:t>
            </a:r>
            <a:br>
              <a:rPr lang="en-US" altLang="zh-CN" dirty="0"/>
            </a:br>
            <a:r>
              <a:rPr lang="zh-CN" altLang="en-US" dirty="0"/>
              <a:t>选择从行首到光标处</a:t>
            </a:r>
            <a:r>
              <a:rPr lang="en-US" altLang="zh-CN" dirty="0" err="1"/>
              <a:t>Shift+Home</a:t>
            </a:r>
            <a:br>
              <a:rPr lang="en-US" altLang="zh-CN" dirty="0"/>
            </a:br>
            <a:r>
              <a:rPr lang="zh-CN" altLang="en-US" dirty="0"/>
              <a:t>删除光标右侧的所有字</a:t>
            </a:r>
            <a:r>
              <a:rPr lang="en-US" altLang="zh-CN" dirty="0" err="1"/>
              <a:t>Ctrl+Delete</a:t>
            </a:r>
            <a:br>
              <a:rPr lang="en-US" altLang="zh-CN" dirty="0"/>
            </a:br>
            <a:r>
              <a:rPr lang="en-US" altLang="zh-CN" dirty="0"/>
              <a:t>Shrink/expand selection</a:t>
            </a:r>
            <a:r>
              <a:rPr lang="zh-CN" altLang="en-US" dirty="0"/>
              <a:t>： </a:t>
            </a:r>
            <a:r>
              <a:rPr lang="en-US" altLang="zh-CN" dirty="0" err="1"/>
              <a:t>Shift+Alt+Left</a:t>
            </a:r>
            <a:r>
              <a:rPr lang="zh-CN" altLang="en-US" dirty="0"/>
              <a:t>和</a:t>
            </a:r>
            <a:r>
              <a:rPr lang="en-US" altLang="zh-CN" dirty="0" err="1"/>
              <a:t>Shift+Alt+Right</a:t>
            </a:r>
            <a:br>
              <a:rPr lang="en-US" altLang="zh-CN" dirty="0"/>
            </a:br>
            <a:r>
              <a:rPr lang="en-US" altLang="zh-CN" dirty="0"/>
              <a:t>Multi-Cursor</a:t>
            </a:r>
            <a:r>
              <a:rPr lang="zh-CN" altLang="en-US" dirty="0"/>
              <a:t>：可以连续选择多处，然后一起修改，</a:t>
            </a:r>
            <a:r>
              <a:rPr lang="en-US" altLang="zh-CN" dirty="0" err="1"/>
              <a:t>Alt+Click</a:t>
            </a:r>
            <a:r>
              <a:rPr lang="zh-CN" altLang="en-US" dirty="0"/>
              <a:t>添加</a:t>
            </a:r>
            <a:r>
              <a:rPr lang="en-US" altLang="zh-CN" dirty="0"/>
              <a:t>cursor</a:t>
            </a:r>
            <a:r>
              <a:rPr lang="zh-CN" altLang="en-US" dirty="0"/>
              <a:t>或者</a:t>
            </a:r>
            <a:r>
              <a:rPr lang="en-US" altLang="zh-CN" dirty="0" err="1"/>
              <a:t>Ctrl+Alt+Down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Ctrl+Alt+Up</a:t>
            </a:r>
            <a:br>
              <a:rPr lang="en-US" altLang="zh-CN" dirty="0"/>
            </a:br>
            <a:r>
              <a:rPr lang="zh-CN" altLang="en-US" dirty="0"/>
              <a:t>同时选中所有匹配的</a:t>
            </a:r>
            <a:r>
              <a:rPr lang="en-US" altLang="zh-CN" dirty="0" err="1"/>
              <a:t>Ctrl+Shift+L</a:t>
            </a:r>
            <a:br>
              <a:rPr lang="en-US" altLang="zh-CN" dirty="0"/>
            </a:br>
            <a:r>
              <a:rPr lang="en-US" altLang="zh-CN" dirty="0" err="1"/>
              <a:t>Ctrl+D</a:t>
            </a:r>
            <a:r>
              <a:rPr lang="zh-CN" altLang="en-US" dirty="0"/>
              <a:t>下一个匹配的也被选中</a:t>
            </a:r>
            <a:r>
              <a:rPr lang="en-US" altLang="zh-CN" dirty="0"/>
              <a:t>(</a:t>
            </a:r>
            <a:r>
              <a:rPr lang="zh-CN" altLang="en-US" dirty="0"/>
              <a:t>被我自定义成删除当前行了，见下边</a:t>
            </a:r>
            <a:r>
              <a:rPr lang="en-US" altLang="zh-CN" dirty="0" err="1"/>
              <a:t>Ctrl+Shift+K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回退上一个光标操作</a:t>
            </a:r>
            <a:r>
              <a:rPr lang="en-US" altLang="zh-CN" dirty="0" err="1"/>
              <a:t>Ctrl+U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67444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031509-4415-472B-9843-7794ADE41F1E}"/>
              </a:ext>
            </a:extLst>
          </p:cNvPr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7.4.6</a:t>
            </a:r>
            <a:r>
              <a:rPr lang="zh-CN" altLang="en-US" dirty="0"/>
              <a:t>重构代码：</a:t>
            </a:r>
            <a:br>
              <a:rPr lang="zh-CN" altLang="en-US" dirty="0"/>
            </a:br>
            <a:r>
              <a:rPr lang="zh-CN" altLang="en-US" dirty="0"/>
              <a:t>跳转到定义处：</a:t>
            </a:r>
            <a:r>
              <a:rPr lang="en-US" altLang="zh-CN" dirty="0"/>
              <a:t>F12</a:t>
            </a:r>
            <a:br>
              <a:rPr lang="en-US" altLang="zh-CN" dirty="0"/>
            </a:br>
            <a:r>
              <a:rPr lang="zh-CN" altLang="en-US" dirty="0"/>
              <a:t>定义处缩略图：只看一眼而不跳转过去</a:t>
            </a:r>
            <a:r>
              <a:rPr lang="en-US" altLang="zh-CN" dirty="0"/>
              <a:t>Alt+F12</a:t>
            </a:r>
            <a:br>
              <a:rPr lang="en-US" altLang="zh-CN" dirty="0"/>
            </a:br>
            <a:r>
              <a:rPr lang="zh-CN" altLang="en-US" dirty="0"/>
              <a:t>列出所有的引用：</a:t>
            </a:r>
            <a:r>
              <a:rPr lang="en-US" altLang="zh-CN" dirty="0"/>
              <a:t>Shift+F12</a:t>
            </a:r>
            <a:br>
              <a:rPr lang="en-US" altLang="zh-CN" dirty="0"/>
            </a:br>
            <a:r>
              <a:rPr lang="zh-CN" altLang="en-US" dirty="0"/>
              <a:t>同时修改本文件中所有匹配的：</a:t>
            </a:r>
            <a:r>
              <a:rPr lang="en-US" altLang="zh-CN" dirty="0"/>
              <a:t>Ctrl+F12</a:t>
            </a:r>
            <a:br>
              <a:rPr lang="en-US" altLang="zh-CN" dirty="0"/>
            </a:br>
            <a:r>
              <a:rPr lang="zh-CN" altLang="en-US" dirty="0"/>
              <a:t>重命名：比如要修改一个方法名，可以选中后按</a:t>
            </a:r>
            <a:r>
              <a:rPr lang="en-US" altLang="zh-CN" dirty="0"/>
              <a:t>F2</a:t>
            </a:r>
            <a:r>
              <a:rPr lang="zh-CN" altLang="en-US" dirty="0"/>
              <a:t>，输入新的名字，回车，会发现所有的文件都修改过了。</a:t>
            </a:r>
            <a:br>
              <a:rPr lang="zh-CN" altLang="en-US" dirty="0"/>
            </a:br>
            <a:r>
              <a:rPr lang="zh-CN" altLang="en-US" dirty="0"/>
              <a:t>跳转到下一个</a:t>
            </a:r>
            <a:r>
              <a:rPr lang="en-US" altLang="zh-CN" dirty="0"/>
              <a:t>Error</a:t>
            </a:r>
            <a:r>
              <a:rPr lang="zh-CN" altLang="en-US" dirty="0"/>
              <a:t>或</a:t>
            </a:r>
            <a:r>
              <a:rPr lang="en-US" altLang="zh-CN" dirty="0"/>
              <a:t>Warning</a:t>
            </a:r>
            <a:r>
              <a:rPr lang="zh-CN" altLang="en-US" dirty="0"/>
              <a:t>：当有多个错误时可以按</a:t>
            </a:r>
            <a:r>
              <a:rPr lang="en-US" altLang="zh-CN" dirty="0"/>
              <a:t>F8</a:t>
            </a:r>
            <a:r>
              <a:rPr lang="zh-CN" altLang="en-US" dirty="0"/>
              <a:t>逐个跳转</a:t>
            </a:r>
            <a:br>
              <a:rPr lang="zh-CN" altLang="en-US" dirty="0"/>
            </a:br>
            <a:r>
              <a:rPr lang="zh-CN" altLang="en-US" dirty="0"/>
              <a:t>查看</a:t>
            </a:r>
            <a:r>
              <a:rPr lang="en-US" altLang="zh-CN" dirty="0"/>
              <a:t>diff </a:t>
            </a:r>
            <a:r>
              <a:rPr lang="zh-CN" altLang="en-US" dirty="0"/>
              <a:t>在</a:t>
            </a:r>
            <a:r>
              <a:rPr lang="en-US" altLang="zh-CN" dirty="0"/>
              <a:t>explorer</a:t>
            </a:r>
            <a:r>
              <a:rPr lang="zh-CN" altLang="en-US" dirty="0"/>
              <a:t>里选择文件右键 </a:t>
            </a:r>
            <a:r>
              <a:rPr lang="en-US" altLang="zh-CN" dirty="0"/>
              <a:t>Set file to compare</a:t>
            </a:r>
            <a:r>
              <a:rPr lang="zh-CN" altLang="en-US" dirty="0"/>
              <a:t>，然后需要对比的文件上右键选择</a:t>
            </a:r>
            <a:r>
              <a:rPr lang="en-US" altLang="zh-CN" dirty="0"/>
              <a:t>Compare with '</a:t>
            </a:r>
            <a:r>
              <a:rPr lang="en-US" altLang="zh-CN" dirty="0" err="1"/>
              <a:t>file_name_you_chose</a:t>
            </a:r>
            <a:r>
              <a:rPr lang="en-US" altLang="zh-CN" dirty="0"/>
              <a:t>'.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114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6CAE24-559E-4E53-A178-10F155094067}"/>
              </a:ext>
            </a:extLst>
          </p:cNvPr>
          <p:cNvSpPr/>
          <p:nvPr/>
        </p:nvSpPr>
        <p:spPr>
          <a:xfrm>
            <a:off x="2286000" y="269033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7.4.7</a:t>
            </a:r>
            <a:r>
              <a:rPr lang="zh-CN" altLang="en-US" dirty="0"/>
              <a:t>查找替换：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查找 </a:t>
            </a:r>
            <a:r>
              <a:rPr lang="en-US" altLang="zh-CN" dirty="0" err="1"/>
              <a:t>Ctrl+F</a:t>
            </a:r>
            <a:br>
              <a:rPr lang="en-US" altLang="zh-CN" dirty="0"/>
            </a:br>
            <a:r>
              <a:rPr lang="zh-CN" altLang="en-US" dirty="0"/>
              <a:t>查找替换 </a:t>
            </a:r>
            <a:r>
              <a:rPr lang="en-US" altLang="zh-CN" dirty="0" err="1"/>
              <a:t>Ctrl+H</a:t>
            </a:r>
            <a:br>
              <a:rPr lang="en-US" altLang="zh-CN" dirty="0"/>
            </a:br>
            <a:r>
              <a:rPr lang="zh-CN" altLang="en-US" dirty="0"/>
              <a:t>整个文件夹中查找 </a:t>
            </a:r>
            <a:r>
              <a:rPr lang="en-US" altLang="zh-CN" dirty="0" err="1"/>
              <a:t>Ctrl+Shift+F</a:t>
            </a:r>
            <a:br>
              <a:rPr lang="en-US" altLang="zh-CN" dirty="0"/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59722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20D89F-0F2B-48C1-87CF-1BF85204EC2C}"/>
              </a:ext>
            </a:extLst>
          </p:cNvPr>
          <p:cNvSpPr/>
          <p:nvPr/>
        </p:nvSpPr>
        <p:spPr>
          <a:xfrm>
            <a:off x="1395167" y="118223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34D284-4E0F-49B0-86BB-EC3235EAC141}"/>
              </a:ext>
            </a:extLst>
          </p:cNvPr>
          <p:cNvSpPr/>
          <p:nvPr/>
        </p:nvSpPr>
        <p:spPr>
          <a:xfrm>
            <a:off x="2286000" y="255183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7.4.8</a:t>
            </a:r>
            <a:r>
              <a:rPr lang="zh-CN" altLang="en-US" dirty="0"/>
              <a:t>显示相关</a:t>
            </a:r>
            <a:r>
              <a:rPr lang="en-US" altLang="zh-CN" dirty="0"/>
              <a:t>: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全屏：</a:t>
            </a:r>
            <a:r>
              <a:rPr lang="en-US" altLang="zh-CN" dirty="0"/>
              <a:t>F11</a:t>
            </a:r>
            <a:br>
              <a:rPr lang="en-US" altLang="zh-CN" dirty="0"/>
            </a:br>
            <a:r>
              <a:rPr lang="en-US" altLang="zh-CN" dirty="0" err="1"/>
              <a:t>zoomIn</a:t>
            </a:r>
            <a:r>
              <a:rPr lang="en-US" altLang="zh-CN" dirty="0"/>
              <a:t>/</a:t>
            </a:r>
            <a:r>
              <a:rPr lang="en-US" altLang="zh-CN" dirty="0" err="1"/>
              <a:t>zoomOut</a:t>
            </a:r>
            <a:r>
              <a:rPr lang="zh-CN" altLang="en-US" dirty="0"/>
              <a:t>：</a:t>
            </a:r>
            <a:r>
              <a:rPr lang="en-US" altLang="zh-CN" dirty="0"/>
              <a:t>Ctrl + =/Ctrl + -</a:t>
            </a:r>
            <a:br>
              <a:rPr lang="en-US" altLang="zh-CN" dirty="0"/>
            </a:br>
            <a:r>
              <a:rPr lang="zh-CN" altLang="en-US" dirty="0"/>
              <a:t>侧边栏显</a:t>
            </a:r>
            <a:r>
              <a:rPr lang="en-US" altLang="zh-CN" dirty="0"/>
              <a:t>/</a:t>
            </a:r>
            <a:r>
              <a:rPr lang="zh-CN" altLang="en-US" dirty="0"/>
              <a:t>隐：</a:t>
            </a:r>
            <a:r>
              <a:rPr lang="en-US" altLang="zh-CN" dirty="0" err="1"/>
              <a:t>Ctrl+B</a:t>
            </a:r>
            <a:br>
              <a:rPr lang="en-US" altLang="zh-CN" dirty="0"/>
            </a:br>
            <a:r>
              <a:rPr lang="zh-CN" altLang="en-US" dirty="0"/>
              <a:t>预览</a:t>
            </a:r>
            <a:r>
              <a:rPr lang="en-US" altLang="zh-CN" dirty="0"/>
              <a:t>markdown </a:t>
            </a:r>
            <a:r>
              <a:rPr lang="en-US" altLang="zh-CN" dirty="0" err="1"/>
              <a:t>Ctrl+Shift+V</a:t>
            </a:r>
            <a:br>
              <a:rPr lang="en-US" altLang="zh-CN" dirty="0"/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5006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8928" y="3429000"/>
            <a:ext cx="48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54E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54E6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入门教程（实训）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209EF7-3226-4D7E-A368-9D6B175BD08E}"/>
              </a:ext>
            </a:extLst>
          </p:cNvPr>
          <p:cNvSpPr/>
          <p:nvPr/>
        </p:nvSpPr>
        <p:spPr>
          <a:xfrm>
            <a:off x="1921000" y="4328417"/>
            <a:ext cx="6444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----8.</a:t>
            </a:r>
            <a:r>
              <a:rPr lang="zh-CN" altLang="en-US" sz="3200" b="1" dirty="0"/>
              <a:t>用</a:t>
            </a:r>
            <a:r>
              <a:rPr lang="en-US" altLang="zh-CN" sz="3200" b="1" dirty="0"/>
              <a:t>python</a:t>
            </a:r>
            <a:r>
              <a:rPr lang="zh-CN" altLang="en-US" sz="3200" b="1" dirty="0"/>
              <a:t>编写</a:t>
            </a:r>
            <a:r>
              <a:rPr lang="en-US" altLang="zh-CN" sz="3200" b="1" dirty="0" err="1"/>
              <a:t>ros</a:t>
            </a:r>
            <a:r>
              <a:rPr lang="en-US" altLang="zh-CN" sz="3200" b="1" dirty="0"/>
              <a:t> action</a:t>
            </a:r>
            <a:r>
              <a:rPr lang="zh-CN" altLang="en-US" sz="3200" b="1" dirty="0"/>
              <a:t>节点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366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3859</Words>
  <Application>Microsoft Office PowerPoint</Application>
  <PresentationFormat>全屏显示(4:3)</PresentationFormat>
  <Paragraphs>616</Paragraphs>
  <Slides>111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111</vt:i4>
      </vt:variant>
    </vt:vector>
  </HeadingPairs>
  <TitlesOfParts>
    <vt:vector size="128" baseType="lpstr">
      <vt:lpstr>DejaVu Sans</vt:lpstr>
      <vt:lpstr>Liberation Serif</vt:lpstr>
      <vt:lpstr>Noto Sans CJK SC Regular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Symbol</vt:lpstr>
      <vt:lpstr>Wingdings</vt:lpstr>
      <vt:lpstr>Office 主题​​</vt:lpstr>
      <vt:lpstr>1_Office 主题​​</vt:lpstr>
      <vt:lpstr>2_Office 主题​​</vt:lpstr>
      <vt:lpstr>Office Theme</vt:lpstr>
      <vt:lpstr>ROS入门教程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2.3.3git status: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ROS入门教程</dc:title>
  <dc:creator>cheng</dc:creator>
  <cp:lastModifiedBy>cheng</cp:lastModifiedBy>
  <cp:revision>68</cp:revision>
  <dcterms:created xsi:type="dcterms:W3CDTF">2018-08-30T21:27:20Z</dcterms:created>
  <dcterms:modified xsi:type="dcterms:W3CDTF">2018-09-12T07:24:34Z</dcterms:modified>
</cp:coreProperties>
</file>