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79" r:id="rId27"/>
    <p:sldId id="287" r:id="rId28"/>
    <p:sldId id="280" r:id="rId29"/>
    <p:sldId id="281" r:id="rId30"/>
    <p:sldId id="282" r:id="rId31"/>
    <p:sldId id="283" r:id="rId32"/>
    <p:sldId id="284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单击编辑备注格式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&lt;页眉&gt;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&lt;日期/时间&gt;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&lt;页脚&gt;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088A9FA-D044-49EE-A380-AA98943A2BC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470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1880" cy="4027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024440" y="9721800"/>
            <a:ext cx="307656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3FE901-EE36-4975-809B-D65620A0A0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9359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477DEA"/>
          </a:solidFill>
          <a:ln w="12600">
            <a:solidFill>
              <a:srgbClr val="345CA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477DEA"/>
          </a:solidFill>
          <a:ln w="12600">
            <a:solidFill>
              <a:srgbClr val="345CA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7880" y="3626280"/>
            <a:ext cx="40294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ROS入门教程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679480" y="4562280"/>
            <a:ext cx="50580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----通信架构（下）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085400" y="5437440"/>
            <a:ext cx="312444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54E65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主讲教师：XXX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75400" y="122040"/>
            <a:ext cx="19216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988695" y="1097915"/>
            <a:ext cx="8671560" cy="1776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上述以DetectHUman.srv文件为例，该服务例子取自OpenNI的人体检测ROS软件包。它是用来查询当前深度摄像头中的人体姿态和关节数的。</a:t>
            </a: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注：.srv文件只能嵌套.msg文件，不能再嵌套.srv文件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13665" y="913885"/>
            <a:ext cx="8521920" cy="15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.srv或.msg运行时需要的依赖：</a:t>
            </a:r>
          </a:p>
          <a:p>
            <a:pPr marL="457200" indent="-45593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修改package.xml，添加依赖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593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b="0" strike="noStrike" spc="-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修改CMakeList.txt，添加</a:t>
            </a: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3"/>
          <a:srcRect t="1214" r="9358" b="-1214"/>
          <a:stretch>
            <a:fillRect/>
          </a:stretch>
        </p:blipFill>
        <p:spPr>
          <a:xfrm>
            <a:off x="1229360" y="2308860"/>
            <a:ext cx="6569075" cy="732155"/>
          </a:xfrm>
          <a:prstGeom prst="rect">
            <a:avLst/>
          </a:prstGeom>
          <a:ln>
            <a:noFill/>
          </a:ln>
        </p:spPr>
      </p:pic>
      <p:pic>
        <p:nvPicPr>
          <p:cNvPr id="145" name="图片 144"/>
          <p:cNvPicPr/>
          <p:nvPr/>
        </p:nvPicPr>
        <p:blipFill>
          <a:blip r:embed="rId4"/>
          <a:stretch>
            <a:fillRect/>
          </a:stretch>
        </p:blipFill>
        <p:spPr>
          <a:xfrm>
            <a:off x="1205785" y="3284500"/>
            <a:ext cx="6623280" cy="28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75400" y="122040"/>
            <a:ext cx="19216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772880" y="1639370"/>
            <a:ext cx="8482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rossrv命令</a:t>
            </a:r>
          </a:p>
        </p:txBody>
      </p:sp>
      <p:sp>
        <p:nvSpPr>
          <p:cNvPr id="150" name="CustomShape 5"/>
          <p:cNvSpPr/>
          <p:nvPr/>
        </p:nvSpPr>
        <p:spPr>
          <a:xfrm>
            <a:off x="2969260" y="2503805"/>
            <a:ext cx="3893820" cy="3244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list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show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md5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srv_name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rossrv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packages            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CustomShape 5"/>
          <p:cNvSpPr/>
          <p:nvPr/>
        </p:nvSpPr>
        <p:spPr>
          <a:xfrm>
            <a:off x="6904990" y="2503865"/>
            <a:ext cx="4214495" cy="3244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列出系统上所有srv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显示某个srv内容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#显示服务md5sum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列出包中的服务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列出包含服务的包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4766600" y="2456240"/>
            <a:ext cx="3028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4795920" y="3104280"/>
            <a:ext cx="2827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3.2.3 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155545" y="1220595"/>
            <a:ext cx="7986960" cy="21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195" algn="l">
              <a:lnSpc>
                <a:spcPct val="15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存储各种参数的字典</a:t>
            </a:r>
          </a:p>
          <a:p>
            <a:pPr marL="36195" algn="l">
              <a:lnSpc>
                <a:spcPct val="15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可用命令行，launch文件和node(API)读写</a:t>
            </a:r>
          </a:p>
        </p:txBody>
      </p:sp>
      <p:pic>
        <p:nvPicPr>
          <p:cNvPr id="160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9365" y="2350770"/>
            <a:ext cx="7219950" cy="112268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951480" y="1395730"/>
            <a:ext cx="6482080" cy="11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命令行设置参数方法</a:t>
            </a:r>
          </a:p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rosparam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2263140" y="2651185"/>
            <a:ext cx="6474460" cy="3244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list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get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param_key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param_key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param_value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dump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load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file_name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rosparam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delete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param_key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ustomShape 5"/>
          <p:cNvSpPr/>
          <p:nvPr/>
        </p:nvSpPr>
        <p:spPr>
          <a:xfrm>
            <a:off x="7327265" y="2651185"/>
            <a:ext cx="4214495" cy="3244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列出当前所有参数</a:t>
            </a:r>
            <a:endParaRPr lang="en-US" b="0" strike="noStrike" spc="-1" dirty="0" err="1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显示某个参数的值</a:t>
            </a:r>
            <a:endParaRPr lang="en-US" b="0" strike="noStrike" spc="-1" dirty="0" err="1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设置某个参数的值</a:t>
            </a: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保存参数到文件</a:t>
            </a:r>
            <a:endParaRPr lang="en-US" b="0" strike="noStrike" spc="-1" dirty="0" err="1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从文件读取参数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删除参数</a:t>
            </a: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7160" y="11160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3465" y="1194223"/>
            <a:ext cx="899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dump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文件：两个文件需要遵守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4930" y="1731078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格式具体示例如下：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4930" y="2099023"/>
            <a:ext cx="5994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ame:’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Zhangsan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ge:20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ender:’M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core{Chinese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80, Math:90}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core_history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:[85,82,88,90]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1643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7160" y="11160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034415" y="1136015"/>
            <a:ext cx="3832225" cy="2339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Launch文件设置参数示例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</a:t>
            </a: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&gt;与&lt;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rosparam</a:t>
            </a: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b="0" strike="noStrike" spc="-1" dirty="0" err="1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</a:t>
            </a:r>
          </a:p>
          <a:p>
            <a:pPr>
              <a:lnSpc>
                <a:spcPct val="100000"/>
              </a:lnSpc>
            </a:pPr>
            <a:endParaRPr lang="en-US" b="0" strike="noStrike" spc="-1" dirty="0" smtClean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与参数服务器相关的标签有两个：</a:t>
            </a:r>
            <a:r>
              <a:rPr lang="zh-CN" altLang="en-US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一个是</a:t>
            </a:r>
            <a:r>
              <a:rPr lang="en-US" altLang="zh-CN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spc="-1" dirty="0" err="1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</a:t>
            </a:r>
            <a:r>
              <a:rPr lang="en-US" altLang="zh-CN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zh-CN" altLang="en-US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另一个是</a:t>
            </a:r>
            <a:r>
              <a:rPr lang="en-US" altLang="zh-CN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spc="-1" dirty="0" err="1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rosparam</a:t>
            </a:r>
            <a:r>
              <a:rPr lang="en-US" altLang="zh-CN" spc="-1" dirty="0" smtClean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034415" y="3180080"/>
            <a:ext cx="3903980" cy="2089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zh-CN" alt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robot_sim_demo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/launch/include/xbot2.launch.xml</a:t>
            </a:r>
            <a:r>
              <a:rPr lang="zh-CN" alt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文件，如右图所示，查看两种标签的定义方式：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4" name="图片 173"/>
          <p:cNvPicPr/>
          <p:nvPr/>
        </p:nvPicPr>
        <p:blipFill>
          <a:blip r:embed="rId3"/>
          <a:stretch>
            <a:fillRect/>
          </a:stretch>
        </p:blipFill>
        <p:spPr>
          <a:xfrm>
            <a:off x="5078730" y="953770"/>
            <a:ext cx="5769610" cy="507365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491560" y="450360"/>
            <a:ext cx="17802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021715" y="1052830"/>
            <a:ext cx="10161270" cy="2879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ROS参数服务器为参数值使用XMLRPC数据类型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其中包括:strings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integers, floats,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lists, dictionaries,   iso8601 dates,  </a:t>
            </a:r>
          </a:p>
          <a:p>
            <a:pPr>
              <a:lnSpc>
                <a:spcPct val="15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and base64-encoded data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464560" y="450360"/>
            <a:ext cx="16034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4695480" y="2385120"/>
            <a:ext cx="3028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通信架构（下）</a:t>
            </a:r>
          </a:p>
        </p:txBody>
      </p:sp>
      <p:sp>
        <p:nvSpPr>
          <p:cNvPr id="182" name="CustomShape 5"/>
          <p:cNvSpPr/>
          <p:nvPr/>
        </p:nvSpPr>
        <p:spPr>
          <a:xfrm>
            <a:off x="4795920" y="3104280"/>
            <a:ext cx="2827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3.2.4 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6520" y="122040"/>
            <a:ext cx="20656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486160" y="450360"/>
            <a:ext cx="9907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教学提纲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018510" y="1172570"/>
            <a:ext cx="2313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67480" y="1862190"/>
            <a:ext cx="2999880" cy="48384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312500" y="1922260"/>
            <a:ext cx="745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067480" y="2455885"/>
            <a:ext cx="3673440" cy="50800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312500" y="2526840"/>
            <a:ext cx="745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067480" y="3073740"/>
            <a:ext cx="3169800" cy="445135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1312500" y="3121590"/>
            <a:ext cx="745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067480" y="3628730"/>
            <a:ext cx="2768760" cy="489585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1309260" y="3683910"/>
            <a:ext cx="7524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2064960" y="1920900"/>
            <a:ext cx="2297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Service通信方式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2064960" y="2528000"/>
            <a:ext cx="29102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2055960" y="3113000"/>
            <a:ext cx="2583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Parameter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2065710" y="3690360"/>
            <a:ext cx="1781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2056050" y="4228170"/>
            <a:ext cx="3576600" cy="461010"/>
          </a:xfrm>
          <a:prstGeom prst="homePlate">
            <a:avLst>
              <a:gd name="adj" fmla="val 50000"/>
            </a:avLst>
          </a:prstGeom>
          <a:solidFill>
            <a:srgbClr val="C3DB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1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1299540" y="4277910"/>
            <a:ext cx="745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64560" y="450360"/>
            <a:ext cx="16034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73710" y="1061720"/>
            <a:ext cx="8867140" cy="148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类似service，带有状态反馈的通信方式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通常用在长时间、可抢占的任务中</a:t>
            </a:r>
            <a:endParaRPr lang="en-US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9825" y="1728470"/>
            <a:ext cx="7741285" cy="340106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464560" y="450360"/>
            <a:ext cx="16034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89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80665" y="2108835"/>
            <a:ext cx="6436995" cy="328930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076960" y="1121410"/>
            <a:ext cx="9844405" cy="1104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client和server之间通过actionlib定义的”action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protocol”进行通讯。这种通讯协议是基于ROS的消息机制实现的，为用户提供了client和server的接口，接口如下图所示：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464560" y="450360"/>
            <a:ext cx="16034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059180" y="1198245"/>
            <a:ext cx="9810750" cy="1356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在上边的action的接口框图上，我们可以看到，client向server端发布任务目标以及在必要的时候取消任务，server会向client发布当前的状态，实时的反馈和最终的任务结果</a:t>
            </a:r>
          </a:p>
        </p:txBody>
      </p:sp>
      <p:sp>
        <p:nvSpPr>
          <p:cNvPr id="194" name="CustomShape 4"/>
          <p:cNvSpPr/>
          <p:nvPr/>
        </p:nvSpPr>
        <p:spPr>
          <a:xfrm>
            <a:off x="1284270" y="2078670"/>
            <a:ext cx="8779173" cy="34770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goal:</a:t>
            </a:r>
            <a:r>
              <a:rPr lang="en-US" sz="1600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任务目标</a:t>
            </a:r>
            <a:endParaRPr lang="en-US" sz="1600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cancel:</a:t>
            </a:r>
            <a:r>
              <a:rPr lang="en-US" sz="1600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请求取消任务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status:</a:t>
            </a:r>
            <a:r>
              <a:rPr lang="en-US" sz="1600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通知client当前的状态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feedback:</a:t>
            </a:r>
            <a:r>
              <a:rPr lang="en-US" sz="1600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周期反馈任务运行的监控数据</a:t>
            </a:r>
            <a:endParaRPr lang="en-US" sz="1600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result:</a:t>
            </a:r>
            <a:r>
              <a:rPr lang="en-US" sz="1600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向client发送任务的执行结果，这个topic只会发布一次</a:t>
            </a:r>
            <a:r>
              <a:rPr lang="en-US" sz="1600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4695480" y="2358450"/>
            <a:ext cx="3028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通信架构（下）</a:t>
            </a:r>
          </a:p>
        </p:txBody>
      </p:sp>
      <p:sp>
        <p:nvSpPr>
          <p:cNvPr id="198" name="CustomShape 4"/>
          <p:cNvSpPr/>
          <p:nvPr/>
        </p:nvSpPr>
        <p:spPr>
          <a:xfrm>
            <a:off x="4795920" y="3059830"/>
            <a:ext cx="28274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3.2.5 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421000" y="450360"/>
            <a:ext cx="2705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421000" y="450360"/>
            <a:ext cx="2705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76325" y="1285875"/>
            <a:ext cx="9818370" cy="831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利用动作库进行请求响应，动作的内容格式应包含三个部分，目标、反馈、结果。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3508" y="1951857"/>
            <a:ext cx="1112520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sz="1600" b="1" i="0" u="none" strike="noStrike" baseline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机器人执行一个动作，应该有明确的移动目标信息，包括一些参数的设定，方向、角度、速度等等。</a:t>
            </a: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从而使机器人完成动作任务。</a:t>
            </a: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反馈</a:t>
            </a:r>
            <a:endParaRPr lang="zh-CN" altLang="en-US" sz="1600" b="1" i="0" u="none" strike="noStrike" baseline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在动作进行的过程中，应该有实时的状态信息反馈给服务器的实施者，告诉实施者动作完成的状态，</a:t>
            </a: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可以使实施者作出准确的判断去修正命令。</a:t>
            </a: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1600" b="1" i="0" u="none" strike="noStrike" baseline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当运动完成时，动作服务器把本次运动的结果数据发送给客户端，使客户端得到本次动作的全部信息，</a:t>
            </a:r>
          </a:p>
          <a:p>
            <a:pPr>
              <a:lnSpc>
                <a:spcPct val="150000"/>
              </a:lnSpc>
            </a:pPr>
            <a:r>
              <a:rPr lang="zh-CN" altLang="en-US" sz="1600" i="0" u="none" strike="noStrike" baseline="0" dirty="0" smtClean="0">
                <a:latin typeface="微软雅黑" panose="020B0503020204020204" charset="-122"/>
                <a:ea typeface="微软雅黑" panose="020B0503020204020204" charset="-122"/>
              </a:rPr>
              <a:t>例如可能包含机器人的运动时长，最终姿势等等。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421000" y="450360"/>
            <a:ext cx="2705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68395" y="1153880"/>
            <a:ext cx="67842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action文件格式示例：</a:t>
            </a:r>
          </a:p>
        </p:txBody>
      </p:sp>
      <p:pic>
        <p:nvPicPr>
          <p:cNvPr id="203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65860" y="1669415"/>
            <a:ext cx="8563610" cy="3020695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421000" y="450360"/>
            <a:ext cx="2705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07765" y="1122765"/>
            <a:ext cx="67842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</a:t>
            </a:r>
            <a:r>
              <a:rPr lang="zh-CN" alt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实例讲解：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332" y="1533103"/>
            <a:ext cx="94657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DoDishes.action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文件，包括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三个部分，目标，结果，反馈：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29546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6549" y="2279288"/>
            <a:ext cx="8563610" cy="30206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421000" y="450360"/>
            <a:ext cx="27050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51560" y="1085215"/>
            <a:ext cx="10299700" cy="4982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修改文件夹里CmakeLists.txt如下内容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find_package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(catkin REQUIRED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genmsg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add_action_files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(DIRECTORY action FILES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DoDishes.action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generate_messages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(DEPENDENCIES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 184"/>
          <p:cNvSpPr/>
          <p:nvPr/>
        </p:nvSpPr>
        <p:spPr>
          <a:xfrm>
            <a:off x="1239520" y="178054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84"/>
          <p:cNvSpPr/>
          <p:nvPr/>
        </p:nvSpPr>
        <p:spPr>
          <a:xfrm>
            <a:off x="1239520" y="213868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013425" y="1025775"/>
            <a:ext cx="8638920" cy="409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修改package.xml,添加所需要的依赖如下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1.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3.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4. &lt;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actionlib_msgs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run_depend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</p:txBody>
      </p:sp>
      <p:sp>
        <p:nvSpPr>
          <p:cNvPr id="209" name="TextShape 3"/>
          <p:cNvSpPr txBox="1"/>
          <p:nvPr/>
        </p:nvSpPr>
        <p:spPr>
          <a:xfrm>
            <a:off x="2520000" y="432000"/>
            <a:ext cx="3024000" cy="39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4" name=" 184"/>
          <p:cNvSpPr/>
          <p:nvPr/>
        </p:nvSpPr>
        <p:spPr>
          <a:xfrm>
            <a:off x="1177290" y="168275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84"/>
          <p:cNvSpPr/>
          <p:nvPr/>
        </p:nvSpPr>
        <p:spPr>
          <a:xfrm>
            <a:off x="1177290" y="204089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84"/>
          <p:cNvSpPr/>
          <p:nvPr/>
        </p:nvSpPr>
        <p:spPr>
          <a:xfrm>
            <a:off x="1177290" y="243205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1177290" y="2814320"/>
            <a:ext cx="75565" cy="75565"/>
          </a:xfrm>
          <a:prstGeom prst="ellipse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89025" y="1031875"/>
            <a:ext cx="8639175" cy="69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现在就可以进行编译了，编译完成后会产生一系列的.msg文件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92495" y="1561384"/>
            <a:ext cx="9215280" cy="3948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DoDishesActionFeedback.msg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DoDishesActionGoal.msg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DoDishesActionResult.msg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DoDishesFeedback.msg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DoDishesGoal.msg</a:t>
            </a:r>
          </a:p>
          <a:p>
            <a:pPr>
              <a:lnSpc>
                <a:spcPct val="15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DoDishesResult.msg</a:t>
            </a: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2555280" y="448920"/>
            <a:ext cx="2952000" cy="39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87280" y="122040"/>
            <a:ext cx="2013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5280" y="450360"/>
            <a:ext cx="1716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695480" y="2385120"/>
            <a:ext cx="3028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865760" y="3039240"/>
            <a:ext cx="25664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3.2.1 Service通信方式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15" name="图片 214"/>
          <p:cNvPicPr/>
          <p:nvPr/>
        </p:nvPicPr>
        <p:blipFill>
          <a:blip r:embed="rId3"/>
          <a:srcRect l="2826" r="13436"/>
          <a:stretch>
            <a:fillRect/>
          </a:stretch>
        </p:blipFill>
        <p:spPr>
          <a:xfrm>
            <a:off x="1670685" y="1666875"/>
            <a:ext cx="8635365" cy="196596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044395" y="1048495"/>
            <a:ext cx="878328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使用rosmsg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list命令查看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217" name="CustomShape 3"/>
          <p:cNvSpPr/>
          <p:nvPr/>
        </p:nvSpPr>
        <p:spPr>
          <a:xfrm>
            <a:off x="1670505" y="3872670"/>
            <a:ext cx="943128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从这里我们也可以看到，action确实是基于message实现的</a:t>
            </a:r>
            <a:endParaRPr lang="en-US" sz="16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2520000" y="432000"/>
            <a:ext cx="3456000" cy="39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Action数据格式.action文件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525320" y="630435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183920" y="2270880"/>
            <a:ext cx="37094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谢    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465280" y="450360"/>
            <a:ext cx="1716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049145" y="1315095"/>
            <a:ext cx="657360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Service是ROS中的同步通信方式</a:t>
            </a:r>
          </a:p>
          <a:p>
            <a:pPr algn="ctr">
              <a:lnSpc>
                <a:spcPct val="15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Node间可以通过request-reply方式通信</a:t>
            </a:r>
          </a:p>
        </p:txBody>
      </p:sp>
      <p:pic>
        <p:nvPicPr>
          <p:cNvPr id="110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12905" y="2406895"/>
            <a:ext cx="6009840" cy="155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465280" y="450360"/>
            <a:ext cx="1716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4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287145" y="1055370"/>
            <a:ext cx="9617710" cy="43554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75440" y="111600"/>
            <a:ext cx="15987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465280" y="450360"/>
            <a:ext cx="1716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Service通信方式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060720" y="1416770"/>
            <a:ext cx="571356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rosservice命令</a:t>
            </a:r>
          </a:p>
        </p:txBody>
      </p:sp>
      <p:sp>
        <p:nvSpPr>
          <p:cNvPr id="119" name="CustomShape 5"/>
          <p:cNvSpPr/>
          <p:nvPr/>
        </p:nvSpPr>
        <p:spPr>
          <a:xfrm>
            <a:off x="2374265" y="2374900"/>
            <a:ext cx="8571230" cy="3208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list                          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info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call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type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service_name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uri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find                                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rosservice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6593205" y="2374900"/>
            <a:ext cx="6583045" cy="3208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列出当前所有活跃的service</a:t>
            </a: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显示某个service的属性信息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调用某个service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打印服务类型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打印服务的uri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按服务类型查找服务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b="0" strike="noStrike" spc="-1" dirty="0" err="1">
                <a:solidFill>
                  <a:srgbClr val="F85208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打印服务参数</a:t>
            </a: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F85208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526200" y="1829520"/>
            <a:ext cx="5331240" cy="328644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749520" y="111600"/>
            <a:ext cx="15987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4731040" y="2376230"/>
            <a:ext cx="3028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778140" y="3077610"/>
            <a:ext cx="28274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3.2.2 Service数据格式 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69355" y="1213120"/>
            <a:ext cx="7884000" cy="7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.srv文件：包括请求（request）和响应（reply）两部分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0" name="图片 129"/>
          <p:cNvPicPr/>
          <p:nvPr/>
        </p:nvPicPr>
        <p:blipFill>
          <a:blip r:embed="rId3"/>
          <a:srcRect r="36201"/>
          <a:stretch>
            <a:fillRect/>
          </a:stretch>
        </p:blipFill>
        <p:spPr>
          <a:xfrm>
            <a:off x="1557655" y="1807845"/>
            <a:ext cx="6658610" cy="25914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1520" y="122040"/>
            <a:ext cx="19674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       通信架构（下）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421000" y="450360"/>
            <a:ext cx="2546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Service数据格式.srv文件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525320" y="6277680"/>
            <a:ext cx="1396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46382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中国大学慕课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56695" y="1177470"/>
            <a:ext cx="2066040" cy="7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.msg文件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5" name="图片 134"/>
          <p:cNvPicPr/>
          <p:nvPr/>
        </p:nvPicPr>
        <p:blipFill>
          <a:blip r:embed="rId3"/>
          <a:stretch>
            <a:fillRect/>
          </a:stretch>
        </p:blipFill>
        <p:spPr>
          <a:xfrm>
            <a:off x="1463320" y="1762680"/>
            <a:ext cx="7295040" cy="31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981</Words>
  <Application>Microsoft Office PowerPoint</Application>
  <PresentationFormat>宽屏</PresentationFormat>
  <Paragraphs>219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DejaVu Sans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孙乐璇</cp:lastModifiedBy>
  <cp:revision>434</cp:revision>
  <dcterms:created xsi:type="dcterms:W3CDTF">2017-08-03T09:01:00Z</dcterms:created>
  <dcterms:modified xsi:type="dcterms:W3CDTF">2018-07-29T09:00:00Z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2052-11.1.0.7720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