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3"/>
  </p:notesMasterIdLst>
  <p:handoutMasterIdLst>
    <p:handoutMasterId r:id="rId24"/>
  </p:handoutMasterIdLst>
  <p:sldIdLst>
    <p:sldId id="432" r:id="rId2"/>
    <p:sldId id="445" r:id="rId3"/>
    <p:sldId id="433" r:id="rId4"/>
    <p:sldId id="434" r:id="rId5"/>
    <p:sldId id="435" r:id="rId6"/>
    <p:sldId id="436" r:id="rId7"/>
    <p:sldId id="437" r:id="rId8"/>
    <p:sldId id="438" r:id="rId9"/>
    <p:sldId id="443" r:id="rId10"/>
    <p:sldId id="446" r:id="rId11"/>
    <p:sldId id="453" r:id="rId12"/>
    <p:sldId id="454" r:id="rId13"/>
    <p:sldId id="455" r:id="rId14"/>
    <p:sldId id="458" r:id="rId15"/>
    <p:sldId id="456" r:id="rId16"/>
    <p:sldId id="457" r:id="rId17"/>
    <p:sldId id="439" r:id="rId18"/>
    <p:sldId id="440" r:id="rId19"/>
    <p:sldId id="441" r:id="rId20"/>
    <p:sldId id="442" r:id="rId21"/>
    <p:sldId id="44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841"/>
    <a:srgbClr val="A1CB46"/>
    <a:srgbClr val="B3D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225" autoAdjust="0"/>
  </p:normalViewPr>
  <p:slideViewPr>
    <p:cSldViewPr snapToGrid="0">
      <p:cViewPr varScale="1">
        <p:scale>
          <a:sx n="63" d="100"/>
          <a:sy n="63" d="100"/>
        </p:scale>
        <p:origin x="9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99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柴长坤" userId="45319d9e2ff069ec" providerId="LiveId" clId="{61E00792-9E82-417B-B354-978D208E3675}"/>
    <pc:docChg chg="undo custSel addSld delSld modSld sldOrd">
      <pc:chgData name="柴长坤" userId="45319d9e2ff069ec" providerId="LiveId" clId="{61E00792-9E82-417B-B354-978D208E3675}" dt="2018-02-11T07:12:11.049" v="1600"/>
      <pc:docMkLst>
        <pc:docMk/>
      </pc:docMkLst>
      <pc:sldChg chg="addSp delSp modSp">
        <pc:chgData name="柴长坤" userId="45319d9e2ff069ec" providerId="LiveId" clId="{61E00792-9E82-417B-B354-978D208E3675}" dt="2018-01-16T01:38:12.475" v="290" actId="478"/>
        <pc:sldMkLst>
          <pc:docMk/>
          <pc:sldMk cId="0" sldId="298"/>
        </pc:sldMkLst>
        <pc:spChg chg="add del mod">
          <ac:chgData name="柴长坤" userId="45319d9e2ff069ec" providerId="LiveId" clId="{61E00792-9E82-417B-B354-978D208E3675}" dt="2018-01-16T01:38:11.147" v="286" actId="478"/>
          <ac:spMkLst>
            <pc:docMk/>
            <pc:sldMk cId="0" sldId="298"/>
            <ac:spMk id="3" creationId="{D25A05E6-1F1F-4C03-90AA-FF9E2A30C2E5}"/>
          </ac:spMkLst>
        </pc:spChg>
        <pc:spChg chg="mod">
          <ac:chgData name="柴长坤" userId="45319d9e2ff069ec" providerId="LiveId" clId="{61E00792-9E82-417B-B354-978D208E3675}" dt="2018-01-16T01:38:12.475" v="290" actId="478"/>
          <ac:spMkLst>
            <pc:docMk/>
            <pc:sldMk cId="0" sldId="298"/>
            <ac:spMk id="6" creationId="{B271FF34-5904-4CAF-8224-D9EEAC367AF0}"/>
          </ac:spMkLst>
        </pc:spChg>
      </pc:sldChg>
      <pc:sldChg chg="addSp delSp modTransition modAnim">
        <pc:chgData name="柴长坤" userId="45319d9e2ff069ec" providerId="LiveId" clId="{61E00792-9E82-417B-B354-978D208E3675}" dt="2018-02-11T07:12:11.049" v="1600"/>
        <pc:sldMkLst>
          <pc:docMk/>
          <pc:sldMk cId="0" sldId="340"/>
        </pc:sldMkLst>
        <pc:picChg chg="add del">
          <ac:chgData name="柴长坤" userId="45319d9e2ff069ec" providerId="LiveId" clId="{61E00792-9E82-417B-B354-978D208E3675}" dt="2018-02-11T07:12:11.049" v="1600"/>
          <ac:picMkLst>
            <pc:docMk/>
            <pc:sldMk cId="0" sldId="340"/>
            <ac:picMk id="2" creationId="{FF2953E9-186E-49C0-BEB8-58332D32DE3C}"/>
          </ac:picMkLst>
        </pc:picChg>
      </pc:sldChg>
      <pc:sldChg chg="addSp delSp modSp">
        <pc:chgData name="柴长坤" userId="45319d9e2ff069ec" providerId="LiveId" clId="{61E00792-9E82-417B-B354-978D208E3675}" dt="2018-01-30T02:24:06.428" v="433" actId="478"/>
        <pc:sldMkLst>
          <pc:docMk/>
          <pc:sldMk cId="2608076846" sldId="383"/>
        </pc:sldMkLst>
        <pc:spChg chg="mod">
          <ac:chgData name="柴长坤" userId="45319d9e2ff069ec" providerId="LiveId" clId="{61E00792-9E82-417B-B354-978D208E3675}" dt="2018-01-30T02:05:28.898" v="426" actId="478"/>
          <ac:spMkLst>
            <pc:docMk/>
            <pc:sldMk cId="2608076846" sldId="383"/>
            <ac:spMk id="6" creationId="{7E533300-0D6F-4437-A6B4-D82A476DC9C3}"/>
          </ac:spMkLst>
        </pc:spChg>
        <pc:picChg chg="add del mod modCrop">
          <ac:chgData name="柴长坤" userId="45319d9e2ff069ec" providerId="LiveId" clId="{61E00792-9E82-417B-B354-978D208E3675}" dt="2018-01-30T02:24:06.428" v="433" actId="478"/>
          <ac:picMkLst>
            <pc:docMk/>
            <pc:sldMk cId="2608076846" sldId="383"/>
            <ac:picMk id="3" creationId="{AC80575A-26AD-4FBF-9A03-35D79F1C760C}"/>
          </ac:picMkLst>
        </pc:picChg>
      </pc:sldChg>
    </pc:docChg>
  </pc:docChgLst>
  <pc:docChgLst>
    <pc:chgData name="柴长坤" userId="45319d9e2ff069ec" providerId="LiveId" clId="{FE914E49-AFBF-4975-B61B-3ED0F43F9DC8}"/>
    <pc:docChg chg="custSel addSld modSld">
      <pc:chgData name="柴长坤" userId="45319d9e2ff069ec" providerId="LiveId" clId="{FE914E49-AFBF-4975-B61B-3ED0F43F9DC8}" dt="2018-03-12T03:21:53.234" v="35"/>
      <pc:docMkLst>
        <pc:docMk/>
      </pc:docMkLst>
      <pc:sldChg chg="modSp">
        <pc:chgData name="柴长坤" userId="45319d9e2ff069ec" providerId="LiveId" clId="{FE914E49-AFBF-4975-B61B-3ED0F43F9DC8}" dt="2018-03-07T13:58:59.149" v="3" actId="1076"/>
        <pc:sldMkLst>
          <pc:docMk/>
          <pc:sldMk cId="0" sldId="263"/>
        </pc:sldMkLst>
        <pc:spChg chg="mod">
          <ac:chgData name="柴长坤" userId="45319d9e2ff069ec" providerId="LiveId" clId="{FE914E49-AFBF-4975-B61B-3ED0F43F9DC8}" dt="2018-03-07T13:58:59.149" v="3" actId="1076"/>
          <ac:spMkLst>
            <pc:docMk/>
            <pc:sldMk cId="0" sldId="263"/>
            <ac:spMk id="5" creationId="{00000000-0000-0000-0000-000000000000}"/>
          </ac:spMkLst>
        </pc:spChg>
      </pc:sldChg>
      <pc:sldChg chg="addSp delSp modSp add">
        <pc:chgData name="柴长坤" userId="45319d9e2ff069ec" providerId="LiveId" clId="{FE914E49-AFBF-4975-B61B-3ED0F43F9DC8}" dt="2018-03-07T14:14:03.187" v="34" actId="1076"/>
        <pc:sldMkLst>
          <pc:docMk/>
          <pc:sldMk cId="635187493" sldId="428"/>
        </pc:sldMkLst>
        <pc:spChg chg="del">
          <ac:chgData name="柴长坤" userId="45319d9e2ff069ec" providerId="LiveId" clId="{FE914E49-AFBF-4975-B61B-3ED0F43F9DC8}" dt="2018-03-07T14:11:29.141" v="5" actId="478"/>
          <ac:spMkLst>
            <pc:docMk/>
            <pc:sldMk cId="635187493" sldId="428"/>
            <ac:spMk id="2" creationId="{A8125753-D896-4B8D-BBC7-22589D017562}"/>
          </ac:spMkLst>
        </pc:spChg>
        <pc:spChg chg="del">
          <ac:chgData name="柴长坤" userId="45319d9e2ff069ec" providerId="LiveId" clId="{FE914E49-AFBF-4975-B61B-3ED0F43F9DC8}" dt="2018-03-07T14:11:29.141" v="5" actId="478"/>
          <ac:spMkLst>
            <pc:docMk/>
            <pc:sldMk cId="635187493" sldId="428"/>
            <ac:spMk id="3" creationId="{1B45259B-D1E4-47B7-98CE-6EE4618D85F9}"/>
          </ac:spMkLst>
        </pc:spChg>
        <pc:spChg chg="add mod">
          <ac:chgData name="柴长坤" userId="45319d9e2ff069ec" providerId="LiveId" clId="{FE914E49-AFBF-4975-B61B-3ED0F43F9DC8}" dt="2018-03-07T14:14:03.187" v="34" actId="1076"/>
          <ac:spMkLst>
            <pc:docMk/>
            <pc:sldMk cId="635187493" sldId="428"/>
            <ac:spMk id="5" creationId="{B283134B-9624-4552-81C6-41E593F2CCCE}"/>
          </ac:spMkLst>
        </pc:spChg>
        <pc:picChg chg="add mod modCrop">
          <ac:chgData name="柴长坤" userId="45319d9e2ff069ec" providerId="LiveId" clId="{FE914E49-AFBF-4975-B61B-3ED0F43F9DC8}" dt="2018-03-07T14:13:17.610" v="13" actId="1076"/>
          <ac:picMkLst>
            <pc:docMk/>
            <pc:sldMk cId="635187493" sldId="428"/>
            <ac:picMk id="4" creationId="{3DC47614-32FA-4287-9106-83A87F818616}"/>
          </ac:picMkLst>
        </pc:picChg>
      </pc:sldChg>
      <pc:sldChg chg="add">
        <pc:chgData name="柴长坤" userId="45319d9e2ff069ec" providerId="LiveId" clId="{FE914E49-AFBF-4975-B61B-3ED0F43F9DC8}" dt="2018-03-12T03:21:53.234" v="35"/>
        <pc:sldMkLst>
          <pc:docMk/>
          <pc:sldMk cId="1630252147" sldId="429"/>
        </pc:sldMkLst>
      </pc:sldChg>
      <pc:sldChg chg="add">
        <pc:chgData name="柴长坤" userId="45319d9e2ff069ec" providerId="LiveId" clId="{FE914E49-AFBF-4975-B61B-3ED0F43F9DC8}" dt="2018-03-12T03:21:53.234" v="35"/>
        <pc:sldMkLst>
          <pc:docMk/>
          <pc:sldMk cId="2709743475" sldId="430"/>
        </pc:sldMkLst>
      </pc:sldChg>
      <pc:sldChg chg="add">
        <pc:chgData name="柴长坤" userId="45319d9e2ff069ec" providerId="LiveId" clId="{FE914E49-AFBF-4975-B61B-3ED0F43F9DC8}" dt="2018-03-12T03:21:53.234" v="35"/>
        <pc:sldMkLst>
          <pc:docMk/>
          <pc:sldMk cId="4268419725" sldId="431"/>
        </pc:sldMkLst>
      </pc:sldChg>
      <pc:sldChg chg="add">
        <pc:chgData name="柴长坤" userId="45319d9e2ff069ec" providerId="LiveId" clId="{FE914E49-AFBF-4975-B61B-3ED0F43F9DC8}" dt="2018-03-12T03:21:53.234" v="35"/>
        <pc:sldMkLst>
          <pc:docMk/>
          <pc:sldMk cId="1069356190" sldId="432"/>
        </pc:sldMkLst>
      </pc:sldChg>
      <pc:sldChg chg="add">
        <pc:chgData name="柴长坤" userId="45319d9e2ff069ec" providerId="LiveId" clId="{FE914E49-AFBF-4975-B61B-3ED0F43F9DC8}" dt="2018-03-12T03:21:53.234" v="35"/>
        <pc:sldMkLst>
          <pc:docMk/>
          <pc:sldMk cId="417274124" sldId="4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9582F01-1E12-405D-9D31-37D654173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5EEC1C-C839-405A-B52A-E82707BCFF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4B0CE-DD31-4006-9EF8-876F24F5147B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4666E5-C631-4E22-B105-A77F4C3D74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C1293-1D0E-4D11-9A6F-C37088507B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CC96-1DCB-41CF-A516-3136BFB36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9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26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B5D60-A246-4E03-83CD-2BE7D47C3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64A4A5-2E83-4EDC-9126-7FD0BA06E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E113F-707C-4933-BC5E-46D3AC97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D123-D937-4E90-A7B4-3514BE385564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15362-1DB4-414E-920B-C03D2689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BBE52-B2A0-40BD-936A-E30FF667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1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8B061-CBFB-43D8-B065-4163BDDD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B8ED3E-DA74-4DB0-B833-5D90D8760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BE772-CE0F-412A-91F5-9054316F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8-D047-4FDF-8892-384D0E631755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1DF54-D81D-44C4-BF65-D6D97715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6CC57-35B3-4B5D-90BA-D27EFB1F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3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E22A02-EF63-498B-9082-0F364E8C3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524D0-8232-4A33-A2AA-E5C0A3FC7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E495C-A5BB-4208-BA22-A7A4736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CB82-E08A-4A3F-A500-10E4EF0932C6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A99BB-C61B-48AF-A82A-27EB7B59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ECA64-A81D-453A-A1F0-095EF2F8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4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C9CD1-D14F-4FBB-A02B-A03E862D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8C1EB-C24A-416A-83D5-19C9A35D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39B56-3383-4796-8D44-2AE44DEC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F3C8-0666-4467-AF24-7ADD71861BD1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962CD-9E34-463D-A0F0-A31432C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164CF-3E9F-4DCA-92DF-34CB1272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0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C41DA-5980-4BD4-BA90-82E82E69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5CC5C-C925-4D6D-ABFC-FF22383C3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60A1A-347C-4CBD-B725-DDEA020F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903B-02D4-43E2-8F85-5E61B2EA2A02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FFDE6-F0E1-4F35-97A8-7EBCBEF8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CEBDB-B0D4-40A2-9E3C-5AFB1AFA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4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4C765-5464-4D58-97D1-D762E3E9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017C0-734A-4859-BD5F-10E151AD1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9C9662-7E18-4899-8819-BD169775E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E8C64-5D67-4301-B705-4753496A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F913-24D3-4A28-B5C8-B89C1B9A9DE7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D6DE6-5808-4063-8FD6-BBDA2610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CFF21-D51D-460D-B582-58AD0486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9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6A73B-982B-4F03-9758-88A8D522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46AE9-2B84-4698-AE80-E0D159215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2F98A-31D4-4CE9-AFC0-17283CAA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6DF604-82B7-4968-BE96-D55CB7AD0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B66933-4147-4A6E-B1FC-984446895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A7EFDE-B742-498E-93D7-FCE15414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250F-71D5-4877-AFE6-1330B88E5163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4076AB-87A6-40E9-AD2E-084E9430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2EA7AC-0825-48B8-AC58-2515BF07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18C3D-CA66-46FB-800D-4996FDFB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0DF56F-44EC-434B-971B-AE20F8E0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BE-B13B-42B2-AB65-21FE2030294E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93DE8-0065-4E66-BBD5-AE66A60F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04F56A-1301-4C94-9F92-0644568B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0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FEE6AF-2DFD-43DD-A511-1953670E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A7C-EB53-41D9-B79F-6ED92FE96E69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8B519-CE2F-4E80-98B0-D083F715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1C3C2D-E538-4023-A188-A0A22B1E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13DA9-B11A-473F-92C2-FABCF678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E1D9A-5061-49ED-97AE-6FFF2D6C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28F6D-50EE-4E29-89BB-2C72B0A25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1A18F-E158-4EFA-A47D-EA96F450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844-D148-4EA1-BC12-F501B0C60E24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3D15A-7205-4B9C-B251-2C1C8AF3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B048B-26AA-489D-ADF2-1675B950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0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4CD3D-AFA3-4C58-8261-96FC8CA3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EED674-10B6-40D7-AF1C-36852EC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919AB-784E-45F8-8569-AC479C0F0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7E99C6-8D51-4D4D-A234-CCC841EC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F42C-8E4F-4A4E-84B0-E7A43DAFA6A4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5BA1E-3353-4237-8032-2F75A069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0470C-F8D8-42BB-B5D3-A48FE0A1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13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6DFD7E-F74A-4F2F-98CE-CFF2E1B6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F7AB83-0DEC-4AA1-98E3-BE04495C6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501D6-B87C-4326-99A5-0DA156107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AC43-894D-4B17-A454-2D5D7BED7018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803C7-E4EE-4918-A5A9-77A5A0B82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90E8B-B233-4D3E-B20B-D356FD710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9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10">
            <a:extLst>
              <a:ext uri="{FF2B5EF4-FFF2-40B4-BE49-F238E27FC236}">
                <a16:creationId xmlns:a16="http://schemas.microsoft.com/office/drawing/2014/main" id="{664478C7-124D-49B3-AA59-2B7FB13A7911}"/>
              </a:ext>
            </a:extLst>
          </p:cNvPr>
          <p:cNvGrpSpPr/>
          <p:nvPr/>
        </p:nvGrpSpPr>
        <p:grpSpPr>
          <a:xfrm>
            <a:off x="2968336" y="777935"/>
            <a:ext cx="5806398" cy="3393440"/>
            <a:chOff x="2968336" y="838895"/>
            <a:chExt cx="5806398" cy="3393440"/>
          </a:xfrm>
        </p:grpSpPr>
        <p:cxnSp>
          <p:nvCxnSpPr>
            <p:cNvPr id="11" name="直接连接符 7">
              <a:extLst>
                <a:ext uri="{FF2B5EF4-FFF2-40B4-BE49-F238E27FC236}">
                  <a16:creationId xmlns:a16="http://schemas.microsoft.com/office/drawing/2014/main" id="{31FEFDA3-BA91-472E-84DC-A3955529F6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8">
              <a:extLst>
                <a:ext uri="{FF2B5EF4-FFF2-40B4-BE49-F238E27FC236}">
                  <a16:creationId xmlns:a16="http://schemas.microsoft.com/office/drawing/2014/main" id="{B38A172B-C303-41DC-8F34-DDC9237830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D94835BD-AB87-4019-9FA2-41EF124BAD52}"/>
                </a:ext>
              </a:extLst>
            </p:cNvPr>
            <p:cNvSpPr txBox="1">
              <a:spLocks/>
            </p:cNvSpPr>
            <p:nvPr/>
          </p:nvSpPr>
          <p:spPr>
            <a:xfrm>
              <a:off x="3127433" y="1356938"/>
              <a:ext cx="4716085" cy="26969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x-none" altLang="zh-CN" sz="4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ROS</a:t>
              </a:r>
              <a:r>
                <a:rPr lang="zh-CN" altLang="en-US" sz="4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入门教程</a:t>
              </a:r>
              <a:br>
                <a:rPr lang="en-US" altLang="zh-CN" sz="4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</a:br>
              <a:r>
                <a:rPr lang="en-US" altLang="zh-CN" sz="4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4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---</a:t>
              </a:r>
              <a:r>
                <a:rPr lang="en-US" altLang="zh-CN" sz="4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Rosbag</a:t>
              </a:r>
              <a:endPara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</a:pPr>
              <a:endPara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</a:pPr>
              <a:endPara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</a:pPr>
              <a:endPara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endParaRPr lang="x-none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35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E3D81-7D07-479A-A9D5-C4468613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C3607-1597-4370-833F-ADE734AB2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运行结果分析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可以看到有消息记录包文件本身的信息，例如创建的日期、持续时间、文件大小，以及内部消息的数量和文件的压缩格式（如果有压缩）。然后，我们还会有文件内部数据类型的列表。</a:t>
            </a:r>
          </a:p>
        </p:txBody>
      </p:sp>
    </p:spTree>
    <p:extLst>
      <p:ext uri="{BB962C8B-B14F-4D97-AF65-F5344CB8AC3E}">
        <p14:creationId xmlns:p14="http://schemas.microsoft.com/office/powerpoint/2010/main" val="293716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3F625-2AB6-440B-9C9A-79E9410E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2</a:t>
            </a:r>
            <a:r>
              <a:rPr lang="zh-CN" altLang="en-US" sz="3200" b="1" dirty="0">
                <a:latin typeface="+mn-ea"/>
                <a:ea typeface="+mn-ea"/>
              </a:rPr>
              <a:t>（</a:t>
            </a:r>
            <a:r>
              <a:rPr lang="en-US" altLang="zh-CN" sz="3200" b="1" dirty="0">
                <a:latin typeface="+mn-ea"/>
                <a:ea typeface="+mn-ea"/>
              </a:rPr>
              <a:t>10</a:t>
            </a:r>
            <a:r>
              <a:rPr lang="zh-CN" altLang="en-US" sz="3200" b="1" dirty="0">
                <a:latin typeface="+mn-ea"/>
                <a:ea typeface="+mn-ea"/>
              </a:rPr>
              <a:t>分钟）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B1DC2-7912-49F0-956D-3A63C91AB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使用</a:t>
            </a:r>
            <a:r>
              <a:rPr lang="de-DE" altLang="zh-CN" dirty="0">
                <a:latin typeface="+mn-ea"/>
              </a:rPr>
              <a:t>GUI</a:t>
            </a:r>
            <a:r>
              <a:rPr lang="zh-CN" altLang="en-US" dirty="0">
                <a:latin typeface="+mn-ea"/>
              </a:rPr>
              <a:t>工具</a:t>
            </a:r>
            <a:r>
              <a:rPr lang="de-DE" altLang="zh-CN" b="1" dirty="0" err="1">
                <a:latin typeface="+mn-ea"/>
              </a:rPr>
              <a:t>rqt_bag</a:t>
            </a:r>
            <a:r>
              <a:rPr lang="zh-CN" altLang="en-US" dirty="0">
                <a:latin typeface="+mn-ea"/>
              </a:rPr>
              <a:t>命令检查包信息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描述：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允许我们回放消息记录包、查看图像（如果有）、绘制标量数据图和消息的数据原结构</a:t>
            </a:r>
            <a:r>
              <a:rPr lang="de-DE" altLang="zh-CN" sz="2800" dirty="0">
                <a:latin typeface="+mn-ea"/>
              </a:rPr>
              <a:t>(RAW)。</a:t>
            </a: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只需要传递记录包文件的名称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要求：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Linux</a:t>
            </a:r>
            <a:r>
              <a:rPr lang="zh-CN" altLang="en-US" sz="2800" dirty="0">
                <a:latin typeface="+mn-ea"/>
              </a:rPr>
              <a:t>基础指令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能够使用命令行运行</a:t>
            </a:r>
            <a:r>
              <a:rPr lang="en-US" altLang="zh-CN" sz="2800" dirty="0" err="1">
                <a:latin typeface="+mn-ea"/>
              </a:rPr>
              <a:t>ros</a:t>
            </a:r>
            <a:r>
              <a:rPr lang="zh-CN" altLang="en-US" sz="2800" dirty="0">
                <a:latin typeface="+mn-ea"/>
              </a:rPr>
              <a:t>命令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528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20A5-F25D-44B0-8D43-FB73060D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子任务</a:t>
            </a:r>
            <a:r>
              <a:rPr lang="en-US" altLang="zh-CN" sz="3200" dirty="0">
                <a:latin typeface="+mn-ea"/>
                <a:ea typeface="+mn-ea"/>
              </a:rPr>
              <a:t>2</a:t>
            </a:r>
            <a:endParaRPr lang="de-DE" sz="32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56F2D-1B0B-46FF-A12B-6DB842C9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知识点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de-DE" altLang="zh-CN" sz="2800" dirty="0" err="1">
                <a:latin typeface="+mn-ea"/>
              </a:rPr>
              <a:t>rqt_bag</a:t>
            </a:r>
            <a:endParaRPr lang="de-DE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de-DE" altLang="zh-CN" sz="2800" dirty="0" err="1">
                <a:latin typeface="+mn-ea"/>
              </a:rPr>
              <a:t>rqt_plot</a:t>
            </a:r>
            <a:endParaRPr lang="de-DE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69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EEE09-901C-4B4F-831F-9CE2EAF1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子任务</a:t>
            </a:r>
            <a:r>
              <a:rPr lang="en-US" altLang="zh-CN" sz="3200" dirty="0">
                <a:latin typeface="+mn-ea"/>
                <a:ea typeface="+mn-ea"/>
              </a:rPr>
              <a:t>2</a:t>
            </a:r>
            <a:endParaRPr lang="de-DE" sz="32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48CE8-3C02-4A51-A6A5-0694E9F97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dirty="0"/>
              <a:t>演示</a:t>
            </a:r>
            <a:endParaRPr lang="en-US" altLang="zh-CN" dirty="0"/>
          </a:p>
          <a:p>
            <a:pPr lvl="1"/>
            <a:r>
              <a:rPr lang="zh-CN" altLang="en-US" sz="2800" dirty="0"/>
              <a:t>关闭终端</a:t>
            </a:r>
            <a:r>
              <a:rPr lang="en-US" altLang="zh-CN" sz="2800" dirty="0"/>
              <a:t>1</a:t>
            </a:r>
            <a:r>
              <a:rPr lang="zh-CN" altLang="en-US" sz="2800" dirty="0"/>
              <a:t>然后重新打开：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sz="2800" dirty="0"/>
              <a:t>   </a:t>
            </a:r>
            <a:r>
              <a:rPr lang="de-DE" sz="2800" dirty="0"/>
              <a:t>$ </a:t>
            </a:r>
            <a:r>
              <a:rPr lang="de-DE" sz="2800" b="1" dirty="0"/>
              <a:t>rqt</a:t>
            </a:r>
            <a:r>
              <a:rPr lang="en-US" sz="2800" b="1" dirty="0"/>
              <a:t>_bag</a:t>
            </a:r>
          </a:p>
          <a:p>
            <a:pPr marL="457200" lvl="1" indent="0">
              <a:buNone/>
            </a:pPr>
            <a:endParaRPr lang="de-DE" sz="2800" b="1" dirty="0"/>
          </a:p>
          <a:p>
            <a:pPr lvl="1"/>
            <a:r>
              <a:rPr lang="zh-CN" altLang="en-US" sz="2800" dirty="0"/>
              <a:t>在打开的</a:t>
            </a:r>
            <a:r>
              <a:rPr lang="en-US" altLang="zh-CN" sz="2800" dirty="0"/>
              <a:t>GUI</a:t>
            </a:r>
            <a:r>
              <a:rPr lang="zh-CN" altLang="en-US" sz="2800" dirty="0"/>
              <a:t>中</a:t>
            </a:r>
            <a:r>
              <a:rPr lang="en-US" altLang="zh-CN" sz="2800" dirty="0"/>
              <a:t>Load Bag</a:t>
            </a:r>
            <a:r>
              <a:rPr lang="zh-CN" altLang="en-US" sz="2800" dirty="0"/>
              <a:t>定位到课时</a:t>
            </a:r>
            <a:r>
              <a:rPr lang="en-US" altLang="zh-CN" sz="2800" dirty="0"/>
              <a:t>1</a:t>
            </a:r>
            <a:r>
              <a:rPr lang="zh-CN" altLang="en-US" sz="2800" dirty="0"/>
              <a:t>录制的</a:t>
            </a:r>
            <a:r>
              <a:rPr lang="en-US" altLang="zh-CN" sz="2800" dirty="0"/>
              <a:t>bag</a:t>
            </a:r>
            <a:r>
              <a:rPr lang="zh-CN" altLang="en-US" sz="2800" dirty="0"/>
              <a:t>文件，选中之后</a:t>
            </a:r>
            <a:r>
              <a:rPr lang="en-US" altLang="zh-CN" sz="2800" dirty="0"/>
              <a:t>Open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r>
              <a:rPr lang="zh-CN" altLang="en-US" sz="2800" dirty="0"/>
              <a:t>点击</a:t>
            </a:r>
            <a:r>
              <a:rPr lang="en-US" altLang="zh-CN" sz="2800" dirty="0"/>
              <a:t>Play/Pause</a:t>
            </a:r>
            <a:r>
              <a:rPr lang="zh-CN" altLang="en-US" sz="2800" dirty="0"/>
              <a:t>即可像在命令行中一样回放</a:t>
            </a:r>
            <a:r>
              <a:rPr lang="en-US" altLang="zh-CN" sz="2800" dirty="0"/>
              <a:t>/</a:t>
            </a:r>
            <a:r>
              <a:rPr lang="zh-CN" altLang="en-US" sz="2800" dirty="0"/>
              <a:t>停止打开的</a:t>
            </a:r>
            <a:r>
              <a:rPr lang="en-US" altLang="zh-CN" sz="2800" dirty="0"/>
              <a:t>bag</a:t>
            </a:r>
            <a:r>
              <a:rPr lang="zh-CN" altLang="en-US" sz="2800" dirty="0"/>
              <a:t>文件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4623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A142-069C-415A-BEC8-2F40C0A8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/>
              <a:t>新打开的</a:t>
            </a:r>
            <a:r>
              <a:rPr lang="en-US" altLang="zh-CN" sz="2800" dirty="0"/>
              <a:t>bag</a:t>
            </a:r>
            <a:r>
              <a:rPr lang="zh-CN" altLang="en-US" sz="2800" dirty="0"/>
              <a:t>文件的</a:t>
            </a:r>
            <a:r>
              <a:rPr lang="en-US" altLang="zh-CN" sz="2800" dirty="0" err="1"/>
              <a:t>rqt_bag</a:t>
            </a:r>
            <a:r>
              <a:rPr lang="en-US" altLang="zh-CN" sz="2800" dirty="0"/>
              <a:t> GUI</a:t>
            </a:r>
            <a:r>
              <a:rPr lang="zh-CN" altLang="en-US" sz="2800" dirty="0"/>
              <a:t>界面中，空白处右键</a:t>
            </a:r>
            <a:r>
              <a:rPr lang="en-US" altLang="zh-CN" sz="2800" dirty="0"/>
              <a:t>view (by topic)-/</a:t>
            </a:r>
            <a:r>
              <a:rPr lang="en-US" altLang="zh-CN" sz="2800" dirty="0" err="1"/>
              <a:t>cmd_vel</a:t>
            </a:r>
            <a:r>
              <a:rPr lang="en-US" altLang="zh-CN" sz="2800" dirty="0"/>
              <a:t>-Plot</a:t>
            </a:r>
            <a:r>
              <a:rPr lang="zh-CN" altLang="en-US" sz="2800" dirty="0"/>
              <a:t>就把</a:t>
            </a:r>
            <a:r>
              <a:rPr lang="de-DE" altLang="zh-CN" sz="2800" dirty="0"/>
              <a:t>rqt_plot</a:t>
            </a:r>
            <a:r>
              <a:rPr lang="zh-CN" altLang="en-US" sz="2800" dirty="0"/>
              <a:t>插件放到同一窗口中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r>
              <a:rPr lang="zh-CN" altLang="en-US" sz="2800" dirty="0"/>
              <a:t>再次空白处右键</a:t>
            </a:r>
            <a:r>
              <a:rPr lang="en-US" altLang="zh-CN" sz="2800" dirty="0"/>
              <a:t>Publish-/</a:t>
            </a:r>
            <a:r>
              <a:rPr lang="en-US" altLang="zh-CN" sz="2800" dirty="0" err="1"/>
              <a:t>cmd_vel</a:t>
            </a:r>
            <a:r>
              <a:rPr lang="zh-CN" altLang="en-US" sz="2800" dirty="0"/>
              <a:t>，</a:t>
            </a:r>
            <a:r>
              <a:rPr lang="de-DE" altLang="zh-CN" sz="2800" dirty="0"/>
              <a:t> rqt_plot</a:t>
            </a:r>
            <a:r>
              <a:rPr lang="zh-CN" altLang="en-US" sz="2800" dirty="0"/>
              <a:t>接收到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cmd_vel</a:t>
            </a:r>
            <a:r>
              <a:rPr lang="zh-CN" altLang="en-US" sz="2800" dirty="0"/>
              <a:t>话题的数据后显示其关于时间的变化轨迹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r>
              <a:rPr lang="zh-CN" altLang="en-US" sz="2800" dirty="0"/>
              <a:t>点击</a:t>
            </a:r>
            <a:r>
              <a:rPr lang="en-US" altLang="zh-CN" sz="2800" dirty="0"/>
              <a:t>Play/Pause</a:t>
            </a:r>
            <a:r>
              <a:rPr lang="zh-CN" altLang="en-US" sz="2800" dirty="0"/>
              <a:t>键回放</a:t>
            </a:r>
            <a:r>
              <a:rPr lang="en-US" altLang="zh-CN" sz="2800" dirty="0"/>
              <a:t>bag</a:t>
            </a:r>
            <a:r>
              <a:rPr lang="zh-CN" altLang="en-US" sz="2800" dirty="0"/>
              <a:t>文件</a:t>
            </a:r>
            <a:r>
              <a:rPr lang="en-US" altLang="zh-CN" sz="2800" dirty="0" err="1"/>
              <a:t>subset.bag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r>
              <a:rPr lang="zh-CN" altLang="en-US" sz="2800" dirty="0"/>
              <a:t>在</a:t>
            </a:r>
            <a:r>
              <a:rPr lang="de-DE" altLang="zh-CN" sz="2800" dirty="0"/>
              <a:t>rqt_plot</a:t>
            </a:r>
            <a:r>
              <a:rPr lang="zh-CN" altLang="en-US" sz="2800" dirty="0"/>
              <a:t>图中选择</a:t>
            </a:r>
            <a:r>
              <a:rPr lang="en-US" altLang="zh-CN" sz="2800" dirty="0"/>
              <a:t>linear-x</a:t>
            </a:r>
            <a:r>
              <a:rPr lang="zh-CN" altLang="en-US" sz="2800" dirty="0"/>
              <a:t>，</a:t>
            </a:r>
            <a:r>
              <a:rPr lang="en-US" altLang="zh-CN" sz="2800" dirty="0"/>
              <a:t>angular-z</a:t>
            </a:r>
            <a:endParaRPr lang="da-DK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7104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B46FF-EE1A-4691-83F7-E7ED9A86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子任务</a:t>
            </a:r>
            <a:r>
              <a:rPr lang="en-US" altLang="zh-CN" sz="3200" dirty="0">
                <a:latin typeface="+mn-ea"/>
                <a:ea typeface="+mn-ea"/>
              </a:rPr>
              <a:t>2</a:t>
            </a:r>
            <a:endParaRPr lang="de-DE" sz="32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A3E6D-CEAB-498B-94DA-0F73AE546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79"/>
            <a:ext cx="10515600" cy="5272292"/>
          </a:xfrm>
        </p:spPr>
        <p:txBody>
          <a:bodyPr/>
          <a:lstStyle/>
          <a:p>
            <a:r>
              <a:rPr lang="zh-CN" altLang="en-US" dirty="0"/>
              <a:t>运行结果</a:t>
            </a:r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CD03EF-4307-431C-9C38-CEA6A02E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2197"/>
            <a:ext cx="9129499" cy="452671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13CEA33-93CF-4636-9A13-6FF134A592C0}"/>
              </a:ext>
            </a:extLst>
          </p:cNvPr>
          <p:cNvCxnSpPr>
            <a:cxnSpLocks/>
          </p:cNvCxnSpPr>
          <p:nvPr/>
        </p:nvCxnSpPr>
        <p:spPr>
          <a:xfrm>
            <a:off x="6817259" y="3748139"/>
            <a:ext cx="697117" cy="0"/>
          </a:xfrm>
          <a:prstGeom prst="straightConnector1">
            <a:avLst/>
          </a:prstGeom>
          <a:ln w="38100">
            <a:solidFill>
              <a:srgbClr val="6998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140FCD8-EDC5-4730-8039-14D932F06B65}"/>
              </a:ext>
            </a:extLst>
          </p:cNvPr>
          <p:cNvSpPr txBox="1"/>
          <p:nvPr/>
        </p:nvSpPr>
        <p:spPr>
          <a:xfrm>
            <a:off x="7514376" y="35634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时间轴，随时间移动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136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E3D81-7D07-479A-A9D5-C4468613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子任务</a:t>
            </a:r>
            <a:r>
              <a:rPr lang="en-US" altLang="zh-CN" sz="3200" dirty="0">
                <a:latin typeface="+mn-ea"/>
                <a:ea typeface="+mn-ea"/>
              </a:rPr>
              <a:t>2</a:t>
            </a:r>
            <a:endParaRPr lang="de-DE" sz="32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C3607-1597-4370-833F-ADE734AB2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运行结果分析</a:t>
            </a:r>
            <a:endParaRPr lang="en-US" altLang="zh-CN" dirty="0"/>
          </a:p>
          <a:p>
            <a:pPr lvl="1"/>
            <a:r>
              <a:rPr lang="zh-CN" altLang="en-US" sz="2800" dirty="0"/>
              <a:t>可以根据需求借助</a:t>
            </a:r>
            <a:r>
              <a:rPr lang="de-DE" altLang="zh-CN" sz="2800" dirty="0" err="1"/>
              <a:t>rqt_plot</a:t>
            </a:r>
            <a:r>
              <a:rPr lang="zh-CN" altLang="en-US" sz="2800" dirty="0"/>
              <a:t>绘制感兴趣的话题信息的时序图</a:t>
            </a:r>
            <a:endParaRPr lang="en-US" altLang="zh-CN" sz="2800" dirty="0"/>
          </a:p>
          <a:p>
            <a:pPr lvl="1"/>
            <a:r>
              <a:rPr lang="zh-CN" altLang="en-US" sz="2800" dirty="0"/>
              <a:t>一幅图中可以多个</a:t>
            </a:r>
            <a:r>
              <a:rPr lang="en-US" altLang="zh-CN" sz="2800" dirty="0"/>
              <a:t>y</a:t>
            </a:r>
            <a:r>
              <a:rPr lang="zh-CN" altLang="en-US" sz="2800" dirty="0"/>
              <a:t>轴坐标进行显示</a:t>
            </a:r>
            <a:endParaRPr lang="en-US" altLang="zh-CN" sz="2800" dirty="0"/>
          </a:p>
          <a:p>
            <a:pPr lvl="1"/>
            <a:r>
              <a:rPr lang="zh-CN" altLang="en-US" sz="2800" dirty="0"/>
              <a:t>绘图工具不生成文件中所有数值， 它只是简单显示数据的回放和发布</a:t>
            </a:r>
            <a:endParaRPr lang="en-US" altLang="zh-CN" sz="2800" dirty="0"/>
          </a:p>
          <a:p>
            <a:pPr lvl="1"/>
            <a:r>
              <a:rPr lang="zh-CN" altLang="en-US" sz="2800" dirty="0"/>
              <a:t>还能够播放、暂停、停止和移动到文件头或者文件结尾</a:t>
            </a:r>
          </a:p>
        </p:txBody>
      </p:sp>
    </p:spTree>
    <p:extLst>
      <p:ext uri="{BB962C8B-B14F-4D97-AF65-F5344CB8AC3E}">
        <p14:creationId xmlns:p14="http://schemas.microsoft.com/office/powerpoint/2010/main" val="398773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D8BAE-B0F5-462C-B989-41ED0B21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子任务</a:t>
            </a:r>
            <a:r>
              <a:rPr lang="en-US" altLang="zh-CN" sz="3200" dirty="0">
                <a:latin typeface="+mn-ea"/>
                <a:ea typeface="+mn-ea"/>
              </a:rPr>
              <a:t>3</a:t>
            </a:r>
            <a:r>
              <a:rPr lang="zh-CN" altLang="en-US" sz="3200" dirty="0">
                <a:latin typeface="+mn-ea"/>
                <a:ea typeface="+mn-ea"/>
              </a:rPr>
              <a:t>（</a:t>
            </a:r>
            <a:r>
              <a:rPr lang="en-US" altLang="zh-CN" sz="3200" dirty="0">
                <a:latin typeface="+mn-ea"/>
                <a:ea typeface="+mn-ea"/>
              </a:rPr>
              <a:t>10</a:t>
            </a:r>
            <a:r>
              <a:rPr lang="zh-CN" altLang="en-US" sz="3200" dirty="0">
                <a:latin typeface="+mn-ea"/>
                <a:ea typeface="+mn-ea"/>
              </a:rPr>
              <a:t>分钟</a:t>
            </a:r>
            <a:r>
              <a:rPr lang="en-US" altLang="zh-CN" sz="3200" dirty="0">
                <a:latin typeface="+mn-ea"/>
                <a:ea typeface="+mn-ea"/>
              </a:rPr>
              <a:t>)</a:t>
            </a:r>
            <a:endParaRPr lang="de-DE" sz="32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4C0DF-9308-4C38-8084-40F0A8E0F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de-DE" altLang="zh-CN" b="1" dirty="0" err="1">
                <a:latin typeface="+mn-ea"/>
              </a:rPr>
              <a:t>rosbag</a:t>
            </a:r>
            <a:r>
              <a:rPr lang="de-DE" altLang="zh-CN" b="1" dirty="0">
                <a:latin typeface="+mn-ea"/>
              </a:rPr>
              <a:t> </a:t>
            </a:r>
            <a:r>
              <a:rPr lang="de-DE" altLang="zh-CN" b="1" dirty="0" err="1">
                <a:latin typeface="+mn-ea"/>
              </a:rPr>
              <a:t>play</a:t>
            </a:r>
            <a:r>
              <a:rPr lang="de-DE" altLang="zh-CN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文件名</a:t>
            </a:r>
            <a:r>
              <a:rPr lang="zh-CN" altLang="en-US" dirty="0">
                <a:latin typeface="+mn-ea"/>
              </a:rPr>
              <a:t>命令回放</a:t>
            </a:r>
            <a:r>
              <a:rPr lang="en-US" altLang="zh-CN" dirty="0">
                <a:latin typeface="+mn-ea"/>
              </a:rPr>
              <a:t>bag</a:t>
            </a:r>
            <a:r>
              <a:rPr lang="zh-CN" altLang="en-US" dirty="0">
                <a:latin typeface="+mn-ea"/>
              </a:rPr>
              <a:t>文件储存数据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描述：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2800" dirty="0">
                <a:latin typeface="+mn-ea"/>
              </a:rPr>
              <a:t>进入课时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已经保存的</a:t>
            </a:r>
            <a:r>
              <a:rPr lang="en-US" altLang="zh-CN" sz="2800" dirty="0">
                <a:latin typeface="+mn-ea"/>
              </a:rPr>
              <a:t>bag</a:t>
            </a:r>
            <a:r>
              <a:rPr lang="zh-CN" altLang="en-US" sz="2800" dirty="0">
                <a:latin typeface="+mn-ea"/>
              </a:rPr>
              <a:t>文件所在目录</a:t>
            </a:r>
            <a:endParaRPr lang="en-US" altLang="zh-CN" sz="2800" dirty="0">
              <a:latin typeface="+mn-ea"/>
            </a:endParaRPr>
          </a:p>
          <a:p>
            <a:pPr lvl="1"/>
            <a:r>
              <a:rPr lang="zh-CN" altLang="en-US" sz="2800" dirty="0">
                <a:latin typeface="+mn-ea"/>
              </a:rPr>
              <a:t>打开终端输入</a:t>
            </a:r>
            <a:r>
              <a:rPr lang="de-DE" altLang="zh-CN" sz="2800" b="1" dirty="0" err="1">
                <a:latin typeface="+mn-ea"/>
              </a:rPr>
              <a:t>rosbag</a:t>
            </a:r>
            <a:r>
              <a:rPr lang="de-DE" altLang="zh-CN" sz="2800" b="1" dirty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play</a:t>
            </a:r>
            <a:r>
              <a:rPr lang="de-DE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文件名</a:t>
            </a:r>
            <a:r>
              <a:rPr lang="zh-CN" altLang="en-US" sz="2800" dirty="0">
                <a:latin typeface="+mn-ea"/>
              </a:rPr>
              <a:t>命令</a:t>
            </a:r>
            <a:endParaRPr lang="en-US" altLang="zh-CN" sz="2800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要求：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sz="2800" dirty="0">
                <a:latin typeface="+mn-ea"/>
              </a:rPr>
              <a:t>Linux</a:t>
            </a:r>
            <a:r>
              <a:rPr lang="zh-CN" altLang="en-US" sz="2800" dirty="0">
                <a:latin typeface="+mn-ea"/>
              </a:rPr>
              <a:t>基础指令</a:t>
            </a:r>
            <a:endParaRPr lang="en-US" altLang="zh-CN" sz="2800" dirty="0">
              <a:latin typeface="+mn-ea"/>
            </a:endParaRPr>
          </a:p>
          <a:p>
            <a:pPr lvl="1"/>
            <a:r>
              <a:rPr lang="zh-CN" altLang="en-US" sz="2800" dirty="0">
                <a:latin typeface="+mn-ea"/>
              </a:rPr>
              <a:t>能够使用命令行运行</a:t>
            </a:r>
            <a:r>
              <a:rPr lang="en-US" altLang="zh-CN" sz="2800" dirty="0" err="1">
                <a:latin typeface="+mn-ea"/>
              </a:rPr>
              <a:t>ros</a:t>
            </a:r>
            <a:r>
              <a:rPr lang="zh-CN" altLang="en-US" sz="2800" dirty="0">
                <a:latin typeface="+mn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87350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86D27-367C-4338-A92C-3E3A3445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子任务</a:t>
            </a:r>
            <a:r>
              <a:rPr lang="en-US" altLang="zh-CN" sz="3200" dirty="0">
                <a:latin typeface="+mn-ea"/>
                <a:ea typeface="+mn-ea"/>
              </a:rPr>
              <a:t>3</a:t>
            </a:r>
            <a:endParaRPr lang="de-DE" sz="32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F37B8-A674-4D40-8FAB-16746BAD7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知识点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   </a:t>
            </a:r>
            <a:r>
              <a:rPr lang="de-DE" altLang="zh-CN" sz="2800" b="1" dirty="0"/>
              <a:t>rosbag </a:t>
            </a:r>
            <a:r>
              <a:rPr lang="en-US" altLang="zh-CN" sz="2800" b="1" dirty="0"/>
              <a:t>play </a:t>
            </a:r>
            <a:r>
              <a:rPr lang="zh-CN" altLang="en-US" sz="2800" b="1" dirty="0"/>
              <a:t>文件名</a:t>
            </a:r>
            <a:r>
              <a:rPr lang="en-US" altLang="zh-CN" sz="2800" b="1" dirty="0"/>
              <a:t>: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800" dirty="0"/>
              <a:t>       运行</a:t>
            </a:r>
            <a:r>
              <a:rPr lang="de-DE" altLang="zh-CN" sz="2800" b="1" dirty="0" err="1"/>
              <a:t>rosbag</a:t>
            </a:r>
            <a:r>
              <a:rPr lang="de-DE" altLang="zh-CN" sz="2800" b="1" dirty="0"/>
              <a:t> </a:t>
            </a:r>
            <a:r>
              <a:rPr lang="en-US" altLang="zh-CN" sz="2800" b="1" dirty="0"/>
              <a:t>play</a:t>
            </a:r>
            <a:r>
              <a:rPr lang="zh-CN" altLang="en-US" sz="2800" dirty="0"/>
              <a:t>命令，</a:t>
            </a:r>
            <a:r>
              <a:rPr lang="en-US" altLang="zh-CN" sz="2800" dirty="0" err="1"/>
              <a:t>rosbag</a:t>
            </a:r>
            <a:r>
              <a:rPr lang="zh-CN" altLang="en-US" sz="2800" dirty="0"/>
              <a:t>程序会回放消息记录包文件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b="1" dirty="0"/>
              <a:t>       </a:t>
            </a:r>
            <a:r>
              <a:rPr lang="de-DE" altLang="zh-CN" sz="2800" b="1" dirty="0"/>
              <a:t>rosbag </a:t>
            </a:r>
            <a:r>
              <a:rPr lang="en-US" altLang="zh-CN" sz="2800" b="1" dirty="0"/>
              <a:t>play</a:t>
            </a:r>
            <a:r>
              <a:rPr lang="de-DE" altLang="zh-CN" sz="2800" b="1" dirty="0"/>
              <a:t> -</a:t>
            </a:r>
            <a:r>
              <a:rPr lang="en-US" altLang="zh-CN" sz="2800" b="1" dirty="0"/>
              <a:t>l</a:t>
            </a:r>
            <a:r>
              <a:rPr lang="de-DE" altLang="zh-CN" sz="2800" b="1" dirty="0"/>
              <a:t> </a:t>
            </a:r>
            <a:r>
              <a:rPr lang="zh-CN" altLang="en-US" sz="2800" b="1" dirty="0"/>
              <a:t>文件名</a:t>
            </a:r>
            <a:r>
              <a:rPr lang="en-US" altLang="zh-CN" sz="2800" b="1" dirty="0"/>
              <a:t>: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2800" b="1" dirty="0"/>
              <a:t>       </a:t>
            </a:r>
            <a:r>
              <a:rPr lang="zh-CN" altLang="en-US" sz="2800" dirty="0"/>
              <a:t>运行</a:t>
            </a:r>
            <a:r>
              <a:rPr lang="de-DE" altLang="zh-CN" sz="2800" b="1" dirty="0" err="1"/>
              <a:t>rosbag</a:t>
            </a:r>
            <a:r>
              <a:rPr lang="de-DE" altLang="zh-CN" sz="2800" b="1" dirty="0"/>
              <a:t> </a:t>
            </a:r>
            <a:r>
              <a:rPr lang="de-DE" altLang="zh-CN" sz="2800" b="1" dirty="0" err="1"/>
              <a:t>record</a:t>
            </a:r>
            <a:r>
              <a:rPr lang="zh-CN" altLang="en-US" sz="2800" dirty="0"/>
              <a:t>命令，并附加</a:t>
            </a:r>
            <a:r>
              <a:rPr lang="de-DE" altLang="zh-CN" sz="2800" b="1" dirty="0"/>
              <a:t>-l</a:t>
            </a:r>
            <a:r>
              <a:rPr lang="zh-CN" altLang="en-US" sz="2800" dirty="0"/>
              <a:t>选项，</a:t>
            </a:r>
            <a:r>
              <a:rPr lang="en-US" altLang="zh-CN" sz="2800" dirty="0" err="1"/>
              <a:t>rosbag</a:t>
            </a:r>
            <a:r>
              <a:rPr lang="zh-CN" altLang="en-US" sz="2800" dirty="0"/>
              <a:t>程序会循环回放消息记录包文件</a:t>
            </a:r>
            <a:endParaRPr lang="de-DE" altLang="zh-CN" dirty="0"/>
          </a:p>
          <a:p>
            <a:pPr marL="0" indent="0">
              <a:buNone/>
            </a:pPr>
            <a:r>
              <a:rPr lang="de-DE" altLang="zh-CN" sz="2800" b="1" dirty="0"/>
              <a:t>        rosbag play -s </a:t>
            </a:r>
            <a:r>
              <a:rPr lang="zh-CN" altLang="en-US" sz="2800" b="1" dirty="0"/>
              <a:t>数字</a:t>
            </a:r>
            <a:r>
              <a:rPr lang="de-DE" altLang="zh-CN" sz="2800" b="1" dirty="0"/>
              <a:t> </a:t>
            </a:r>
            <a:r>
              <a:rPr lang="zh-CN" altLang="en-US" sz="2800" b="1" dirty="0"/>
              <a:t>文件名</a:t>
            </a:r>
            <a:r>
              <a:rPr lang="en-US" altLang="zh-CN" sz="2800" b="1" dirty="0"/>
              <a:t>: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2800" b="1" dirty="0"/>
              <a:t>        </a:t>
            </a:r>
            <a:r>
              <a:rPr lang="zh-CN" altLang="en-US" sz="2800" dirty="0"/>
              <a:t>运行</a:t>
            </a:r>
            <a:r>
              <a:rPr lang="de-DE" altLang="zh-CN" sz="2800" b="1" dirty="0" err="1"/>
              <a:t>rosbag</a:t>
            </a:r>
            <a:r>
              <a:rPr lang="de-DE" altLang="zh-CN" sz="2800" b="1" dirty="0"/>
              <a:t> </a:t>
            </a:r>
            <a:r>
              <a:rPr lang="de-DE" altLang="zh-CN" sz="2800" b="1" dirty="0" err="1"/>
              <a:t>record</a:t>
            </a:r>
            <a:r>
              <a:rPr lang="zh-CN" altLang="en-US" sz="2800" dirty="0"/>
              <a:t>命令，并附加</a:t>
            </a:r>
            <a:r>
              <a:rPr lang="de-DE" altLang="zh-CN" sz="2800" b="1" dirty="0"/>
              <a:t>-</a:t>
            </a:r>
            <a:r>
              <a:rPr lang="en-US" altLang="zh-CN" sz="2800" b="1" dirty="0"/>
              <a:t>s</a:t>
            </a:r>
            <a:r>
              <a:rPr lang="zh-CN" altLang="en-US" sz="2800" dirty="0"/>
              <a:t>选项，</a:t>
            </a:r>
            <a:r>
              <a:rPr lang="en-US" altLang="zh-CN" sz="2800" dirty="0" err="1"/>
              <a:t>rosbag</a:t>
            </a:r>
            <a:r>
              <a:rPr lang="zh-CN" altLang="en-US" sz="2800" dirty="0"/>
              <a:t>程序会从某一时间节点（数字代表的秒数）开始发布消息</a:t>
            </a:r>
            <a:endParaRPr lang="en-US" altLang="zh-CN" sz="2800" b="1" dirty="0"/>
          </a:p>
          <a:p>
            <a:pPr lvl="7"/>
            <a:endParaRPr lang="en-US" altLang="zh-CN" sz="2800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758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FE4AC-9EEA-4C24-AF62-85100CF8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子任务</a:t>
            </a:r>
            <a:r>
              <a:rPr lang="en-US" altLang="zh-CN" sz="3200" dirty="0">
                <a:latin typeface="+mn-ea"/>
                <a:ea typeface="+mn-ea"/>
              </a:rPr>
              <a:t>3</a:t>
            </a:r>
            <a:endParaRPr lang="de-DE" sz="32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83568-0671-46A5-8DC1-E925762E7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614434" cy="462248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演示：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800" dirty="0"/>
              <a:t>终端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de-DE" altLang="zh-CN" sz="2800" dirty="0"/>
              <a:t>$ </a:t>
            </a:r>
            <a:r>
              <a:rPr lang="en-US" altLang="zh-CN" sz="2800" dirty="0" err="1"/>
              <a:t>roscore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终端</a:t>
            </a:r>
            <a:r>
              <a:rPr lang="en-US" altLang="zh-CN" sz="2800" dirty="0"/>
              <a:t>3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de-DE" altLang="zh-CN" sz="2800" dirty="0"/>
              <a:t>$ </a:t>
            </a:r>
            <a:r>
              <a:rPr lang="en-US" altLang="zh-CN" sz="2800" b="1" dirty="0"/>
              <a:t>cd ~/</a:t>
            </a:r>
            <a:r>
              <a:rPr lang="en-US" altLang="zh-CN" sz="2800" b="1" dirty="0" err="1"/>
              <a:t>catkin_ws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/ROS-Academy-for-Beginners/</a:t>
            </a:r>
            <a:r>
              <a:rPr lang="en-US" altLang="zh-CN" sz="2800" b="1" dirty="0" err="1"/>
              <a:t>robot_sim_demo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bagfiles</a:t>
            </a:r>
            <a:endParaRPr lang="en-US" altLang="zh-CN" sz="2800" b="1" dirty="0"/>
          </a:p>
          <a:p>
            <a:pPr marL="457200" lvl="1" indent="0">
              <a:buNone/>
            </a:pPr>
            <a:r>
              <a:rPr lang="en-US" altLang="zh-CN" sz="2800" dirty="0"/>
              <a:t>$ ~/</a:t>
            </a:r>
            <a:r>
              <a:rPr lang="en-US" altLang="zh-CN" sz="2800" dirty="0" err="1"/>
              <a:t>catkin_ws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/ROS-Academy-for-Beginners/</a:t>
            </a:r>
            <a:r>
              <a:rPr lang="en-US" altLang="zh-CN" sz="2800" dirty="0" err="1"/>
              <a:t>robot_sim_demo</a:t>
            </a:r>
            <a:r>
              <a:rPr lang="en-US" altLang="zh-CN" sz="2800" dirty="0"/>
              <a:t>/</a:t>
            </a:r>
            <a:r>
              <a:rPr lang="en-US" altLang="zh-CN" sz="2800" dirty="0" err="1"/>
              <a:t>bagfiles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$ </a:t>
            </a:r>
            <a:r>
              <a:rPr lang="en-US" altLang="zh-CN" sz="2800" b="1" dirty="0" err="1"/>
              <a:t>rosbag</a:t>
            </a:r>
            <a:r>
              <a:rPr lang="en-US" altLang="zh-CN" sz="2800" b="1" dirty="0"/>
              <a:t> play -l 2018-07-14-22-10-29.bag</a:t>
            </a:r>
          </a:p>
          <a:p>
            <a:pPr marL="457200" lvl="1" indent="0">
              <a:buNone/>
            </a:pPr>
            <a:r>
              <a:rPr lang="zh-CN" altLang="en-US" sz="2800" dirty="0"/>
              <a:t>终端</a:t>
            </a:r>
            <a:r>
              <a:rPr lang="en-US" altLang="zh-CN" sz="2800" dirty="0"/>
              <a:t>4</a:t>
            </a:r>
            <a:r>
              <a:rPr lang="zh-CN" altLang="en-US" sz="2800" dirty="0"/>
              <a:t>：</a:t>
            </a:r>
            <a:endParaRPr lang="de-DE" altLang="zh-CN" sz="2800" dirty="0"/>
          </a:p>
          <a:p>
            <a:pPr marL="457200" lvl="1" indent="0">
              <a:buNone/>
            </a:pPr>
            <a:r>
              <a:rPr lang="de-DE" altLang="zh-CN" sz="2800" dirty="0"/>
              <a:t>$ </a:t>
            </a:r>
            <a:r>
              <a:rPr lang="en-US" altLang="zh-CN" sz="2800" b="1" dirty="0" err="1"/>
              <a:t>rosrun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rqt_image_view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rqt_image_view</a:t>
            </a:r>
            <a:r>
              <a:rPr lang="en-US" altLang="zh-CN" sz="2800" b="1" dirty="0"/>
              <a:t> </a:t>
            </a:r>
            <a:endParaRPr lang="en-US" altLang="zh-CN" sz="2800" dirty="0"/>
          </a:p>
          <a:p>
            <a:pPr lvl="3"/>
            <a:endParaRPr lang="en-US" altLang="zh-CN" sz="2800" dirty="0"/>
          </a:p>
          <a:p>
            <a:pPr lvl="5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278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3F0E8-1D84-48DC-96D1-0308FAC6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lt"/>
              </a:rPr>
              <a:t>本课实训目标</a:t>
            </a:r>
            <a:endParaRPr lang="de-DE" sz="3200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A91C6-8BDA-4F04-B3AC-CE24E709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 err="1">
                <a:latin typeface="+mn-ea"/>
              </a:rPr>
              <a:t>rqt</a:t>
            </a:r>
            <a:r>
              <a:rPr lang="zh-CN" altLang="en-US" dirty="0">
                <a:latin typeface="+mn-ea"/>
              </a:rPr>
              <a:t>工具中的</a:t>
            </a:r>
            <a:r>
              <a:rPr lang="en-US" altLang="zh-CN" dirty="0" err="1">
                <a:latin typeface="+mn-ea"/>
              </a:rPr>
              <a:t>rqt_image_view</a:t>
            </a:r>
            <a:r>
              <a:rPr lang="zh-CN" altLang="en-US" dirty="0">
                <a:latin typeface="+mn-ea"/>
              </a:rPr>
              <a:t>查看回放数据</a:t>
            </a:r>
            <a:r>
              <a:rPr lang="en-US" altLang="zh-CN" dirty="0">
                <a:latin typeface="+mn-ea"/>
              </a:rPr>
              <a:t>:</a:t>
            </a: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回放的数据包括摄像头图像话题，通过</a:t>
            </a:r>
            <a:r>
              <a:rPr lang="en-US" altLang="zh-CN" sz="2800" dirty="0" err="1">
                <a:latin typeface="+mn-ea"/>
              </a:rPr>
              <a:t>rqt_image_view</a:t>
            </a:r>
            <a:r>
              <a:rPr lang="zh-CN" altLang="en-US" sz="2800" dirty="0">
                <a:latin typeface="+mn-ea"/>
              </a:rPr>
              <a:t>获取摄像头数据并显示</a:t>
            </a:r>
            <a:endParaRPr lang="de-DE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7597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DA6AF-8B1E-490A-8B33-978077D2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lt"/>
              </a:rPr>
              <a:t>子任务</a:t>
            </a:r>
            <a:r>
              <a:rPr lang="en-US" altLang="zh-CN" sz="3200" dirty="0">
                <a:latin typeface="+mn-lt"/>
              </a:rPr>
              <a:t>3</a:t>
            </a:r>
            <a:endParaRPr lang="de-DE" sz="3200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0CE8A-5EA8-4ACD-AAE9-67F2BC737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>
                <a:latin typeface="+mn-ea"/>
              </a:rPr>
              <a:t>终端</a:t>
            </a:r>
            <a:r>
              <a:rPr lang="en-US" altLang="zh-CN" sz="2800" dirty="0">
                <a:latin typeface="+mn-ea"/>
              </a:rPr>
              <a:t>4</a:t>
            </a:r>
            <a:r>
              <a:rPr lang="zh-CN" altLang="en-US" sz="2800" dirty="0">
                <a:latin typeface="+mn-ea"/>
              </a:rPr>
              <a:t>运行结果</a:t>
            </a:r>
            <a:endParaRPr lang="en-US" altLang="zh-CN" sz="2800" dirty="0">
              <a:latin typeface="+mn-ea"/>
            </a:endParaRPr>
          </a:p>
          <a:p>
            <a:pPr lvl="1"/>
            <a:endParaRPr lang="en-US" altLang="zh-CN" dirty="0"/>
          </a:p>
          <a:p>
            <a:pPr lvl="1"/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0B50E7-4657-4BCF-AEC4-7EAE3159F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44848"/>
            <a:ext cx="4663612" cy="38321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E562A10-17BD-457B-9A6B-B175D7132636}"/>
              </a:ext>
            </a:extLst>
          </p:cNvPr>
          <p:cNvSpPr/>
          <p:nvPr/>
        </p:nvSpPr>
        <p:spPr>
          <a:xfrm>
            <a:off x="1133475" y="2568575"/>
            <a:ext cx="730250" cy="123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87AD92-7E37-4239-A8C9-E1BCC295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73" y="2344848"/>
            <a:ext cx="4699383" cy="38321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F2BF118-7493-45BF-8190-289C6C2F6D4A}"/>
              </a:ext>
            </a:extLst>
          </p:cNvPr>
          <p:cNvSpPr/>
          <p:nvPr/>
        </p:nvSpPr>
        <p:spPr>
          <a:xfrm>
            <a:off x="6650355" y="2575560"/>
            <a:ext cx="795814" cy="94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379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53493-BB76-44ED-9A9D-36FECB2E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子任务</a:t>
            </a:r>
            <a:r>
              <a:rPr lang="en-US" altLang="zh-CN" sz="3200" dirty="0">
                <a:latin typeface="+mn-ea"/>
                <a:ea typeface="+mn-ea"/>
              </a:rPr>
              <a:t>1</a:t>
            </a:r>
            <a:endParaRPr lang="de-DE" sz="32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22B25-528D-4ACB-8231-EC6404AD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终端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运行结果分析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2800" dirty="0">
                <a:latin typeface="+mn-ea"/>
              </a:rPr>
              <a:t>由</a:t>
            </a:r>
            <a:r>
              <a:rPr lang="en-US" altLang="zh-CN" sz="2800" dirty="0" err="1">
                <a:latin typeface="+mn-ea"/>
              </a:rPr>
              <a:t>rqt</a:t>
            </a:r>
            <a:r>
              <a:rPr lang="zh-CN" altLang="en-US" sz="2800" dirty="0">
                <a:latin typeface="+mn-ea"/>
              </a:rPr>
              <a:t>可视化彩色图可知，当前显示的是</a:t>
            </a:r>
            <a:r>
              <a:rPr lang="en-US" altLang="zh-CN" sz="2800" dirty="0">
                <a:latin typeface="+mn-ea"/>
              </a:rPr>
              <a:t>/camera/</a:t>
            </a:r>
            <a:r>
              <a:rPr lang="en-US" altLang="zh-CN" sz="2800" dirty="0" err="1">
                <a:latin typeface="+mn-ea"/>
              </a:rPr>
              <a:t>rgb</a:t>
            </a:r>
            <a:r>
              <a:rPr lang="en-US" altLang="zh-CN" sz="2800" dirty="0">
                <a:latin typeface="+mn-ea"/>
              </a:rPr>
              <a:t>/</a:t>
            </a:r>
            <a:r>
              <a:rPr lang="en-US" altLang="zh-CN" sz="2800" dirty="0" err="1">
                <a:latin typeface="+mn-ea"/>
              </a:rPr>
              <a:t>image_raw</a:t>
            </a:r>
            <a:r>
              <a:rPr lang="zh-CN" altLang="en-US" sz="2800" dirty="0">
                <a:latin typeface="+mn-ea"/>
              </a:rPr>
              <a:t>话题的图像信息，此话题由</a:t>
            </a:r>
            <a:r>
              <a:rPr lang="en-US" altLang="zh-CN" sz="2800" dirty="0" err="1">
                <a:latin typeface="+mn-ea"/>
              </a:rPr>
              <a:t>Xbot</a:t>
            </a:r>
            <a:r>
              <a:rPr lang="zh-CN" altLang="en-US" sz="2800" dirty="0">
                <a:latin typeface="+mn-ea"/>
              </a:rPr>
              <a:t>机器人的摄像头发布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endParaRPr lang="en-US" altLang="zh-CN" sz="2800" dirty="0">
              <a:latin typeface="+mn-ea"/>
            </a:endParaRPr>
          </a:p>
          <a:p>
            <a:pPr lvl="1"/>
            <a:r>
              <a:rPr lang="en-US" altLang="zh-CN" sz="2800" dirty="0" err="1">
                <a:latin typeface="+mn-ea"/>
              </a:rPr>
              <a:t>rqt_image_raw</a:t>
            </a:r>
            <a:r>
              <a:rPr lang="zh-CN" altLang="en-US" sz="2800" dirty="0">
                <a:latin typeface="+mn-ea"/>
              </a:rPr>
              <a:t>还可显示其他由</a:t>
            </a:r>
            <a:r>
              <a:rPr lang="en-US" altLang="zh-CN" sz="2800" dirty="0" err="1">
                <a:latin typeface="+mn-ea"/>
              </a:rPr>
              <a:t>Xbot</a:t>
            </a:r>
            <a:r>
              <a:rPr lang="zh-CN" altLang="en-US" sz="2800" dirty="0">
                <a:latin typeface="+mn-ea"/>
              </a:rPr>
              <a:t>机器人的摄像头发布的图像话题信息，比如</a:t>
            </a:r>
            <a:r>
              <a:rPr lang="en-US" altLang="zh-CN" sz="2800" dirty="0">
                <a:latin typeface="+mn-ea"/>
              </a:rPr>
              <a:t>/camera/depth/</a:t>
            </a:r>
            <a:r>
              <a:rPr lang="en-US" altLang="zh-CN" sz="2800" dirty="0" err="1">
                <a:latin typeface="+mn-ea"/>
              </a:rPr>
              <a:t>image_raw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 /camera/</a:t>
            </a:r>
            <a:r>
              <a:rPr lang="en-US" altLang="zh-CN" sz="2800" dirty="0" err="1">
                <a:latin typeface="+mn-ea"/>
              </a:rPr>
              <a:t>rgb</a:t>
            </a:r>
            <a:r>
              <a:rPr lang="en-US" altLang="zh-CN" sz="2800" dirty="0">
                <a:latin typeface="+mn-ea"/>
              </a:rPr>
              <a:t>/</a:t>
            </a:r>
            <a:r>
              <a:rPr lang="en-US" altLang="zh-CN" sz="2800" dirty="0" err="1">
                <a:latin typeface="+mn-ea"/>
              </a:rPr>
              <a:t>image_raw</a:t>
            </a:r>
            <a:r>
              <a:rPr lang="en-US" altLang="zh-CN" sz="2800" dirty="0">
                <a:latin typeface="+mn-ea"/>
              </a:rPr>
              <a:t>/compressed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 /camera/</a:t>
            </a:r>
            <a:r>
              <a:rPr lang="en-US" altLang="zh-CN" sz="2800" dirty="0" err="1">
                <a:latin typeface="+mn-ea"/>
              </a:rPr>
              <a:t>rgb</a:t>
            </a:r>
            <a:r>
              <a:rPr lang="en-US" altLang="zh-CN" sz="2800" dirty="0">
                <a:latin typeface="+mn-ea"/>
              </a:rPr>
              <a:t>/</a:t>
            </a:r>
            <a:r>
              <a:rPr lang="en-US" altLang="zh-CN" sz="2800" dirty="0" err="1">
                <a:latin typeface="+mn-ea"/>
              </a:rPr>
              <a:t>image_raw</a:t>
            </a:r>
            <a:r>
              <a:rPr lang="en-US" altLang="zh-CN" sz="2800" dirty="0">
                <a:latin typeface="+mn-ea"/>
              </a:rPr>
              <a:t>/</a:t>
            </a:r>
            <a:r>
              <a:rPr lang="en-US" altLang="zh-CN" sz="2800" dirty="0" err="1">
                <a:latin typeface="+mn-ea"/>
              </a:rPr>
              <a:t>theora</a:t>
            </a:r>
            <a:endParaRPr lang="de-DE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6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CC26F-3336-41AD-A70A-9ECC3408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主要内容</a:t>
            </a:r>
            <a:endParaRPr lang="de-DE" sz="32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3D2FE-2756-4D23-A29D-812E02AD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r>
              <a:rPr lang="zh-CN" altLang="en-US" dirty="0"/>
              <a:t>子任务分解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02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80F07-7C55-4B3A-92A8-552F9532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lt"/>
              </a:rPr>
              <a:t>任务描述</a:t>
            </a:r>
            <a:endParaRPr lang="de-DE" sz="3200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D0F0A-7D76-4A65-847F-B102E50D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将课时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录制的</a:t>
            </a:r>
            <a:r>
              <a:rPr lang="en-US" altLang="zh-CN" dirty="0">
                <a:latin typeface="+mn-ea"/>
              </a:rPr>
              <a:t>bag</a:t>
            </a:r>
            <a:r>
              <a:rPr lang="zh-CN" altLang="en-US" dirty="0">
                <a:latin typeface="+mn-ea"/>
              </a:rPr>
              <a:t>文件进行回放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通过</a:t>
            </a:r>
            <a:r>
              <a:rPr lang="en-US" altLang="zh-CN" dirty="0" err="1">
                <a:latin typeface="+mn-ea"/>
              </a:rPr>
              <a:t>rqt_image_view</a:t>
            </a:r>
            <a:r>
              <a:rPr lang="zh-CN" altLang="en-US" dirty="0">
                <a:latin typeface="+mn-ea"/>
              </a:rPr>
              <a:t>获取摄像头图像话题数据并显示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773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E69B2-E2AA-4AE5-B014-6983E60B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任务描述</a:t>
            </a:r>
            <a:endParaRPr lang="de-DE" sz="32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9FAB4-011A-46AB-AB6A-1C123123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任务要点</a:t>
            </a:r>
            <a:r>
              <a:rPr lang="en-US" altLang="zh-CN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dirty="0"/>
              <a:t>检查数据</a:t>
            </a:r>
            <a:r>
              <a:rPr lang="en-US" altLang="zh-CN" dirty="0"/>
              <a:t>: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dirty="0"/>
              <a:t>如何查看</a:t>
            </a:r>
            <a:r>
              <a:rPr lang="en-US" altLang="zh-CN" dirty="0"/>
              <a:t>.</a:t>
            </a:r>
            <a:r>
              <a:rPr lang="de-DE" altLang="zh-CN" dirty="0"/>
              <a:t>bag</a:t>
            </a:r>
            <a:r>
              <a:rPr lang="zh-CN" altLang="en-US" dirty="0"/>
              <a:t>文件中包含的信息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加深理解</a:t>
            </a:r>
            <a:r>
              <a:rPr lang="en-US" altLang="zh-CN" sz="2800" dirty="0" err="1">
                <a:latin typeface="+mn-ea"/>
              </a:rPr>
              <a:t>rosbag</a:t>
            </a:r>
            <a:r>
              <a:rPr lang="zh-CN" altLang="en-US" sz="2800" dirty="0">
                <a:latin typeface="+mn-ea"/>
              </a:rPr>
              <a:t>的回放功能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熟悉使用</a:t>
            </a:r>
            <a:r>
              <a:rPr lang="en-US" altLang="zh-CN" sz="2800" dirty="0" err="1">
                <a:latin typeface="+mn-ea"/>
              </a:rPr>
              <a:t>rqt_image_view</a:t>
            </a:r>
            <a:r>
              <a:rPr lang="zh-CN" altLang="en-US" sz="2800" dirty="0">
                <a:latin typeface="+mn-ea"/>
              </a:rPr>
              <a:t>命令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操作并显示不同图像话题的信息</a:t>
            </a:r>
            <a:endParaRPr lang="en-US" altLang="zh-CN" sz="2800" dirty="0">
              <a:latin typeface="+mn-ea"/>
            </a:endParaRPr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61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3F625-2AB6-440B-9C9A-79E9410E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r>
              <a:rPr lang="zh-CN" altLang="en-US" sz="3200" b="1" dirty="0">
                <a:latin typeface="+mn-ea"/>
                <a:ea typeface="+mn-ea"/>
              </a:rPr>
              <a:t>（</a:t>
            </a:r>
            <a:r>
              <a:rPr lang="en-US" altLang="zh-CN" sz="3200" b="1" dirty="0">
                <a:latin typeface="+mn-ea"/>
                <a:ea typeface="+mn-ea"/>
              </a:rPr>
              <a:t>10</a:t>
            </a:r>
            <a:r>
              <a:rPr lang="zh-CN" altLang="en-US" sz="3200" b="1" dirty="0">
                <a:latin typeface="+mn-ea"/>
                <a:ea typeface="+mn-ea"/>
              </a:rPr>
              <a:t>分钟）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B1DC2-7912-49F0-956D-3A63C91AB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使用</a:t>
            </a:r>
            <a:r>
              <a:rPr lang="de-DE" altLang="zh-CN" dirty="0">
                <a:latin typeface="+mn-ea"/>
              </a:rPr>
              <a:t>rosbag info </a:t>
            </a:r>
            <a:r>
              <a:rPr lang="en-US" altLang="zh-CN" dirty="0">
                <a:latin typeface="+mn-ea"/>
              </a:rPr>
              <a:t>&lt;</a:t>
            </a:r>
            <a:r>
              <a:rPr lang="en-US" altLang="zh-CN" dirty="0" err="1">
                <a:latin typeface="+mn-ea"/>
              </a:rPr>
              <a:t>file_name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命令查看所有</a:t>
            </a:r>
            <a:r>
              <a:rPr lang="en-US" altLang="zh-CN" dirty="0">
                <a:latin typeface="+mn-ea"/>
              </a:rPr>
              <a:t>topic</a:t>
            </a:r>
            <a:r>
              <a:rPr lang="zh-CN" altLang="en-US" dirty="0">
                <a:latin typeface="+mn-ea"/>
              </a:rPr>
              <a:t>数据信息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描述：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进入课时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已经保存的</a:t>
            </a:r>
            <a:r>
              <a:rPr lang="en-US" altLang="zh-CN" sz="2800" dirty="0">
                <a:latin typeface="+mn-ea"/>
              </a:rPr>
              <a:t>bag</a:t>
            </a:r>
            <a:r>
              <a:rPr lang="zh-CN" altLang="en-US" sz="2800" dirty="0">
                <a:latin typeface="+mn-ea"/>
              </a:rPr>
              <a:t>文件所在目录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打开终端输入</a:t>
            </a:r>
            <a:r>
              <a:rPr lang="de-DE" altLang="zh-CN" sz="2800" dirty="0">
                <a:latin typeface="+mn-ea"/>
              </a:rPr>
              <a:t>rosbag info </a:t>
            </a:r>
            <a:r>
              <a:rPr lang="en-US" altLang="zh-CN" sz="2800" dirty="0">
                <a:latin typeface="+mn-ea"/>
              </a:rPr>
              <a:t>&lt;</a:t>
            </a:r>
            <a:r>
              <a:rPr lang="en-US" altLang="zh-CN" sz="2800" dirty="0" err="1">
                <a:latin typeface="+mn-ea"/>
              </a:rPr>
              <a:t>file_name</a:t>
            </a:r>
            <a:r>
              <a:rPr lang="en-US" altLang="zh-CN" sz="2800" dirty="0">
                <a:latin typeface="+mn-ea"/>
              </a:rPr>
              <a:t>&gt;</a:t>
            </a:r>
            <a:r>
              <a:rPr lang="zh-CN" altLang="en-US" sz="2800" dirty="0">
                <a:latin typeface="+mn-ea"/>
              </a:rPr>
              <a:t>命令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要求：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Linux</a:t>
            </a:r>
            <a:r>
              <a:rPr lang="zh-CN" altLang="en-US" sz="2800" dirty="0">
                <a:latin typeface="+mn-ea"/>
              </a:rPr>
              <a:t>基础指令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能够使用命令行运行</a:t>
            </a:r>
            <a:r>
              <a:rPr lang="en-US" altLang="zh-CN" sz="2800" dirty="0" err="1">
                <a:latin typeface="+mn-ea"/>
              </a:rPr>
              <a:t>ros</a:t>
            </a:r>
            <a:r>
              <a:rPr lang="zh-CN" altLang="en-US" sz="2800" dirty="0">
                <a:latin typeface="+mn-ea"/>
              </a:rPr>
              <a:t>命令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99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20A5-F25D-44B0-8D43-FB73060D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56F2D-1B0B-46FF-A12B-6DB842C9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知识点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de-DE" altLang="zh-CN" sz="2800" dirty="0" err="1">
                <a:latin typeface="+mn-ea"/>
              </a:rPr>
              <a:t>rosbag</a:t>
            </a:r>
            <a:r>
              <a:rPr lang="de-DE" altLang="zh-CN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info</a:t>
            </a:r>
            <a:r>
              <a:rPr lang="de-DE" altLang="zh-CN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&lt;</a:t>
            </a:r>
            <a:r>
              <a:rPr lang="en-US" altLang="zh-CN" sz="2800" dirty="0" err="1">
                <a:latin typeface="+mn-ea"/>
              </a:rPr>
              <a:t>file_name</a:t>
            </a:r>
            <a:r>
              <a:rPr lang="en-US" altLang="zh-CN" sz="2800" dirty="0">
                <a:latin typeface="+mn-ea"/>
              </a:rPr>
              <a:t>&gt;</a:t>
            </a:r>
            <a:endParaRPr lang="en-US" altLang="zh-CN" sz="2800" b="1" dirty="0">
              <a:latin typeface="+mn-ea"/>
            </a:endParaRPr>
          </a:p>
          <a:p>
            <a:pPr marL="457200" lvl="1" indent="0">
              <a:buNone/>
            </a:pP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运行</a:t>
            </a:r>
            <a:r>
              <a:rPr lang="en-US" altLang="zh-CN" sz="2800" dirty="0" err="1">
                <a:latin typeface="+mn-ea"/>
              </a:rPr>
              <a:t>rosbag</a:t>
            </a:r>
            <a:r>
              <a:rPr lang="en-US" altLang="zh-CN" sz="2800" dirty="0">
                <a:latin typeface="+mn-ea"/>
              </a:rPr>
              <a:t> info </a:t>
            </a:r>
            <a:r>
              <a:rPr lang="zh-CN" altLang="en-US" sz="2800" dirty="0">
                <a:latin typeface="+mn-ea"/>
              </a:rPr>
              <a:t>文件名命令， 输出</a:t>
            </a:r>
            <a:r>
              <a:rPr lang="en-US" altLang="zh-CN" sz="2800" dirty="0">
                <a:latin typeface="+mn-ea"/>
              </a:rPr>
              <a:t>bag</a:t>
            </a:r>
            <a:r>
              <a:rPr lang="zh-CN" altLang="en-US" sz="2800" dirty="0">
                <a:latin typeface="+mn-ea"/>
              </a:rPr>
              <a:t>文件中所包含话题的名称、类型和消息数量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171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EEE09-901C-4B4F-831F-9CE2EAF1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48CE8-3C02-4A51-A6A5-0694E9F9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演示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终端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：</a:t>
            </a:r>
            <a:endParaRPr lang="en-US" altLang="zh-CN" sz="2800" dirty="0">
              <a:latin typeface="+mn-ea"/>
            </a:endParaRPr>
          </a:p>
          <a:p>
            <a:pPr marL="914400" lvl="2" indent="0">
              <a:buNone/>
            </a:pPr>
            <a:r>
              <a:rPr lang="de-DE" sz="2800" dirty="0">
                <a:latin typeface="+mn-ea"/>
              </a:rPr>
              <a:t>$ cd ~/catkin_ws/src/ROS-Academy-for-Beginners/robot_sim_demo/bagfiles</a:t>
            </a:r>
          </a:p>
          <a:p>
            <a:pPr marL="914400" lvl="2" indent="0">
              <a:buNone/>
            </a:pPr>
            <a:r>
              <a:rPr lang="da-DK" sz="2800" dirty="0">
                <a:latin typeface="+mn-ea"/>
              </a:rPr>
              <a:t>$ ~/catkin_ws/src/ROS-Academy-for-Beginners/robot_sim_demo/bagfiles</a:t>
            </a:r>
          </a:p>
          <a:p>
            <a:pPr marL="914400" lvl="2" indent="0">
              <a:buNone/>
            </a:pPr>
            <a:r>
              <a:rPr lang="da-DK" sz="2800" dirty="0">
                <a:latin typeface="+mn-ea"/>
              </a:rPr>
              <a:t>$ rosbag info 2018-07-14-22-10-29.bag</a:t>
            </a:r>
          </a:p>
        </p:txBody>
      </p:sp>
    </p:spTree>
    <p:extLst>
      <p:ext uri="{BB962C8B-B14F-4D97-AF65-F5344CB8AC3E}">
        <p14:creationId xmlns:p14="http://schemas.microsoft.com/office/powerpoint/2010/main" val="4503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B46FF-EE1A-4691-83F7-E7ED9A86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A3E6D-CEAB-498B-94DA-0F73AE546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52722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终端</a:t>
            </a:r>
            <a:r>
              <a:rPr lang="en-US" altLang="zh-CN" dirty="0"/>
              <a:t>1</a:t>
            </a:r>
            <a:r>
              <a:rPr lang="zh-CN" altLang="en-US" dirty="0"/>
              <a:t>运行结果（只列出部分内容）</a:t>
            </a:r>
            <a:endParaRPr lang="de-DE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4414E4-58F2-469F-99D9-FB8CE0FEE082}"/>
              </a:ext>
            </a:extLst>
          </p:cNvPr>
          <p:cNvSpPr/>
          <p:nvPr/>
        </p:nvSpPr>
        <p:spPr>
          <a:xfrm>
            <a:off x="838200" y="2082621"/>
            <a:ext cx="1028021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400" dirty="0" err="1">
                <a:solidFill>
                  <a:schemeClr val="accent2"/>
                </a:solidFill>
              </a:rPr>
              <a:t>path</a:t>
            </a:r>
            <a:r>
              <a:rPr lang="de-DE" altLang="zh-CN" sz="1400" dirty="0">
                <a:solidFill>
                  <a:schemeClr val="accent2"/>
                </a:solidFill>
              </a:rPr>
              <a:t>:        2018-07-14-22-10-29.bag</a:t>
            </a:r>
          </a:p>
          <a:p>
            <a:r>
              <a:rPr lang="de-DE" altLang="zh-CN" sz="1400" dirty="0" err="1">
                <a:solidFill>
                  <a:schemeClr val="accent2"/>
                </a:solidFill>
              </a:rPr>
              <a:t>version</a:t>
            </a:r>
            <a:r>
              <a:rPr lang="de-DE" altLang="zh-CN" sz="1400" dirty="0">
                <a:solidFill>
                  <a:schemeClr val="accent2"/>
                </a:solidFill>
              </a:rPr>
              <a:t>:     2.0</a:t>
            </a:r>
          </a:p>
          <a:p>
            <a:r>
              <a:rPr lang="de-DE" altLang="zh-CN" sz="1400" dirty="0" err="1">
                <a:solidFill>
                  <a:schemeClr val="accent2"/>
                </a:solidFill>
              </a:rPr>
              <a:t>duration</a:t>
            </a:r>
            <a:r>
              <a:rPr lang="de-DE" altLang="zh-CN" sz="1400" dirty="0">
                <a:solidFill>
                  <a:schemeClr val="accent2"/>
                </a:solidFill>
              </a:rPr>
              <a:t>:    22.6s</a:t>
            </a:r>
          </a:p>
          <a:p>
            <a:r>
              <a:rPr lang="de-DE" altLang="zh-CN" sz="1400" dirty="0" err="1">
                <a:solidFill>
                  <a:schemeClr val="accent2"/>
                </a:solidFill>
              </a:rPr>
              <a:t>start</a:t>
            </a:r>
            <a:r>
              <a:rPr lang="de-DE" altLang="zh-CN" sz="1400" dirty="0">
                <a:solidFill>
                  <a:schemeClr val="accent2"/>
                </a:solidFill>
              </a:rPr>
              <a:t>:       Jan 01 1970 08:35:31.28 (2131.28)</a:t>
            </a:r>
          </a:p>
          <a:p>
            <a:r>
              <a:rPr lang="de-DE" altLang="zh-CN" sz="1400" dirty="0">
                <a:solidFill>
                  <a:schemeClr val="accent2"/>
                </a:solidFill>
              </a:rPr>
              <a:t>end:         Jan 01 1970 08:35:53.89 (2153.89)</a:t>
            </a:r>
          </a:p>
          <a:p>
            <a:r>
              <a:rPr lang="de-DE" altLang="zh-CN" sz="1400" dirty="0" err="1">
                <a:solidFill>
                  <a:schemeClr val="accent2"/>
                </a:solidFill>
              </a:rPr>
              <a:t>size</a:t>
            </a:r>
            <a:r>
              <a:rPr lang="de-DE" altLang="zh-CN" sz="1400" dirty="0">
                <a:solidFill>
                  <a:schemeClr val="accent2"/>
                </a:solidFill>
              </a:rPr>
              <a:t>:        135.3 MB</a:t>
            </a:r>
          </a:p>
          <a:p>
            <a:r>
              <a:rPr lang="de-DE" altLang="zh-CN" sz="1400" dirty="0" err="1">
                <a:solidFill>
                  <a:schemeClr val="accent2"/>
                </a:solidFill>
              </a:rPr>
              <a:t>messages</a:t>
            </a:r>
            <a:r>
              <a:rPr lang="de-DE" altLang="zh-CN" sz="1400" dirty="0">
                <a:solidFill>
                  <a:schemeClr val="accent2"/>
                </a:solidFill>
              </a:rPr>
              <a:t>:    81616</a:t>
            </a:r>
          </a:p>
          <a:p>
            <a:r>
              <a:rPr lang="de-DE" altLang="zh-CN" sz="1400" dirty="0" err="1">
                <a:solidFill>
                  <a:schemeClr val="accent2"/>
                </a:solidFill>
              </a:rPr>
              <a:t>compression</a:t>
            </a:r>
            <a:r>
              <a:rPr lang="de-DE" altLang="zh-CN" sz="1400" dirty="0">
                <a:solidFill>
                  <a:schemeClr val="accent2"/>
                </a:solidFill>
              </a:rPr>
              <a:t>: </a:t>
            </a:r>
            <a:r>
              <a:rPr lang="de-DE" altLang="zh-CN" sz="1400" dirty="0" err="1">
                <a:solidFill>
                  <a:schemeClr val="accent2"/>
                </a:solidFill>
              </a:rPr>
              <a:t>none</a:t>
            </a:r>
            <a:r>
              <a:rPr lang="de-DE" altLang="zh-CN" sz="1400" dirty="0">
                <a:solidFill>
                  <a:schemeClr val="accent2"/>
                </a:solidFill>
              </a:rPr>
              <a:t> [82/82 chunks]</a:t>
            </a:r>
          </a:p>
          <a:p>
            <a:r>
              <a:rPr lang="de-DE" altLang="zh-CN" sz="1400" dirty="0" err="1">
                <a:solidFill>
                  <a:schemeClr val="accent2"/>
                </a:solidFill>
              </a:rPr>
              <a:t>types</a:t>
            </a:r>
            <a:r>
              <a:rPr lang="de-DE" altLang="zh-CN" sz="1400" dirty="0">
                <a:solidFill>
                  <a:schemeClr val="accent2"/>
                </a:solidFill>
              </a:rPr>
              <a:t>: …</a:t>
            </a:r>
          </a:p>
          <a:p>
            <a:r>
              <a:rPr lang="de-DE" altLang="zh-CN" sz="1400" dirty="0">
                <a:solidFill>
                  <a:schemeClr val="accent2"/>
                </a:solidFill>
              </a:rPr>
              <a:t>             </a:t>
            </a:r>
            <a:r>
              <a:rPr lang="de-DE" altLang="zh-CN" sz="1400" dirty="0" err="1">
                <a:solidFill>
                  <a:schemeClr val="accent2"/>
                </a:solidFill>
              </a:rPr>
              <a:t>geometry_msgs</a:t>
            </a:r>
            <a:r>
              <a:rPr lang="de-DE" altLang="zh-CN" sz="1400" dirty="0">
                <a:solidFill>
                  <a:schemeClr val="accent2"/>
                </a:solidFill>
              </a:rPr>
              <a:t>/Twist                   [9f195f881246fdfa2798d1d3eebca84a]</a:t>
            </a:r>
          </a:p>
          <a:p>
            <a:r>
              <a:rPr lang="de-DE" altLang="zh-CN" sz="1400" dirty="0">
                <a:solidFill>
                  <a:schemeClr val="accent2"/>
                </a:solidFill>
              </a:rPr>
              <a:t>             </a:t>
            </a:r>
            <a:r>
              <a:rPr lang="de-DE" altLang="zh-CN" sz="1400" dirty="0" err="1">
                <a:solidFill>
                  <a:schemeClr val="accent2"/>
                </a:solidFill>
              </a:rPr>
              <a:t>nav_msgs</a:t>
            </a:r>
            <a:r>
              <a:rPr lang="de-DE" altLang="zh-CN" sz="1400" dirty="0">
                <a:solidFill>
                  <a:schemeClr val="accent2"/>
                </a:solidFill>
              </a:rPr>
              <a:t>/</a:t>
            </a:r>
            <a:r>
              <a:rPr lang="de-DE" altLang="zh-CN" sz="1400" dirty="0" err="1">
                <a:solidFill>
                  <a:schemeClr val="accent2"/>
                </a:solidFill>
              </a:rPr>
              <a:t>Odometry</a:t>
            </a:r>
            <a:r>
              <a:rPr lang="de-DE" altLang="zh-CN" sz="1400" dirty="0">
                <a:solidFill>
                  <a:schemeClr val="accent2"/>
                </a:solidFill>
              </a:rPr>
              <a:t>                     [cd5e73d190d741a2f92e81eda573aca7]</a:t>
            </a:r>
          </a:p>
          <a:p>
            <a:r>
              <a:rPr lang="de-DE" sz="1400" dirty="0">
                <a:solidFill>
                  <a:schemeClr val="accent2"/>
                </a:solidFill>
              </a:rPr>
              <a:t>          …</a:t>
            </a:r>
          </a:p>
          <a:p>
            <a:r>
              <a:rPr lang="de-DE" sz="1400" dirty="0" err="1">
                <a:solidFill>
                  <a:schemeClr val="accent2"/>
                </a:solidFill>
              </a:rPr>
              <a:t>topics</a:t>
            </a:r>
            <a:r>
              <a:rPr lang="de-DE" sz="1400" dirty="0">
                <a:solidFill>
                  <a:schemeClr val="accent2"/>
                </a:solidFill>
              </a:rPr>
              <a:t>: …</a:t>
            </a:r>
          </a:p>
          <a:p>
            <a:r>
              <a:rPr lang="de-DE" sz="1400" dirty="0">
                <a:solidFill>
                  <a:schemeClr val="accent2"/>
                </a:solidFill>
              </a:rPr>
              <a:t>            /</a:t>
            </a:r>
            <a:r>
              <a:rPr lang="de-DE" sz="1400" dirty="0" err="1">
                <a:solidFill>
                  <a:schemeClr val="accent2"/>
                </a:solidFill>
              </a:rPr>
              <a:t>camera</a:t>
            </a:r>
            <a:r>
              <a:rPr lang="de-DE" sz="1400" dirty="0">
                <a:solidFill>
                  <a:schemeClr val="accent2"/>
                </a:solidFill>
              </a:rPr>
              <a:t>/</a:t>
            </a:r>
            <a:r>
              <a:rPr lang="de-DE" sz="1400" dirty="0" err="1">
                <a:solidFill>
                  <a:schemeClr val="accent2"/>
                </a:solidFill>
              </a:rPr>
              <a:t>rgb</a:t>
            </a:r>
            <a:r>
              <a:rPr lang="de-DE" sz="1400" dirty="0">
                <a:solidFill>
                  <a:schemeClr val="accent2"/>
                </a:solidFill>
              </a:rPr>
              <a:t>/</a:t>
            </a:r>
            <a:r>
              <a:rPr lang="de-DE" sz="1400" dirty="0" err="1">
                <a:solidFill>
                  <a:schemeClr val="accent2"/>
                </a:solidFill>
              </a:rPr>
              <a:t>image_raw</a:t>
            </a:r>
            <a:r>
              <a:rPr lang="de-DE" sz="1400" dirty="0">
                <a:solidFill>
                  <a:schemeClr val="accent2"/>
                </a:solidFill>
              </a:rPr>
              <a:t>                                                    35 </a:t>
            </a:r>
            <a:r>
              <a:rPr lang="de-DE" sz="1400" dirty="0" err="1">
                <a:solidFill>
                  <a:schemeClr val="accent2"/>
                </a:solidFill>
              </a:rPr>
              <a:t>msgs</a:t>
            </a:r>
            <a:r>
              <a:rPr lang="de-DE" sz="1400" dirty="0">
                <a:solidFill>
                  <a:schemeClr val="accent2"/>
                </a:solidFill>
              </a:rPr>
              <a:t>    : </a:t>
            </a:r>
            <a:r>
              <a:rPr lang="de-DE" sz="1400" dirty="0" err="1">
                <a:solidFill>
                  <a:schemeClr val="accent2"/>
                </a:solidFill>
              </a:rPr>
              <a:t>sensor_msgs</a:t>
            </a:r>
            <a:r>
              <a:rPr lang="de-DE" sz="1400" dirty="0">
                <a:solidFill>
                  <a:schemeClr val="accent2"/>
                </a:solidFill>
              </a:rPr>
              <a:t>/Image</a:t>
            </a:r>
          </a:p>
          <a:p>
            <a:r>
              <a:rPr lang="de-DE" sz="1400" dirty="0">
                <a:solidFill>
                  <a:schemeClr val="accent2"/>
                </a:solidFill>
              </a:rPr>
              <a:t>            /</a:t>
            </a:r>
            <a:r>
              <a:rPr lang="de-DE" sz="1400" dirty="0" err="1">
                <a:solidFill>
                  <a:schemeClr val="accent2"/>
                </a:solidFill>
              </a:rPr>
              <a:t>clock</a:t>
            </a:r>
            <a:r>
              <a:rPr lang="de-DE" sz="1400" dirty="0">
                <a:solidFill>
                  <a:schemeClr val="accent2"/>
                </a:solidFill>
              </a:rPr>
              <a:t>                                                                22622 </a:t>
            </a:r>
            <a:r>
              <a:rPr lang="de-DE" sz="1400" dirty="0" err="1">
                <a:solidFill>
                  <a:schemeClr val="accent2"/>
                </a:solidFill>
              </a:rPr>
              <a:t>msgs</a:t>
            </a:r>
            <a:r>
              <a:rPr lang="de-DE" sz="1400" dirty="0">
                <a:solidFill>
                  <a:schemeClr val="accent2"/>
                </a:solidFill>
              </a:rPr>
              <a:t>    : </a:t>
            </a:r>
            <a:r>
              <a:rPr lang="de-DE" sz="1400" dirty="0" err="1">
                <a:solidFill>
                  <a:schemeClr val="accent2"/>
                </a:solidFill>
              </a:rPr>
              <a:t>rosgraph_msgs</a:t>
            </a:r>
            <a:r>
              <a:rPr lang="de-DE" sz="1400" dirty="0">
                <a:solidFill>
                  <a:schemeClr val="accent2"/>
                </a:solidFill>
              </a:rPr>
              <a:t>/Clock                  </a:t>
            </a:r>
          </a:p>
          <a:p>
            <a:r>
              <a:rPr lang="de-DE" sz="1400" dirty="0">
                <a:solidFill>
                  <a:schemeClr val="accent2"/>
                </a:solidFill>
              </a:rPr>
              <a:t>            /</a:t>
            </a:r>
            <a:r>
              <a:rPr lang="de-DE" sz="1400" dirty="0" err="1">
                <a:solidFill>
                  <a:schemeClr val="accent2"/>
                </a:solidFill>
              </a:rPr>
              <a:t>cmd_vel</a:t>
            </a:r>
            <a:r>
              <a:rPr lang="de-DE" sz="1400" dirty="0">
                <a:solidFill>
                  <a:schemeClr val="accent2"/>
                </a:solidFill>
              </a:rPr>
              <a:t>                                                                672 </a:t>
            </a:r>
            <a:r>
              <a:rPr lang="de-DE" sz="1400" dirty="0" err="1">
                <a:solidFill>
                  <a:schemeClr val="accent2"/>
                </a:solidFill>
              </a:rPr>
              <a:t>msgs</a:t>
            </a:r>
            <a:r>
              <a:rPr lang="de-DE" sz="1400" dirty="0">
                <a:solidFill>
                  <a:schemeClr val="accent2"/>
                </a:solidFill>
              </a:rPr>
              <a:t>    : </a:t>
            </a:r>
            <a:r>
              <a:rPr lang="de-DE" sz="1400" dirty="0" err="1">
                <a:solidFill>
                  <a:schemeClr val="accent2"/>
                </a:solidFill>
              </a:rPr>
              <a:t>geometry_msgs</a:t>
            </a:r>
            <a:r>
              <a:rPr lang="de-DE" sz="1400" dirty="0">
                <a:solidFill>
                  <a:schemeClr val="accent2"/>
                </a:solidFill>
              </a:rPr>
              <a:t>/Twist</a:t>
            </a:r>
          </a:p>
          <a:p>
            <a:r>
              <a:rPr lang="de-DE" sz="1400" dirty="0">
                <a:solidFill>
                  <a:schemeClr val="accent2"/>
                </a:solidFill>
              </a:rPr>
              <a:t>            /</a:t>
            </a:r>
            <a:r>
              <a:rPr lang="de-DE" sz="1400" dirty="0" err="1">
                <a:solidFill>
                  <a:schemeClr val="accent2"/>
                </a:solidFill>
              </a:rPr>
              <a:t>odom</a:t>
            </a:r>
            <a:r>
              <a:rPr lang="de-DE" sz="1400" dirty="0">
                <a:solidFill>
                  <a:schemeClr val="accent2"/>
                </a:solidFill>
              </a:rPr>
              <a:t>                                                                  1135 </a:t>
            </a:r>
            <a:r>
              <a:rPr lang="de-DE" sz="1400" dirty="0" err="1">
                <a:solidFill>
                  <a:schemeClr val="accent2"/>
                </a:solidFill>
              </a:rPr>
              <a:t>msgs</a:t>
            </a:r>
            <a:r>
              <a:rPr lang="de-DE" sz="1400" dirty="0">
                <a:solidFill>
                  <a:schemeClr val="accent2"/>
                </a:solidFill>
              </a:rPr>
              <a:t>    : </a:t>
            </a:r>
            <a:r>
              <a:rPr lang="de-DE" sz="1400" dirty="0" err="1">
                <a:solidFill>
                  <a:schemeClr val="accent2"/>
                </a:solidFill>
              </a:rPr>
              <a:t>nav_msgs</a:t>
            </a:r>
            <a:r>
              <a:rPr lang="de-DE" sz="1400" dirty="0">
                <a:solidFill>
                  <a:schemeClr val="accent2"/>
                </a:solidFill>
              </a:rPr>
              <a:t>/</a:t>
            </a:r>
            <a:r>
              <a:rPr lang="de-DE" sz="1400" dirty="0" err="1">
                <a:solidFill>
                  <a:schemeClr val="accent2"/>
                </a:solidFill>
              </a:rPr>
              <a:t>Odometry</a:t>
            </a:r>
            <a:endParaRPr lang="de-DE" sz="1400" dirty="0">
              <a:solidFill>
                <a:schemeClr val="accent2"/>
              </a:solidFill>
            </a:endParaRPr>
          </a:p>
          <a:p>
            <a:r>
              <a:rPr lang="es-ES" sz="1400" dirty="0">
                <a:solidFill>
                  <a:schemeClr val="accent2"/>
                </a:solidFill>
              </a:rPr>
              <a:t>            /scan                                                                    34 msgs    : sensor_msgs/LaserScan</a:t>
            </a:r>
            <a:endParaRPr lang="de-DE" sz="1400" dirty="0">
              <a:solidFill>
                <a:schemeClr val="accent2"/>
              </a:solidFill>
            </a:endParaRPr>
          </a:p>
          <a:p>
            <a:r>
              <a:rPr lang="de-DE" sz="1600" dirty="0">
                <a:solidFill>
                  <a:schemeClr val="accent2"/>
                </a:solidFill>
              </a:rPr>
              <a:t>          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28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5079</TotalTime>
  <Words>1444</Words>
  <Application>Microsoft Office PowerPoint</Application>
  <PresentationFormat>Widescreen</PresentationFormat>
  <Paragraphs>135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黑体</vt:lpstr>
      <vt:lpstr>宋体</vt:lpstr>
      <vt:lpstr>Arial</vt:lpstr>
      <vt:lpstr>Calibri</vt:lpstr>
      <vt:lpstr>Times New Roman</vt:lpstr>
      <vt:lpstr>Office 主题​​</vt:lpstr>
      <vt:lpstr>PowerPoint Presentation</vt:lpstr>
      <vt:lpstr>本课实训目标</vt:lpstr>
      <vt:lpstr>主要内容</vt:lpstr>
      <vt:lpstr>任务描述</vt:lpstr>
      <vt:lpstr>任务描述</vt:lpstr>
      <vt:lpstr>子任务1（10分钟）</vt:lpstr>
      <vt:lpstr>子任务1</vt:lpstr>
      <vt:lpstr>子任务1</vt:lpstr>
      <vt:lpstr>子任务1</vt:lpstr>
      <vt:lpstr>子任务1</vt:lpstr>
      <vt:lpstr>子任务2（10分钟）</vt:lpstr>
      <vt:lpstr>子任务2</vt:lpstr>
      <vt:lpstr>子任务2</vt:lpstr>
      <vt:lpstr>PowerPoint Presentation</vt:lpstr>
      <vt:lpstr>子任务2</vt:lpstr>
      <vt:lpstr>子任务2</vt:lpstr>
      <vt:lpstr>子任务3（10分钟)</vt:lpstr>
      <vt:lpstr>子任务3</vt:lpstr>
      <vt:lpstr>子任务3</vt:lpstr>
      <vt:lpstr>子任务3</vt:lpstr>
      <vt:lpstr>子任务1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changkun</dc:creator>
  <cp:lastModifiedBy> </cp:lastModifiedBy>
  <cp:revision>461</cp:revision>
  <dcterms:created xsi:type="dcterms:W3CDTF">2017-08-03T09:34:36Z</dcterms:created>
  <dcterms:modified xsi:type="dcterms:W3CDTF">2018-07-27T08:19:38Z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