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3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68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D7FD7-5E61-45C9-88AC-1D7692F28F4E}" type="datetimeFigureOut">
              <a:rPr lang="zh-CN" altLang="en-US" smtClean="0"/>
              <a:t>2018/7/29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A54620-DB58-46C5-AD7B-BF8BA6D2D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212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1</a:t>
            </a:fld>
            <a:endParaRPr lang="zh-CN" altLang="en-US">
              <a:solidFill>
                <a:prstClr val="black"/>
              </a:solidFill>
              <a:latin typeface="等线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5579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F071-14B6-473B-A319-7E24C6F6A45E}" type="datetimeFigureOut">
              <a:rPr lang="zh-CN" altLang="en-US" smtClean="0"/>
              <a:t>2018/7/29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B728-ED42-41B0-9A82-36271A355E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F071-14B6-473B-A319-7E24C6F6A45E}" type="datetimeFigureOut">
              <a:rPr lang="zh-CN" altLang="en-US" smtClean="0"/>
              <a:t>2018/7/29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B728-ED42-41B0-9A82-36271A355E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F071-14B6-473B-A319-7E24C6F6A45E}" type="datetimeFigureOut">
              <a:rPr lang="zh-CN" altLang="en-US" smtClean="0"/>
              <a:t>2018/7/29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B728-ED42-41B0-9A82-36271A355E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2018/7/29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2018/7/29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2018/7/29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2018/7/29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2018/7/29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2018/7/29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2018/7/29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2018/7/29</a:t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F071-14B6-473B-A319-7E24C6F6A45E}" type="datetimeFigureOut">
              <a:rPr lang="zh-CN" altLang="en-US" smtClean="0"/>
              <a:t>2018/7/29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B728-ED42-41B0-9A82-36271A355E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2018/7/29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2018/7/29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F071-14B6-473B-A319-7E24C6F6A45E}" type="datetimeFigureOut">
              <a:rPr lang="zh-CN" altLang="en-US" smtClean="0"/>
              <a:t>2018/7/29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B728-ED42-41B0-9A82-36271A355E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F071-14B6-473B-A319-7E24C6F6A45E}" type="datetimeFigureOut">
              <a:rPr lang="zh-CN" altLang="en-US" smtClean="0"/>
              <a:t>2018/7/29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B728-ED42-41B0-9A82-36271A355E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F071-14B6-473B-A319-7E24C6F6A45E}" type="datetimeFigureOut">
              <a:rPr lang="zh-CN" altLang="en-US" smtClean="0"/>
              <a:t>2018/7/29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B728-ED42-41B0-9A82-36271A355E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F071-14B6-473B-A319-7E24C6F6A45E}" type="datetimeFigureOut">
              <a:rPr lang="zh-CN" altLang="en-US" smtClean="0"/>
              <a:t>2018/7/29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B728-ED42-41B0-9A82-36271A355E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F071-14B6-473B-A319-7E24C6F6A45E}" type="datetimeFigureOut">
              <a:rPr lang="zh-CN" altLang="en-US" smtClean="0"/>
              <a:t>2018/7/29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B728-ED42-41B0-9A82-36271A355E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F071-14B6-473B-A319-7E24C6F6A45E}" type="datetimeFigureOut">
              <a:rPr lang="zh-CN" altLang="en-US" smtClean="0"/>
              <a:t>2018/7/29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B728-ED42-41B0-9A82-36271A355E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F071-14B6-473B-A319-7E24C6F6A45E}" type="datetimeFigureOut">
              <a:rPr lang="zh-CN" altLang="en-US" smtClean="0"/>
              <a:t>2018/7/29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B728-ED42-41B0-9A82-36271A355E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8F071-14B6-473B-A319-7E24C6F6A45E}" type="datetimeFigureOut">
              <a:rPr lang="zh-CN" altLang="en-US" smtClean="0"/>
              <a:t>2018/7/29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0B728-ED42-41B0-9A82-36271A355E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2018/7/29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KSO_TEMPLATE" hidden="1"/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5.xml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86765" y="3952875"/>
            <a:ext cx="390588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>
                <a:solidFill>
                  <a:srgbClr val="354E65"/>
                </a:solidFill>
                <a:latin typeface="微软雅黑" panose="020B0503020204020204" charset="-122"/>
                <a:cs typeface="微软雅黑" panose="020B0503020204020204" charset="-122"/>
              </a:rPr>
              <a:t>ROS</a:t>
            </a:r>
            <a:r>
              <a:rPr lang="zh-CN" altLang="en-US" sz="4800" b="1">
                <a:solidFill>
                  <a:srgbClr val="354E65"/>
                </a:solidFill>
                <a:latin typeface="微软雅黑" panose="020B0503020204020204" charset="-122"/>
                <a:cs typeface="微软雅黑" panose="020B0503020204020204" charset="-122"/>
              </a:rPr>
              <a:t>入门教程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677920" y="4658360"/>
            <a:ext cx="27563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rgbClr val="354E65"/>
                </a:solidFill>
                <a:latin typeface="微软雅黑" panose="020B0503020204020204" charset="-122"/>
              </a:rPr>
              <a:t>----</a:t>
            </a:r>
            <a:r>
              <a:rPr lang="en-US" altLang="zh-CN" sz="4400" b="1" dirty="0" err="1">
                <a:solidFill>
                  <a:srgbClr val="354E65"/>
                </a:solidFill>
                <a:latin typeface="微软雅黑" panose="020B0503020204020204" charset="-122"/>
              </a:rPr>
              <a:t>rospy</a:t>
            </a:r>
            <a:endParaRPr lang="en-US" altLang="zh-CN" sz="4400" b="1" dirty="0">
              <a:solidFill>
                <a:srgbClr val="354E65"/>
              </a:solidFill>
              <a:latin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34110" y="5437505"/>
            <a:ext cx="3027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354E65"/>
                </a:solidFill>
              </a:rPr>
              <a:t>主讲教师：龚杰</a:t>
            </a:r>
            <a:endParaRPr lang="en-US" altLang="zh-CN" sz="3200" dirty="0">
              <a:solidFill>
                <a:srgbClr val="354E65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686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rgbClr val="446382"/>
                </a:solidFill>
              </a:rPr>
              <a:t>rospy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7908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rgbClr val="446382"/>
                </a:solidFill>
              </a:rPr>
              <a:t>Rospy</a:t>
            </a:r>
            <a:r>
              <a:rPr lang="zh-CN" altLang="en-US" sz="1600" dirty="0">
                <a:solidFill>
                  <a:srgbClr val="446382"/>
                </a:solidFill>
              </a:rPr>
              <a:t>的相关接口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1047115" y="1092835"/>
            <a:ext cx="9582785" cy="4351655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rospy</a:t>
            </a:r>
            <a:r>
              <a:rPr lang="zh-CN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没有</a:t>
            </a:r>
            <a:r>
              <a:rPr lang="en-US" altLang="zh-CN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NodeHandle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ospy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部分</a:t>
            </a:r>
            <a:r>
              <a:rPr lang="zh-CN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接口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的命名和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roscpp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</a:t>
            </a:r>
            <a:r>
              <a:rPr lang="zh-CN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一致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rospy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包含的功能与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roscpp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相似，都有关于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node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topic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service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param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time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相关的操作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686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rgbClr val="446382"/>
                </a:solidFill>
              </a:rPr>
              <a:t>rospy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7908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rgbClr val="446382"/>
                </a:solidFill>
              </a:rPr>
              <a:t>Rospy</a:t>
            </a:r>
            <a:r>
              <a:rPr lang="zh-CN" altLang="en-US" sz="1600" dirty="0">
                <a:solidFill>
                  <a:srgbClr val="446382"/>
                </a:solidFill>
              </a:rPr>
              <a:t>的相关接口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563245" y="1005205"/>
            <a:ext cx="4277360" cy="676275"/>
          </a:xfrm>
        </p:spPr>
        <p:txBody>
          <a:bodyPr>
            <a:noAutofit/>
          </a:bodyPr>
          <a:lstStyle/>
          <a:p>
            <a:pPr algn="ctr"/>
            <a:r>
              <a:rPr lang="en-US" altLang="zh-CN" sz="1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</a:t>
            </a:r>
            <a:r>
              <a:rPr lang="zh-CN" altLang="zh-CN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altLang="zh-CN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代码的组织方式</a:t>
            </a:r>
            <a:r>
              <a:rPr lang="zh-CN" altLang="zh-CN" sz="2000" dirty="0"/>
              <a:t/>
            </a:r>
            <a:br>
              <a:rPr lang="zh-CN" altLang="zh-CN" sz="2000" dirty="0"/>
            </a:br>
            <a:endParaRPr lang="zh-CN" altLang="zh-CN" sz="2000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1257989" y="1508734"/>
            <a:ext cx="10515600" cy="4351338"/>
          </a:xfrm>
        </p:spPr>
        <p:txBody>
          <a:bodyPr/>
          <a:lstStyle/>
          <a:p>
            <a:r>
              <a:rPr lang="zh-CN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一种是</a:t>
            </a:r>
            <a:r>
              <a:rPr lang="zh-CN" altLang="zh-CN" sz="1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单独</a:t>
            </a:r>
            <a:r>
              <a:rPr lang="zh-CN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的一个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脚本，适用于简单的</a:t>
            </a:r>
            <a:r>
              <a:rPr lang="zh-CN" altLang="zh-CN" sz="1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程序</a:t>
            </a:r>
            <a:endParaRPr lang="en-US" altLang="zh-CN" sz="1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一种是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模块，适合</a:t>
            </a:r>
            <a:r>
              <a:rPr lang="zh-CN" altLang="zh-CN" sz="1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体量</a:t>
            </a:r>
            <a:r>
              <a:rPr lang="zh-CN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较大的程序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686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rgbClr val="446382"/>
                </a:solidFill>
              </a:rPr>
              <a:t>rospy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7908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rgbClr val="446382"/>
                </a:solidFill>
              </a:rPr>
              <a:t>Rospy</a:t>
            </a:r>
            <a:r>
              <a:rPr lang="zh-CN" altLang="en-US" sz="1600" dirty="0">
                <a:solidFill>
                  <a:srgbClr val="446382"/>
                </a:solidFill>
              </a:rPr>
              <a:t>的相关接口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</a:p>
        </p:txBody>
      </p:sp>
      <p:sp>
        <p:nvSpPr>
          <p:cNvPr id="9" name="内容占位符 2"/>
          <p:cNvSpPr>
            <a:spLocks noGrp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4800" dirty="0">
                <a:solidFill>
                  <a:srgbClr val="000000"/>
                </a:solidFill>
                <a:latin typeface="微软雅黑" panose="020B0503020204020204" charset="-122"/>
                <a:cs typeface="Times New Roman" panose="02020603050405020304" pitchFamily="18" charset="0"/>
              </a:rPr>
              <a:t>rospy</a:t>
            </a: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cs typeface="Times New Roman" panose="02020603050405020304" pitchFamily="18" charset="0"/>
              </a:rPr>
              <a:t>Node, Topic, Service, Param, Time </a:t>
            </a:r>
            <a:endParaRPr lang="en-US" altLang="zh-CN" sz="4800" dirty="0">
              <a:solidFill>
                <a:srgbClr val="000000"/>
              </a:solidFill>
              <a:latin typeface="微软雅黑" panose="020B050302020402020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686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rgbClr val="446382"/>
                </a:solidFill>
              </a:rPr>
              <a:t>rospy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7908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rgbClr val="446382"/>
                </a:solidFill>
              </a:rPr>
              <a:t>Rospy</a:t>
            </a:r>
            <a:r>
              <a:rPr lang="zh-CN" altLang="en-US" sz="1600" dirty="0">
                <a:solidFill>
                  <a:srgbClr val="446382"/>
                </a:solidFill>
              </a:rPr>
              <a:t>的相关接口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</a:p>
        </p:txBody>
      </p:sp>
      <p:sp>
        <p:nvSpPr>
          <p:cNvPr id="9" name="内容占位符 2"/>
          <p:cNvSpPr>
            <a:spLocks noGrp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4800" dirty="0">
              <a:solidFill>
                <a:srgbClr val="000000"/>
              </a:solidFill>
              <a:latin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4321028" y="2592607"/>
            <a:ext cx="4292885" cy="1475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3600" dirty="0" err="1" smtClean="0">
                <a:solidFill>
                  <a:srgbClr val="000000"/>
                </a:solidFill>
                <a:latin typeface="微软雅黑" panose="020B0503020204020204" charset="-122"/>
                <a:cs typeface="Times New Roman" panose="02020603050405020304" pitchFamily="18" charset="0"/>
              </a:rPr>
              <a:t>rospy</a:t>
            </a:r>
            <a:r>
              <a:rPr lang="en-US" altLang="zh-CN" sz="3600" dirty="0" smtClean="0">
                <a:solidFill>
                  <a:srgbClr val="000000"/>
                </a:solidFill>
                <a:latin typeface="微软雅黑" panose="020B0503020204020204" charset="-122"/>
                <a:cs typeface="Times New Roman" panose="02020603050405020304" pitchFamily="18" charset="0"/>
              </a:rPr>
              <a:t>-Node</a:t>
            </a:r>
            <a:r>
              <a:rPr lang="zh-CN" altLang="en-US" sz="3600" dirty="0" smtClean="0">
                <a:solidFill>
                  <a:srgbClr val="000000"/>
                </a:solidFill>
                <a:latin typeface="微软雅黑" panose="020B0503020204020204" charset="-122"/>
                <a:cs typeface="Times New Roman" panose="02020603050405020304" pitchFamily="18" charset="0"/>
              </a:rPr>
              <a:t>相关</a:t>
            </a:r>
            <a:endParaRPr lang="en-US" altLang="zh-CN" sz="3600" dirty="0">
              <a:solidFill>
                <a:srgbClr val="000000"/>
              </a:solidFill>
              <a:latin typeface="微软雅黑" panose="020B050302020402020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686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rgbClr val="446382"/>
                </a:solidFill>
              </a:rPr>
              <a:t>rospy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7908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rgbClr val="446382"/>
                </a:solidFill>
              </a:rPr>
              <a:t>Rospy</a:t>
            </a:r>
            <a:r>
              <a:rPr lang="zh-CN" altLang="en-US" sz="1600" dirty="0">
                <a:solidFill>
                  <a:srgbClr val="446382"/>
                </a:solidFill>
              </a:rPr>
              <a:t>的相关接口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</a:p>
        </p:txBody>
      </p:sp>
      <p:sp>
        <p:nvSpPr>
          <p:cNvPr id="9" name="内容占位符 2"/>
          <p:cNvSpPr>
            <a:spLocks noGrp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4800" dirty="0">
              <a:solidFill>
                <a:srgbClr val="000000"/>
              </a:solidFill>
              <a:latin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925498" y="839569"/>
            <a:ext cx="10721613" cy="538819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函数：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</a:t>
            </a: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init_node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(name)   </a:t>
            </a:r>
            <a:r>
              <a:rPr lang="en-US" altLang="zh-CN" sz="1800" dirty="0">
                <a:solidFill>
                  <a:srgbClr val="F9680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</a:t>
            </a:r>
            <a:r>
              <a:rPr lang="zh-CN" altLang="en-US" sz="1800" dirty="0">
                <a:solidFill>
                  <a:srgbClr val="F9680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注册和初始化</a:t>
            </a:r>
            <a:r>
              <a:rPr lang="en-US" altLang="zh-CN" sz="1800" dirty="0">
                <a:solidFill>
                  <a:srgbClr val="F9680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node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MasterProxy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get_master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() </a:t>
            </a:r>
            <a:r>
              <a:rPr lang="en-US" altLang="zh-CN" sz="1800" dirty="0">
                <a:solidFill>
                  <a:srgbClr val="F9680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</a:t>
            </a:r>
            <a:r>
              <a:rPr lang="zh-CN" altLang="en-US" sz="1800" dirty="0">
                <a:solidFill>
                  <a:srgbClr val="F9680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获取</a:t>
            </a:r>
            <a:r>
              <a:rPr lang="en-US" altLang="zh-CN" sz="1800" dirty="0">
                <a:solidFill>
                  <a:srgbClr val="F9680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master</a:t>
            </a:r>
            <a:r>
              <a:rPr lang="zh-CN" altLang="en-US" sz="1800" dirty="0">
                <a:solidFill>
                  <a:srgbClr val="F9680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的句柄</a:t>
            </a:r>
            <a:endParaRPr lang="en-US" altLang="zh-CN" sz="1800" dirty="0">
              <a:solidFill>
                <a:srgbClr val="F9680D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bool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</a:t>
            </a: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is_shutdown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()       </a:t>
            </a:r>
            <a:r>
              <a:rPr lang="en-US" altLang="zh-CN" sz="1800" dirty="0">
                <a:solidFill>
                  <a:srgbClr val="F9680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</a:t>
            </a:r>
            <a:r>
              <a:rPr lang="zh-CN" altLang="en-US" sz="1800" dirty="0">
                <a:solidFill>
                  <a:srgbClr val="F9680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返回是否关闭</a:t>
            </a:r>
            <a:endParaRPr lang="en-US" altLang="zh-CN" sz="1800" dirty="0">
              <a:solidFill>
                <a:srgbClr val="F9680D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</a:t>
            </a: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on_shutdown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fn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  </a:t>
            </a:r>
            <a:r>
              <a:rPr lang="en-US" altLang="zh-CN" sz="1800" dirty="0">
                <a:solidFill>
                  <a:srgbClr val="F9680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</a:t>
            </a:r>
            <a:r>
              <a:rPr lang="zh-CN" altLang="en-US" sz="1800" dirty="0">
                <a:solidFill>
                  <a:srgbClr val="F9680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</a:t>
            </a:r>
            <a:r>
              <a:rPr lang="en-US" altLang="zh-CN" sz="1800" dirty="0">
                <a:solidFill>
                  <a:srgbClr val="F9680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node</a:t>
            </a:r>
            <a:r>
              <a:rPr lang="zh-CN" altLang="en-US" sz="1800" dirty="0">
                <a:solidFill>
                  <a:srgbClr val="F9680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关闭时调用函数</a:t>
            </a:r>
            <a:endParaRPr lang="en-US" altLang="zh-CN" sz="1800" dirty="0">
              <a:solidFill>
                <a:srgbClr val="F9680D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str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</a:t>
            </a: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get_node_uri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()      </a:t>
            </a:r>
            <a:r>
              <a:rPr lang="en-US" altLang="zh-CN" sz="1800" dirty="0">
                <a:solidFill>
                  <a:srgbClr val="F9680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</a:t>
            </a:r>
            <a:r>
              <a:rPr lang="zh-CN" altLang="en-US" sz="1800" dirty="0">
                <a:solidFill>
                  <a:srgbClr val="F9680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返回节点的</a:t>
            </a:r>
            <a:r>
              <a:rPr lang="en-US" altLang="zh-CN" sz="1800" dirty="0">
                <a:solidFill>
                  <a:srgbClr val="F9680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URI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str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</a:t>
            </a: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get_name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()           </a:t>
            </a:r>
            <a:r>
              <a:rPr lang="en-US" altLang="zh-CN" sz="1800" dirty="0">
                <a:solidFill>
                  <a:srgbClr val="F9680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</a:t>
            </a:r>
            <a:r>
              <a:rPr lang="zh-CN" altLang="en-US" sz="1800" dirty="0">
                <a:solidFill>
                  <a:srgbClr val="F9680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返回本节点的全名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str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</a:t>
            </a: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get_namespace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()</a:t>
            </a:r>
            <a:r>
              <a:rPr lang="en-US" altLang="zh-CN" sz="1800" dirty="0">
                <a:solidFill>
                  <a:srgbClr val="F9680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# </a:t>
            </a:r>
            <a:r>
              <a:rPr lang="zh-CN" altLang="en-US" sz="1800" dirty="0">
                <a:solidFill>
                  <a:srgbClr val="F9680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返回本节点的名字空间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686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rgbClr val="446382"/>
                </a:solidFill>
              </a:rPr>
              <a:t>rospy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7908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rgbClr val="446382"/>
                </a:solidFill>
              </a:rPr>
              <a:t>Rospy</a:t>
            </a:r>
            <a:r>
              <a:rPr lang="zh-CN" altLang="en-US" sz="1600" dirty="0">
                <a:solidFill>
                  <a:srgbClr val="446382"/>
                </a:solidFill>
              </a:rPr>
              <a:t>的相关接口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</a:p>
        </p:txBody>
      </p:sp>
      <p:sp>
        <p:nvSpPr>
          <p:cNvPr id="9" name="内容占位符 2"/>
          <p:cNvSpPr>
            <a:spLocks noGrp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4800" dirty="0">
              <a:solidFill>
                <a:srgbClr val="000000"/>
              </a:solidFill>
              <a:latin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3676628" y="2604184"/>
            <a:ext cx="4838744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000000"/>
                </a:solidFill>
                <a:latin typeface="微软雅黑" panose="020B0503020204020204" charset="-122"/>
                <a:cs typeface="Times New Roman" panose="02020603050405020304" pitchFamily="18" charset="0"/>
              </a:rPr>
              <a:t>rospy-Topic</a:t>
            </a:r>
            <a:r>
              <a:rPr lang="zh-CN" altLang="en-US" sz="3600" dirty="0">
                <a:solidFill>
                  <a:srgbClr val="000000"/>
                </a:solidFill>
                <a:latin typeface="微软雅黑" panose="020B0503020204020204" charset="-122"/>
                <a:cs typeface="Times New Roman" panose="02020603050405020304" pitchFamily="18" charset="0"/>
              </a:rPr>
              <a:t>相关</a:t>
            </a:r>
            <a:endParaRPr lang="en-US" altLang="zh-CN" sz="3600" dirty="0">
              <a:solidFill>
                <a:srgbClr val="000000"/>
              </a:solidFill>
              <a:latin typeface="微软雅黑" panose="020B050302020402020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686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rgbClr val="446382"/>
                </a:solidFill>
              </a:rPr>
              <a:t>rospy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7908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rgbClr val="446382"/>
                </a:solidFill>
              </a:rPr>
              <a:t>Rospy</a:t>
            </a:r>
            <a:r>
              <a:rPr lang="zh-CN" altLang="en-US" sz="1600" dirty="0">
                <a:solidFill>
                  <a:srgbClr val="446382"/>
                </a:solidFill>
              </a:rPr>
              <a:t>的相关接口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</a:p>
        </p:txBody>
      </p:sp>
      <p:sp>
        <p:nvSpPr>
          <p:cNvPr id="9" name="内容占位符 2"/>
          <p:cNvSpPr>
            <a:spLocks noGrp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4800" dirty="0">
              <a:solidFill>
                <a:srgbClr val="000000"/>
              </a:solidFill>
              <a:latin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1045210" y="1063833"/>
            <a:ext cx="105156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函数：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[[</a:t>
            </a: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str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str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]]   </a:t>
            </a: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get_published_topics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() # 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返回正在被发布的所有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topic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名称和类型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Message    </a:t>
            </a: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wait_for_message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(topic, </a:t>
            </a: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topic_type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time_out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=None) # 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等待指定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topic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的一个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message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spin() # 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触发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topic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或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service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的处理，会阻塞直到关闭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686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rgbClr val="446382"/>
                </a:solidFill>
              </a:rPr>
              <a:t>rospy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7908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rgbClr val="446382"/>
                </a:solidFill>
              </a:rPr>
              <a:t>Rospy</a:t>
            </a:r>
            <a:r>
              <a:rPr lang="zh-CN" altLang="en-US" sz="1600" dirty="0">
                <a:solidFill>
                  <a:srgbClr val="446382"/>
                </a:solidFill>
              </a:rPr>
              <a:t>的相关接口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</a:p>
        </p:txBody>
      </p:sp>
      <p:sp>
        <p:nvSpPr>
          <p:cNvPr id="9" name="内容占位符 2"/>
          <p:cNvSpPr>
            <a:spLocks noGrp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4800" dirty="0">
              <a:solidFill>
                <a:srgbClr val="000000"/>
              </a:solidFill>
              <a:latin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965200" y="864870"/>
            <a:ext cx="105156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Publisher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类：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__</a:t>
            </a: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init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__(self, name, </a:t>
            </a: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data_class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queue_size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=None)  </a:t>
            </a:r>
            <a:r>
              <a:rPr lang="en-US" altLang="zh-CN" sz="1800" dirty="0">
                <a:solidFill>
                  <a:srgbClr val="F9680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</a:t>
            </a:r>
            <a:r>
              <a:rPr lang="zh-CN" altLang="en-US" sz="1800" dirty="0">
                <a:solidFill>
                  <a:srgbClr val="F9680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构造函数</a:t>
            </a:r>
            <a:endParaRPr lang="en-US" altLang="zh-CN" sz="1800" dirty="0">
              <a:solidFill>
                <a:srgbClr val="F9680D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publish(self, </a:t>
            </a: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msg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1800" dirty="0">
                <a:solidFill>
                  <a:srgbClr val="F9680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</a:t>
            </a:r>
            <a:r>
              <a:rPr lang="zh-CN" altLang="en-US" sz="1800" dirty="0">
                <a:solidFill>
                  <a:srgbClr val="F9680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成员函数 发布消息</a:t>
            </a:r>
            <a:endParaRPr lang="en-US" altLang="zh-CN" sz="1800" dirty="0">
              <a:solidFill>
                <a:srgbClr val="F9680D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unregister(self)</a:t>
            </a:r>
            <a:r>
              <a:rPr lang="en-US" altLang="zh-CN" sz="1800" dirty="0">
                <a:solidFill>
                  <a:srgbClr val="F9680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#</a:t>
            </a:r>
            <a:r>
              <a:rPr lang="zh-CN" altLang="en-US" sz="1800" dirty="0">
                <a:solidFill>
                  <a:srgbClr val="F9680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成员函数 停止发布</a:t>
            </a:r>
            <a:endParaRPr lang="en-US" altLang="zh-CN" sz="1800" dirty="0">
              <a:solidFill>
                <a:srgbClr val="F9680D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1800" dirty="0">
              <a:solidFill>
                <a:srgbClr val="F9680D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686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rgbClr val="446382"/>
                </a:solidFill>
              </a:rPr>
              <a:t>rospy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7908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rgbClr val="446382"/>
                </a:solidFill>
              </a:rPr>
              <a:t>Rospy</a:t>
            </a:r>
            <a:r>
              <a:rPr lang="zh-CN" altLang="en-US" sz="1600" dirty="0">
                <a:solidFill>
                  <a:srgbClr val="446382"/>
                </a:solidFill>
              </a:rPr>
              <a:t>的相关接口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</a:p>
        </p:txBody>
      </p:sp>
      <p:sp>
        <p:nvSpPr>
          <p:cNvPr id="9" name="内容占位符 2"/>
          <p:cNvSpPr>
            <a:spLocks noGrp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4800" dirty="0">
              <a:solidFill>
                <a:srgbClr val="000000"/>
              </a:solidFill>
              <a:latin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991235" y="979170"/>
            <a:ext cx="105156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Subscriber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类：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__</a:t>
            </a: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init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__(self, name, </a:t>
            </a: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data_class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, </a:t>
            </a: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call_back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=None, </a:t>
            </a: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queue_size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=None) </a:t>
            </a:r>
            <a:r>
              <a:rPr lang="en-US" altLang="zh-CN" sz="1800" dirty="0">
                <a:solidFill>
                  <a:srgbClr val="F9680D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#</a:t>
            </a:r>
            <a:r>
              <a:rPr lang="zh-CN" altLang="en-US" sz="1800" dirty="0">
                <a:solidFill>
                  <a:srgbClr val="F9680D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构造函数</a:t>
            </a:r>
            <a:endParaRPr lang="en-US" altLang="zh-CN" sz="1800" dirty="0">
              <a:solidFill>
                <a:srgbClr val="F9680D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unregister(self) </a:t>
            </a:r>
            <a:r>
              <a:rPr lang="en-US" altLang="zh-CN" sz="1800" dirty="0">
                <a:solidFill>
                  <a:srgbClr val="F9680D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#</a:t>
            </a:r>
            <a:r>
              <a:rPr lang="zh-CN" altLang="en-US" sz="1800" dirty="0">
                <a:solidFill>
                  <a:srgbClr val="F9680D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成员函数 停止订阅</a:t>
            </a:r>
            <a:endParaRPr lang="en-US" altLang="zh-CN" sz="1800" dirty="0">
              <a:solidFill>
                <a:srgbClr val="F9680D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endParaRPr lang="en-US" altLang="zh-CN" sz="1800" dirty="0">
              <a:solidFill>
                <a:srgbClr val="F9680D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686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rgbClr val="446382"/>
                </a:solidFill>
              </a:rPr>
              <a:t>rospy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7908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rgbClr val="446382"/>
                </a:solidFill>
              </a:rPr>
              <a:t>Rospy</a:t>
            </a:r>
            <a:r>
              <a:rPr lang="zh-CN" altLang="en-US" sz="1600" dirty="0">
                <a:solidFill>
                  <a:srgbClr val="446382"/>
                </a:solidFill>
              </a:rPr>
              <a:t>的相关接口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</a:p>
        </p:txBody>
      </p:sp>
      <p:sp>
        <p:nvSpPr>
          <p:cNvPr id="9" name="内容占位符 2"/>
          <p:cNvSpPr>
            <a:spLocks noGrp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4800" dirty="0">
              <a:solidFill>
                <a:srgbClr val="000000"/>
              </a:solidFill>
              <a:latin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016303" y="1062505"/>
            <a:ext cx="6074410" cy="39878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rostopic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命令工具能让你获取有关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话题的信息。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1374775" y="1581344"/>
            <a:ext cx="10515600" cy="4351338"/>
          </a:xfrm>
        </p:spPr>
        <p:txBody>
          <a:bodyPr/>
          <a:lstStyle/>
          <a:p>
            <a:r>
              <a:rPr lang="en-US" altLang="zh-CN" dirty="0" err="1"/>
              <a:t>rostopic</a:t>
            </a:r>
            <a:r>
              <a:rPr lang="en-US" altLang="zh-CN" dirty="0"/>
              <a:t> </a:t>
            </a:r>
            <a:r>
              <a:rPr lang="en-US" altLang="zh-CN" dirty="0" err="1"/>
              <a:t>bw</a:t>
            </a:r>
            <a:r>
              <a:rPr lang="en-US" altLang="zh-CN" dirty="0"/>
              <a:t>     display bandwidth used by </a:t>
            </a:r>
            <a:endParaRPr lang="en-US" altLang="zh-CN" dirty="0" smtClean="0"/>
          </a:p>
          <a:p>
            <a:r>
              <a:rPr lang="en-US" altLang="zh-CN" dirty="0" err="1"/>
              <a:t>rostopic</a:t>
            </a:r>
            <a:r>
              <a:rPr lang="en-US" altLang="zh-CN" dirty="0"/>
              <a:t> echo   print messages to screen</a:t>
            </a:r>
            <a:endParaRPr lang="zh-CN" altLang="zh-CN" dirty="0"/>
          </a:p>
          <a:p>
            <a:r>
              <a:rPr lang="en-US" altLang="zh-CN" dirty="0" err="1"/>
              <a:t>rostopic</a:t>
            </a:r>
            <a:r>
              <a:rPr lang="en-US" altLang="zh-CN" dirty="0"/>
              <a:t> </a:t>
            </a:r>
            <a:r>
              <a:rPr lang="en-US" altLang="zh-CN" dirty="0" err="1"/>
              <a:t>hz</a:t>
            </a:r>
            <a:r>
              <a:rPr lang="en-US" altLang="zh-CN" dirty="0"/>
              <a:t>     display publishing rate of topic</a:t>
            </a:r>
            <a:endParaRPr lang="zh-CN" altLang="zh-CN" dirty="0"/>
          </a:p>
          <a:p>
            <a:r>
              <a:rPr lang="en-US" altLang="zh-CN" dirty="0" err="1"/>
              <a:t>rostopic</a:t>
            </a:r>
            <a:r>
              <a:rPr lang="en-US" altLang="zh-CN" dirty="0"/>
              <a:t> list   print information about active topics</a:t>
            </a:r>
            <a:endParaRPr lang="zh-CN" altLang="zh-CN" dirty="0"/>
          </a:p>
          <a:p>
            <a:r>
              <a:rPr lang="en-US" altLang="zh-CN" dirty="0" err="1"/>
              <a:t>rostopic</a:t>
            </a:r>
            <a:r>
              <a:rPr lang="en-US" altLang="zh-CN" dirty="0"/>
              <a:t> pub    publish data to topic</a:t>
            </a:r>
            <a:endParaRPr lang="zh-CN" altLang="zh-CN" dirty="0"/>
          </a:p>
          <a:p>
            <a:r>
              <a:rPr lang="en-US" altLang="zh-CN" dirty="0" err="1"/>
              <a:t>rostopic</a:t>
            </a:r>
            <a:r>
              <a:rPr lang="en-US" altLang="zh-CN" dirty="0"/>
              <a:t> type   print topic type</a:t>
            </a:r>
            <a:endParaRPr lang="zh-CN" altLang="zh-CN" dirty="0"/>
          </a:p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686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rgbClr val="446382"/>
                </a:solidFill>
              </a:rPr>
              <a:t>rospy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72185" y="1242060"/>
            <a:ext cx="9855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rospy</a:t>
            </a:r>
            <a:endParaRPr lang="zh-CN" altLang="en-US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0" name=" 220"/>
          <p:cNvSpPr/>
          <p:nvPr/>
        </p:nvSpPr>
        <p:spPr>
          <a:xfrm>
            <a:off x="1744980" y="1934845"/>
            <a:ext cx="4413250" cy="402590"/>
          </a:xfrm>
          <a:prstGeom prst="homePlate">
            <a:avLst/>
          </a:prstGeom>
          <a:solidFill>
            <a:srgbClr val="C3D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58875" y="1951474"/>
            <a:ext cx="697627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5.1.1</a:t>
            </a:r>
          </a:p>
        </p:txBody>
      </p:sp>
      <p:sp>
        <p:nvSpPr>
          <p:cNvPr id="12" name=" 220"/>
          <p:cNvSpPr/>
          <p:nvPr/>
        </p:nvSpPr>
        <p:spPr>
          <a:xfrm>
            <a:off x="1747520" y="2524125"/>
            <a:ext cx="5473065" cy="402590"/>
          </a:xfrm>
          <a:prstGeom prst="homePlate">
            <a:avLst/>
          </a:prstGeom>
          <a:solidFill>
            <a:srgbClr val="C3D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61415" y="2540754"/>
            <a:ext cx="697627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5.1.2</a:t>
            </a:r>
          </a:p>
        </p:txBody>
      </p:sp>
      <p:sp>
        <p:nvSpPr>
          <p:cNvPr id="14" name=" 220"/>
          <p:cNvSpPr/>
          <p:nvPr/>
        </p:nvSpPr>
        <p:spPr>
          <a:xfrm>
            <a:off x="1747520" y="3101975"/>
            <a:ext cx="3291205" cy="402590"/>
          </a:xfrm>
          <a:prstGeom prst="homePlate">
            <a:avLst/>
          </a:prstGeom>
          <a:solidFill>
            <a:srgbClr val="C3D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61415" y="3118604"/>
            <a:ext cx="697627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5.1.3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744980" y="1964055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</a:rPr>
              <a:t>Clientlibrary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747520" y="2553335"/>
            <a:ext cx="5473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</a:rPr>
              <a:t>Rospy</a:t>
            </a:r>
            <a:r>
              <a:rPr lang="zh-CN" altLang="en-US" dirty="0">
                <a:solidFill>
                  <a:srgbClr val="000000"/>
                </a:solidFill>
              </a:rPr>
              <a:t>的相关接口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747520" y="3131185"/>
            <a:ext cx="4260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Node</a:t>
            </a:r>
            <a:r>
              <a:rPr lang="zh-CN" altLang="en-US" dirty="0">
                <a:solidFill>
                  <a:srgbClr val="000000"/>
                </a:solidFill>
              </a:rPr>
              <a:t>例程</a:t>
            </a:r>
            <a:endParaRPr lang="en-US" altLang="zh-CN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686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rgbClr val="446382"/>
                </a:solidFill>
              </a:rPr>
              <a:t>rospy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7908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rgbClr val="446382"/>
                </a:solidFill>
              </a:rPr>
              <a:t>Rospy</a:t>
            </a:r>
            <a:r>
              <a:rPr lang="zh-CN" altLang="en-US" sz="1600" dirty="0">
                <a:solidFill>
                  <a:srgbClr val="446382"/>
                </a:solidFill>
              </a:rPr>
              <a:t>的相关接口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</a:p>
        </p:txBody>
      </p:sp>
      <p:sp>
        <p:nvSpPr>
          <p:cNvPr id="9" name="内容占位符 2"/>
          <p:cNvSpPr>
            <a:spLocks noGrp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4800" dirty="0">
              <a:solidFill>
                <a:srgbClr val="000000"/>
              </a:solidFill>
              <a:latin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3676628" y="2597150"/>
            <a:ext cx="4838744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000000"/>
                </a:solidFill>
                <a:latin typeface="微软雅黑" panose="020B0503020204020204" charset="-122"/>
                <a:cs typeface="Times New Roman" panose="02020603050405020304" pitchFamily="18" charset="0"/>
              </a:rPr>
              <a:t>rospy-Service</a:t>
            </a:r>
            <a:r>
              <a:rPr lang="zh-CN" altLang="en-US" sz="3600" dirty="0">
                <a:solidFill>
                  <a:srgbClr val="000000"/>
                </a:solidFill>
                <a:latin typeface="微软雅黑" panose="020B0503020204020204" charset="-122"/>
                <a:cs typeface="Times New Roman" panose="02020603050405020304" pitchFamily="18" charset="0"/>
              </a:rPr>
              <a:t>相关</a:t>
            </a:r>
            <a:endParaRPr lang="en-US" altLang="zh-CN" sz="3600" dirty="0">
              <a:solidFill>
                <a:srgbClr val="000000"/>
              </a:solidFill>
              <a:latin typeface="微软雅黑" panose="020B050302020402020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686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rgbClr val="446382"/>
                </a:solidFill>
              </a:rPr>
              <a:t>rospy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7908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rgbClr val="446382"/>
                </a:solidFill>
              </a:rPr>
              <a:t>Rospy</a:t>
            </a:r>
            <a:r>
              <a:rPr lang="zh-CN" altLang="en-US" sz="1600" dirty="0">
                <a:solidFill>
                  <a:srgbClr val="446382"/>
                </a:solidFill>
              </a:rPr>
              <a:t>的相关接口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</a:p>
        </p:txBody>
      </p:sp>
      <p:sp>
        <p:nvSpPr>
          <p:cNvPr id="9" name="内容占位符 2"/>
          <p:cNvSpPr>
            <a:spLocks noGrp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4800" dirty="0">
              <a:solidFill>
                <a:srgbClr val="000000"/>
              </a:solidFill>
              <a:latin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1035021" y="988694"/>
            <a:ext cx="105156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函数：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         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 </a:t>
            </a:r>
            <a:r>
              <a:rPr lang="en-US" altLang="zh-CN" sz="1800" dirty="0" err="1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wait_for_service</a:t>
            </a:r>
            <a:r>
              <a:rPr lang="en-US" altLang="zh-CN" sz="18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(service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, timeout=None)   </a:t>
            </a:r>
            <a:r>
              <a:rPr lang="en-US" altLang="zh-CN" sz="1800" dirty="0">
                <a:solidFill>
                  <a:srgbClr val="F9680D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#</a:t>
            </a:r>
            <a:r>
              <a:rPr lang="zh-CN" altLang="en-US" sz="1800" dirty="0">
                <a:solidFill>
                  <a:srgbClr val="F9680D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阻塞直到服务可用</a:t>
            </a:r>
            <a:endParaRPr lang="en-US" altLang="zh-CN" sz="1800" dirty="0">
              <a:solidFill>
                <a:srgbClr val="F9680D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endParaRPr lang="en-US" altLang="zh-CN" sz="1800" dirty="0">
              <a:solidFill>
                <a:srgbClr val="F9680D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686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rgbClr val="446382"/>
                </a:solidFill>
              </a:rPr>
              <a:t>rospy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7908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rgbClr val="446382"/>
                </a:solidFill>
              </a:rPr>
              <a:t>Rospy</a:t>
            </a:r>
            <a:r>
              <a:rPr lang="zh-CN" altLang="en-US" sz="1600" dirty="0">
                <a:solidFill>
                  <a:srgbClr val="446382"/>
                </a:solidFill>
              </a:rPr>
              <a:t>的相关接口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</a:p>
        </p:txBody>
      </p:sp>
      <p:sp>
        <p:nvSpPr>
          <p:cNvPr id="9" name="内容占位符 2"/>
          <p:cNvSpPr>
            <a:spLocks noGrp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4800" dirty="0">
              <a:solidFill>
                <a:srgbClr val="000000"/>
              </a:solidFill>
              <a:latin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1040765" y="1011872"/>
            <a:ext cx="105156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Service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类：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                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__</a:t>
            </a: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init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__(self, name, </a:t>
            </a: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service_class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handler) </a:t>
            </a:r>
            <a:r>
              <a:rPr lang="en-US" altLang="zh-CN" sz="1800" dirty="0">
                <a:solidFill>
                  <a:srgbClr val="F9680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</a:t>
            </a:r>
            <a:r>
              <a:rPr lang="zh-CN" altLang="en-US" sz="1800" dirty="0">
                <a:solidFill>
                  <a:srgbClr val="F9680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构造</a:t>
            </a:r>
            <a:r>
              <a:rPr lang="zh-CN" altLang="en-US" sz="1800" dirty="0" smtClean="0">
                <a:solidFill>
                  <a:srgbClr val="F9680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函数提供</a:t>
            </a:r>
            <a:r>
              <a:rPr lang="zh-CN" altLang="en-US" sz="1800" dirty="0">
                <a:solidFill>
                  <a:srgbClr val="F9680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服务</a:t>
            </a:r>
            <a:endParaRPr lang="en-US" altLang="zh-CN" sz="1800" dirty="0">
              <a:solidFill>
                <a:srgbClr val="F9680D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shutdown(self) </a:t>
            </a:r>
            <a:r>
              <a:rPr lang="en-US" altLang="zh-CN" sz="1800" dirty="0">
                <a:solidFill>
                  <a:srgbClr val="F9680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</a:t>
            </a:r>
            <a:r>
              <a:rPr lang="zh-CN" altLang="en-US" sz="1800" dirty="0">
                <a:solidFill>
                  <a:srgbClr val="F9680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成员函数 关闭服务</a:t>
            </a:r>
            <a:endParaRPr lang="en-US" altLang="zh-CN" sz="1800" dirty="0">
              <a:solidFill>
                <a:srgbClr val="F9680D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1800" dirty="0">
              <a:solidFill>
                <a:srgbClr val="F9680D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686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rgbClr val="446382"/>
                </a:solidFill>
              </a:rPr>
              <a:t>rospy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7908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rgbClr val="446382"/>
                </a:solidFill>
              </a:rPr>
              <a:t>Rospy</a:t>
            </a:r>
            <a:r>
              <a:rPr lang="zh-CN" altLang="en-US" sz="1600" dirty="0">
                <a:solidFill>
                  <a:srgbClr val="446382"/>
                </a:solidFill>
              </a:rPr>
              <a:t>的相关接口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</a:p>
        </p:txBody>
      </p:sp>
      <p:sp>
        <p:nvSpPr>
          <p:cNvPr id="9" name="内容占位符 2"/>
          <p:cNvSpPr>
            <a:spLocks noGrp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4800" dirty="0">
              <a:solidFill>
                <a:srgbClr val="000000"/>
              </a:solidFill>
              <a:latin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1001366" y="973772"/>
            <a:ext cx="105156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ServiceProxy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类：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                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__</a:t>
            </a: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init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__(self, name, </a:t>
            </a: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service_class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 </a:t>
            </a:r>
            <a:r>
              <a:rPr lang="en-US" altLang="zh-CN" sz="1800" dirty="0">
                <a:solidFill>
                  <a:srgbClr val="F9680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</a:t>
            </a:r>
            <a:r>
              <a:rPr lang="zh-CN" altLang="en-US" sz="1800" dirty="0">
                <a:solidFill>
                  <a:srgbClr val="F9680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构造函数 服务的请求方</a:t>
            </a:r>
            <a:endParaRPr lang="en-US" altLang="zh-CN" sz="1800" dirty="0">
              <a:solidFill>
                <a:srgbClr val="F9680D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call(self, *</a:t>
            </a: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args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**</a:t>
            </a: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kwds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  </a:t>
            </a:r>
            <a:r>
              <a:rPr lang="en-US" altLang="zh-CN" sz="1800" dirty="0">
                <a:solidFill>
                  <a:srgbClr val="F9680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</a:t>
            </a:r>
            <a:r>
              <a:rPr lang="zh-CN" altLang="en-US" sz="1800" dirty="0">
                <a:solidFill>
                  <a:srgbClr val="F9680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调用服务</a:t>
            </a:r>
            <a:endParaRPr lang="en-US" altLang="zh-CN" sz="1800" dirty="0">
              <a:solidFill>
                <a:srgbClr val="F9680D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__call__(self, *</a:t>
            </a: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args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**</a:t>
            </a: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kwds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  </a:t>
            </a:r>
            <a:r>
              <a:rPr lang="en-US" altLang="zh-CN" sz="1800" dirty="0">
                <a:solidFill>
                  <a:srgbClr val="F9680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</a:t>
            </a:r>
            <a:r>
              <a:rPr lang="zh-CN" altLang="en-US" sz="1800" dirty="0">
                <a:solidFill>
                  <a:srgbClr val="F9680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调用服务</a:t>
            </a:r>
            <a:endParaRPr lang="en-US" altLang="zh-CN" sz="1800" dirty="0">
              <a:solidFill>
                <a:srgbClr val="F9680D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1800" dirty="0">
              <a:solidFill>
                <a:srgbClr val="F9680D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686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rgbClr val="446382"/>
                </a:solidFill>
              </a:rPr>
              <a:t>rospy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7908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rgbClr val="446382"/>
                </a:solidFill>
              </a:rPr>
              <a:t>Rospy</a:t>
            </a:r>
            <a:r>
              <a:rPr lang="zh-CN" altLang="en-US" sz="1600" dirty="0">
                <a:solidFill>
                  <a:srgbClr val="446382"/>
                </a:solidFill>
              </a:rPr>
              <a:t>的相关接口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</a:p>
        </p:txBody>
      </p:sp>
      <p:sp>
        <p:nvSpPr>
          <p:cNvPr id="9" name="内容占位符 2"/>
          <p:cNvSpPr>
            <a:spLocks noGrp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4800" dirty="0">
              <a:solidFill>
                <a:srgbClr val="000000"/>
              </a:solidFill>
              <a:latin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3676628" y="2677160"/>
            <a:ext cx="4838744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000000"/>
                </a:solidFill>
                <a:latin typeface="微软雅黑" panose="020B0503020204020204" charset="-122"/>
                <a:cs typeface="Times New Roman" panose="02020603050405020304" pitchFamily="18" charset="0"/>
              </a:rPr>
              <a:t>rospy-Param</a:t>
            </a:r>
            <a:r>
              <a:rPr lang="zh-CN" altLang="en-US" sz="3600" dirty="0">
                <a:solidFill>
                  <a:srgbClr val="000000"/>
                </a:solidFill>
                <a:latin typeface="微软雅黑" panose="020B0503020204020204" charset="-122"/>
                <a:cs typeface="Times New Roman" panose="02020603050405020304" pitchFamily="18" charset="0"/>
              </a:rPr>
              <a:t>相关</a:t>
            </a:r>
            <a:endParaRPr lang="en-US" altLang="zh-CN" sz="3600" dirty="0">
              <a:solidFill>
                <a:srgbClr val="000000"/>
              </a:solidFill>
              <a:latin typeface="微软雅黑" panose="020B050302020402020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686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rgbClr val="446382"/>
                </a:solidFill>
              </a:rPr>
              <a:t>rospy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7908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rgbClr val="446382"/>
                </a:solidFill>
              </a:rPr>
              <a:t>Rospy</a:t>
            </a:r>
            <a:r>
              <a:rPr lang="zh-CN" altLang="en-US" sz="1600" dirty="0">
                <a:solidFill>
                  <a:srgbClr val="446382"/>
                </a:solidFill>
              </a:rPr>
              <a:t>的相关接口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</a:p>
        </p:txBody>
      </p:sp>
      <p:sp>
        <p:nvSpPr>
          <p:cNvPr id="9" name="内容占位符 2"/>
          <p:cNvSpPr>
            <a:spLocks noGrp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4800" dirty="0">
              <a:solidFill>
                <a:srgbClr val="000000"/>
              </a:solidFill>
              <a:latin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939634" y="899894"/>
            <a:ext cx="10586078" cy="526627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函数：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     XmlRpcLegalValue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 </a:t>
            </a: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get_param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param_name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, default=_unspecified) </a:t>
            </a:r>
            <a:r>
              <a:rPr lang="en-US" altLang="zh-CN" sz="1800" dirty="0">
                <a:solidFill>
                  <a:srgbClr val="F9680D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# </a:t>
            </a:r>
            <a:r>
              <a:rPr lang="zh-CN" altLang="en-US" sz="1800" dirty="0">
                <a:solidFill>
                  <a:srgbClr val="F9680D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获取参数的值</a:t>
            </a:r>
            <a:endParaRPr lang="en-US" altLang="zh-CN" sz="1800" dirty="0">
              <a:solidFill>
                <a:srgbClr val="F9680D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     [</a:t>
            </a: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str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]            </a:t>
            </a: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get_param_names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()</a:t>
            </a:r>
            <a:r>
              <a:rPr lang="en-US" altLang="zh-CN" sz="1800" dirty="0">
                <a:solidFill>
                  <a:srgbClr val="F9680D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# </a:t>
            </a:r>
            <a:r>
              <a:rPr lang="zh-CN" altLang="en-US" sz="1800" dirty="0">
                <a:solidFill>
                  <a:srgbClr val="F9680D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获取参数的名称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                        </a:t>
            </a: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set_param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param_name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, </a:t>
            </a: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param_value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) </a:t>
            </a:r>
            <a:r>
              <a:rPr lang="en-US" altLang="zh-CN" sz="1800" dirty="0">
                <a:solidFill>
                  <a:srgbClr val="F9680D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# </a:t>
            </a:r>
            <a:r>
              <a:rPr lang="zh-CN" altLang="en-US" sz="1800" dirty="0">
                <a:solidFill>
                  <a:srgbClr val="F9680D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设置参数的值</a:t>
            </a:r>
            <a:endParaRPr lang="en-US" altLang="zh-CN" sz="1800" dirty="0">
              <a:solidFill>
                <a:srgbClr val="F9680D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                        </a:t>
            </a: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delete_param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param_name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) </a:t>
            </a:r>
            <a:r>
              <a:rPr lang="en-US" altLang="zh-CN" sz="1800" dirty="0">
                <a:solidFill>
                  <a:srgbClr val="F9680D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# </a:t>
            </a:r>
            <a:r>
              <a:rPr lang="zh-CN" altLang="en-US" sz="1800" dirty="0">
                <a:solidFill>
                  <a:srgbClr val="F9680D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删除参数</a:t>
            </a:r>
            <a:endParaRPr lang="en-US" altLang="zh-CN" sz="1800" dirty="0">
              <a:solidFill>
                <a:srgbClr val="F9680D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     bool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has_param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param_name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) </a:t>
            </a:r>
            <a:r>
              <a:rPr lang="en-US" altLang="zh-CN" sz="1800" dirty="0">
                <a:solidFill>
                  <a:srgbClr val="F9680D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# </a:t>
            </a:r>
            <a:r>
              <a:rPr lang="zh-CN" altLang="en-US" sz="1800" dirty="0">
                <a:solidFill>
                  <a:srgbClr val="F9680D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参数是否存在于参数</a:t>
            </a:r>
            <a:r>
              <a:rPr lang="zh-CN" altLang="en-US" sz="1800" dirty="0" smtClean="0">
                <a:solidFill>
                  <a:srgbClr val="F9680D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服务器上</a:t>
            </a:r>
            <a:endParaRPr lang="en-US" altLang="zh-CN" sz="1800" dirty="0" smtClean="0">
              <a:solidFill>
                <a:srgbClr val="F9680D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err="1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     str</a:t>
            </a:r>
            <a:r>
              <a:rPr lang="en-US" altLang="zh-CN" sz="18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              </a:t>
            </a:r>
            <a:r>
              <a:rPr lang="en-US" altLang="zh-CN" sz="1800" dirty="0" err="1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search_param</a:t>
            </a:r>
            <a:r>
              <a:rPr lang="en-US" altLang="zh-CN" sz="18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()</a:t>
            </a:r>
            <a:r>
              <a:rPr lang="en-US" altLang="zh-CN" sz="1800" dirty="0" smtClean="0">
                <a:solidFill>
                  <a:srgbClr val="F9680D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# </a:t>
            </a:r>
            <a:r>
              <a:rPr lang="zh-CN" altLang="en-US" sz="1800" dirty="0" smtClean="0">
                <a:solidFill>
                  <a:srgbClr val="F9680D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搜索参数</a:t>
            </a:r>
            <a:endParaRPr lang="en-US" altLang="zh-CN" sz="1800" dirty="0" smtClean="0">
              <a:solidFill>
                <a:srgbClr val="F9680D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endParaRPr lang="en-US" altLang="zh-CN" sz="1800" dirty="0" smtClean="0">
              <a:solidFill>
                <a:srgbClr val="F9680D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686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rgbClr val="446382"/>
                </a:solidFill>
              </a:rPr>
              <a:t>rospy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7908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rgbClr val="446382"/>
                </a:solidFill>
              </a:rPr>
              <a:t>Rospy</a:t>
            </a:r>
            <a:r>
              <a:rPr lang="zh-CN" altLang="en-US" sz="1600" dirty="0">
                <a:solidFill>
                  <a:srgbClr val="446382"/>
                </a:solidFill>
              </a:rPr>
              <a:t>的相关接口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</a:p>
        </p:txBody>
      </p:sp>
      <p:sp>
        <p:nvSpPr>
          <p:cNvPr id="9" name="内容占位符 2"/>
          <p:cNvSpPr>
            <a:spLocks noGrp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4800" dirty="0">
              <a:solidFill>
                <a:srgbClr val="000000"/>
              </a:solidFill>
              <a:latin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3676628" y="2819400"/>
            <a:ext cx="4838744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000000"/>
                </a:solidFill>
                <a:latin typeface="微软雅黑" panose="020B0503020204020204" charset="-122"/>
                <a:cs typeface="Times New Roman" panose="02020603050405020304" pitchFamily="18" charset="0"/>
              </a:rPr>
              <a:t>rospy-Time</a:t>
            </a:r>
            <a:r>
              <a:rPr lang="zh-CN" altLang="en-US" sz="3600" dirty="0">
                <a:solidFill>
                  <a:srgbClr val="000000"/>
                </a:solidFill>
                <a:latin typeface="微软雅黑" panose="020B0503020204020204" charset="-122"/>
                <a:cs typeface="Times New Roman" panose="02020603050405020304" pitchFamily="18" charset="0"/>
              </a:rPr>
              <a:t>相关</a:t>
            </a:r>
            <a:endParaRPr lang="en-US" altLang="zh-CN" sz="3600" dirty="0">
              <a:solidFill>
                <a:srgbClr val="000000"/>
              </a:solidFill>
              <a:latin typeface="微软雅黑" panose="020B050302020402020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686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rgbClr val="446382"/>
                </a:solidFill>
              </a:rPr>
              <a:t>rospy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7908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rgbClr val="446382"/>
                </a:solidFill>
              </a:rPr>
              <a:t>Rospy</a:t>
            </a:r>
            <a:r>
              <a:rPr lang="zh-CN" altLang="en-US" sz="1600" dirty="0">
                <a:solidFill>
                  <a:srgbClr val="446382"/>
                </a:solidFill>
              </a:rPr>
              <a:t>的相关接口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</a:p>
        </p:txBody>
      </p:sp>
      <p:sp>
        <p:nvSpPr>
          <p:cNvPr id="9" name="内容占位符 2"/>
          <p:cNvSpPr>
            <a:spLocks noGrp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4800" dirty="0">
              <a:solidFill>
                <a:srgbClr val="000000"/>
              </a:solidFill>
              <a:latin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1096690" y="912032"/>
            <a:ext cx="9998549" cy="42394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Time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类：</a:t>
            </a:r>
            <a:endParaRPr lang="en-US" altLang="zh-CN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__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init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__(self, secs=0, 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nsecs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=0) </a:t>
            </a:r>
            <a:r>
              <a:rPr lang="en-US" altLang="zh-CN" sz="1800" dirty="0">
                <a:solidFill>
                  <a:srgbClr val="F9680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</a:t>
            </a:r>
            <a:r>
              <a:rPr lang="zh-CN" altLang="en-US" sz="1800" dirty="0">
                <a:solidFill>
                  <a:srgbClr val="F9680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构造函数</a:t>
            </a:r>
            <a:endParaRPr lang="en-US" altLang="zh-CN" sz="1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Time  now() </a:t>
            </a:r>
            <a:r>
              <a:rPr lang="en-US" altLang="zh-CN" sz="1800" dirty="0">
                <a:solidFill>
                  <a:srgbClr val="F9680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</a:t>
            </a:r>
            <a:r>
              <a:rPr lang="zh-CN" altLang="en-US" sz="1800" dirty="0">
                <a:solidFill>
                  <a:srgbClr val="F9680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静态方法 返回当前时刻的</a:t>
            </a:r>
            <a:r>
              <a:rPr lang="en-US" altLang="zh-CN" sz="1800" dirty="0">
                <a:solidFill>
                  <a:srgbClr val="F9680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Time</a:t>
            </a:r>
            <a:r>
              <a:rPr lang="zh-CN" altLang="en-US" sz="1800" dirty="0">
                <a:solidFill>
                  <a:srgbClr val="F9680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对象</a:t>
            </a:r>
            <a:endParaRPr lang="en-US" altLang="zh-CN" sz="1800" dirty="0">
              <a:solidFill>
                <a:srgbClr val="F9680D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Duration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类：</a:t>
            </a:r>
            <a:endParaRPr lang="en-US" altLang="zh-CN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__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init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__(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self,secs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=0, 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nsecs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=0) </a:t>
            </a:r>
            <a:r>
              <a:rPr lang="en-US" altLang="zh-CN" sz="1800" dirty="0">
                <a:solidFill>
                  <a:srgbClr val="F9680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</a:t>
            </a:r>
            <a:r>
              <a:rPr lang="zh-CN" altLang="en-US" sz="1800" dirty="0">
                <a:solidFill>
                  <a:srgbClr val="F9680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构造函数 秒和纳秒 </a:t>
            </a:r>
            <a:endParaRPr lang="en-US" altLang="zh-CN" sz="1800" dirty="0">
              <a:solidFill>
                <a:srgbClr val="F9680D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1800" b="1" dirty="0">
              <a:solidFill>
                <a:srgbClr val="F9680D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686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rgbClr val="446382"/>
                </a:solidFill>
              </a:rPr>
              <a:t>rospy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7908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rgbClr val="446382"/>
                </a:solidFill>
              </a:rPr>
              <a:t>Rospy</a:t>
            </a:r>
            <a:r>
              <a:rPr lang="zh-CN" altLang="en-US" sz="1600" dirty="0">
                <a:solidFill>
                  <a:srgbClr val="446382"/>
                </a:solidFill>
              </a:rPr>
              <a:t>的相关接口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</a:p>
        </p:txBody>
      </p:sp>
      <p:sp>
        <p:nvSpPr>
          <p:cNvPr id="9" name="内容占位符 2"/>
          <p:cNvSpPr>
            <a:spLocks noGrp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4800" dirty="0">
              <a:solidFill>
                <a:srgbClr val="000000"/>
              </a:solidFill>
              <a:latin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1007340" y="935037"/>
            <a:ext cx="105156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函数：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    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Time </a:t>
            </a: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get_rostime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() </a:t>
            </a:r>
            <a:r>
              <a:rPr lang="en-US" altLang="zh-CN" sz="1800" dirty="0">
                <a:solidFill>
                  <a:srgbClr val="F9680D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# </a:t>
            </a:r>
            <a:r>
              <a:rPr lang="zh-CN" altLang="en-US" sz="1800" dirty="0">
                <a:solidFill>
                  <a:srgbClr val="F9680D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当前时刻的</a:t>
            </a:r>
            <a:r>
              <a:rPr lang="en-US" altLang="zh-CN" sz="1800" dirty="0">
                <a:solidFill>
                  <a:srgbClr val="F9680D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Time</a:t>
            </a:r>
            <a:r>
              <a:rPr lang="zh-CN" altLang="en-US" sz="1800" dirty="0">
                <a:solidFill>
                  <a:srgbClr val="F9680D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对象</a:t>
            </a:r>
            <a:endParaRPr lang="en-US" altLang="zh-CN" sz="1800" dirty="0">
              <a:solidFill>
                <a:srgbClr val="F9680D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     float  </a:t>
            </a: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get_time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() </a:t>
            </a:r>
            <a:r>
              <a:rPr lang="en-US" altLang="zh-CN" sz="1800" dirty="0">
                <a:solidFill>
                  <a:srgbClr val="F9680D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# </a:t>
            </a:r>
            <a:r>
              <a:rPr lang="zh-CN" altLang="en-US" sz="1800" dirty="0">
                <a:solidFill>
                  <a:srgbClr val="F9680D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返回当前时间，返回</a:t>
            </a:r>
            <a:r>
              <a:rPr lang="en-US" altLang="zh-CN" sz="1800" dirty="0">
                <a:solidFill>
                  <a:srgbClr val="F9680D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float</a:t>
            </a:r>
            <a:r>
              <a:rPr lang="zh-CN" altLang="en-US" sz="1800" dirty="0">
                <a:solidFill>
                  <a:srgbClr val="F9680D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单位秒</a:t>
            </a:r>
            <a:endParaRPr lang="en-US" altLang="zh-CN" sz="1800" dirty="0">
              <a:solidFill>
                <a:srgbClr val="F9680D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              sleep(duration) </a:t>
            </a:r>
            <a:r>
              <a:rPr lang="en-US" altLang="zh-CN" sz="1800" dirty="0">
                <a:solidFill>
                  <a:srgbClr val="F9680D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# </a:t>
            </a:r>
            <a:r>
              <a:rPr lang="zh-CN" altLang="en-US" sz="1800" dirty="0">
                <a:solidFill>
                  <a:srgbClr val="F9680D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执行挂起</a:t>
            </a:r>
            <a:endParaRPr lang="en-US" altLang="zh-CN" sz="1800" dirty="0">
              <a:solidFill>
                <a:srgbClr val="F9680D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endParaRPr lang="en-US" altLang="zh-CN" sz="1800" dirty="0">
              <a:solidFill>
                <a:srgbClr val="F9680D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686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rgbClr val="446382"/>
                </a:solidFill>
              </a:rPr>
              <a:t>rospy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7908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rgbClr val="446382"/>
                </a:solidFill>
              </a:rPr>
              <a:t>Rospy</a:t>
            </a:r>
            <a:r>
              <a:rPr lang="zh-CN" altLang="en-US" sz="1600" dirty="0">
                <a:solidFill>
                  <a:srgbClr val="446382"/>
                </a:solidFill>
              </a:rPr>
              <a:t>的相关接口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</a:p>
        </p:txBody>
      </p:sp>
      <p:sp>
        <p:nvSpPr>
          <p:cNvPr id="9" name="内容占位符 2"/>
          <p:cNvSpPr>
            <a:spLocks noGrp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4800" dirty="0">
              <a:solidFill>
                <a:srgbClr val="000000"/>
              </a:solidFill>
              <a:latin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23194" y="1007017"/>
            <a:ext cx="9265076" cy="2230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Rate 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类：</a:t>
            </a:r>
            <a:endParaRPr lang="en-US" altLang="zh-CN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__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init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__(self, frequency) </a:t>
            </a:r>
            <a:r>
              <a:rPr lang="en-US" altLang="zh-CN" dirty="0">
                <a:solidFill>
                  <a:srgbClr val="F9680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</a:t>
            </a:r>
            <a:r>
              <a:rPr lang="zh-CN" altLang="en-US" dirty="0">
                <a:solidFill>
                  <a:srgbClr val="F9680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构造函数 </a:t>
            </a:r>
            <a:endParaRPr lang="en-US" altLang="zh-CN" dirty="0">
              <a:solidFill>
                <a:srgbClr val="F9680D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sleep(self) </a:t>
            </a:r>
            <a:r>
              <a:rPr lang="en-US" altLang="zh-CN" dirty="0">
                <a:solidFill>
                  <a:srgbClr val="F9680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</a:t>
            </a:r>
            <a:r>
              <a:rPr lang="zh-CN" altLang="en-US" dirty="0">
                <a:solidFill>
                  <a:srgbClr val="F9680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挂起 考虑上一次的</a:t>
            </a:r>
            <a:r>
              <a:rPr lang="en-US" altLang="zh-CN" dirty="0" err="1">
                <a:solidFill>
                  <a:srgbClr val="F9680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rate.sleep</a:t>
            </a:r>
            <a:r>
              <a:rPr lang="en-US" altLang="zh-CN" dirty="0">
                <a:solidFill>
                  <a:srgbClr val="F9680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()</a:t>
            </a:r>
            <a:r>
              <a:rPr lang="zh-CN" altLang="en-US" dirty="0">
                <a:solidFill>
                  <a:srgbClr val="F9680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时间</a:t>
            </a:r>
            <a:endParaRPr lang="en-US" altLang="zh-CN" dirty="0">
              <a:solidFill>
                <a:srgbClr val="F9680D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Time remaining(self) </a:t>
            </a:r>
            <a:r>
              <a:rPr lang="en-US" altLang="zh-CN" dirty="0">
                <a:solidFill>
                  <a:srgbClr val="F9680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</a:t>
            </a:r>
            <a:r>
              <a:rPr lang="zh-CN" altLang="en-US" dirty="0">
                <a:solidFill>
                  <a:srgbClr val="F9680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成员函数 剩余</a:t>
            </a:r>
            <a:r>
              <a:rPr lang="en-US" altLang="zh-CN" dirty="0">
                <a:solidFill>
                  <a:srgbClr val="F9680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sleep</a:t>
            </a:r>
            <a:r>
              <a:rPr lang="zh-CN" altLang="en-US" dirty="0">
                <a:solidFill>
                  <a:srgbClr val="F9680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时间</a:t>
            </a:r>
          </a:p>
        </p:txBody>
      </p:sp>
    </p:spTree>
    <p:custDataLst>
      <p:tags r:id="rId1"/>
    </p:custData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686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rgbClr val="446382"/>
                </a:solidFill>
              </a:rPr>
              <a:t>rospy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rgbClr val="446382"/>
                </a:solidFill>
              </a:rPr>
              <a:t>Clientlibrary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391429" y="2623324"/>
            <a:ext cx="360218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rgbClr val="000000"/>
                </a:solidFill>
                <a:latin typeface="微软雅黑" panose="020B0503020204020204" charset="-122"/>
                <a:cs typeface="Times New Roman" panose="02020603050405020304" pitchFamily="18" charset="0"/>
              </a:rPr>
              <a:t>Client Library</a:t>
            </a:r>
            <a:endParaRPr lang="zh-CN" altLang="en-US" sz="3600" dirty="0">
              <a:solidFill>
                <a:srgbClr val="000000"/>
              </a:solidFill>
            </a:endParaRPr>
          </a:p>
        </p:txBody>
      </p:sp>
      <p:sp>
        <p:nvSpPr>
          <p:cNvPr id="421" name="CustomShape 1"/>
          <p:cNvSpPr/>
          <p:nvPr/>
        </p:nvSpPr>
        <p:spPr>
          <a:xfrm>
            <a:off x="3526200" y="1829520"/>
            <a:ext cx="5331960" cy="3287160"/>
          </a:xfrm>
          <a:custGeom>
            <a:avLst/>
            <a:gdLst/>
            <a:ahLst/>
            <a:cxnLst/>
            <a:rect l="l" t="t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rgbClr val="C3DBE7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  <p:custDataLst>
      <p:tags r:id="rId1"/>
    </p:custDataLst>
  </p:cSld>
  <p:clrMapOvr>
    <a:masterClrMapping/>
  </p:clrMapOvr>
  <p:transition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686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rgbClr val="446382"/>
                </a:solidFill>
              </a:rPr>
              <a:t>rospy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0839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446382"/>
                </a:solidFill>
              </a:rPr>
              <a:t>Node</a:t>
            </a:r>
            <a:r>
              <a:rPr lang="zh-CN" altLang="en-US" sz="1600" dirty="0">
                <a:solidFill>
                  <a:srgbClr val="446382"/>
                </a:solidFill>
              </a:rPr>
              <a:t>例程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</a:p>
        </p:txBody>
      </p:sp>
      <p:sp>
        <p:nvSpPr>
          <p:cNvPr id="9" name="内容占位符 2"/>
          <p:cNvSpPr>
            <a:spLocks noGrp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4800" dirty="0">
              <a:solidFill>
                <a:srgbClr val="000000"/>
              </a:solidFill>
              <a:latin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70858" y="2683783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 smtClean="0"/>
              <a:t>运行一个简单的</a:t>
            </a:r>
            <a:r>
              <a:rPr lang="en-US" altLang="zh-CN" dirty="0"/>
              <a:t>node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ransition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686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rgbClr val="446382"/>
                </a:solidFill>
              </a:rPr>
              <a:t>rospy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0839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446382"/>
                </a:solidFill>
              </a:rPr>
              <a:t>Node</a:t>
            </a:r>
            <a:r>
              <a:rPr lang="zh-CN" altLang="en-US" sz="1600" dirty="0">
                <a:solidFill>
                  <a:srgbClr val="446382"/>
                </a:solidFill>
              </a:rPr>
              <a:t>例程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</a:p>
        </p:txBody>
      </p:sp>
      <p:sp>
        <p:nvSpPr>
          <p:cNvPr id="9" name="内容占位符 2"/>
          <p:cNvSpPr>
            <a:spLocks noGrp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4800" dirty="0">
              <a:solidFill>
                <a:srgbClr val="000000"/>
              </a:solidFill>
              <a:latin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1107440" y="866775"/>
            <a:ext cx="10890250" cy="541083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import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rospy</a:t>
            </a:r>
            <a:endParaRPr lang="zh-CN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from std_msgs.msg import 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String</a:t>
            </a:r>
          </a:p>
          <a:p>
            <a:pPr marL="0" indent="0">
              <a:buNone/>
            </a:pPr>
            <a:r>
              <a:rPr lang="en-US" altLang="zh-CN" sz="1600" dirty="0" err="1" smtClean="0">
                <a:latin typeface="微软雅黑" panose="020B0503020204020204" charset="-122"/>
                <a:ea typeface="微软雅黑" panose="020B0503020204020204" charset="-122"/>
              </a:rPr>
              <a:t>def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talker():</a:t>
            </a:r>
            <a:endParaRPr lang="zh-CN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    pub = </a:t>
            </a:r>
            <a:r>
              <a:rPr lang="en-US" altLang="zh-CN" sz="1600" dirty="0" err="1">
                <a:latin typeface="微软雅黑" panose="020B0503020204020204" charset="-122"/>
                <a:ea typeface="微软雅黑" panose="020B0503020204020204" charset="-122"/>
              </a:rPr>
              <a:t>rospy.Publisher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('chatter', String, </a:t>
            </a:r>
            <a:r>
              <a:rPr lang="en-US" altLang="zh-CN" sz="1600" dirty="0" err="1">
                <a:latin typeface="微软雅黑" panose="020B0503020204020204" charset="-122"/>
                <a:ea typeface="微软雅黑" panose="020B0503020204020204" charset="-122"/>
              </a:rPr>
              <a:t>queue_size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=10)</a:t>
            </a:r>
            <a:endParaRPr lang="zh-CN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1600" dirty="0" err="1">
                <a:latin typeface="微软雅黑" panose="020B0503020204020204" charset="-122"/>
                <a:ea typeface="微软雅黑" panose="020B0503020204020204" charset="-122"/>
              </a:rPr>
              <a:t>rospy.init_node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('talker', anonymous=True)</a:t>
            </a:r>
            <a:endParaRPr lang="zh-CN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    rate = </a:t>
            </a:r>
            <a:r>
              <a:rPr lang="en-US" altLang="zh-CN" sz="1600" dirty="0" err="1">
                <a:latin typeface="微软雅黑" panose="020B0503020204020204" charset="-122"/>
                <a:ea typeface="微软雅黑" panose="020B0503020204020204" charset="-122"/>
              </a:rPr>
              <a:t>rospy.Rate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(10) # 10hz</a:t>
            </a:r>
            <a:endParaRPr lang="zh-CN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    while not </a:t>
            </a:r>
            <a:r>
              <a:rPr lang="en-US" altLang="zh-CN" sz="1600" dirty="0" err="1">
                <a:latin typeface="微软雅黑" panose="020B0503020204020204" charset="-122"/>
                <a:ea typeface="微软雅黑" panose="020B0503020204020204" charset="-122"/>
              </a:rPr>
              <a:t>rospy.is_shutdown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():</a:t>
            </a:r>
            <a:endParaRPr lang="zh-CN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zh-CN" sz="1600" dirty="0" err="1">
                <a:latin typeface="微软雅黑" panose="020B0503020204020204" charset="-122"/>
                <a:ea typeface="微软雅黑" panose="020B0503020204020204" charset="-122"/>
              </a:rPr>
              <a:t>hello_str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 = "hello world %s" % </a:t>
            </a:r>
            <a:r>
              <a:rPr lang="en-US" altLang="zh-CN" sz="1600" dirty="0" err="1">
                <a:latin typeface="微软雅黑" panose="020B0503020204020204" charset="-122"/>
                <a:ea typeface="微软雅黑" panose="020B0503020204020204" charset="-122"/>
              </a:rPr>
              <a:t>rospy.get_time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()</a:t>
            </a:r>
            <a:endParaRPr lang="zh-CN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zh-CN" sz="1600" dirty="0" err="1">
                <a:latin typeface="微软雅黑" panose="020B0503020204020204" charset="-122"/>
                <a:ea typeface="微软雅黑" panose="020B0503020204020204" charset="-122"/>
              </a:rPr>
              <a:t>rospy.loginfo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sz="1600" dirty="0" err="1">
                <a:latin typeface="微软雅黑" panose="020B0503020204020204" charset="-122"/>
                <a:ea typeface="微软雅黑" panose="020B0503020204020204" charset="-122"/>
              </a:rPr>
              <a:t>hello_str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zh-CN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zh-CN" sz="1600" dirty="0" err="1">
                <a:latin typeface="微软雅黑" panose="020B0503020204020204" charset="-122"/>
                <a:ea typeface="微软雅黑" panose="020B0503020204020204" charset="-122"/>
              </a:rPr>
              <a:t>pub.publish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sz="1600" dirty="0" err="1">
                <a:latin typeface="微软雅黑" panose="020B0503020204020204" charset="-122"/>
                <a:ea typeface="微软雅黑" panose="020B0503020204020204" charset="-122"/>
              </a:rPr>
              <a:t>hello_str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zh-CN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zh-CN" sz="1600" dirty="0" err="1">
                <a:latin typeface="微软雅黑" panose="020B0503020204020204" charset="-122"/>
                <a:ea typeface="微软雅黑" panose="020B0503020204020204" charset="-122"/>
              </a:rPr>
              <a:t>rate.sleep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()</a:t>
            </a:r>
            <a:endParaRPr lang="zh-CN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 </a:t>
            </a:r>
            <a:endParaRPr lang="zh-CN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if __name__ == '__main__':</a:t>
            </a:r>
            <a:endParaRPr lang="zh-CN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    try:</a:t>
            </a:r>
            <a:endParaRPr lang="zh-CN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        talker()</a:t>
            </a:r>
            <a:endParaRPr lang="zh-CN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    except </a:t>
            </a:r>
            <a:r>
              <a:rPr lang="en-US" altLang="zh-CN" sz="1600" dirty="0" err="1">
                <a:latin typeface="微软雅黑" panose="020B0503020204020204" charset="-122"/>
                <a:ea typeface="微软雅黑" panose="020B0503020204020204" charset="-122"/>
              </a:rPr>
              <a:t>rospy.ROSInterruptException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:</a:t>
            </a:r>
            <a:endParaRPr lang="zh-CN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pass</a:t>
            </a:r>
            <a:endParaRPr lang="zh-CN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686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rgbClr val="446382"/>
                </a:solidFill>
              </a:rPr>
              <a:t>rospy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0839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446382"/>
                </a:solidFill>
              </a:rPr>
              <a:t>Node</a:t>
            </a:r>
            <a:r>
              <a:rPr lang="zh-CN" altLang="en-US" sz="1600" dirty="0">
                <a:solidFill>
                  <a:srgbClr val="446382"/>
                </a:solidFill>
              </a:rPr>
              <a:t>例程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680970" y="3129915"/>
            <a:ext cx="1960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000000"/>
                </a:solidFill>
              </a:rPr>
              <a:t>此处放图片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907" y="1466850"/>
            <a:ext cx="6033798" cy="3621925"/>
          </a:xfrm>
          <a:prstGeom prst="rect">
            <a:avLst/>
          </a:prstGeom>
        </p:spPr>
      </p:pic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7610475" y="2884170"/>
            <a:ext cx="3170555" cy="2739390"/>
          </a:xfrm>
        </p:spPr>
        <p:txBody>
          <a:bodyPr/>
          <a:lstStyle/>
          <a:p>
            <a:r>
              <a:rPr lang="zh-CN" altLang="en-US" sz="1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将本课程提供的源码拷贝至自己</a:t>
            </a:r>
            <a:r>
              <a:rPr lang="zh-CN" altLang="en-US" sz="1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工作空间的</a:t>
            </a:r>
            <a:r>
              <a:rPr lang="en-US" altLang="zh-CN" sz="18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src</a:t>
            </a:r>
            <a:r>
              <a:rPr lang="zh-CN" altLang="en-US" sz="1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目录下</a:t>
            </a:r>
            <a:endParaRPr lang="en-US" altLang="zh-CN" sz="1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在工作空间下</a:t>
            </a:r>
            <a:r>
              <a:rPr lang="en-US" altLang="zh-CN" sz="18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catkin_make</a:t>
            </a:r>
            <a:r>
              <a:rPr lang="zh-CN" altLang="en-US" sz="1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编译</a:t>
            </a:r>
            <a:endParaRPr lang="en-US" altLang="zh-CN" sz="1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8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roscore</a:t>
            </a:r>
            <a:endParaRPr lang="en-US" altLang="zh-CN" sz="1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</a:t>
            </a:r>
            <a:r>
              <a:rPr lang="en-US" altLang="zh-CN" sz="18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osrun</a:t>
            </a:r>
            <a:r>
              <a:rPr lang="en-US" altLang="zh-CN" sz="1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18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beginner_tutorials</a:t>
            </a:r>
            <a:r>
              <a:rPr lang="en-US" altLang="zh-CN" sz="1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node_demo.py</a:t>
            </a:r>
          </a:p>
          <a:p>
            <a:endParaRPr lang="zh-CN" altLang="en-US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ransition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页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-5715"/>
            <a:ext cx="12205970" cy="6877050"/>
          </a:xfrm>
          <a:prstGeom prst="rect">
            <a:avLst/>
          </a:prstGeom>
        </p:spPr>
      </p:pic>
      <p:sp>
        <p:nvSpPr>
          <p:cNvPr id="534" name="CustomShape 1"/>
          <p:cNvSpPr/>
          <p:nvPr/>
        </p:nvSpPr>
        <p:spPr>
          <a:xfrm>
            <a:off x="4183920" y="2270880"/>
            <a:ext cx="3710160" cy="15530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9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微软雅黑" panose="020B0503020204020204" charset="-122"/>
              </a:rPr>
              <a:t>谢    谢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  <p:custDataLst>
      <p:tags r:id="rId1"/>
    </p:custData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686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rgbClr val="446382"/>
                </a:solidFill>
              </a:rPr>
              <a:t>rospy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rgbClr val="446382"/>
                </a:solidFill>
              </a:rPr>
              <a:t>Clientlibrary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225475" y="2135101"/>
            <a:ext cx="3934089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" dirty="0">
                <a:solidFill>
                  <a:srgbClr val="000000"/>
                </a:solidFill>
                <a:latin typeface="微软雅黑" panose="020B0503020204020204" charset="-122"/>
                <a:cs typeface="Times New Roman" panose="02020603050405020304" pitchFamily="18" charset="0"/>
              </a:rPr>
              <a:t>Client Library</a:t>
            </a: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charset="-122"/>
                <a:cs typeface="Times New Roman" panose="02020603050405020304" pitchFamily="18" charset="0"/>
              </a:rPr>
              <a:t>提供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charset="-122"/>
                <a:cs typeface="Times New Roman" panose="02020603050405020304" pitchFamily="18" charset="0"/>
              </a:rPr>
              <a:t>ROS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charset="-122"/>
                <a:cs typeface="Times New Roman" panose="02020603050405020304" pitchFamily="18" charset="0"/>
              </a:rPr>
              <a:t>编程的库</a:t>
            </a:r>
            <a:endParaRPr lang="en-US" altLang="zh-CN" sz="1600" dirty="0">
              <a:solidFill>
                <a:srgbClr val="000000"/>
              </a:solidFill>
              <a:latin typeface="微软雅黑" panose="020B0503020204020204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charset="-122"/>
                <a:cs typeface="Times New Roman" panose="02020603050405020304" pitchFamily="18" charset="0"/>
              </a:rPr>
              <a:t>例如：建立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charset="-122"/>
                <a:cs typeface="Times New Roman" panose="02020603050405020304" pitchFamily="18" charset="0"/>
              </a:rPr>
              <a:t>node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charset="-122"/>
                <a:cs typeface="Times New Roman" panose="02020603050405020304" pitchFamily="18" charset="0"/>
              </a:rPr>
              <a:t>，发布消息，调用服务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charset="-122"/>
                <a:cs typeface="Times New Roman" panose="02020603050405020304" pitchFamily="18" charset="0"/>
              </a:rPr>
              <a:t>…</a:t>
            </a:r>
          </a:p>
        </p:txBody>
      </p:sp>
    </p:spTree>
    <p:custDataLst>
      <p:tags r:id="rId1"/>
    </p:custData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686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rgbClr val="446382"/>
                </a:solidFill>
              </a:rPr>
              <a:t>rospy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220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rgbClr val="446382"/>
                </a:solidFill>
              </a:rPr>
              <a:t>clientlibrary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</a:p>
        </p:txBody>
      </p:sp>
      <p:sp>
        <p:nvSpPr>
          <p:cNvPr id="3" name="矩形 2"/>
          <p:cNvSpPr/>
          <p:nvPr/>
        </p:nvSpPr>
        <p:spPr>
          <a:xfrm>
            <a:off x="3131126" y="2660073"/>
            <a:ext cx="6012873" cy="2243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charset="-122"/>
                <a:cs typeface="Times New Roman" panose="02020603050405020304" pitchFamily="18" charset="0"/>
              </a:rPr>
              <a:t>roscpp</a:t>
            </a:r>
            <a:endParaRPr lang="en-US" altLang="zh-CN" sz="2400" dirty="0">
              <a:solidFill>
                <a:srgbClr val="000000"/>
              </a:solidFill>
              <a:latin typeface="微软雅黑" panose="020B0503020204020204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charset="-122"/>
                <a:cs typeface="Times New Roman" panose="02020603050405020304" pitchFamily="18" charset="0"/>
              </a:rPr>
              <a:t>rospy</a:t>
            </a:r>
            <a:endParaRPr lang="en-US" altLang="zh-CN" sz="2400" dirty="0">
              <a:solidFill>
                <a:srgbClr val="000000"/>
              </a:solidFill>
              <a:latin typeface="微软雅黑" panose="020B0503020204020204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charset="-122"/>
                <a:cs typeface="Times New Roman" panose="02020603050405020304" pitchFamily="18" charset="0"/>
              </a:rPr>
              <a:t>roslisp</a:t>
            </a:r>
            <a:endParaRPr lang="en-US" altLang="zh-CN" sz="2400" dirty="0">
              <a:solidFill>
                <a:srgbClr val="000000"/>
              </a:solidFill>
              <a:latin typeface="微软雅黑" panose="020B0503020204020204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cs typeface="Times New Roman" panose="02020603050405020304" pitchFamily="18" charset="0"/>
              </a:rPr>
              <a:t>…</a:t>
            </a:r>
            <a:endParaRPr lang="zh-CN" altLang="en-US" sz="2400" dirty="0">
              <a:solidFill>
                <a:srgbClr val="000000"/>
              </a:solidFill>
              <a:latin typeface="微软雅黑" panose="020B050302020402020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686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rgbClr val="446382"/>
                </a:solidFill>
              </a:rPr>
              <a:t>rospy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7908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rgbClr val="446382"/>
                </a:solidFill>
              </a:rPr>
              <a:t>Rospy</a:t>
            </a:r>
            <a:r>
              <a:rPr lang="zh-CN" altLang="en-US" sz="1600" dirty="0">
                <a:solidFill>
                  <a:srgbClr val="446382"/>
                </a:solidFill>
              </a:rPr>
              <a:t>的相关接口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</a:p>
        </p:txBody>
      </p:sp>
      <p:sp>
        <p:nvSpPr>
          <p:cNvPr id="3" name="矩形 2"/>
          <p:cNvSpPr/>
          <p:nvPr/>
        </p:nvSpPr>
        <p:spPr>
          <a:xfrm>
            <a:off x="3131126" y="2660073"/>
            <a:ext cx="6012873" cy="906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000" dirty="0" err="1">
                <a:solidFill>
                  <a:srgbClr val="000000"/>
                </a:solidFill>
                <a:latin typeface="微软雅黑" panose="020B0503020204020204" charset="-122"/>
                <a:cs typeface="Times New Roman" panose="02020603050405020304" pitchFamily="18" charset="0"/>
              </a:rPr>
              <a:t>rospy</a:t>
            </a:r>
            <a:endParaRPr lang="en-US" altLang="zh-CN" sz="4000" dirty="0">
              <a:solidFill>
                <a:srgbClr val="000000"/>
              </a:solidFill>
              <a:latin typeface="微软雅黑" panose="020B050302020402020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686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rgbClr val="446382"/>
                </a:solidFill>
              </a:rPr>
              <a:t>rospy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7908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rgbClr val="446382"/>
                </a:solidFill>
              </a:rPr>
              <a:t>Rospy</a:t>
            </a:r>
            <a:r>
              <a:rPr lang="zh-CN" altLang="en-US" sz="1600" dirty="0">
                <a:solidFill>
                  <a:srgbClr val="446382"/>
                </a:solidFill>
              </a:rPr>
              <a:t>的相关接口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</a:p>
        </p:txBody>
      </p:sp>
      <p:sp>
        <p:nvSpPr>
          <p:cNvPr id="3" name="矩形 2"/>
          <p:cNvSpPr/>
          <p:nvPr/>
        </p:nvSpPr>
        <p:spPr>
          <a:xfrm>
            <a:off x="3131126" y="2660073"/>
            <a:ext cx="6012873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000" b="1" dirty="0">
                <a:solidFill>
                  <a:srgbClr val="000000"/>
                </a:solidFill>
                <a:latin typeface="微软雅黑" panose="020B0503020204020204" charset="-122"/>
              </a:rPr>
              <a:t>什么是</a:t>
            </a:r>
            <a:r>
              <a:rPr lang="en-US" altLang="zh-CN" sz="4000" b="1" dirty="0">
                <a:solidFill>
                  <a:srgbClr val="000000"/>
                </a:solidFill>
                <a:latin typeface="微软雅黑" panose="020B0503020204020204" charset="-122"/>
              </a:rPr>
              <a:t>Python</a:t>
            </a:r>
            <a:r>
              <a:rPr lang="zh-CN" altLang="en-US" sz="4000" b="1" dirty="0">
                <a:solidFill>
                  <a:srgbClr val="000000"/>
                </a:solidFill>
                <a:latin typeface="微软雅黑" panose="020B0503020204020204" charset="-122"/>
              </a:rPr>
              <a:t>？</a:t>
            </a:r>
            <a:endParaRPr lang="zh-CN" altLang="en-US" sz="4000" b="1" dirty="0">
              <a:solidFill>
                <a:srgbClr val="000000"/>
              </a:solidFill>
              <a:latin typeface="微软雅黑" panose="020B050302020402020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686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rgbClr val="446382"/>
                </a:solidFill>
              </a:rPr>
              <a:t>rospy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7908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rgbClr val="446382"/>
                </a:solidFill>
              </a:rPr>
              <a:t>Rospy</a:t>
            </a:r>
            <a:r>
              <a:rPr lang="zh-CN" altLang="en-US" sz="1600" dirty="0">
                <a:solidFill>
                  <a:srgbClr val="446382"/>
                </a:solidFill>
              </a:rPr>
              <a:t>的相关接口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</a:p>
        </p:txBody>
      </p:sp>
      <p:pic>
        <p:nvPicPr>
          <p:cNvPr id="3" name="图片 2" descr="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012" y="1115258"/>
            <a:ext cx="3519805" cy="3519805"/>
          </a:xfrm>
          <a:prstGeom prst="rect">
            <a:avLst/>
          </a:prstGeom>
        </p:spPr>
      </p:pic>
      <p:pic>
        <p:nvPicPr>
          <p:cNvPr id="4" name="图片 3" descr="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7688" y="1222374"/>
            <a:ext cx="3519805" cy="3519805"/>
          </a:xfrm>
          <a:prstGeom prst="rect">
            <a:avLst/>
          </a:prstGeom>
        </p:spPr>
      </p:pic>
      <p:pic>
        <p:nvPicPr>
          <p:cNvPr id="9" name="图片 8" descr="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2240000">
            <a:off x="4335145" y="1222375"/>
            <a:ext cx="3519805" cy="351980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172862" y="26904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</a:rPr>
              <a:t>优雅</a:t>
            </a:r>
            <a:endParaRPr lang="en-US" altLang="zh-CN" dirty="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728384" y="26904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</a:rPr>
              <a:t>明确</a:t>
            </a:r>
            <a:endParaRPr lang="en-US" altLang="zh-CN" dirty="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197653" y="26904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</a:rPr>
              <a:t>简单</a:t>
            </a:r>
            <a:endParaRPr lang="en-US" altLang="zh-CN" dirty="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361885" y="4231755"/>
            <a:ext cx="26791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Python</a:t>
            </a:r>
            <a:r>
              <a:rPr lang="zh-CN" altLang="en-US" dirty="0">
                <a:solidFill>
                  <a:srgbClr val="000000"/>
                </a:solidFill>
              </a:rPr>
              <a:t>是一种解释型的，面向对象的，带有动态语义的高级程序设计语言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049520" y="4256405"/>
            <a:ext cx="2241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</a:rPr>
              <a:t>拥有简单脚本语言和解释型程序语言的易用性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8590503" y="4239400"/>
            <a:ext cx="2382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</a:rPr>
              <a:t>拥有简单脚本语言和解释型程序语言的易用性</a:t>
            </a:r>
          </a:p>
        </p:txBody>
      </p:sp>
    </p:spTree>
    <p:custDataLst>
      <p:tags r:id="rId1"/>
    </p:custData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365" y="121920"/>
            <a:ext cx="686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rgbClr val="446382"/>
                </a:solidFill>
              </a:rPr>
              <a:t>rospy</a:t>
            </a:r>
            <a:endParaRPr lang="zh-CN" altLang="en-US" sz="1600" dirty="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7908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rgbClr val="446382"/>
                </a:solidFill>
              </a:rPr>
              <a:t>Rospy</a:t>
            </a:r>
            <a:r>
              <a:rPr lang="zh-CN" altLang="en-US" sz="1600" dirty="0">
                <a:solidFill>
                  <a:srgbClr val="446382"/>
                </a:solidFill>
              </a:rPr>
              <a:t>的相关接口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</a:p>
        </p:txBody>
      </p:sp>
      <p:sp>
        <p:nvSpPr>
          <p:cNvPr id="3" name="矩形 2"/>
          <p:cNvSpPr/>
          <p:nvPr/>
        </p:nvSpPr>
        <p:spPr>
          <a:xfrm>
            <a:off x="3131126" y="2660073"/>
            <a:ext cx="6012873" cy="9058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000" b="1" dirty="0" err="1">
                <a:solidFill>
                  <a:srgbClr val="000000"/>
                </a:solidFill>
              </a:rPr>
              <a:t>rospy</a:t>
            </a:r>
            <a:r>
              <a:rPr lang="en-US" altLang="zh-CN" sz="4000" b="1" dirty="0">
                <a:solidFill>
                  <a:srgbClr val="000000"/>
                </a:solidFill>
              </a:rPr>
              <a:t> vs </a:t>
            </a:r>
            <a:r>
              <a:rPr lang="en-US" altLang="zh-CN" sz="4000" b="1" dirty="0" err="1">
                <a:solidFill>
                  <a:srgbClr val="000000"/>
                </a:solidFill>
              </a:rPr>
              <a:t>roscpp</a:t>
            </a:r>
            <a:endParaRPr lang="en-US" altLang="zh-CN" sz="4000" dirty="0">
              <a:solidFill>
                <a:srgbClr val="000000"/>
              </a:solidFill>
              <a:latin typeface="微软雅黑" panose="020B050302020402020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>
    <p:random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903</Words>
  <Application>Microsoft Office PowerPoint</Application>
  <PresentationFormat>宽屏</PresentationFormat>
  <Paragraphs>212</Paragraphs>
  <Slides>33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42" baseType="lpstr">
      <vt:lpstr>等线</vt:lpstr>
      <vt:lpstr>宋体</vt:lpstr>
      <vt:lpstr>微软雅黑</vt:lpstr>
      <vt:lpstr>Arial</vt:lpstr>
      <vt:lpstr>Calibri</vt:lpstr>
      <vt:lpstr>Calibri Light</vt:lpstr>
      <vt:lpstr>Times New Roman</vt:lpstr>
      <vt:lpstr>Office 主题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ROS中Python代码的组织方式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rostopic命令工具能让你获取有关ROS话题的信息。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运行一个简单的node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龚杰</dc:creator>
  <cp:lastModifiedBy>龚杰</cp:lastModifiedBy>
  <cp:revision>5</cp:revision>
  <dcterms:created xsi:type="dcterms:W3CDTF">2018-07-27T08:19:00Z</dcterms:created>
  <dcterms:modified xsi:type="dcterms:W3CDTF">2018-07-29T00:15:09Z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2052-11.1.0.7720</vt:lpwstr>
  </property>
</Properties>
</file>