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3" r:id="rId4"/>
    <p:sldId id="290" r:id="rId5"/>
    <p:sldId id="291" r:id="rId6"/>
    <p:sldId id="288" r:id="rId7"/>
    <p:sldId id="293" r:id="rId8"/>
    <p:sldId id="294" r:id="rId9"/>
    <p:sldId id="295" r:id="rId10"/>
    <p:sldId id="298" r:id="rId11"/>
    <p:sldId id="296" r:id="rId12"/>
    <p:sldId id="317" r:id="rId13"/>
    <p:sldId id="318" r:id="rId14"/>
    <p:sldId id="320" r:id="rId15"/>
    <p:sldId id="323" r:id="rId16"/>
    <p:sldId id="333" r:id="rId17"/>
    <p:sldId id="334" r:id="rId18"/>
    <p:sldId id="324" r:id="rId19"/>
    <p:sldId id="325" r:id="rId20"/>
    <p:sldId id="337" r:id="rId21"/>
    <p:sldId id="338" r:id="rId22"/>
    <p:sldId id="339" r:id="rId23"/>
    <p:sldId id="336" r:id="rId24"/>
    <p:sldId id="326" r:id="rId25"/>
    <p:sldId id="327" r:id="rId26"/>
    <p:sldId id="328" r:id="rId27"/>
    <p:sldId id="329" r:id="rId28"/>
    <p:sldId id="33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58" r:id="rId38"/>
    <p:sldId id="350" r:id="rId39"/>
    <p:sldId id="351" r:id="rId40"/>
    <p:sldId id="353" r:id="rId4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73ABC4"/>
    <a:srgbClr val="C3DBE7"/>
    <a:srgbClr val="AFCFDC"/>
    <a:srgbClr val="4C93B3"/>
    <a:srgbClr val="446382"/>
    <a:srgbClr val="354E65"/>
    <a:srgbClr val="11494A"/>
    <a:srgbClr val="547E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0" y="84"/>
      </p:cViewPr>
      <p:guideLst>
        <p:guide orient="horz" pos="2196"/>
        <p:guide pos="38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29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5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0645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----ROSPY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354E65"/>
                </a:solidFill>
              </a:rPr>
              <a:t>主讲教师</a:t>
            </a:r>
            <a:r>
              <a:rPr lang="zh-CN" altLang="en-US" sz="3200" dirty="0" smtClean="0">
                <a:solidFill>
                  <a:srgbClr val="354E65"/>
                </a:solidFill>
              </a:rPr>
              <a:t>：龚杰</a:t>
            </a:r>
            <a:endParaRPr lang="zh-CN" altLang="en-US" sz="3200" dirty="0">
              <a:solidFill>
                <a:srgbClr val="354E65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3" name="矩形 32"/>
          <p:cNvSpPr/>
          <p:nvPr/>
        </p:nvSpPr>
        <p:spPr>
          <a:xfrm>
            <a:off x="4811713" y="2135188"/>
            <a:ext cx="1146175" cy="1146175"/>
          </a:xfrm>
          <a:prstGeom prst="rect">
            <a:avLst/>
          </a:prstGeom>
          <a:solidFill>
            <a:srgbClr val="4C9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4000" b="1" noProof="1" smtClean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1</a:t>
            </a:r>
            <a:endParaRPr lang="en-US" altLang="zh-CN" sz="4000" b="1" noProof="1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532481" y="2135188"/>
            <a:ext cx="4160169" cy="1052589"/>
            <a:chOff x="838" y="3362"/>
            <a:chExt cx="6553" cy="1658"/>
          </a:xfrm>
        </p:grpSpPr>
        <p:sp>
          <p:nvSpPr>
            <p:cNvPr id="37" name="矩形 36"/>
            <p:cNvSpPr/>
            <p:nvPr/>
          </p:nvSpPr>
          <p:spPr>
            <a:xfrm>
              <a:off x="1057" y="3362"/>
              <a:ext cx="6334" cy="623"/>
            </a:xfrm>
            <a:prstGeom prst="rect">
              <a:avLst/>
            </a:prstGeom>
            <a:solidFill>
              <a:srgbClr val="4C9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zh-CN" altLang="en-US" sz="2000" noProof="1" smtClean="0">
                  <a:latin typeface="微软雅黑" panose="020B0503020204020204" charset="-122"/>
                  <a:ea typeface="微软雅黑" panose="020B0503020204020204" charset="-122"/>
                </a:rPr>
                <a:t>创建话题</a:t>
              </a:r>
              <a:r>
                <a:rPr lang="en-US" altLang="zh-CN" sz="2000" noProof="1" smtClean="0">
                  <a:latin typeface="微软雅黑" panose="020B0503020204020204" charset="-122"/>
                  <a:ea typeface="微软雅黑" panose="020B0503020204020204" charset="-122"/>
                </a:rPr>
                <a:t>topic</a:t>
              </a:r>
              <a:endParaRPr lang="en-US" altLang="zh-CN" sz="20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8" y="4103"/>
              <a:ext cx="6553" cy="917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fontAlgn="auto">
                <a:buFont typeface="Wingdings" panose="05000000000000000000" charset="0"/>
                <a:buChar char=""/>
              </a:pPr>
              <a:endParaRPr lang="zh-CN" altLang="en-US" noProof="1">
                <a:solidFill>
                  <a:srgbClr val="404040"/>
                </a:solidFill>
                <a:latin typeface="+mn-ea"/>
              </a:endParaRPr>
            </a:p>
            <a:p>
              <a:pPr fontAlgn="auto"/>
              <a:endPara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811713" y="3479800"/>
            <a:ext cx="1128712" cy="1128713"/>
          </a:xfrm>
          <a:prstGeom prst="rect">
            <a:avLst/>
          </a:prstGeom>
          <a:solidFill>
            <a:srgbClr val="4C93B3"/>
          </a:solidFill>
          <a:ln>
            <a:solidFill>
              <a:srgbClr val="4C9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4000" b="1" noProof="1" smtClean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3</a:t>
            </a:r>
            <a:endParaRPr lang="en-US" altLang="zh-CN" sz="4000" b="1" noProof="1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830" y="3511550"/>
            <a:ext cx="4020820" cy="395605"/>
          </a:xfrm>
          <a:prstGeom prst="rect">
            <a:avLst/>
          </a:prstGeom>
          <a:solidFill>
            <a:srgbClr val="4C9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000" noProof="1" smtClean="0"/>
              <a:t>编写发布端</a:t>
            </a:r>
            <a:r>
              <a:rPr lang="en-US" altLang="zh-CN" sz="2000" noProof="1" smtClean="0"/>
              <a:t>publisher</a:t>
            </a:r>
            <a:r>
              <a:rPr lang="zh-CN" altLang="en-US" sz="2000" noProof="1" smtClean="0"/>
              <a:t>节点</a:t>
            </a:r>
            <a:endParaRPr lang="zh-CN" altLang="en-US" sz="2000" noProof="1"/>
          </a:p>
        </p:txBody>
      </p:sp>
      <p:sp>
        <p:nvSpPr>
          <p:cNvPr id="34" name="矩形 33"/>
          <p:cNvSpPr/>
          <p:nvPr/>
        </p:nvSpPr>
        <p:spPr>
          <a:xfrm>
            <a:off x="6130925" y="2139950"/>
            <a:ext cx="1141413" cy="1139825"/>
          </a:xfrm>
          <a:prstGeom prst="rect">
            <a:avLst/>
          </a:prstGeom>
          <a:solidFill>
            <a:srgbClr val="4C93B3"/>
          </a:solidFill>
          <a:ln>
            <a:solidFill>
              <a:srgbClr val="4C9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4400" b="1" noProof="1" smtClean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4400" b="1" noProof="1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7414577" y="2139951"/>
            <a:ext cx="4099858" cy="827214"/>
            <a:chOff x="11697" y="3370"/>
            <a:chExt cx="6458" cy="1302"/>
          </a:xfrm>
        </p:grpSpPr>
        <p:sp>
          <p:nvSpPr>
            <p:cNvPr id="32783" name="矩形 38"/>
            <p:cNvSpPr>
              <a:spLocks noChangeArrowheads="1"/>
            </p:cNvSpPr>
            <p:nvPr/>
          </p:nvSpPr>
          <p:spPr bwMode="auto">
            <a:xfrm>
              <a:off x="11844" y="4046"/>
              <a:ext cx="6311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endParaRPr lang="zh-CN" altLang="en-US" dirty="0">
                <a:solidFill>
                  <a:srgbClr val="404040"/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697" y="3370"/>
              <a:ext cx="6334" cy="622"/>
            </a:xfrm>
            <a:prstGeom prst="rect">
              <a:avLst/>
            </a:prstGeom>
            <a:solidFill>
              <a:srgbClr val="4C9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zh-CN" altLang="en-US" sz="2000" noProof="1"/>
                <a:t>添加依赖项，配置文件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6130925" y="3467100"/>
            <a:ext cx="1141413" cy="1141413"/>
          </a:xfrm>
          <a:prstGeom prst="rect">
            <a:avLst/>
          </a:prstGeom>
          <a:solidFill>
            <a:srgbClr val="4C9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4000" b="1" noProof="1" smtClean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4</a:t>
            </a:r>
            <a:endParaRPr lang="en-US" altLang="zh-CN" sz="4000" b="1" noProof="1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7412038" y="3495675"/>
            <a:ext cx="4022725" cy="779145"/>
            <a:chOff x="11673" y="5505"/>
            <a:chExt cx="6335" cy="1227"/>
          </a:xfrm>
        </p:grpSpPr>
        <p:sp>
          <p:nvSpPr>
            <p:cNvPr id="32787" name="矩形 40"/>
            <p:cNvSpPr>
              <a:spLocks noChangeArrowheads="1"/>
            </p:cNvSpPr>
            <p:nvPr/>
          </p:nvSpPr>
          <p:spPr bwMode="auto">
            <a:xfrm>
              <a:off x="12273" y="6276"/>
              <a:ext cx="5523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"/>
              </a:pPr>
              <a:endParaRPr lang="en-US" altLang="zh-CN" sz="1100" dirty="0">
                <a:solidFill>
                  <a:srgbClr val="40404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673" y="5505"/>
              <a:ext cx="6335" cy="698"/>
            </a:xfrm>
            <a:prstGeom prst="rect">
              <a:avLst/>
            </a:prstGeom>
            <a:solidFill>
              <a:srgbClr val="4C9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zh-CN" altLang="en-US" sz="2000" noProof="1" smtClean="0"/>
                <a:t>编写订阅端节点</a:t>
              </a:r>
              <a:endParaRPr lang="zh-CN" altLang="en-US" sz="2000" noProof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1830" y="2634615"/>
            <a:ext cx="4020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定义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发布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(publisher)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部分和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订阅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(subscriber)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部分。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14260" y="2636520"/>
            <a:ext cx="4021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package.xml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文件中添加依赖项并配置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CMakeLists.txt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1830" y="3985260"/>
            <a:ext cx="39573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charset="0"/>
              <a:buChar char="l"/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编写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Python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文件，内容包含导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入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定义、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定义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节点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名称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类型、处理函数等。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412355" y="4041140"/>
            <a:ext cx="4022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charset="0"/>
              <a:buChar char="l"/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编写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Pyhton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文件，内容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包含导入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的定义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、订阅话题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节点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创建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处理句柄等。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81095" y="1280160"/>
            <a:ext cx="442300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 smtClean="0">
                <a:sym typeface="+mn-ea"/>
              </a:rPr>
              <a:t>topic</a:t>
            </a:r>
            <a:r>
              <a:rPr lang="zh-CN" altLang="en-US" sz="2400" b="1" dirty="0" smtClean="0">
                <a:sym typeface="+mn-ea"/>
              </a:rPr>
              <a:t>的</a:t>
            </a:r>
            <a:r>
              <a:rPr lang="en-US" altLang="zh-CN" sz="2400" b="1" dirty="0">
                <a:sym typeface="+mn-ea"/>
              </a:rPr>
              <a:t>Python</a:t>
            </a:r>
            <a:r>
              <a:rPr lang="zh-CN" altLang="en-US" sz="2400" b="1" dirty="0">
                <a:sym typeface="+mn-ea"/>
              </a:rPr>
              <a:t>实现的一般步骤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113790"/>
            <a:ext cx="3519805" cy="3519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85" y="1113790"/>
            <a:ext cx="3519805" cy="3519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43973" y="2794231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Hello_world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_demo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5600" y="2414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4280" y="2414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实例二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49450" y="28693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38385" y="4749165"/>
            <a:ext cx="411523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 dirty="0" smtClean="0">
                <a:sym typeface="+mn-ea"/>
              </a:rPr>
              <a:t>topic</a:t>
            </a:r>
            <a:r>
              <a:rPr lang="zh-CN" altLang="en-US" sz="2400" b="1" dirty="0" smtClean="0">
                <a:sym typeface="+mn-ea"/>
              </a:rPr>
              <a:t>的</a:t>
            </a:r>
            <a:r>
              <a:rPr lang="en-US" altLang="zh-CN" sz="2400" b="1" dirty="0">
                <a:sym typeface="+mn-ea"/>
              </a:rPr>
              <a:t>Python</a:t>
            </a:r>
            <a:r>
              <a:rPr lang="zh-CN" altLang="en-US" sz="2400" b="1" dirty="0">
                <a:sym typeface="+mn-ea"/>
              </a:rPr>
              <a:t>实现具体实例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415" y="1316990"/>
            <a:ext cx="3519805" cy="35198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08930" y="2617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57303" y="3079894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Hello_world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_demo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2" name="矩形 1"/>
          <p:cNvSpPr/>
          <p:nvPr/>
        </p:nvSpPr>
        <p:spPr>
          <a:xfrm>
            <a:off x="820583" y="108022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任务描述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9805" y="1419860"/>
            <a:ext cx="9382125" cy="1520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zh-CN" altLang="zh-CN" kern="100" dirty="0" smtClean="0">
                <a:latin typeface="+mn-ea"/>
              </a:rPr>
              <a:t>写</a:t>
            </a:r>
            <a:r>
              <a:rPr lang="zh-CN" altLang="zh-CN" kern="100" dirty="0">
                <a:latin typeface="+mn-ea"/>
              </a:rPr>
              <a:t>一个简单</a:t>
            </a:r>
            <a:r>
              <a:rPr lang="zh-CN" altLang="zh-CN" kern="100" dirty="0" smtClean="0">
                <a:latin typeface="+mn-ea"/>
              </a:rPr>
              <a:t>的</a:t>
            </a:r>
            <a:r>
              <a:rPr lang="zh-CN" altLang="en-US" kern="100" dirty="0" smtClean="0">
                <a:latin typeface="+mn-ea"/>
              </a:rPr>
              <a:t>发布</a:t>
            </a:r>
            <a:r>
              <a:rPr lang="zh-CN" altLang="zh-CN" kern="100" dirty="0" smtClean="0">
                <a:latin typeface="+mn-ea"/>
              </a:rPr>
              <a:t>端</a:t>
            </a:r>
            <a:r>
              <a:rPr lang="en-US" altLang="zh-CN" kern="100" dirty="0" smtClean="0">
                <a:latin typeface="+mn-ea"/>
              </a:rPr>
              <a:t>(publisher)</a:t>
            </a:r>
            <a:r>
              <a:rPr lang="zh-CN" altLang="zh-CN" kern="100" dirty="0" smtClean="0">
                <a:latin typeface="+mn-ea"/>
              </a:rPr>
              <a:t>和</a:t>
            </a:r>
            <a:r>
              <a:rPr lang="zh-CN" altLang="en-US" kern="100" dirty="0" smtClean="0">
                <a:latin typeface="+mn-ea"/>
              </a:rPr>
              <a:t>订阅</a:t>
            </a:r>
            <a:r>
              <a:rPr lang="zh-CN" altLang="zh-CN" kern="100" dirty="0" smtClean="0">
                <a:latin typeface="+mn-ea"/>
              </a:rPr>
              <a:t>端</a:t>
            </a:r>
            <a:r>
              <a:rPr lang="en-US" altLang="zh-CN" kern="100" dirty="0" smtClean="0">
                <a:latin typeface="+mn-ea"/>
              </a:rPr>
              <a:t>(subscriber)</a:t>
            </a:r>
            <a:r>
              <a:rPr lang="zh-CN" altLang="zh-CN" kern="100" dirty="0" smtClean="0">
                <a:latin typeface="+mn-ea"/>
              </a:rPr>
              <a:t>，</a:t>
            </a:r>
            <a:r>
              <a:rPr lang="zh-CN" altLang="en-US" kern="100" dirty="0">
                <a:latin typeface="+mn-ea"/>
              </a:rPr>
              <a:t>发布者发布‘</a:t>
            </a:r>
            <a:r>
              <a:rPr lang="en-US" altLang="zh-CN" kern="100" dirty="0">
                <a:latin typeface="+mn-ea"/>
              </a:rPr>
              <a:t>hello world + </a:t>
            </a:r>
            <a:r>
              <a:rPr lang="zh-CN" altLang="en-US" kern="100" dirty="0">
                <a:latin typeface="+mn-ea"/>
              </a:rPr>
              <a:t>‘时间’’的信息</a:t>
            </a:r>
            <a:r>
              <a:rPr lang="zh-CN" altLang="zh-CN" kern="100" dirty="0">
                <a:latin typeface="+mn-ea"/>
              </a:rPr>
              <a:t>，</a:t>
            </a:r>
            <a:r>
              <a:rPr lang="zh-CN" altLang="en-US" kern="100" dirty="0">
                <a:latin typeface="+mn-ea"/>
              </a:rPr>
              <a:t>订阅者打印出‘</a:t>
            </a:r>
            <a:r>
              <a:rPr lang="en-US" altLang="zh-CN" kern="100" dirty="0">
                <a:latin typeface="+mn-ea"/>
              </a:rPr>
              <a:t>I heard  +</a:t>
            </a:r>
            <a:r>
              <a:rPr lang="zh-CN" altLang="en-US" kern="100" dirty="0">
                <a:latin typeface="+mn-ea"/>
              </a:rPr>
              <a:t>‘发布内容’’</a:t>
            </a:r>
            <a:r>
              <a:rPr lang="zh-CN" altLang="zh-CN" kern="100" dirty="0">
                <a:latin typeface="+mn-ea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effectLst/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3275" y="970280"/>
            <a:ext cx="1527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实现步骤：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220" name=" 220"/>
          <p:cNvSpPr/>
          <p:nvPr/>
        </p:nvSpPr>
        <p:spPr>
          <a:xfrm>
            <a:off x="1701800" y="1525905"/>
            <a:ext cx="54851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3155" y="1521460"/>
            <a:ext cx="6591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1 </a:t>
            </a:r>
          </a:p>
        </p:txBody>
      </p:sp>
      <p:sp>
        <p:nvSpPr>
          <p:cNvPr id="12" name=" 220"/>
          <p:cNvSpPr/>
          <p:nvPr/>
        </p:nvSpPr>
        <p:spPr>
          <a:xfrm>
            <a:off x="1699260" y="2093595"/>
            <a:ext cx="420497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5695" y="2110740"/>
            <a:ext cx="538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2</a:t>
            </a:r>
          </a:p>
        </p:txBody>
      </p:sp>
      <p:sp>
        <p:nvSpPr>
          <p:cNvPr id="14" name=" 220"/>
          <p:cNvSpPr/>
          <p:nvPr/>
        </p:nvSpPr>
        <p:spPr>
          <a:xfrm>
            <a:off x="1701800" y="2671445"/>
            <a:ext cx="42024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95" y="2688590"/>
            <a:ext cx="538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3</a:t>
            </a:r>
          </a:p>
        </p:txBody>
      </p:sp>
      <p:sp>
        <p:nvSpPr>
          <p:cNvPr id="16" name=" 220"/>
          <p:cNvSpPr/>
          <p:nvPr/>
        </p:nvSpPr>
        <p:spPr>
          <a:xfrm>
            <a:off x="1701800" y="3275965"/>
            <a:ext cx="414020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5695" y="3293110"/>
            <a:ext cx="538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4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99260" y="1533525"/>
            <a:ext cx="502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创建一个名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为</a:t>
            </a:r>
            <a:r>
              <a:rPr lang="en-US" altLang="zh-CN" kern="100" dirty="0" err="1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topic_rospy_demo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功能包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01799" y="2122805"/>
            <a:ext cx="446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定义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topic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话题</a:t>
            </a:r>
            <a:r>
              <a:rPr lang="en-US" altLang="zh-CN" noProof="1"/>
              <a:t>hello_world_demo</a:t>
            </a:r>
            <a:r>
              <a:rPr lang="en-US" altLang="zh-CN" b="1" noProof="1"/>
              <a:t> </a:t>
            </a:r>
            <a:r>
              <a:rPr lang="zh-CN" altLang="en-US" kern="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  <a:sym typeface="+mn-ea"/>
              </a:rPr>
              <a:t>；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99260" y="2705735"/>
            <a:ext cx="352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编写发布端节点</a:t>
            </a:r>
            <a:r>
              <a:rPr lang="en-US" altLang="zh-CN" dirty="0" smtClean="0"/>
              <a:t>talker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.py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701800" y="3302635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/>
              <a:t>编写</a:t>
            </a:r>
            <a:r>
              <a:rPr lang="zh-CN" altLang="en-US" dirty="0" smtClean="0"/>
              <a:t>订阅</a:t>
            </a:r>
            <a:r>
              <a:rPr lang="zh-CN" dirty="0" smtClean="0"/>
              <a:t>端节点</a:t>
            </a:r>
            <a:r>
              <a:rPr lang="en-US" altLang="zh-CN" dirty="0" smtClean="0"/>
              <a:t>listener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.py</a:t>
            </a:r>
            <a:endParaRPr lang="zh-CN" dirty="0"/>
          </a:p>
        </p:txBody>
      </p:sp>
      <p:sp>
        <p:nvSpPr>
          <p:cNvPr id="2" name=" 220"/>
          <p:cNvSpPr/>
          <p:nvPr/>
        </p:nvSpPr>
        <p:spPr>
          <a:xfrm>
            <a:off x="1701800" y="3866515"/>
            <a:ext cx="286512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70" y="3866515"/>
            <a:ext cx="5956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1800" y="3900805"/>
            <a:ext cx="228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编译代码并进行测试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矩形 2"/>
          <p:cNvSpPr/>
          <p:nvPr/>
        </p:nvSpPr>
        <p:spPr>
          <a:xfrm>
            <a:off x="725805" y="995045"/>
            <a:ext cx="8954770" cy="226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4"/>
              </a:buBlip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子任务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topic_rospy_demo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$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cd ~/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catkin_ws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$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catkin_create_pkg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_rospy_demo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std_msgs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roscpp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$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..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$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catkin_make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  <a:p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0970" y="312991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此处放图片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89775" y="1791335"/>
            <a:ext cx="3249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     </a:t>
            </a:r>
            <a:r>
              <a:rPr lang="zh-CN" altLang="en-US"/>
              <a:t>若结果图如左图所示，则表示编译通过。</a:t>
            </a:r>
          </a:p>
          <a:p>
            <a:pPr algn="l"/>
            <a:r>
              <a:rPr lang="zh-CN" altLang="en-US"/>
              <a:t>    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1386182"/>
            <a:ext cx="4444307" cy="43284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73275" y="3105150"/>
            <a:ext cx="7702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2795" y="110426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/>
              <a:t>配置环境变量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9820" y="1572895"/>
            <a:ext cx="81057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设置环境变量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 devel/setup.bash </a:t>
            </a:r>
          </a:p>
          <a:p>
            <a:pPr algn="l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检查环境变量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echo $ROS_PACKAGE_PATH   检查环境变量 </a:t>
            </a:r>
          </a:p>
          <a:p>
            <a:pPr algn="l">
              <a:lnSpc>
                <a:spcPct val="20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" y="3512185"/>
            <a:ext cx="9968865" cy="1040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AFCFDC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2955" y="958215"/>
            <a:ext cx="6504305" cy="4293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4"/>
              </a:buBlip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topic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话题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创建新</a:t>
            </a:r>
            <a:r>
              <a:rPr lang="zh-CN" altLang="zh-CN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话题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进入包目录 </a:t>
            </a:r>
            <a:r>
              <a:rPr lang="en-US" altLang="zh-CN" dirty="0">
                <a:sym typeface="+mn-ea"/>
              </a:rPr>
              <a:t> 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$ </a:t>
            </a:r>
            <a:r>
              <a:rPr lang="en-US" altLang="zh-CN" dirty="0" err="1">
                <a:sym typeface="+mn-ea"/>
              </a:rPr>
              <a:t>roscd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topic_rospy_demo</a:t>
            </a:r>
            <a:r>
              <a:rPr lang="en-US" altLang="zh-CN" dirty="0">
                <a:sym typeface="+mn-ea"/>
              </a:rPr>
              <a:t> </a:t>
            </a:r>
            <a:endParaRPr lang="zh-CN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   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msg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 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$ </a:t>
            </a:r>
            <a:r>
              <a:rPr lang="en-US" altLang="zh-CN" dirty="0" err="1">
                <a:sym typeface="+mn-ea"/>
              </a:rPr>
              <a:t>mkdir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msg</a:t>
            </a:r>
            <a:r>
              <a:rPr lang="en-US" altLang="zh-CN" dirty="0">
                <a:sym typeface="+mn-ea"/>
              </a:rPr>
              <a:t> </a:t>
            </a:r>
            <a:endParaRPr lang="zh-CN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 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msg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b="1" noProof="1"/>
              <a:t>hello_world_demo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Int64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9560" y="1026160"/>
            <a:ext cx="904748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 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在构建阶段我们需要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message_generation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而在运行时我们需要    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message_runtime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，所以需要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文件里添加相应的依赖项。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确保里面存在这两行且去掉它们的注释：</a:t>
            </a:r>
            <a:endParaRPr lang="zh-CN" altLang="en-US" sz="160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6" y="3059068"/>
            <a:ext cx="8122492" cy="1706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3DBE7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415" y="113030"/>
            <a:ext cx="220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</a:rPr>
              <a:t>rospy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46382"/>
                </a:solidFill>
              </a:rPr>
              <a:t>5.2 topic </a:t>
            </a:r>
            <a:r>
              <a:rPr lang="en-US" altLang="zh-CN" sz="1600" dirty="0">
                <a:solidFill>
                  <a:srgbClr val="446382"/>
                </a:solidFill>
              </a:rPr>
              <a:t>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7410" y="1229995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5.2 topic </a:t>
            </a:r>
            <a:r>
              <a:rPr lang="en-US" altLang="zh-CN" sz="2400" dirty="0"/>
              <a:t>in </a:t>
            </a:r>
            <a:r>
              <a:rPr lang="en-US" altLang="zh-CN" sz="2400" dirty="0" err="1"/>
              <a:t>rospy</a:t>
            </a:r>
            <a:r>
              <a:rPr lang="en-US" altLang="zh-CN" sz="2400" dirty="0"/>
              <a:t> </a:t>
            </a:r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136271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99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3.1</a:t>
            </a:r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14338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127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3.2</a:t>
            </a:r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272669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912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3.3</a:t>
            </a:r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126301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415" y="372364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3.4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学习要求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背景知识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251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课后练习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880" y="1021080"/>
            <a:ext cx="10704830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 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打开包目录下的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文件，在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find_package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调用中添加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message_generation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依赖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find_package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(catkin REQUIRED COMPONENTS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roscpp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std_msgs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message_generation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)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041400"/>
            <a:ext cx="904748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 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en-US" altLang="zh-CN" b="1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文件，增加服务文件，取消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，并修改为</a:t>
            </a: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add_message_files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FILES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hello_world_demo.msg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)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0850" y="1015365"/>
            <a:ext cx="904748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"/>
            </a:pP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 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文件，增加消息生成包，取消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，并修改为：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generate_messages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DEPENDENCIES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std_msgs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)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4080" y="1058545"/>
            <a:ext cx="8055988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总结：</a:t>
            </a:r>
            <a:endParaRPr lang="zh-CN" altLang="en-US" b="1" kern="1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 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文件一般包含以下四个方面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在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package.xml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文件里添加相应的依赖；</a:t>
            </a:r>
          </a:p>
          <a:p>
            <a:pPr marL="2857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文件里，在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find_package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调用中添加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message_generation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依赖；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文件里，在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add_message_files</a:t>
            </a:r>
            <a:r>
              <a:rPr lang="zh-CN" altLang="en-US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增加服务文件；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CMakeLists.txt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文件里，在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generate_messages</a:t>
            </a:r>
            <a:r>
              <a:rPr lang="zh-CN" altLang="en-US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增加消息生成包。</a:t>
            </a:r>
            <a:endParaRPr lang="en-US" altLang="zh-CN" sz="1600" b="1" kern="1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 b="1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矩形 2"/>
          <p:cNvSpPr/>
          <p:nvPr/>
        </p:nvSpPr>
        <p:spPr>
          <a:xfrm>
            <a:off x="6699431" y="1489296"/>
            <a:ext cx="416287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回到工作空间，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catkin_make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一下，若结果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如左图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所示，则说明创建成功。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8" y="1059704"/>
            <a:ext cx="5674908" cy="50980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83590" y="1179195"/>
            <a:ext cx="896937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命令查看我们创建的服务的信息，确保它被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正确识别：</a:t>
            </a:r>
            <a:endParaRPr lang="en-US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 </a:t>
            </a:r>
            <a:r>
              <a:rPr lang="en-US" b="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rosmsg</a:t>
            </a:r>
            <a:r>
              <a:rPr lang="en-US" b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show </a:t>
            </a:r>
            <a:r>
              <a:rPr lang="en-US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hello_world</a:t>
            </a:r>
            <a:r>
              <a:rPr lang="en-US" b="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_demo</a:t>
            </a:r>
            <a:endParaRPr lang="en-US" altLang="en-US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02"/>
          <a:stretch/>
        </p:blipFill>
        <p:spPr>
          <a:xfrm>
            <a:off x="933450" y="2587765"/>
            <a:ext cx="6615257" cy="13630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6760" y="1245235"/>
            <a:ext cx="673043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kern="1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msg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下的所有</a:t>
            </a: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 kern="1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msg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，都会生成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支持的语言的源代码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9" b="62413"/>
          <a:stretch/>
        </p:blipFill>
        <p:spPr>
          <a:xfrm>
            <a:off x="593407" y="2072402"/>
            <a:ext cx="8322128" cy="18759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" b="62538"/>
          <a:stretch/>
        </p:blipFill>
        <p:spPr>
          <a:xfrm>
            <a:off x="593407" y="3948400"/>
            <a:ext cx="8322128" cy="1909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6770" y="1138555"/>
            <a:ext cx="984758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4"/>
              </a:buBlip>
            </a:pP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编写发布端节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6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600" kern="1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topic_rospy_demo</a:t>
            </a:r>
            <a:r>
              <a:rPr lang="en-US" altLang="zh-CN" sz="16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kern="1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src</a:t>
            </a: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文件下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新建</a:t>
            </a: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scripts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文件夹，用于存放编写的</a:t>
            </a: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脚本</a:t>
            </a:r>
            <a:r>
              <a:rPr lang="en-US" altLang="zh-CN" sz="16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talker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.py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下面我们一起写一遍代码，熟悉流程。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4430" y="1092200"/>
            <a:ext cx="1034097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#!/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usr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/bin/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env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python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指定通过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解释代码，这句话是所有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脚本必须有的。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# coding:utf-8  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上面指定编码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utf-8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，使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能够识别中文，如果不加这个，编译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脚本时会出现警告或者错误。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import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     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导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入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rospy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包，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rospy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是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ROS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的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客户端。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0900" y="1092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代码分析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1245" y="1009650"/>
            <a:ext cx="9699625" cy="3831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std_msgs.msg import </a:t>
            </a:r>
            <a:r>
              <a:rPr lang="en-US" altLang="zh-CN" sz="1600" dirty="0" smtClean="0"/>
              <a:t>String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导入定义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消息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这里我们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的消息类型为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endParaRPr lang="en-US" altLang="zh-CN" sz="1600" kern="100" dirty="0" err="1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talker():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定义函数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rospy.init_node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(“talker”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anonymous=True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初始化节点，命名为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 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talker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端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必须是节点，所以必须有节点初始化语句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后面的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anonymous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表明允许可以多次运行此节点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2403" y="2465070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5.3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0" y="31369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ym typeface="+mn-ea"/>
              </a:rPr>
              <a:t>学习要求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5365" y="987425"/>
            <a:ext cx="7392035" cy="2354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pub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= 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rospy.Publisher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(“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chatter",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tring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queue_size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=10)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话题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名称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消息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队列大小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Rate = 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</a:rPr>
              <a:t>rospy.Rate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(10)  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定义节点发布的评率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3465" y="1076960"/>
            <a:ext cx="7392035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sz="16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dirty="0" smtClean="0"/>
              <a:t>while </a:t>
            </a:r>
            <a:r>
              <a:rPr lang="en-US" altLang="zh-CN" sz="1600" dirty="0"/>
              <a:t>not </a:t>
            </a:r>
            <a:r>
              <a:rPr lang="en-US" altLang="zh-CN" sz="1600" dirty="0" err="1"/>
              <a:t>rospy.is_shutdown</a:t>
            </a:r>
            <a:r>
              <a:rPr lang="en-US" altLang="zh-CN" sz="1600" dirty="0" smtClean="0"/>
              <a:t>():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只要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程序不关闭就一直循环下面的内容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hello_str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"hello world %s" % </a:t>
            </a:r>
            <a:r>
              <a:rPr lang="en-US" altLang="zh-CN" sz="1600" dirty="0" err="1"/>
              <a:t>rospy.get_time</a:t>
            </a:r>
            <a:r>
              <a:rPr lang="en-US" altLang="zh-CN" sz="1600" dirty="0" smtClean="0"/>
              <a:t>()</a:t>
            </a:r>
          </a:p>
          <a:p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定义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发布消息的内容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 smtClean="0"/>
              <a:t>rospy.loginfo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hello_str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打印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发布的消息到终端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pub.publish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hello_str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发布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消息到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 smtClean="0"/>
              <a:t>rate.sleep</a:t>
            </a:r>
            <a:r>
              <a:rPr lang="en-US" altLang="zh-CN" sz="1600" dirty="0"/>
              <a:t>()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休眠之前定义的时间长度，相当于暂停的意思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95401" y="1090890"/>
            <a:ext cx="8082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rospy</a:t>
            </a:r>
            <a:endParaRPr lang="en-US" altLang="zh-CN" dirty="0"/>
          </a:p>
          <a:p>
            <a:r>
              <a:rPr lang="en-US" altLang="zh-CN" dirty="0"/>
              <a:t>from std_msgs.msg import String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talker():</a:t>
            </a:r>
          </a:p>
          <a:p>
            <a:r>
              <a:rPr lang="en-US" altLang="zh-CN" dirty="0"/>
              <a:t>    pub = </a:t>
            </a:r>
            <a:r>
              <a:rPr lang="en-US" altLang="zh-CN" dirty="0" err="1"/>
              <a:t>rospy.Publisher</a:t>
            </a:r>
            <a:r>
              <a:rPr lang="en-US" altLang="zh-CN" dirty="0"/>
              <a:t>('chatter', String, </a:t>
            </a:r>
            <a:r>
              <a:rPr lang="en-US" altLang="zh-CN" dirty="0" err="1"/>
              <a:t>queue_size</a:t>
            </a:r>
            <a:r>
              <a:rPr lang="en-US" altLang="zh-CN" dirty="0"/>
              <a:t>=10)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rospy.init_node</a:t>
            </a:r>
            <a:r>
              <a:rPr lang="en-US" altLang="zh-CN" dirty="0"/>
              <a:t>('talker', anonymous=True)</a:t>
            </a:r>
          </a:p>
          <a:p>
            <a:r>
              <a:rPr lang="en-US" altLang="zh-CN" dirty="0"/>
              <a:t>    rate = </a:t>
            </a:r>
            <a:r>
              <a:rPr lang="en-US" altLang="zh-CN" dirty="0" err="1"/>
              <a:t>rospy.Rate</a:t>
            </a:r>
            <a:r>
              <a:rPr lang="en-US" altLang="zh-CN" dirty="0"/>
              <a:t>(10) # 10hz</a:t>
            </a:r>
          </a:p>
          <a:p>
            <a:r>
              <a:rPr lang="en-US" altLang="zh-CN" dirty="0"/>
              <a:t>    while not </a:t>
            </a:r>
            <a:r>
              <a:rPr lang="en-US" altLang="zh-CN" dirty="0" err="1"/>
              <a:t>rospy.is_shutdown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hello_str</a:t>
            </a:r>
            <a:r>
              <a:rPr lang="en-US" altLang="zh-CN" dirty="0"/>
              <a:t> = "hello world %s" % </a:t>
            </a:r>
            <a:r>
              <a:rPr lang="en-US" altLang="zh-CN" dirty="0" err="1"/>
              <a:t>rospy.get_time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rospy.loginfo</a:t>
            </a:r>
            <a:r>
              <a:rPr lang="en-US" altLang="zh-CN" dirty="0"/>
              <a:t>(</a:t>
            </a:r>
            <a:r>
              <a:rPr lang="en-US" altLang="zh-CN" dirty="0" err="1"/>
              <a:t>hello_str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pub.publish</a:t>
            </a:r>
            <a:r>
              <a:rPr lang="en-US" altLang="zh-CN" dirty="0"/>
              <a:t>(</a:t>
            </a:r>
            <a:r>
              <a:rPr lang="en-US" altLang="zh-CN" dirty="0" err="1"/>
              <a:t>hello_str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rate.sleep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if __name__ == '__main__':</a:t>
            </a:r>
          </a:p>
          <a:p>
            <a:r>
              <a:rPr lang="en-US" altLang="zh-CN" dirty="0"/>
              <a:t>    try:</a:t>
            </a:r>
          </a:p>
          <a:p>
            <a:r>
              <a:rPr lang="en-US" altLang="zh-CN" dirty="0"/>
              <a:t>        talker()</a:t>
            </a:r>
          </a:p>
          <a:p>
            <a:r>
              <a:rPr lang="en-US" altLang="zh-CN" dirty="0"/>
              <a:t>    except </a:t>
            </a:r>
            <a:r>
              <a:rPr lang="en-US" altLang="zh-CN" dirty="0" err="1"/>
              <a:t>rospy.ROSInterruptException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pass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0415" y="1031875"/>
            <a:ext cx="630110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4"/>
              </a:buBlip>
            </a:pP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编写订阅端节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</a:t>
            </a:r>
            <a:endParaRPr lang="en-US" altLang="zh-CN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scripts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文件夹下创建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listener.py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endParaRPr lang="zh-CN" altLang="en-US" dirty="0"/>
          </a:p>
          <a:p>
            <a:pPr lvl="1" algn="just">
              <a:lnSpc>
                <a:spcPct val="150000"/>
              </a:lnSpc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2200" y="1158875"/>
            <a:ext cx="7392035" cy="3831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#!/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usr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/bin/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env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python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指定通过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解释代码，这句话是所有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脚本必须有的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 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导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入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rospy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包，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rospy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是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ROS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的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python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客户端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。</a:t>
            </a:r>
            <a:endParaRPr lang="en-US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</a:t>
            </a:r>
            <a:r>
              <a:rPr lang="en-US" altLang="zh-CN" sz="1600" dirty="0"/>
              <a:t> std_msgs.msg import String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导入定义的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消息</a:t>
            </a: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，这里我们定义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的消息类型为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900" y="11455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代码分析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7750" y="1203325"/>
            <a:ext cx="73920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callback(data):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r>
              <a:rPr lang="en-US" altLang="zh-CN" sz="1600" dirty="0" err="1"/>
              <a:t>rospy.loginfo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rospy.get_caller_id</a:t>
            </a:r>
            <a:r>
              <a:rPr lang="en-US" altLang="zh-CN" sz="1600" dirty="0"/>
              <a:t>() + 'I heard %s', </a:t>
            </a:r>
            <a:r>
              <a:rPr lang="en-US" altLang="zh-CN" sz="1600" dirty="0" err="1"/>
              <a:t>data.data</a:t>
            </a:r>
            <a:r>
              <a:rPr lang="en-US" altLang="zh-CN" sz="1600" dirty="0" smtClean="0"/>
              <a:t>)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定义回调函数，打印接收到的话题信息到终端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3145" y="868680"/>
            <a:ext cx="8537575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sz="1600" dirty="0" err="1" smtClean="0"/>
              <a:t>def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listener</a:t>
            </a:r>
            <a:r>
              <a:rPr lang="en-US" altLang="zh-CN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600" dirty="0" err="1"/>
              <a:t>rospy.init_node</a:t>
            </a:r>
            <a:r>
              <a:rPr lang="en-US" altLang="zh-CN" sz="1600" dirty="0"/>
              <a:t>('listener', anonymous=True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600" dirty="0" err="1"/>
              <a:t>rospy.Subscriber</a:t>
            </a:r>
            <a:r>
              <a:rPr lang="en-US" altLang="zh-CN" sz="1600" dirty="0"/>
              <a:t>('chatter', String, callback</a:t>
            </a:r>
            <a:r>
              <a:rPr lang="en-US" altLang="zh-CN" sz="1600" dirty="0" smtClean="0"/>
              <a:t>)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定义订阅节点，初始化节点，然后订阅话题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lvl="0">
              <a:lnSpc>
                <a:spcPct val="150000"/>
              </a:lnSpc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sz="1600" dirty="0" err="1" smtClean="0"/>
              <a:t>rospy.spin</a:t>
            </a:r>
            <a:r>
              <a:rPr lang="en-US" altLang="zh-CN" sz="1600" dirty="0" smtClean="0"/>
              <a:t>()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保持代码一直运行，知道节点关闭</a:t>
            </a:r>
            <a:r>
              <a:rPr lang="zh-CN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5893" y="1064491"/>
            <a:ext cx="8052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rospy</a:t>
            </a:r>
            <a:endParaRPr lang="en-US" altLang="zh-CN" dirty="0"/>
          </a:p>
          <a:p>
            <a:r>
              <a:rPr lang="en-US" altLang="zh-CN" dirty="0"/>
              <a:t>from std_msgs.msg import String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callback(data):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rospy.loginfo</a:t>
            </a:r>
            <a:r>
              <a:rPr lang="en-US" altLang="zh-CN" dirty="0"/>
              <a:t>(</a:t>
            </a:r>
            <a:r>
              <a:rPr lang="en-US" altLang="zh-CN" dirty="0" err="1"/>
              <a:t>rospy.get_caller_id</a:t>
            </a:r>
            <a:r>
              <a:rPr lang="en-US" altLang="zh-CN" dirty="0"/>
              <a:t>() + 'I heard %s', </a:t>
            </a:r>
            <a:r>
              <a:rPr lang="en-US" altLang="zh-CN" dirty="0" err="1"/>
              <a:t>data.data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listener():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rospy.init_node</a:t>
            </a:r>
            <a:r>
              <a:rPr lang="en-US" altLang="zh-CN" dirty="0"/>
              <a:t>('listener', anonymous=True)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rospy.Subscriber</a:t>
            </a:r>
            <a:r>
              <a:rPr lang="en-US" altLang="zh-CN" dirty="0"/>
              <a:t>('chatter', String, callback)</a:t>
            </a:r>
          </a:p>
          <a:p>
            <a:endParaRPr lang="en-US" altLang="zh-CN" dirty="0"/>
          </a:p>
          <a:p>
            <a:r>
              <a:rPr lang="en-US" altLang="zh-CN" dirty="0"/>
              <a:t>    # spin() simply keeps python from exiting until this node is stopped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rospy.spin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if __name__ == '__main__':</a:t>
            </a:r>
          </a:p>
          <a:p>
            <a:r>
              <a:rPr lang="en-US" altLang="zh-CN" dirty="0"/>
              <a:t>    listener()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010" y="1036320"/>
            <a:ext cx="630110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4"/>
              </a:buBlip>
            </a:pP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编译代码并测试结果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打开终端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$roscore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打开一个新的终端，运行服务端节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rosrun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topic_rospy_demo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talker.py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endParaRPr lang="zh-CN" altLang="en-US" dirty="0"/>
          </a:p>
          <a:p>
            <a:pPr lvl="1" algn="just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35"/>
          <a:stretch/>
        </p:blipFill>
        <p:spPr>
          <a:xfrm>
            <a:off x="1130273" y="3325847"/>
            <a:ext cx="5885842" cy="10989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70"/>
          <a:stretch/>
        </p:blipFill>
        <p:spPr>
          <a:xfrm>
            <a:off x="1130273" y="4497704"/>
            <a:ext cx="5885842" cy="7734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65" y="1093470"/>
            <a:ext cx="630110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4"/>
              </a:buBlip>
            </a:pP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编译代码并测试结果</a:t>
            </a:r>
            <a:endParaRPr lang="zh-CN" altLang="en-US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再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打开一个新的终端，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启动订阅端节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rosrun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toipc_rospy_demo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listener.py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endParaRPr lang="zh-CN" altLang="en-US" dirty="0"/>
          </a:p>
          <a:p>
            <a:pPr lvl="1" algn="just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66"/>
          <a:stretch/>
        </p:blipFill>
        <p:spPr>
          <a:xfrm>
            <a:off x="933450" y="2806333"/>
            <a:ext cx="6379635" cy="9877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70785" y="5103495"/>
            <a:ext cx="31476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掌握用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sym typeface="+mn-ea"/>
              </a:rPr>
              <a:t>Pyhton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编写发布端和订阅端节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点的具体实现方法，掌握相关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sym typeface="+mn-ea"/>
              </a:rPr>
              <a:t>rospy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函数的用法。</a:t>
            </a:r>
            <a:r>
              <a:rPr lang="en-US" altLang="zh-CN" dirty="0"/>
              <a:t>  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6010" y="13119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学习要求</a:t>
            </a:r>
          </a:p>
        </p:txBody>
      </p:sp>
      <p:sp>
        <p:nvSpPr>
          <p:cNvPr id="220" name=" 220"/>
          <p:cNvSpPr/>
          <p:nvPr/>
        </p:nvSpPr>
        <p:spPr>
          <a:xfrm>
            <a:off x="5931535" y="318770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 rot="16200000">
            <a:off x="4431030" y="2640965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0"/>
          <p:cNvSpPr/>
          <p:nvPr/>
        </p:nvSpPr>
        <p:spPr>
          <a:xfrm rot="10800000">
            <a:off x="3870960" y="414020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220"/>
          <p:cNvSpPr/>
          <p:nvPr/>
        </p:nvSpPr>
        <p:spPr>
          <a:xfrm rot="5400000">
            <a:off x="5354320" y="467106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6585" y="2886710"/>
            <a:ext cx="31235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掌握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ROS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话题（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topic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通信的基本原理和实现方法。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09640" y="1972945"/>
            <a:ext cx="31235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  </a:t>
            </a: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通过一个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实例，掌握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实现话题的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一般步骤和相关配置操作，学习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ROS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关于话题的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相关命令。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04050" y="4255770"/>
            <a:ext cx="31235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掌握rospy中获取当前时间，睡眠，以及速率的函数方法。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了解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ROS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异常。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谢    谢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2403" y="2465070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5.2 topic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0" y="31191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背景知识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  <a:p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9595" y="5069205"/>
            <a:ext cx="6054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ym typeface="+mn-ea"/>
              </a:rPr>
              <a:t>Topic</a:t>
            </a:r>
            <a:r>
              <a:rPr lang="zh-CN" altLang="en-US" sz="2400" b="1" dirty="0" smtClean="0">
                <a:sym typeface="+mn-ea"/>
              </a:rPr>
              <a:t>话题通信</a:t>
            </a:r>
            <a:r>
              <a:rPr lang="zh-CN" altLang="en-US" sz="2400" b="1" dirty="0">
                <a:sym typeface="+mn-ea"/>
              </a:rPr>
              <a:t>机制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1012190" y="2560320"/>
            <a:ext cx="2922270" cy="1215390"/>
          </a:xfrm>
          <a:prstGeom prst="flowChartAlternateProcess">
            <a:avLst/>
          </a:prstGeom>
          <a:solidFill>
            <a:srgbClr val="73ABC4"/>
          </a:solidFill>
          <a:ln>
            <a:solidFill>
              <a:srgbClr val="4C9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发布端</a:t>
            </a:r>
            <a:r>
              <a:rPr lang="en-US" altLang="zh-CN" sz="3200" dirty="0" smtClean="0"/>
              <a:t>publisher</a:t>
            </a:r>
            <a:endParaRPr lang="en-US" altLang="zh-CN" sz="32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09940" y="2560320"/>
            <a:ext cx="2922270" cy="1215390"/>
          </a:xfrm>
          <a:prstGeom prst="flowChartAlternateProcess">
            <a:avLst/>
          </a:prstGeom>
          <a:solidFill>
            <a:srgbClr val="73ABC4"/>
          </a:solidFill>
          <a:ln>
            <a:solidFill>
              <a:srgbClr val="4C9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3200" dirty="0" smtClean="0">
                <a:sym typeface="+mn-ea"/>
              </a:rPr>
              <a:t>订阅端</a:t>
            </a:r>
            <a:r>
              <a:rPr lang="en-US" altLang="zh-CN" sz="3200" dirty="0" smtClean="0">
                <a:sym typeface="+mn-ea"/>
              </a:rPr>
              <a:t>subscriber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>
          <a:xfrm>
            <a:off x="3934460" y="3165475"/>
            <a:ext cx="992476" cy="0"/>
          </a:xfrm>
          <a:prstGeom prst="straightConnector1">
            <a:avLst/>
          </a:prstGeom>
          <a:ln>
            <a:solidFill>
              <a:srgbClr val="4C9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1"/>
            <a:endCxn id="11" idx="3"/>
          </p:cNvCxnSpPr>
          <p:nvPr/>
        </p:nvCxnSpPr>
        <p:spPr>
          <a:xfrm flipH="1" flipV="1">
            <a:off x="7299931" y="3165475"/>
            <a:ext cx="1110009" cy="2540"/>
          </a:xfrm>
          <a:prstGeom prst="straightConnector1">
            <a:avLst/>
          </a:prstGeom>
          <a:ln>
            <a:solidFill>
              <a:srgbClr val="4C9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26936" y="2875915"/>
            <a:ext cx="2372995" cy="579120"/>
          </a:xfrm>
          <a:prstGeom prst="rect">
            <a:avLst/>
          </a:prstGeom>
          <a:solidFill>
            <a:srgbClr val="73ABC4"/>
          </a:solidFill>
          <a:ln>
            <a:solidFill>
              <a:srgbClr val="4C9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3600" dirty="0" smtClean="0">
                <a:sym typeface="+mn-ea"/>
              </a:rPr>
              <a:t>topic</a:t>
            </a:r>
            <a:endParaRPr lang="en-US" altLang="zh-CN" sz="36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835" y="851535"/>
            <a:ext cx="9552305" cy="283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当前时间：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rospy.Time.now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rospy.get_rostime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rospy.get_time()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睡眠：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rospy.sleep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(duration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速率：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rospy.Rate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hz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9630" y="787400"/>
            <a:ext cx="9552305" cy="566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ROSException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客户端基本异常类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ROSSerializationException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信息序列化的错误异常</a:t>
            </a:r>
            <a:endParaRPr lang="zh-CN" altLang="en-US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ROSInitException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状态的错误异常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ROSInterruptException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操作中断的错误异常，经常在 </a:t>
            </a:r>
            <a:r>
              <a:rPr lang="en-US" altLang="zh-CN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rospy.sleep</a:t>
            </a:r>
            <a:r>
              <a:rPr lang="en-US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 and </a:t>
            </a:r>
            <a:r>
              <a:rPr lang="en-US" altLang="zh-CN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rospy.Rate</a:t>
            </a:r>
            <a:r>
              <a:rPr lang="en-US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中用到</a:t>
            </a:r>
            <a:endParaRPr lang="zh-CN" altLang="en-US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ROSInternalException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内部错误的异常 </a:t>
            </a:r>
            <a:r>
              <a:rPr lang="en-US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ServiceException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服务通讯相关错误的异常</a:t>
            </a:r>
            <a:endParaRPr lang="zh-CN" altLang="en-US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5.2 topic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2403" y="2465070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5.3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5179" y="3119120"/>
            <a:ext cx="208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ym typeface="+mn-ea"/>
              </a:rPr>
              <a:t>topic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实现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1856</Words>
  <Application>Microsoft Office PowerPoint</Application>
  <PresentationFormat>宽屏</PresentationFormat>
  <Paragraphs>410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浪漫雅圆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龚杰</cp:lastModifiedBy>
  <cp:revision>412</cp:revision>
  <dcterms:created xsi:type="dcterms:W3CDTF">2017-08-03T09:01:00Z</dcterms:created>
  <dcterms:modified xsi:type="dcterms:W3CDTF">2018-07-29T02:40:29Z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