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51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F6881-02FD-4C05-B0D2-0D8EEA14476B}" type="datetimeFigureOut">
              <a:rPr lang="zh-CN" altLang="en-US" smtClean="0"/>
              <a:t>2018/7/19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4FBE7-66C0-4CF8-B89A-4126AE87A3A7}" type="slidenum">
              <a:rPr lang="zh-CN" altLang="en-US" smtClean="0"/>
              <a:t>‹#›</a:t>
            </a:fld>
            <a:endParaRPr lang="zh-CN" altLang="en-US"/>
          </a:p>
        </p:txBody>
      </p:sp>
    </p:spTree>
    <p:extLst>
      <p:ext uri="{BB962C8B-B14F-4D97-AF65-F5344CB8AC3E}">
        <p14:creationId xmlns:p14="http://schemas.microsoft.com/office/powerpoint/2010/main" val="73616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50303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那因为很多教材的内容比较老了，讲的也不够透彻，</a:t>
            </a:r>
            <a:endParaRPr lang="en-US" altLang="zh-CN" dirty="0"/>
          </a:p>
          <a:p>
            <a:r>
              <a:rPr lang="zh-CN" altLang="en-US" dirty="0"/>
              <a:t>我觉得可能会让初学者感到困惑，所以我想来好好讲一下这节课。</a:t>
            </a:r>
            <a:endParaRPr lang="en-US" altLang="zh-CN" dirty="0"/>
          </a:p>
          <a:p>
            <a:endParaRPr lang="en-US" altLang="zh-CN" dirty="0"/>
          </a:p>
          <a:p>
            <a:r>
              <a:rPr lang="zh-CN" altLang="en-US" dirty="0"/>
              <a:t>那我们开发的</a:t>
            </a:r>
            <a:r>
              <a:rPr lang="en-US" altLang="zh-CN" dirty="0" err="1"/>
              <a:t>ros</a:t>
            </a:r>
            <a:r>
              <a:rPr lang="zh-CN" altLang="en-US" dirty="0"/>
              <a:t>项目到底是什么结构，长什么样呢？</a:t>
            </a:r>
            <a:endParaRPr lang="en-US" altLang="zh-CN" dirty="0"/>
          </a:p>
          <a:p>
            <a:r>
              <a:rPr lang="zh-CN" altLang="en-US" dirty="0"/>
              <a:t>先给大家放一张图</a:t>
            </a:r>
            <a:endParaRPr lang="en-US" altLang="zh-CN"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t>3</a:t>
            </a:fld>
            <a:endParaRPr lang="zh-CN" altLang="en-US"/>
          </a:p>
        </p:txBody>
      </p:sp>
    </p:spTree>
    <p:extLst>
      <p:ext uri="{BB962C8B-B14F-4D97-AF65-F5344CB8AC3E}">
        <p14:creationId xmlns:p14="http://schemas.microsoft.com/office/powerpoint/2010/main" val="415231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4FBE7-66C0-4CF8-B89A-4126AE87A3A7}" type="slidenum">
              <a:rPr lang="zh-CN" altLang="en-US" smtClean="0"/>
              <a:t>11</a:t>
            </a:fld>
            <a:endParaRPr lang="zh-CN" altLang="en-US"/>
          </a:p>
        </p:txBody>
      </p:sp>
    </p:spTree>
    <p:extLst>
      <p:ext uri="{BB962C8B-B14F-4D97-AF65-F5344CB8AC3E}">
        <p14:creationId xmlns:p14="http://schemas.microsoft.com/office/powerpoint/2010/main" val="12965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那因为很多教材的内容比较老了，讲的也不够透彻，</a:t>
            </a:r>
            <a:endParaRPr lang="en-US" altLang="zh-CN" dirty="0"/>
          </a:p>
          <a:p>
            <a:r>
              <a:rPr lang="zh-CN" altLang="en-US" dirty="0"/>
              <a:t>我觉得可能会让初学者感到困惑，所以我想来好好讲一下这节课。</a:t>
            </a:r>
            <a:endParaRPr lang="en-US" altLang="zh-CN" dirty="0"/>
          </a:p>
          <a:p>
            <a:endParaRPr lang="en-US" altLang="zh-CN" dirty="0"/>
          </a:p>
          <a:p>
            <a:r>
              <a:rPr lang="zh-CN" altLang="en-US" dirty="0"/>
              <a:t>那我们开发的</a:t>
            </a:r>
            <a:r>
              <a:rPr lang="en-US" altLang="zh-CN" dirty="0" err="1"/>
              <a:t>ros</a:t>
            </a:r>
            <a:r>
              <a:rPr lang="zh-CN" altLang="en-US" dirty="0"/>
              <a:t>项目到底是什么结构，长什么样呢？</a:t>
            </a:r>
            <a:endParaRPr lang="en-US" altLang="zh-CN" dirty="0"/>
          </a:p>
          <a:p>
            <a:r>
              <a:rPr lang="zh-CN" altLang="en-US" dirty="0"/>
              <a:t>先给大家放一张图</a:t>
            </a:r>
            <a:endParaRPr lang="en-US" altLang="zh-CN"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t>30</a:t>
            </a:fld>
            <a:endParaRPr lang="zh-CN" altLang="en-US"/>
          </a:p>
        </p:txBody>
      </p:sp>
    </p:spTree>
    <p:extLst>
      <p:ext uri="{BB962C8B-B14F-4D97-AF65-F5344CB8AC3E}">
        <p14:creationId xmlns:p14="http://schemas.microsoft.com/office/powerpoint/2010/main" val="288981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422050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418049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129652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314688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14206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13501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14068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299383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13382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146132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FB163F-1451-4701-B7BC-9132E72413AC}" type="datetimeFigureOut">
              <a:rPr lang="zh-CN" altLang="en-US" smtClean="0"/>
              <a:t>2018/7/19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231219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B163F-1451-4701-B7BC-9132E72413AC}" type="datetimeFigureOut">
              <a:rPr lang="zh-CN" altLang="en-US" smtClean="0"/>
              <a:t>2018/7/19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D9F6F-1E30-42DC-BD44-A825C9B2B5C9}" type="slidenum">
              <a:rPr lang="zh-CN" altLang="en-US" smtClean="0"/>
              <a:t>‹#›</a:t>
            </a:fld>
            <a:endParaRPr lang="zh-CN" altLang="en-US"/>
          </a:p>
        </p:txBody>
      </p:sp>
    </p:spTree>
    <p:extLst>
      <p:ext uri="{BB962C8B-B14F-4D97-AF65-F5344CB8AC3E}">
        <p14:creationId xmlns:p14="http://schemas.microsoft.com/office/powerpoint/2010/main" val="278216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gif"/><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6C4FA8ED-AAFB-4428-834B-7002A97C8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210" y="5213470"/>
            <a:ext cx="3291658" cy="1090489"/>
          </a:xfrm>
          <a:prstGeom prst="rect">
            <a:avLst/>
          </a:prstGeom>
        </p:spPr>
      </p:pic>
      <p:grpSp>
        <p:nvGrpSpPr>
          <p:cNvPr id="30" name="组合 29">
            <a:extLst>
              <a:ext uri="{FF2B5EF4-FFF2-40B4-BE49-F238E27FC236}">
                <a16:creationId xmlns="" xmlns:a16="http://schemas.microsoft.com/office/drawing/2014/main" id="{EE1445E2-EB97-437C-8E02-C0E102341B55}"/>
              </a:ext>
            </a:extLst>
          </p:cNvPr>
          <p:cNvGrpSpPr/>
          <p:nvPr/>
        </p:nvGrpSpPr>
        <p:grpSpPr>
          <a:xfrm>
            <a:off x="3022641" y="5153870"/>
            <a:ext cx="2822678" cy="1150097"/>
            <a:chOff x="877611" y="2189204"/>
            <a:chExt cx="2822678" cy="1150097"/>
          </a:xfrm>
        </p:grpSpPr>
        <p:pic>
          <p:nvPicPr>
            <p:cNvPr id="6" name="图片 5">
              <a:extLst>
                <a:ext uri="{FF2B5EF4-FFF2-40B4-BE49-F238E27FC236}">
                  <a16:creationId xmlns="" xmlns:a16="http://schemas.microsoft.com/office/drawing/2014/main" id="{41163C17-F9C8-4A7D-AFB4-C127B2620125}"/>
                </a:ext>
              </a:extLst>
            </p:cNvPr>
            <p:cNvPicPr>
              <a:picLocks noChangeAspect="1"/>
            </p:cNvPicPr>
            <p:nvPr/>
          </p:nvPicPr>
          <p:blipFill rotWithShape="1">
            <a:blip r:embed="rId3">
              <a:extLst>
                <a:ext uri="{28A0092B-C50C-407E-A947-70E740481C1C}">
                  <a14:useLocalDpi xmlns:a14="http://schemas.microsoft.com/office/drawing/2010/main" val="0"/>
                </a:ext>
              </a:extLst>
            </a:blip>
            <a:srcRect t="65388"/>
            <a:stretch/>
          </p:blipFill>
          <p:spPr>
            <a:xfrm>
              <a:off x="877611" y="2856920"/>
              <a:ext cx="2822678" cy="482381"/>
            </a:xfrm>
            <a:prstGeom prst="rect">
              <a:avLst/>
            </a:prstGeom>
          </p:spPr>
        </p:pic>
        <p:pic>
          <p:nvPicPr>
            <p:cNvPr id="29" name="图片 28">
              <a:extLst>
                <a:ext uri="{FF2B5EF4-FFF2-40B4-BE49-F238E27FC236}">
                  <a16:creationId xmlns="" xmlns:a16="http://schemas.microsoft.com/office/drawing/2014/main" id="{39E38323-DC11-4E79-B7E5-2143F925C2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5157"/>
            <a:stretch/>
          </p:blipFill>
          <p:spPr>
            <a:xfrm>
              <a:off x="1037529" y="2189204"/>
              <a:ext cx="2457020" cy="665322"/>
            </a:xfrm>
            <a:prstGeom prst="rect">
              <a:avLst/>
            </a:prstGeom>
          </p:spPr>
        </p:pic>
      </p:grpSp>
      <p:grpSp>
        <p:nvGrpSpPr>
          <p:cNvPr id="16" name="组合 15">
            <a:extLst>
              <a:ext uri="{FF2B5EF4-FFF2-40B4-BE49-F238E27FC236}">
                <a16:creationId xmlns="" xmlns:a16="http://schemas.microsoft.com/office/drawing/2014/main" id="{F5C0F46D-D45D-4448-A203-E0A370B24E51}"/>
              </a:ext>
            </a:extLst>
          </p:cNvPr>
          <p:cNvGrpSpPr/>
          <p:nvPr/>
        </p:nvGrpSpPr>
        <p:grpSpPr>
          <a:xfrm>
            <a:off x="2968336" y="838895"/>
            <a:ext cx="5806398" cy="3393440"/>
            <a:chOff x="2968336" y="838895"/>
            <a:chExt cx="5806398" cy="3393440"/>
          </a:xfrm>
        </p:grpSpPr>
        <p:cxnSp>
          <p:nvCxnSpPr>
            <p:cNvPr id="17" name="直接连接符 16">
              <a:extLst>
                <a:ext uri="{FF2B5EF4-FFF2-40B4-BE49-F238E27FC236}">
                  <a16:creationId xmlns="" xmlns:a16="http://schemas.microsoft.com/office/drawing/2014/main" id="{F617226A-14FE-44CE-8D3C-140291B73403}"/>
                </a:ext>
              </a:extLst>
            </p:cNvPr>
            <p:cNvCxnSpPr>
              <a:cxnSpLocks/>
            </p:cNvCxnSpPr>
            <p:nvPr/>
          </p:nvCxnSpPr>
          <p:spPr>
            <a:xfrm flipH="1">
              <a:off x="2968336" y="838895"/>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 xmlns:a16="http://schemas.microsoft.com/office/drawing/2014/main" id="{636A82D1-4E2D-4ACD-9A55-CA8237E1F07D}"/>
                </a:ext>
              </a:extLst>
            </p:cNvPr>
            <p:cNvCxnSpPr>
              <a:cxnSpLocks/>
            </p:cNvCxnSpPr>
            <p:nvPr/>
          </p:nvCxnSpPr>
          <p:spPr>
            <a:xfrm flipH="1">
              <a:off x="3251200" y="4232335"/>
              <a:ext cx="5523534"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标题 3">
              <a:extLst>
                <a:ext uri="{FF2B5EF4-FFF2-40B4-BE49-F238E27FC236}">
                  <a16:creationId xmlns="" xmlns:a16="http://schemas.microsoft.com/office/drawing/2014/main" id="{D99DEF48-7486-47B7-8A83-D6C509283BE9}"/>
                </a:ext>
              </a:extLst>
            </p:cNvPr>
            <p:cNvSpPr txBox="1">
              <a:spLocks/>
            </p:cNvSpPr>
            <p:nvPr/>
          </p:nvSpPr>
          <p:spPr>
            <a:xfrm>
              <a:off x="3127433" y="1356938"/>
              <a:ext cx="4716085" cy="26969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x-none" altLang="zh-CN" sz="4800" dirty="0">
                  <a:latin typeface="Times New Roman" panose="02020603050405020304" pitchFamily="18" charset="0"/>
                  <a:ea typeface="黑体" panose="02010609060101010101" pitchFamily="49" charset="-122"/>
                  <a:cs typeface="Times New Roman" panose="02020603050405020304" pitchFamily="18" charset="0"/>
                </a:rPr>
                <a:t>ROS</a:t>
              </a:r>
              <a:r>
                <a:rPr lang="zh-CN" altLang="en-US" sz="4800" dirty="0">
                  <a:latin typeface="Times New Roman" panose="02020603050405020304" pitchFamily="18" charset="0"/>
                  <a:ea typeface="黑体" panose="02010609060101010101" pitchFamily="49" charset="-122"/>
                  <a:cs typeface="Times New Roman" panose="02020603050405020304" pitchFamily="18" charset="0"/>
                </a:rPr>
                <a:t>入门教程</a:t>
              </a:r>
              <a:r>
                <a:rPr lang="en-US" altLang="zh-CN" sz="4800" dirty="0">
                  <a:latin typeface="Times New Roman" panose="02020603050405020304" pitchFamily="18" charset="0"/>
                  <a:ea typeface="黑体" panose="02010609060101010101" pitchFamily="49" charset="-122"/>
                  <a:cs typeface="Times New Roman" panose="02020603050405020304" pitchFamily="18" charset="0"/>
                </a:rPr>
                <a:t/>
              </a:r>
              <a:br>
                <a:rPr lang="en-US" altLang="zh-CN" sz="4800" dirty="0">
                  <a:latin typeface="Times New Roman" panose="02020603050405020304" pitchFamily="18" charset="0"/>
                  <a:ea typeface="黑体" panose="02010609060101010101" pitchFamily="49" charset="-122"/>
                  <a:cs typeface="Times New Roman" panose="02020603050405020304" pitchFamily="18" charset="0"/>
                </a:rPr>
              </a:br>
              <a:r>
                <a:rPr lang="en-US" altLang="zh-CN" sz="4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48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4800" dirty="0" err="1">
                  <a:latin typeface="Times New Roman" panose="02020603050405020304" pitchFamily="18" charset="0"/>
                  <a:ea typeface="黑体" panose="02010609060101010101" pitchFamily="49" charset="-122"/>
                  <a:cs typeface="Times New Roman" panose="02020603050405020304" pitchFamily="18" charset="0"/>
                </a:rPr>
                <a:t>r</a:t>
              </a:r>
              <a:r>
                <a:rPr lang="en-US" altLang="zh-CN" sz="4800" dirty="0" err="1" smtClean="0">
                  <a:latin typeface="Times New Roman" panose="02020603050405020304" pitchFamily="18" charset="0"/>
                  <a:ea typeface="黑体" panose="02010609060101010101" pitchFamily="49" charset="-122"/>
                  <a:cs typeface="Times New Roman" panose="02020603050405020304" pitchFamily="18" charset="0"/>
                </a:rPr>
                <a:t>ospy</a:t>
              </a:r>
              <a:endParaRPr lang="en-US" altLang="zh-CN" sz="4800" dirty="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r>
                <a:rPr lang="zh-CN" altLang="en-US" sz="3200" dirty="0"/>
                <a:t>主讲教师</a:t>
              </a:r>
              <a:r>
                <a:rPr lang="en-US" altLang="zh-CN" sz="3200" dirty="0"/>
                <a:t>: </a:t>
              </a:r>
              <a:r>
                <a:rPr lang="zh-CN" altLang="en-US" sz="3200" dirty="0"/>
                <a:t>龚杰</a:t>
              </a:r>
            </a:p>
            <a:p>
              <a:pPr algn="r"/>
              <a:endParaRPr lang="x-none" altLang="zh-CN"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86676426"/>
      </p:ext>
    </p:extLst>
  </p:cSld>
  <p:clrMapOvr>
    <a:masterClrMapping/>
  </p:clrMapOvr>
  <p:transition advTm="5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6" name="矩形 5"/>
          <p:cNvSpPr/>
          <p:nvPr/>
        </p:nvSpPr>
        <p:spPr>
          <a:xfrm>
            <a:off x="915950" y="1384335"/>
            <a:ext cx="2031325"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smtClean="0">
                <a:ln>
                  <a:noFill/>
                </a:ln>
                <a:effectLst>
                  <a:outerShdw blurRad="38100" dist="38100" dir="2700000" algn="tl">
                    <a:srgbClr val="000000"/>
                  </a:outerShdw>
                </a:effectLst>
                <a:uLnTx/>
                <a:uFillTx/>
                <a:latin typeface="Arial Narrow"/>
                <a:ea typeface="黑体"/>
                <a:cs typeface="+mj-cs"/>
              </a:rPr>
              <a:t>任务实现</a:t>
            </a:r>
            <a:endParaRPr kumimoji="0" lang="zh-CN" altLang="en-US" sz="2400" i="0" u="none" strike="noStrike" kern="0" cap="none" spc="0" normalizeH="0" baseline="0" noProof="0" dirty="0" smtClean="0">
              <a:ln>
                <a:noFill/>
              </a:ln>
              <a:effectLst/>
              <a:uLnTx/>
              <a:uFillTx/>
            </a:endParaRPr>
          </a:p>
        </p:txBody>
      </p:sp>
      <p:sp>
        <p:nvSpPr>
          <p:cNvPr id="7" name="矩形 6"/>
          <p:cNvSpPr/>
          <p:nvPr/>
        </p:nvSpPr>
        <p:spPr>
          <a:xfrm>
            <a:off x="1119674" y="2030666"/>
            <a:ext cx="10618236" cy="3323987"/>
          </a:xfrm>
          <a:prstGeom prst="rect">
            <a:avLst/>
          </a:prstGeom>
        </p:spPr>
        <p:txBody>
          <a:bodyPr wrap="square">
            <a:spAutoFit/>
          </a:bodyPr>
          <a:lstStyle/>
          <a:p>
            <a:pPr marL="342900" lvl="0" indent="-342900" algn="just">
              <a:lnSpc>
                <a:spcPct val="150000"/>
              </a:lnSpc>
              <a:spcAft>
                <a:spcPts val="0"/>
              </a:spcAft>
              <a:buFont typeface="Wingdings"/>
              <a:buBlip>
                <a:blip r:embed="rId2"/>
              </a:buBlip>
            </a:pPr>
            <a:r>
              <a:rPr lang="zh-CN" altLang="zh-CN" sz="2800" b="1" kern="100" dirty="0">
                <a:latin typeface="微软雅黑" panose="020B0503020204020204" pitchFamily="34" charset="-122"/>
                <a:ea typeface="微软雅黑" panose="020B0503020204020204" pitchFamily="34" charset="-122"/>
              </a:rPr>
              <a:t>子任务</a:t>
            </a:r>
            <a:r>
              <a:rPr lang="en-US" altLang="zh-CN" sz="2800" b="1" kern="100" dirty="0">
                <a:latin typeface="微软雅黑" panose="020B0503020204020204" pitchFamily="34" charset="-122"/>
                <a:ea typeface="微软雅黑" panose="020B0503020204020204" pitchFamily="34" charset="-122"/>
              </a:rPr>
              <a:t>1</a:t>
            </a:r>
            <a:r>
              <a:rPr lang="zh-CN" altLang="zh-CN" sz="2800" b="1" kern="100" dirty="0" smtClean="0">
                <a:latin typeface="微软雅黑" panose="020B0503020204020204" pitchFamily="34" charset="-122"/>
                <a:ea typeface="微软雅黑" panose="020B0503020204020204" pitchFamily="34" charset="-122"/>
                <a:cs typeface="宋体"/>
              </a:rPr>
              <a:t>创建</a:t>
            </a:r>
            <a:r>
              <a:rPr lang="en-US" altLang="zh-CN" sz="2800" b="1" kern="100" dirty="0" err="1">
                <a:latin typeface="微软雅黑" panose="020B0503020204020204" pitchFamily="34" charset="-122"/>
                <a:ea typeface="微软雅黑" panose="020B0503020204020204" pitchFamily="34" charset="-122"/>
                <a:cs typeface="宋体"/>
              </a:rPr>
              <a:t>topic</a:t>
            </a:r>
            <a:r>
              <a:rPr lang="en-US" altLang="zh-CN" sz="2800" b="1" kern="100" dirty="0" err="1" smtClean="0">
                <a:latin typeface="微软雅黑" panose="020B0503020204020204" pitchFamily="34" charset="-122"/>
                <a:ea typeface="微软雅黑" panose="020B0503020204020204" pitchFamily="34" charset="-122"/>
                <a:cs typeface="宋体"/>
              </a:rPr>
              <a:t>_rospy_demo</a:t>
            </a:r>
            <a:r>
              <a:rPr lang="zh-CN" altLang="zh-CN" sz="2800" b="1" kern="100" dirty="0">
                <a:latin typeface="微软雅黑" panose="020B0503020204020204" pitchFamily="34" charset="-122"/>
                <a:ea typeface="微软雅黑" panose="020B0503020204020204" pitchFamily="34" charset="-122"/>
                <a:cs typeface="宋体"/>
              </a:rPr>
              <a:t>功能</a:t>
            </a:r>
            <a:r>
              <a:rPr lang="zh-CN" altLang="zh-CN" sz="2800" b="1" kern="100" dirty="0" smtClean="0">
                <a:latin typeface="微软雅黑" panose="020B0503020204020204" pitchFamily="34" charset="-122"/>
                <a:ea typeface="微软雅黑" panose="020B0503020204020204" pitchFamily="34" charset="-122"/>
                <a:cs typeface="宋体"/>
              </a:rPr>
              <a:t>包</a:t>
            </a:r>
            <a:endParaRPr lang="en-US" altLang="zh-CN" sz="2800" b="1" kern="100" dirty="0" smtClean="0">
              <a:latin typeface="微软雅黑" panose="020B0503020204020204" pitchFamily="34" charset="-122"/>
              <a:ea typeface="微软雅黑" panose="020B0503020204020204" pitchFamily="34" charset="-122"/>
              <a:cs typeface="宋体"/>
            </a:endParaRPr>
          </a:p>
          <a:p>
            <a:pPr lvl="0" algn="just">
              <a:lnSpc>
                <a:spcPct val="150000"/>
              </a:lnSpc>
              <a:spcAft>
                <a:spcPts val="0"/>
              </a:spcAft>
            </a:pPr>
            <a:r>
              <a:rPr lang="en-US" altLang="zh-CN" sz="2800" b="1" kern="100" dirty="0" smtClean="0">
                <a:latin typeface="微软雅黑" panose="020B0503020204020204" pitchFamily="34" charset="-122"/>
                <a:ea typeface="微软雅黑" panose="020B0503020204020204" pitchFamily="34" charset="-122"/>
                <a:cs typeface="宋体"/>
              </a:rPr>
              <a:t>     </a:t>
            </a:r>
            <a:r>
              <a:rPr lang="en-US" altLang="zh-CN" sz="2800" dirty="0"/>
              <a:t>cd ~/</a:t>
            </a:r>
            <a:r>
              <a:rPr lang="en-US" altLang="zh-CN" sz="2800" dirty="0" err="1"/>
              <a:t>catkin_ws</a:t>
            </a:r>
            <a:r>
              <a:rPr lang="en-US" altLang="zh-CN" sz="2800" dirty="0"/>
              <a:t>/</a:t>
            </a:r>
            <a:r>
              <a:rPr lang="en-US" altLang="zh-CN" sz="2800" dirty="0" err="1"/>
              <a:t>src</a:t>
            </a:r>
            <a:r>
              <a:rPr lang="en-US" altLang="zh-CN" sz="2800" dirty="0"/>
              <a:t>  </a:t>
            </a:r>
            <a:endParaRPr lang="en-US" altLang="zh-CN" sz="2800" dirty="0" smtClean="0"/>
          </a:p>
          <a:p>
            <a:pPr lvl="0" algn="just">
              <a:lnSpc>
                <a:spcPct val="150000"/>
              </a:lnSpc>
              <a:spcAft>
                <a:spcPts val="0"/>
              </a:spcAft>
            </a:pPr>
            <a:r>
              <a:rPr lang="en-US" altLang="zh-CN" sz="2800" b="1" kern="100" dirty="0">
                <a:latin typeface="微软雅黑" panose="020B0503020204020204" pitchFamily="34" charset="-122"/>
                <a:ea typeface="微软雅黑" panose="020B0503020204020204" pitchFamily="34" charset="-122"/>
                <a:cs typeface="宋体"/>
              </a:rPr>
              <a:t> </a:t>
            </a:r>
            <a:r>
              <a:rPr lang="en-US" altLang="zh-CN" sz="2800" b="1" kern="100" dirty="0" smtClean="0">
                <a:latin typeface="微软雅黑" panose="020B0503020204020204" pitchFamily="34" charset="-122"/>
                <a:ea typeface="微软雅黑" panose="020B0503020204020204" pitchFamily="34" charset="-122"/>
                <a:cs typeface="宋体"/>
              </a:rPr>
              <a:t>    </a:t>
            </a:r>
            <a:r>
              <a:rPr lang="en-US" altLang="zh-CN" sz="2800" dirty="0" err="1" smtClean="0"/>
              <a:t>catkin_create_pkg</a:t>
            </a:r>
            <a:r>
              <a:rPr lang="en-US" altLang="zh-CN" sz="2800" dirty="0"/>
              <a:t> </a:t>
            </a:r>
            <a:r>
              <a:rPr lang="en-US" altLang="zh-CN" sz="2800" dirty="0" err="1" smtClean="0"/>
              <a:t>topic_rospy_demo</a:t>
            </a:r>
            <a:r>
              <a:rPr lang="en-US" altLang="zh-CN" sz="2800" dirty="0"/>
              <a:t> </a:t>
            </a:r>
            <a:r>
              <a:rPr lang="en-US" altLang="zh-CN" sz="2800" dirty="0" err="1"/>
              <a:t>std_msgs</a:t>
            </a:r>
            <a:r>
              <a:rPr lang="en-US" altLang="zh-CN" sz="2800" dirty="0"/>
              <a:t> </a:t>
            </a:r>
            <a:r>
              <a:rPr lang="en-US" altLang="zh-CN" sz="2800" dirty="0" err="1"/>
              <a:t>rospy</a:t>
            </a:r>
            <a:r>
              <a:rPr lang="en-US" altLang="zh-CN" sz="2800" dirty="0"/>
              <a:t> </a:t>
            </a:r>
            <a:r>
              <a:rPr lang="en-US" altLang="zh-CN" sz="2800" dirty="0" err="1" smtClean="0"/>
              <a:t>roscpp</a:t>
            </a:r>
            <a:endParaRPr lang="en-US" altLang="zh-CN" sz="2800" dirty="0" smtClean="0"/>
          </a:p>
          <a:p>
            <a:pPr lvl="0" algn="just">
              <a:lnSpc>
                <a:spcPct val="150000"/>
              </a:lnSpc>
              <a:spcAft>
                <a:spcPts val="0"/>
              </a:spcAft>
            </a:pPr>
            <a:r>
              <a:rPr lang="en-US" altLang="zh-CN" sz="2800" b="1" kern="100" dirty="0">
                <a:latin typeface="微软雅黑" panose="020B0503020204020204" pitchFamily="34" charset="-122"/>
                <a:ea typeface="微软雅黑" panose="020B0503020204020204" pitchFamily="34" charset="-122"/>
                <a:cs typeface="宋体"/>
              </a:rPr>
              <a:t> </a:t>
            </a:r>
            <a:r>
              <a:rPr lang="en-US" altLang="zh-CN" sz="2800" b="1" kern="100" dirty="0" smtClean="0">
                <a:latin typeface="微软雅黑" panose="020B0503020204020204" pitchFamily="34" charset="-122"/>
                <a:ea typeface="微软雅黑" panose="020B0503020204020204" pitchFamily="34" charset="-122"/>
                <a:cs typeface="宋体"/>
              </a:rPr>
              <a:t>    </a:t>
            </a:r>
            <a:r>
              <a:rPr lang="en-US" altLang="zh-CN" sz="2800" dirty="0" smtClean="0"/>
              <a:t>cd</a:t>
            </a:r>
            <a:r>
              <a:rPr lang="en-US" altLang="zh-CN" sz="2800" dirty="0"/>
              <a:t> .. </a:t>
            </a:r>
            <a:endParaRPr lang="en-US" altLang="zh-CN" sz="2800" dirty="0" smtClean="0"/>
          </a:p>
          <a:p>
            <a:pPr lvl="0" algn="just">
              <a:lnSpc>
                <a:spcPct val="150000"/>
              </a:lnSpc>
              <a:spcAft>
                <a:spcPts val="0"/>
              </a:spcAft>
            </a:pPr>
            <a:r>
              <a:rPr lang="en-US" altLang="zh-CN" sz="2800" b="1" kern="100" dirty="0">
                <a:latin typeface="微软雅黑" panose="020B0503020204020204" pitchFamily="34" charset="-122"/>
                <a:ea typeface="微软雅黑" panose="020B0503020204020204" pitchFamily="34" charset="-122"/>
                <a:cs typeface="宋体"/>
              </a:rPr>
              <a:t> </a:t>
            </a:r>
            <a:r>
              <a:rPr lang="en-US" altLang="zh-CN" sz="2800" b="1" kern="100" dirty="0" smtClean="0">
                <a:latin typeface="微软雅黑" panose="020B0503020204020204" pitchFamily="34" charset="-122"/>
                <a:ea typeface="微软雅黑" panose="020B0503020204020204" pitchFamily="34" charset="-122"/>
                <a:cs typeface="宋体"/>
              </a:rPr>
              <a:t>    </a:t>
            </a:r>
            <a:r>
              <a:rPr lang="en-US" altLang="zh-CN" sz="2800" dirty="0" err="1"/>
              <a:t>catkin_make</a:t>
            </a:r>
            <a:r>
              <a:rPr lang="en-US" altLang="zh-CN" sz="2800" dirty="0"/>
              <a:t> </a:t>
            </a:r>
            <a:endParaRPr lang="en-US" altLang="zh-CN" sz="2800" b="1" kern="100" dirty="0" smtClean="0">
              <a:latin typeface="微软雅黑" panose="020B0503020204020204" pitchFamily="34" charset="-122"/>
              <a:ea typeface="微软雅黑" panose="020B0503020204020204" pitchFamily="34" charset="-122"/>
              <a:cs typeface="宋体"/>
            </a:endParaRPr>
          </a:p>
        </p:txBody>
      </p:sp>
    </p:spTree>
    <p:extLst>
      <p:ext uri="{BB962C8B-B14F-4D97-AF65-F5344CB8AC3E}">
        <p14:creationId xmlns:p14="http://schemas.microsoft.com/office/powerpoint/2010/main" val="132636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6" name="矩形 5"/>
          <p:cNvSpPr/>
          <p:nvPr/>
        </p:nvSpPr>
        <p:spPr>
          <a:xfrm>
            <a:off x="360304" y="1656182"/>
            <a:ext cx="5586888" cy="2400657"/>
          </a:xfrm>
          <a:prstGeom prst="rect">
            <a:avLst/>
          </a:prstGeom>
        </p:spPr>
        <p:txBody>
          <a:bodyPr wrap="square">
            <a:spAutoFit/>
          </a:bodyPr>
          <a:lstStyle/>
          <a:p>
            <a:pPr lvl="0" algn="just">
              <a:lnSpc>
                <a:spcPct val="150000"/>
              </a:lnSpc>
            </a:pPr>
            <a:r>
              <a:rPr lang="en-US" altLang="zh-CN" sz="2800" b="1" kern="100" dirty="0" smtClean="0">
                <a:solidFill>
                  <a:prstClr val="black"/>
                </a:solidFill>
                <a:latin typeface="微软雅黑" panose="020B0503020204020204" pitchFamily="34" charset="-122"/>
                <a:ea typeface="微软雅黑" panose="020B0503020204020204" pitchFamily="34" charset="-122"/>
                <a:cs typeface="宋体"/>
              </a:rPr>
              <a:t>  </a:t>
            </a:r>
            <a:r>
              <a:rPr lang="zh-CN" altLang="en-US" sz="2400" kern="100" dirty="0" smtClean="0">
                <a:solidFill>
                  <a:prstClr val="black"/>
                </a:solidFill>
                <a:latin typeface="微软雅黑" panose="020B0503020204020204" pitchFamily="34" charset="-122"/>
                <a:ea typeface="微软雅黑" panose="020B0503020204020204" pitchFamily="34" charset="-122"/>
                <a:cs typeface="宋体"/>
              </a:rPr>
              <a:t>编译成功结果如右图所示</a:t>
            </a:r>
            <a:endParaRPr lang="en-US" altLang="zh-CN" sz="2400" kern="100" dirty="0" smtClean="0">
              <a:solidFill>
                <a:prstClr val="black"/>
              </a:solidFill>
              <a:latin typeface="微软雅黑" panose="020B0503020204020204" pitchFamily="34" charset="-122"/>
              <a:ea typeface="微软雅黑" panose="020B0503020204020204" pitchFamily="34" charset="-122"/>
              <a:cs typeface="宋体"/>
            </a:endParaRPr>
          </a:p>
          <a:p>
            <a:pPr lvl="0" algn="just">
              <a:lnSpc>
                <a:spcPct val="150000"/>
              </a:lnSpc>
            </a:pPr>
            <a:r>
              <a:rPr kumimoji="0" lang="zh-CN" altLang="en-US" sz="2400"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配置环境变量：</a:t>
            </a:r>
            <a:endParaRPr kumimoji="0" lang="en-US" altLang="zh-CN" sz="2400"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algn="just">
              <a:lnSpc>
                <a:spcPct val="150000"/>
              </a:lnSpc>
            </a:pPr>
            <a:r>
              <a:rPr lang="en-US" altLang="zh-CN" sz="2800" kern="100" dirty="0" smtClean="0">
                <a:solidFill>
                  <a:prstClr val="black"/>
                </a:solidFill>
                <a:latin typeface="微软雅黑" panose="020B0503020204020204" pitchFamily="34" charset="-122"/>
                <a:ea typeface="微软雅黑" panose="020B0503020204020204" pitchFamily="34" charset="-122"/>
              </a:rPr>
              <a:t> </a:t>
            </a:r>
            <a:r>
              <a:rPr lang="en-US" altLang="zh-CN" sz="2400" dirty="0"/>
              <a:t> source </a:t>
            </a:r>
            <a:r>
              <a:rPr lang="en-US" altLang="zh-CN" sz="2400" dirty="0" err="1"/>
              <a:t>devel</a:t>
            </a:r>
            <a:r>
              <a:rPr lang="en-US" altLang="zh-CN" sz="2400" dirty="0"/>
              <a:t>/</a:t>
            </a:r>
            <a:r>
              <a:rPr lang="en-US" altLang="zh-CN" sz="2400" dirty="0" err="1"/>
              <a:t>setup.bash</a:t>
            </a:r>
            <a:r>
              <a:rPr lang="en-US" altLang="zh-CN" sz="2400" dirty="0"/>
              <a:t> </a:t>
            </a:r>
            <a:endParaRPr lang="zh-CN" altLang="zh-CN" sz="2400" dirty="0"/>
          </a:p>
          <a:p>
            <a:pPr lvl="0" algn="just">
              <a:lnSpc>
                <a:spcPct val="150000"/>
              </a:lnSpc>
            </a:pPr>
            <a:endParaRPr kumimoji="0" lang="zh-CN" altLang="en-US" sz="2000" i="0" u="none" strike="noStrike" kern="0" cap="none" spc="0" normalizeH="0" baseline="0" noProof="0" dirty="0" smtClean="0">
              <a:ln>
                <a:noFill/>
              </a:ln>
              <a:effectLst/>
              <a:uLnTx/>
              <a:uFillTx/>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796" y="485484"/>
            <a:ext cx="6896100" cy="6257925"/>
          </a:xfrm>
          <a:prstGeom prst="rect">
            <a:avLst/>
          </a:prstGeom>
        </p:spPr>
      </p:pic>
    </p:spTree>
    <p:extLst>
      <p:ext uri="{BB962C8B-B14F-4D97-AF65-F5344CB8AC3E}">
        <p14:creationId xmlns:p14="http://schemas.microsoft.com/office/powerpoint/2010/main" val="268546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14400" y="1358862"/>
            <a:ext cx="10618236" cy="2954655"/>
          </a:xfrm>
          <a:prstGeom prst="rect">
            <a:avLst/>
          </a:prstGeom>
        </p:spPr>
        <p:txBody>
          <a:bodyPr wrap="square">
            <a:spAutoFit/>
          </a:bodyPr>
          <a:lstStyle/>
          <a:p>
            <a:pPr marL="342900" lvl="0" indent="-342900" algn="just">
              <a:lnSpc>
                <a:spcPct val="150000"/>
              </a:lnSpc>
              <a:spcAft>
                <a:spcPts val="0"/>
              </a:spcAft>
              <a:buFont typeface="Wingdings"/>
              <a:buBlip>
                <a:blip r:embed="rId2"/>
              </a:buBlip>
            </a:pPr>
            <a:r>
              <a:rPr lang="zh-CN" altLang="zh-CN" sz="2800" b="1" kern="100" dirty="0">
                <a:latin typeface="微软雅黑" panose="020B0503020204020204" pitchFamily="34" charset="-122"/>
                <a:ea typeface="微软雅黑" panose="020B0503020204020204" pitchFamily="34" charset="-122"/>
              </a:rPr>
              <a:t>子</a:t>
            </a:r>
            <a:r>
              <a:rPr lang="zh-CN" altLang="zh-CN" sz="2800" b="1" kern="100" dirty="0" smtClean="0">
                <a:latin typeface="微软雅黑" panose="020B0503020204020204" pitchFamily="34" charset="-122"/>
                <a:ea typeface="微软雅黑" panose="020B0503020204020204" pitchFamily="34" charset="-122"/>
              </a:rPr>
              <a:t>任务</a:t>
            </a:r>
            <a:r>
              <a:rPr lang="en-US" altLang="zh-CN" sz="2800" b="1" kern="100" dirty="0" smtClean="0">
                <a:latin typeface="微软雅黑" panose="020B0503020204020204" pitchFamily="34" charset="-122"/>
                <a:ea typeface="微软雅黑" panose="020B0503020204020204" pitchFamily="34" charset="-122"/>
              </a:rPr>
              <a:t>2 </a:t>
            </a:r>
            <a:r>
              <a:rPr lang="zh-CN" altLang="zh-CN" sz="2800" b="1" kern="100" dirty="0" smtClean="0">
                <a:latin typeface="微软雅黑" panose="020B0503020204020204" pitchFamily="34" charset="-122"/>
                <a:ea typeface="微软雅黑" panose="020B0503020204020204" pitchFamily="34" charset="-122"/>
              </a:rPr>
              <a:t>定义</a:t>
            </a:r>
            <a:r>
              <a:rPr lang="en-US" altLang="zh-CN" sz="2800" b="1" kern="100" dirty="0" smtClean="0">
                <a:latin typeface="微软雅黑" panose="020B0503020204020204" pitchFamily="34" charset="-122"/>
                <a:ea typeface="微软雅黑" panose="020B0503020204020204" pitchFamily="34" charset="-122"/>
              </a:rPr>
              <a:t>topic</a:t>
            </a:r>
            <a:r>
              <a:rPr lang="zh-CN" altLang="en-US" sz="2800" b="1" kern="100" dirty="0" smtClean="0">
                <a:latin typeface="微软雅黑" panose="020B0503020204020204" pitchFamily="34" charset="-122"/>
                <a:ea typeface="微软雅黑" panose="020B0503020204020204" pitchFamily="34" charset="-122"/>
              </a:rPr>
              <a:t>话题</a:t>
            </a:r>
            <a:endParaRPr lang="en-US" altLang="zh-CN" sz="1400" kern="100" dirty="0" smtClean="0">
              <a:latin typeface="微软雅黑" panose="020B0503020204020204" pitchFamily="34" charset="-122"/>
              <a:ea typeface="微软雅黑" panose="020B0503020204020204" pitchFamily="34" charset="-122"/>
            </a:endParaRPr>
          </a:p>
          <a:p>
            <a:pPr lvl="1" algn="just">
              <a:lnSpc>
                <a:spcPct val="150000"/>
              </a:lnSpc>
            </a:pPr>
            <a:r>
              <a:rPr lang="zh-CN" altLang="en-US" sz="2400" dirty="0" smtClean="0">
                <a:latin typeface="微软雅黑" panose="020B0503020204020204" pitchFamily="34" charset="-122"/>
                <a:ea typeface="微软雅黑" panose="020B0503020204020204" pitchFamily="34" charset="-122"/>
              </a:rPr>
              <a:t>   进入包目录 </a:t>
            </a:r>
            <a:r>
              <a:rPr lang="en-US" altLang="zh-CN" sz="2400" dirty="0"/>
              <a:t> </a:t>
            </a:r>
            <a:r>
              <a:rPr lang="en-US" altLang="zh-CN" sz="2400" dirty="0" err="1"/>
              <a:t>roscd</a:t>
            </a:r>
            <a:r>
              <a:rPr lang="en-US" altLang="zh-CN" sz="2400" dirty="0"/>
              <a:t> </a:t>
            </a:r>
            <a:r>
              <a:rPr lang="en-US" altLang="zh-CN" sz="2400" dirty="0" err="1" smtClean="0"/>
              <a:t>topic_rospy_demo</a:t>
            </a:r>
            <a:r>
              <a:rPr lang="en-US" altLang="zh-CN" sz="2400" dirty="0"/>
              <a:t> </a:t>
            </a:r>
            <a:endParaRPr lang="zh-CN" altLang="zh-CN" sz="2400" dirty="0"/>
          </a:p>
          <a:p>
            <a:pPr lvl="1" algn="just">
              <a:lnSpc>
                <a:spcPct val="150000"/>
              </a:lnSpc>
            </a:pPr>
            <a:r>
              <a:rPr lang="en-US" altLang="zh-CN" sz="2400" dirty="0" smtClean="0"/>
              <a:t>   </a:t>
            </a:r>
            <a:r>
              <a:rPr lang="zh-CN" altLang="zh-CN" sz="2400" dirty="0">
                <a:latin typeface="微软雅黑" panose="020B0503020204020204" pitchFamily="34" charset="-122"/>
                <a:ea typeface="微软雅黑" panose="020B0503020204020204" pitchFamily="34" charset="-122"/>
              </a:rPr>
              <a:t>创建一个</a:t>
            </a:r>
            <a:r>
              <a:rPr lang="en-US" altLang="zh-CN" sz="2400" dirty="0" err="1">
                <a:latin typeface="微软雅黑" panose="020B0503020204020204" pitchFamily="34" charset="-122"/>
                <a:ea typeface="微软雅黑" panose="020B0503020204020204" pitchFamily="34" charset="-122"/>
              </a:rPr>
              <a:t>srv</a:t>
            </a:r>
            <a:r>
              <a:rPr lang="zh-CN" altLang="zh-CN" sz="2400" dirty="0" smtClean="0">
                <a:latin typeface="微软雅黑" panose="020B0503020204020204" pitchFamily="34" charset="-122"/>
                <a:ea typeface="微软雅黑" panose="020B0503020204020204" pitchFamily="34" charset="-122"/>
              </a:rPr>
              <a:t>目录</a:t>
            </a:r>
            <a:r>
              <a:rPr lang="en-US" altLang="zh-CN" sz="2400" dirty="0" smtClean="0">
                <a:latin typeface="微软雅黑" panose="020B0503020204020204" pitchFamily="34" charset="-122"/>
                <a:ea typeface="微软雅黑" panose="020B0503020204020204" pitchFamily="34" charset="-122"/>
              </a:rPr>
              <a:t> </a:t>
            </a:r>
            <a:r>
              <a:rPr lang="en-US" altLang="zh-CN" sz="2400" dirty="0"/>
              <a:t> </a:t>
            </a:r>
            <a:r>
              <a:rPr lang="en-US" altLang="zh-CN" sz="2400" dirty="0" err="1"/>
              <a:t>mkdir</a:t>
            </a:r>
            <a:r>
              <a:rPr lang="en-US" altLang="zh-CN" sz="2400" dirty="0"/>
              <a:t> </a:t>
            </a:r>
            <a:r>
              <a:rPr lang="en-US" altLang="zh-CN" sz="2400" dirty="0" err="1"/>
              <a:t>srv</a:t>
            </a:r>
            <a:r>
              <a:rPr lang="en-US" altLang="zh-CN" sz="2400" dirty="0"/>
              <a:t> </a:t>
            </a:r>
            <a:endParaRPr lang="zh-CN" altLang="zh-CN" sz="2400" dirty="0"/>
          </a:p>
          <a:p>
            <a:pPr lvl="1" algn="just">
              <a:lnSpc>
                <a:spcPct val="150000"/>
              </a:lnSpc>
            </a:pPr>
            <a:r>
              <a:rPr lang="en-US" altLang="zh-CN" sz="2400" dirty="0" smtClean="0"/>
              <a:t>   </a:t>
            </a:r>
            <a:r>
              <a:rPr lang="zh-CN" altLang="zh-CN" sz="2400" dirty="0">
                <a:latin typeface="微软雅黑" panose="020B0503020204020204" pitchFamily="34" charset="-122"/>
                <a:ea typeface="微软雅黑" panose="020B0503020204020204" pitchFamily="34" charset="-122"/>
              </a:rPr>
              <a:t>在</a:t>
            </a:r>
            <a:r>
              <a:rPr lang="en-US" altLang="zh-CN" sz="2400" dirty="0" err="1" smtClean="0">
                <a:latin typeface="微软雅黑" panose="020B0503020204020204" pitchFamily="34" charset="-122"/>
                <a:ea typeface="微软雅黑" panose="020B0503020204020204" pitchFamily="34" charset="-122"/>
              </a:rPr>
              <a:t>srv</a:t>
            </a:r>
            <a:r>
              <a:rPr lang="zh-CN" altLang="en-US" sz="2400" dirty="0" smtClean="0">
                <a:latin typeface="微软雅黑" panose="020B0503020204020204" pitchFamily="34" charset="-122"/>
                <a:ea typeface="微软雅黑" panose="020B0503020204020204" pitchFamily="34" charset="-122"/>
              </a:rPr>
              <a:t>目录</a:t>
            </a:r>
            <a:r>
              <a:rPr lang="zh-CN" altLang="zh-CN" sz="2400" dirty="0" smtClean="0">
                <a:latin typeface="微软雅黑" panose="020B0503020204020204" pitchFamily="34" charset="-122"/>
                <a:ea typeface="微软雅黑" panose="020B0503020204020204" pitchFamily="34" charset="-122"/>
              </a:rPr>
              <a:t>里创建</a:t>
            </a:r>
            <a:r>
              <a:rPr lang="en-US" altLang="zh-CN" sz="2400" b="1" noProof="1"/>
              <a:t>gps</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msg</a:t>
            </a:r>
            <a:r>
              <a:rPr lang="zh-CN" altLang="zh-CN" sz="2400" dirty="0" smtClean="0">
                <a:latin typeface="微软雅黑" panose="020B0503020204020204" pitchFamily="34" charset="-122"/>
                <a:ea typeface="微软雅黑" panose="020B0503020204020204" pitchFamily="34" charset="-122"/>
              </a:rPr>
              <a:t>文件</a:t>
            </a:r>
            <a:endParaRPr lang="zh-CN" altLang="zh-CN" sz="2400" dirty="0">
              <a:latin typeface="微软雅黑" panose="020B0503020204020204" pitchFamily="34" charset="-122"/>
              <a:ea typeface="微软雅黑" panose="020B0503020204020204" pitchFamily="34" charset="-122"/>
            </a:endParaRPr>
          </a:p>
          <a:p>
            <a:pPr lvl="1" algn="just">
              <a:lnSpc>
                <a:spcPct val="150000"/>
              </a:lnSpc>
              <a:spcAft>
                <a:spcPts val="0"/>
              </a:spcAft>
            </a:pPr>
            <a:endParaRPr lang="en-US" altLang="zh-CN" sz="2400" dirty="0" smtClean="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13B24341-182E-4247-A482-52928D84F773}"/>
              </a:ext>
            </a:extLst>
          </p:cNvPr>
          <p:cNvSpPr txBox="1"/>
          <p:nvPr/>
        </p:nvSpPr>
        <p:spPr>
          <a:xfrm>
            <a:off x="1693911" y="4030815"/>
            <a:ext cx="3032723" cy="1200329"/>
          </a:xfrm>
          <a:prstGeom prst="rect">
            <a:avLst/>
          </a:prstGeom>
          <a:noFill/>
          <a:ln>
            <a:solidFill>
              <a:schemeClr val="tx1"/>
            </a:solidFill>
          </a:ln>
        </p:spPr>
        <p:txBody>
          <a:bodyPr wrap="square" rtlCol="0">
            <a:spAutoFit/>
          </a:bodyPr>
          <a:lstStyle/>
          <a:p>
            <a:r>
              <a:rPr lang="en-US" altLang="zh-CN" sz="2400" dirty="0"/>
              <a:t>float32 x</a:t>
            </a:r>
          </a:p>
          <a:p>
            <a:r>
              <a:rPr lang="en-US" altLang="zh-CN" sz="2400" dirty="0"/>
              <a:t>float32 y</a:t>
            </a:r>
          </a:p>
          <a:p>
            <a:r>
              <a:rPr lang="en-US" altLang="zh-CN" sz="2400" dirty="0"/>
              <a:t>string state</a:t>
            </a:r>
          </a:p>
        </p:txBody>
      </p:sp>
    </p:spTree>
    <p:extLst>
      <p:ext uri="{BB962C8B-B14F-4D97-AF65-F5344CB8AC3E}">
        <p14:creationId xmlns:p14="http://schemas.microsoft.com/office/powerpoint/2010/main" val="104604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3" y="1228233"/>
            <a:ext cx="10618236" cy="3231654"/>
          </a:xfrm>
          <a:prstGeom prst="rect">
            <a:avLst/>
          </a:prstGeom>
        </p:spPr>
        <p:txBody>
          <a:bodyPr wrap="square">
            <a:spAutoFit/>
          </a:bodyPr>
          <a:lstStyle/>
          <a:p>
            <a:pPr marL="342900" lvl="0" indent="-342900" algn="just">
              <a:lnSpc>
                <a:spcPct val="150000"/>
              </a:lnSpc>
              <a:spcAft>
                <a:spcPts val="0"/>
              </a:spcAft>
              <a:buFont typeface="Wingdings"/>
              <a:buBlip>
                <a:blip r:embed="rId2"/>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2 </a:t>
            </a:r>
            <a:r>
              <a:rPr lang="zh-CN" altLang="zh-CN" sz="2800" b="1" kern="100" dirty="0" smtClean="0">
                <a:latin typeface="微软雅黑" panose="020B0503020204020204" pitchFamily="34" charset="-122"/>
                <a:ea typeface="微软雅黑" panose="020B0503020204020204" pitchFamily="34" charset="-122"/>
              </a:rPr>
              <a:t>定义</a:t>
            </a:r>
            <a:r>
              <a:rPr lang="en-US" altLang="zh-CN" sz="2800" b="1" kern="100" dirty="0" smtClean="0">
                <a:latin typeface="微软雅黑" panose="020B0503020204020204" pitchFamily="34" charset="-122"/>
                <a:ea typeface="微软雅黑" panose="020B0503020204020204" pitchFamily="34" charset="-122"/>
              </a:rPr>
              <a:t>topic</a:t>
            </a:r>
            <a:endParaRPr lang="zh-CN" altLang="zh-CN" sz="2800" b="1" kern="100" dirty="0" smtClean="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a:buChar char=""/>
            </a:pPr>
            <a:r>
              <a:rPr lang="zh-CN" altLang="en-US" sz="2400" b="1" kern="100" dirty="0" smtClean="0">
                <a:latin typeface="微软雅黑" panose="020B0503020204020204" pitchFamily="34" charset="-122"/>
                <a:ea typeface="微软雅黑" panose="020B0503020204020204" pitchFamily="34" charset="-122"/>
              </a:rPr>
              <a:t>配置</a:t>
            </a:r>
            <a:r>
              <a:rPr lang="en-US" altLang="zh-CN" sz="2400" b="1" kern="100" dirty="0">
                <a:latin typeface="微软雅黑" panose="020B0503020204020204" pitchFamily="34" charset="-122"/>
                <a:ea typeface="微软雅黑" panose="020B0503020204020204" pitchFamily="34" charset="-122"/>
              </a:rPr>
              <a:t>package.xml</a:t>
            </a:r>
            <a:r>
              <a:rPr lang="zh-CN" altLang="en-US" sz="2400" b="1" kern="100" dirty="0">
                <a:latin typeface="微软雅黑" panose="020B0503020204020204" pitchFamily="34" charset="-122"/>
                <a:ea typeface="微软雅黑" panose="020B0503020204020204" pitchFamily="34" charset="-122"/>
              </a:rPr>
              <a:t>和</a:t>
            </a:r>
            <a:r>
              <a:rPr lang="en-US" altLang="zh-CN" sz="2400" b="1" kern="100" dirty="0">
                <a:latin typeface="微软雅黑" panose="020B0503020204020204" pitchFamily="34" charset="-122"/>
                <a:ea typeface="微软雅黑" panose="020B0503020204020204" pitchFamily="34" charset="-122"/>
              </a:rPr>
              <a:t>CMakeLists.txt </a:t>
            </a:r>
            <a:r>
              <a:rPr lang="zh-CN" altLang="en-US" sz="2400" b="1" kern="100" dirty="0" smtClean="0">
                <a:latin typeface="微软雅黑" panose="020B0503020204020204" pitchFamily="34" charset="-122"/>
                <a:ea typeface="微软雅黑" panose="020B0503020204020204" pitchFamily="34" charset="-122"/>
              </a:rPr>
              <a:t>文件</a:t>
            </a:r>
            <a:endParaRPr lang="en-US" altLang="zh-CN" sz="24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kern="100" dirty="0">
                <a:latin typeface="微软雅黑" panose="020B0503020204020204" pitchFamily="34" charset="-122"/>
                <a:ea typeface="微软雅黑" panose="020B0503020204020204" pitchFamily="34" charset="-122"/>
              </a:rPr>
              <a:t>在构建阶段我们需要 </a:t>
            </a:r>
            <a:r>
              <a:rPr lang="en-US" altLang="zh-CN" sz="2000" kern="100" dirty="0">
                <a:latin typeface="微软雅黑" panose="020B0503020204020204" pitchFamily="34" charset="-122"/>
                <a:ea typeface="微软雅黑" panose="020B0503020204020204" pitchFamily="34" charset="-122"/>
              </a:rPr>
              <a:t>"</a:t>
            </a:r>
            <a:r>
              <a:rPr lang="en-US" altLang="zh-CN" sz="2000" kern="100" dirty="0" err="1">
                <a:latin typeface="微软雅黑" panose="020B0503020204020204" pitchFamily="34" charset="-122"/>
                <a:ea typeface="微软雅黑" panose="020B0503020204020204" pitchFamily="34" charset="-122"/>
              </a:rPr>
              <a:t>message_generation</a:t>
            </a: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而在运行时我们需要 </a:t>
            </a:r>
            <a:r>
              <a:rPr lang="en-US" altLang="zh-CN" sz="2000" kern="100" dirty="0">
                <a:latin typeface="微软雅黑" panose="020B0503020204020204" pitchFamily="34" charset="-122"/>
                <a:ea typeface="微软雅黑" panose="020B0503020204020204" pitchFamily="34" charset="-122"/>
              </a:rPr>
              <a:t>"</a:t>
            </a:r>
            <a:r>
              <a:rPr lang="en-US" altLang="zh-CN" sz="2000" kern="100" dirty="0" err="1">
                <a:latin typeface="微软雅黑" panose="020B0503020204020204" pitchFamily="34" charset="-122"/>
                <a:ea typeface="微软雅黑" panose="020B0503020204020204" pitchFamily="34" charset="-122"/>
              </a:rPr>
              <a:t>message_runtime</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，所以需要</a:t>
            </a:r>
            <a:r>
              <a:rPr lang="zh-CN" altLang="en-US" sz="2000" kern="100" dirty="0" smtClean="0">
                <a:latin typeface="微软雅黑" panose="020B0503020204020204" pitchFamily="34" charset="-122"/>
                <a:ea typeface="微软雅黑" panose="020B0503020204020204" pitchFamily="34" charset="-122"/>
              </a:rPr>
              <a:t>在</a:t>
            </a:r>
            <a:r>
              <a:rPr lang="en-US" altLang="zh-CN" sz="2000" kern="100" dirty="0" smtClean="0">
                <a:latin typeface="微软雅黑" panose="020B0503020204020204" pitchFamily="34" charset="-122"/>
                <a:ea typeface="微软雅黑" panose="020B0503020204020204" pitchFamily="34" charset="-122"/>
              </a:rPr>
              <a:t>package.xml</a:t>
            </a:r>
            <a:r>
              <a:rPr lang="zh-CN" altLang="en-US" sz="2000" kern="100" dirty="0">
                <a:latin typeface="微软雅黑" panose="020B0503020204020204" pitchFamily="34" charset="-122"/>
                <a:ea typeface="微软雅黑" panose="020B0503020204020204" pitchFamily="34" charset="-122"/>
              </a:rPr>
              <a:t>文件里添加相应的依赖项。</a:t>
            </a:r>
          </a:p>
          <a:p>
            <a:pPr lvl="1" algn="just">
              <a:lnSpc>
                <a:spcPct val="150000"/>
              </a:lnSpc>
              <a:spcAft>
                <a:spcPts val="0"/>
              </a:spcAft>
            </a:pPr>
            <a:r>
              <a:rPr lang="zh-CN" altLang="en-US" sz="2000" kern="100" dirty="0">
                <a:latin typeface="微软雅黑" panose="020B0503020204020204" pitchFamily="34" charset="-122"/>
                <a:ea typeface="微软雅黑" panose="020B0503020204020204" pitchFamily="34" charset="-122"/>
              </a:rPr>
              <a:t>确保里面存在这两行且去掉它们的注释：</a:t>
            </a:r>
          </a:p>
          <a:p>
            <a:pPr lvl="1" algn="just">
              <a:lnSpc>
                <a:spcPct val="150000"/>
              </a:lnSpc>
              <a:spcAft>
                <a:spcPts val="0"/>
              </a:spcAft>
            </a:pPr>
            <a:endParaRPr lang="en-US" altLang="zh-CN" sz="2400" dirty="0" smtClean="0">
              <a:latin typeface="微软雅黑" panose="020B0503020204020204" pitchFamily="34" charset="-122"/>
              <a:ea typeface="微软雅黑" panose="020B0503020204020204" pitchFamily="34" charset="-122"/>
            </a:endParaRPr>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651" y="3875043"/>
            <a:ext cx="8122492" cy="170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877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3" y="1228233"/>
            <a:ext cx="10618236" cy="5539978"/>
          </a:xfrm>
          <a:prstGeom prst="rect">
            <a:avLst/>
          </a:prstGeom>
        </p:spPr>
        <p:txBody>
          <a:bodyPr wrap="square">
            <a:spAutoFit/>
          </a:bodyPr>
          <a:lstStyle/>
          <a:p>
            <a:pPr marL="342900" lvl="0" indent="-342900" algn="just">
              <a:lnSpc>
                <a:spcPct val="150000"/>
              </a:lnSpc>
              <a:spcAft>
                <a:spcPts val="0"/>
              </a:spcAft>
              <a:buFont typeface="Wingdings"/>
              <a:buBlip>
                <a:blip r:embed="rId2"/>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2 </a:t>
            </a:r>
            <a:r>
              <a:rPr lang="zh-CN" altLang="zh-CN" sz="2800" b="1" kern="100" dirty="0" smtClean="0">
                <a:latin typeface="微软雅黑" panose="020B0503020204020204" pitchFamily="34" charset="-122"/>
                <a:ea typeface="微软雅黑" panose="020B0503020204020204" pitchFamily="34" charset="-122"/>
              </a:rPr>
              <a:t>定义</a:t>
            </a:r>
            <a:r>
              <a:rPr lang="en-US" altLang="zh-CN" sz="2800" b="1" kern="100" dirty="0" smtClean="0">
                <a:latin typeface="微软雅黑" panose="020B0503020204020204" pitchFamily="34" charset="-122"/>
                <a:ea typeface="微软雅黑" panose="020B0503020204020204" pitchFamily="34" charset="-122"/>
              </a:rPr>
              <a:t>topic</a:t>
            </a:r>
            <a:r>
              <a:rPr lang="zh-CN" altLang="en-US" sz="2800" b="1" kern="100" dirty="0" smtClean="0">
                <a:latin typeface="微软雅黑" panose="020B0503020204020204" pitchFamily="34" charset="-122"/>
                <a:ea typeface="微软雅黑" panose="020B0503020204020204" pitchFamily="34" charset="-122"/>
              </a:rPr>
              <a:t>话题</a:t>
            </a:r>
            <a:endParaRPr lang="zh-CN" altLang="zh-CN" sz="2800" b="1" kern="100" dirty="0" smtClean="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a:buChar char=""/>
            </a:pPr>
            <a:r>
              <a:rPr lang="zh-CN" altLang="en-US" sz="2400" b="1" kern="100" dirty="0" smtClean="0">
                <a:latin typeface="微软雅黑" panose="020B0503020204020204" pitchFamily="34" charset="-122"/>
                <a:ea typeface="微软雅黑" panose="020B0503020204020204" pitchFamily="34" charset="-122"/>
              </a:rPr>
              <a:t>配置</a:t>
            </a:r>
            <a:r>
              <a:rPr lang="en-US" altLang="zh-CN" sz="2400" b="1" kern="100" dirty="0" smtClean="0">
                <a:latin typeface="微软雅黑" panose="020B0503020204020204" pitchFamily="34" charset="-122"/>
                <a:ea typeface="微软雅黑" panose="020B0503020204020204" pitchFamily="34" charset="-122"/>
              </a:rPr>
              <a:t>package.xml</a:t>
            </a:r>
            <a:r>
              <a:rPr lang="zh-CN" altLang="en-US" sz="2400" b="1" kern="100" dirty="0" smtClean="0">
                <a:latin typeface="微软雅黑" panose="020B0503020204020204" pitchFamily="34" charset="-122"/>
                <a:ea typeface="微软雅黑" panose="020B0503020204020204" pitchFamily="34" charset="-122"/>
              </a:rPr>
              <a:t>和</a:t>
            </a:r>
            <a:r>
              <a:rPr lang="en-US" altLang="zh-CN" sz="2400" b="1" kern="100" dirty="0" smtClean="0">
                <a:latin typeface="微软雅黑" panose="020B0503020204020204" pitchFamily="34" charset="-122"/>
                <a:ea typeface="微软雅黑" panose="020B0503020204020204" pitchFamily="34" charset="-122"/>
              </a:rPr>
              <a:t>CMakeLists.txt </a:t>
            </a:r>
            <a:r>
              <a:rPr lang="zh-CN" altLang="en-US" sz="2400" b="1" kern="100" dirty="0" smtClean="0">
                <a:latin typeface="微软雅黑" panose="020B0503020204020204" pitchFamily="34" charset="-122"/>
                <a:ea typeface="微软雅黑" panose="020B0503020204020204" pitchFamily="34" charset="-122"/>
              </a:rPr>
              <a:t>文件</a:t>
            </a:r>
            <a:endParaRPr lang="en-US" altLang="zh-CN" sz="24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kern="100" dirty="0" smtClean="0">
                <a:latin typeface="微软雅黑" panose="020B0503020204020204" pitchFamily="34" charset="-122"/>
                <a:ea typeface="微软雅黑" panose="020B0503020204020204" pitchFamily="34" charset="-122"/>
              </a:rPr>
              <a:t>打开</a:t>
            </a:r>
            <a:r>
              <a:rPr lang="zh-CN" altLang="en-US" sz="2000" kern="100" dirty="0">
                <a:latin typeface="微软雅黑" panose="020B0503020204020204" pitchFamily="34" charset="-122"/>
                <a:ea typeface="微软雅黑" panose="020B0503020204020204" pitchFamily="34" charset="-122"/>
              </a:rPr>
              <a:t>包目录下的</a:t>
            </a:r>
            <a:r>
              <a:rPr lang="en-US" altLang="zh-CN" sz="2000" kern="100" dirty="0">
                <a:latin typeface="微软雅黑" panose="020B0503020204020204" pitchFamily="34" charset="-122"/>
                <a:ea typeface="微软雅黑" panose="020B0503020204020204" pitchFamily="34" charset="-122"/>
              </a:rPr>
              <a:t>CMakeLists.txt</a:t>
            </a:r>
            <a:r>
              <a:rPr lang="zh-CN" altLang="en-US" sz="2000" kern="100" dirty="0">
                <a:latin typeface="微软雅黑" panose="020B0503020204020204" pitchFamily="34" charset="-122"/>
                <a:ea typeface="微软雅黑" panose="020B0503020204020204" pitchFamily="34" charset="-122"/>
              </a:rPr>
              <a:t>文件，在</a:t>
            </a:r>
            <a:r>
              <a:rPr lang="en-US" altLang="zh-CN" sz="2000" kern="100" dirty="0" err="1">
                <a:latin typeface="微软雅黑" panose="020B0503020204020204" pitchFamily="34" charset="-122"/>
                <a:ea typeface="微软雅黑" panose="020B0503020204020204" pitchFamily="34" charset="-122"/>
              </a:rPr>
              <a:t>find_package</a:t>
            </a:r>
            <a:r>
              <a:rPr lang="zh-CN" altLang="en-US" sz="2000" kern="100" dirty="0">
                <a:latin typeface="微软雅黑" panose="020B0503020204020204" pitchFamily="34" charset="-122"/>
                <a:ea typeface="微软雅黑" panose="020B0503020204020204" pitchFamily="34" charset="-122"/>
              </a:rPr>
              <a:t>调用中添加</a:t>
            </a:r>
            <a:r>
              <a:rPr lang="en-US" altLang="zh-CN" sz="2000" kern="100" dirty="0" err="1">
                <a:latin typeface="微软雅黑" panose="020B0503020204020204" pitchFamily="34" charset="-122"/>
                <a:ea typeface="微软雅黑" panose="020B0503020204020204" pitchFamily="34" charset="-122"/>
              </a:rPr>
              <a:t>message_generation</a:t>
            </a:r>
            <a:r>
              <a:rPr lang="zh-CN" altLang="en-US" sz="2000" kern="100" dirty="0" smtClean="0">
                <a:latin typeface="微软雅黑" panose="020B0503020204020204" pitchFamily="34" charset="-122"/>
                <a:ea typeface="微软雅黑" panose="020B0503020204020204" pitchFamily="34" charset="-122"/>
              </a:rPr>
              <a:t>依赖</a:t>
            </a:r>
            <a:r>
              <a:rPr lang="en-US" altLang="zh-CN" sz="2000" kern="100" dirty="0" smtClean="0">
                <a:latin typeface="微软雅黑" panose="020B0503020204020204" pitchFamily="34" charset="-122"/>
                <a:ea typeface="微软雅黑" panose="020B0503020204020204" pitchFamily="34" charset="-122"/>
              </a:rPr>
              <a:t>:</a:t>
            </a:r>
          </a:p>
          <a:p>
            <a:pPr lvl="1">
              <a:lnSpc>
                <a:spcPct val="150000"/>
              </a:lnSpc>
              <a:spcAft>
                <a:spcPts val="0"/>
              </a:spcAft>
            </a:pPr>
            <a:r>
              <a:rPr lang="en-US" altLang="zh-CN" sz="2000" dirty="0" err="1">
                <a:latin typeface="微软雅黑" panose="020B0503020204020204" pitchFamily="34" charset="-122"/>
                <a:ea typeface="微软雅黑" panose="020B0503020204020204" pitchFamily="34" charset="-122"/>
              </a:rPr>
              <a:t>find_package</a:t>
            </a:r>
            <a:r>
              <a:rPr lang="en-US" altLang="zh-CN" sz="2000" dirty="0">
                <a:latin typeface="微软雅黑" panose="020B0503020204020204" pitchFamily="34" charset="-122"/>
                <a:ea typeface="微软雅黑" panose="020B0503020204020204" pitchFamily="34" charset="-122"/>
              </a:rPr>
              <a:t>(catkin REQUIRED COMPONENTS</a:t>
            </a:r>
          </a:p>
          <a:p>
            <a:pPr lvl="1">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roscpp</a:t>
            </a:r>
            <a:endParaRPr lang="en-US" altLang="zh-CN" sz="2000" dirty="0">
              <a:latin typeface="微软雅黑" panose="020B0503020204020204" pitchFamily="34" charset="-122"/>
              <a:ea typeface="微软雅黑" panose="020B0503020204020204" pitchFamily="34" charset="-122"/>
            </a:endParaRPr>
          </a:p>
          <a:p>
            <a:pPr lvl="1">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rospy</a:t>
            </a:r>
            <a:endParaRPr lang="en-US" altLang="zh-CN" sz="2000" dirty="0">
              <a:latin typeface="微软雅黑" panose="020B0503020204020204" pitchFamily="34" charset="-122"/>
              <a:ea typeface="微软雅黑" panose="020B0503020204020204" pitchFamily="34" charset="-122"/>
            </a:endParaRPr>
          </a:p>
          <a:p>
            <a:pPr lvl="1">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std_msgs</a:t>
            </a:r>
            <a:endParaRPr lang="en-US" altLang="zh-CN" sz="2000" dirty="0">
              <a:latin typeface="微软雅黑" panose="020B0503020204020204" pitchFamily="34" charset="-122"/>
              <a:ea typeface="微软雅黑" panose="020B0503020204020204" pitchFamily="34" charset="-122"/>
            </a:endParaRPr>
          </a:p>
          <a:p>
            <a:pPr lvl="1">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message_generation</a:t>
            </a:r>
            <a:endParaRPr lang="en-US" altLang="zh-CN" sz="2000" dirty="0">
              <a:latin typeface="微软雅黑" panose="020B0503020204020204" pitchFamily="34" charset="-122"/>
              <a:ea typeface="微软雅黑" panose="020B0503020204020204" pitchFamily="34" charset="-122"/>
            </a:endParaRPr>
          </a:p>
          <a:p>
            <a:pPr lvl="1">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p>
          <a:p>
            <a:pPr lvl="1" algn="just">
              <a:lnSpc>
                <a:spcPct val="150000"/>
              </a:lnSpc>
              <a:spcAft>
                <a:spcPts val="0"/>
              </a:spcAft>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4233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3" y="1228233"/>
            <a:ext cx="10618236" cy="6601807"/>
          </a:xfrm>
          <a:prstGeom prst="rect">
            <a:avLst/>
          </a:prstGeom>
        </p:spPr>
        <p:txBody>
          <a:bodyPr wrap="square">
            <a:spAutoFit/>
          </a:bodyPr>
          <a:lstStyle/>
          <a:p>
            <a:pPr marL="342900" lvl="0" indent="-342900" algn="just">
              <a:lnSpc>
                <a:spcPct val="150000"/>
              </a:lnSpc>
              <a:spcAft>
                <a:spcPts val="0"/>
              </a:spcAft>
              <a:buFont typeface="Wingdings"/>
              <a:buBlip>
                <a:blip r:embed="rId2"/>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2 </a:t>
            </a:r>
            <a:r>
              <a:rPr lang="zh-CN" altLang="zh-CN" sz="2800" b="1" kern="100" dirty="0" smtClean="0">
                <a:latin typeface="微软雅黑" panose="020B0503020204020204" pitchFamily="34" charset="-122"/>
                <a:ea typeface="微软雅黑" panose="020B0503020204020204" pitchFamily="34" charset="-122"/>
              </a:rPr>
              <a:t>定义</a:t>
            </a:r>
            <a:r>
              <a:rPr lang="en-US" altLang="zh-CN" sz="2800" b="1" kern="100" dirty="0" smtClean="0">
                <a:latin typeface="微软雅黑" panose="020B0503020204020204" pitchFamily="34" charset="-122"/>
                <a:ea typeface="微软雅黑" panose="020B0503020204020204" pitchFamily="34" charset="-122"/>
              </a:rPr>
              <a:t>topic</a:t>
            </a:r>
            <a:r>
              <a:rPr lang="zh-CN" altLang="en-US" sz="2800" b="1" kern="100" dirty="0" smtClean="0">
                <a:latin typeface="微软雅黑" panose="020B0503020204020204" pitchFamily="34" charset="-122"/>
                <a:ea typeface="微软雅黑" panose="020B0503020204020204" pitchFamily="34" charset="-122"/>
              </a:rPr>
              <a:t>话题</a:t>
            </a:r>
            <a:endParaRPr lang="en-US" altLang="zh-CN" sz="2800" b="1" kern="100" dirty="0" smtClean="0">
              <a:latin typeface="微软雅黑" panose="020B0503020204020204" pitchFamily="34" charset="-122"/>
              <a:ea typeface="微软雅黑" panose="020B0503020204020204" pitchFamily="34" charset="-122"/>
            </a:endParaRPr>
          </a:p>
          <a:p>
            <a:pPr lvl="0" algn="just">
              <a:lnSpc>
                <a:spcPct val="150000"/>
              </a:lnSpc>
              <a:spcAft>
                <a:spcPts val="0"/>
              </a:spcAft>
            </a:pPr>
            <a:r>
              <a:rPr lang="en-US" altLang="zh-CN" sz="2800" b="1" kern="100" dirty="0">
                <a:latin typeface="微软雅黑" panose="020B0503020204020204" pitchFamily="34" charset="-122"/>
                <a:ea typeface="微软雅黑" panose="020B0503020204020204" pitchFamily="34" charset="-122"/>
              </a:rPr>
              <a:t> </a:t>
            </a:r>
            <a:r>
              <a:rPr lang="en-US" altLang="zh-CN" sz="2800" b="1" kern="100" dirty="0" smtClean="0">
                <a:latin typeface="微软雅黑" panose="020B0503020204020204" pitchFamily="34" charset="-122"/>
                <a:ea typeface="微软雅黑" panose="020B0503020204020204" pitchFamily="34" charset="-122"/>
              </a:rPr>
              <a:t>   </a:t>
            </a:r>
            <a:r>
              <a:rPr lang="zh-CN" altLang="en-US" sz="2400" b="1" kern="100" dirty="0" smtClean="0">
                <a:latin typeface="微软雅黑" panose="020B0503020204020204" pitchFamily="34" charset="-122"/>
                <a:ea typeface="微软雅黑" panose="020B0503020204020204" pitchFamily="34" charset="-122"/>
              </a:rPr>
              <a:t>配置</a:t>
            </a:r>
            <a:r>
              <a:rPr lang="en-US" altLang="zh-CN" sz="2400" b="1" kern="100" dirty="0">
                <a:latin typeface="微软雅黑" panose="020B0503020204020204" pitchFamily="34" charset="-122"/>
                <a:ea typeface="微软雅黑" panose="020B0503020204020204" pitchFamily="34" charset="-122"/>
              </a:rPr>
              <a:t>package.xml</a:t>
            </a:r>
            <a:r>
              <a:rPr lang="zh-CN" altLang="en-US" sz="2400" b="1" kern="100" dirty="0">
                <a:latin typeface="微软雅黑" panose="020B0503020204020204" pitchFamily="34" charset="-122"/>
                <a:ea typeface="微软雅黑" panose="020B0503020204020204" pitchFamily="34" charset="-122"/>
              </a:rPr>
              <a:t>和</a:t>
            </a:r>
            <a:r>
              <a:rPr lang="en-US" altLang="zh-CN" sz="2400" b="1" kern="100" dirty="0">
                <a:latin typeface="微软雅黑" panose="020B0503020204020204" pitchFamily="34" charset="-122"/>
                <a:ea typeface="微软雅黑" panose="020B0503020204020204" pitchFamily="34" charset="-122"/>
              </a:rPr>
              <a:t>CMakeLists.txt </a:t>
            </a:r>
            <a:r>
              <a:rPr lang="zh-CN" altLang="en-US" sz="2400" b="1" kern="100" dirty="0" smtClean="0">
                <a:latin typeface="微软雅黑" panose="020B0503020204020204" pitchFamily="34" charset="-122"/>
                <a:ea typeface="微软雅黑" panose="020B0503020204020204" pitchFamily="34" charset="-122"/>
              </a:rPr>
              <a:t>文件</a:t>
            </a:r>
            <a:endParaRPr lang="en-US" altLang="zh-CN" sz="24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kern="100" dirty="0">
                <a:latin typeface="微软雅黑" panose="020B0503020204020204" pitchFamily="34" charset="-122"/>
                <a:ea typeface="微软雅黑" panose="020B0503020204020204" pitchFamily="34" charset="-122"/>
              </a:rPr>
              <a:t>在</a:t>
            </a:r>
            <a:r>
              <a:rPr lang="en-US" altLang="zh-CN" sz="2000" kern="100" dirty="0">
                <a:latin typeface="微软雅黑" panose="020B0503020204020204" pitchFamily="34" charset="-122"/>
                <a:ea typeface="微软雅黑" panose="020B0503020204020204" pitchFamily="34" charset="-122"/>
              </a:rPr>
              <a:t>CMakeLists.txt</a:t>
            </a:r>
            <a:r>
              <a:rPr lang="zh-CN" altLang="en-US" sz="2000" kern="100" dirty="0">
                <a:latin typeface="微软雅黑" panose="020B0503020204020204" pitchFamily="34" charset="-122"/>
                <a:ea typeface="微软雅黑" panose="020B0503020204020204" pitchFamily="34" charset="-122"/>
              </a:rPr>
              <a:t>文件，</a:t>
            </a:r>
            <a:r>
              <a:rPr lang="zh-CN" altLang="en-US" sz="2000" kern="100" dirty="0" smtClean="0">
                <a:latin typeface="微软雅黑" panose="020B0503020204020204" pitchFamily="34" charset="-122"/>
                <a:ea typeface="微软雅黑" panose="020B0503020204020204" pitchFamily="34" charset="-122"/>
              </a:rPr>
              <a:t>增加</a:t>
            </a:r>
            <a:r>
              <a:rPr lang="zh-CN" altLang="en-US" sz="2000" kern="100" dirty="0">
                <a:latin typeface="微软雅黑" panose="020B0503020204020204" pitchFamily="34" charset="-122"/>
                <a:ea typeface="微软雅黑" panose="020B0503020204020204" pitchFamily="34" charset="-122"/>
              </a:rPr>
              <a:t>消息</a:t>
            </a:r>
            <a:r>
              <a:rPr lang="zh-CN" altLang="en-US" sz="2000" kern="100" dirty="0" smtClean="0">
                <a:latin typeface="微软雅黑" panose="020B0503020204020204" pitchFamily="34" charset="-122"/>
                <a:ea typeface="微软雅黑" panose="020B0503020204020204" pitchFamily="34" charset="-122"/>
              </a:rPr>
              <a:t>文件</a:t>
            </a:r>
            <a:r>
              <a:rPr lang="zh-CN" altLang="en-US" sz="2000" kern="100" dirty="0">
                <a:latin typeface="微软雅黑" panose="020B0503020204020204" pitchFamily="34" charset="-122"/>
                <a:ea typeface="微软雅黑" panose="020B0503020204020204" pitchFamily="34" charset="-122"/>
              </a:rPr>
              <a:t>，取消</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，并修改为：</a:t>
            </a:r>
          </a:p>
          <a:p>
            <a:pPr lvl="1" algn="just">
              <a:lnSpc>
                <a:spcPct val="150000"/>
              </a:lnSpc>
              <a:spcAft>
                <a:spcPts val="0"/>
              </a:spcAft>
            </a:pPr>
            <a:r>
              <a:rPr lang="en-US" altLang="zh-CN" kern="100" dirty="0" err="1">
                <a:latin typeface="微软雅黑" panose="020B0503020204020204" pitchFamily="34" charset="-122"/>
                <a:ea typeface="微软雅黑" panose="020B0503020204020204" pitchFamily="34" charset="-122"/>
              </a:rPr>
              <a:t>add_service_files</a:t>
            </a:r>
            <a:r>
              <a:rPr lang="en-US" altLang="zh-CN" kern="100" dirty="0">
                <a:latin typeface="微软雅黑" panose="020B0503020204020204" pitchFamily="34" charset="-122"/>
                <a:ea typeface="微软雅黑" panose="020B0503020204020204" pitchFamily="34" charset="-122"/>
              </a:rPr>
              <a:t>(</a:t>
            </a:r>
          </a:p>
          <a:p>
            <a:pPr lvl="1"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FILES</a:t>
            </a:r>
          </a:p>
          <a:p>
            <a:pPr lvl="1" algn="just">
              <a:lnSpc>
                <a:spcPct val="150000"/>
              </a:lnSpc>
              <a:spcAft>
                <a:spcPts val="0"/>
              </a:spcAft>
            </a:pPr>
            <a:r>
              <a:rPr lang="en-US" altLang="zh-CN" kern="100" dirty="0" smtClean="0">
                <a:latin typeface="微软雅黑" panose="020B0503020204020204" pitchFamily="34" charset="-122"/>
                <a:ea typeface="微软雅黑" panose="020B0503020204020204" pitchFamily="34" charset="-122"/>
              </a:rPr>
              <a:t>   </a:t>
            </a:r>
            <a:r>
              <a:rPr lang="en-US" altLang="zh-CN" b="1" noProof="1" smtClean="0"/>
              <a:t>hello_world_demo</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msg</a:t>
            </a:r>
            <a:endParaRPr lang="en-US" altLang="zh-CN"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gps.msg</a:t>
            </a:r>
          </a:p>
          <a:p>
            <a:pPr lvl="1" algn="just">
              <a:lnSpc>
                <a:spcPct val="150000"/>
              </a:lnSpc>
              <a:spcAft>
                <a:spcPts val="0"/>
              </a:spcAft>
            </a:pPr>
            <a:r>
              <a:rPr lang="en-US" altLang="zh-CN" kern="100" dirty="0" smtClean="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kern="100" dirty="0">
                <a:latin typeface="微软雅黑" panose="020B0503020204020204" pitchFamily="34" charset="-122"/>
                <a:ea typeface="微软雅黑" panose="020B0503020204020204" pitchFamily="34" charset="-122"/>
              </a:rPr>
              <a:t>在</a:t>
            </a:r>
            <a:r>
              <a:rPr lang="en-US" altLang="zh-CN" sz="2000" kern="100" dirty="0">
                <a:latin typeface="微软雅黑" panose="020B0503020204020204" pitchFamily="34" charset="-122"/>
                <a:ea typeface="微软雅黑" panose="020B0503020204020204" pitchFamily="34" charset="-122"/>
              </a:rPr>
              <a:t>CMakeLists.txt</a:t>
            </a:r>
            <a:r>
              <a:rPr lang="zh-CN" altLang="en-US" sz="2000" kern="100" dirty="0">
                <a:latin typeface="微软雅黑" panose="020B0503020204020204" pitchFamily="34" charset="-122"/>
                <a:ea typeface="微软雅黑" panose="020B0503020204020204" pitchFamily="34" charset="-122"/>
              </a:rPr>
              <a:t>文件，增加消息生成包，取消</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，并修改为：</a:t>
            </a:r>
          </a:p>
          <a:p>
            <a:pPr lvl="1" algn="just">
              <a:lnSpc>
                <a:spcPct val="150000"/>
              </a:lnSpc>
              <a:spcAft>
                <a:spcPts val="0"/>
              </a:spcAft>
            </a:pPr>
            <a:r>
              <a:rPr lang="en-US" altLang="zh-CN" kern="100" dirty="0" err="1">
                <a:latin typeface="微软雅黑" panose="020B0503020204020204" pitchFamily="34" charset="-122"/>
                <a:ea typeface="微软雅黑" panose="020B0503020204020204" pitchFamily="34" charset="-122"/>
              </a:rPr>
              <a:t>generate_messages</a:t>
            </a:r>
            <a:r>
              <a:rPr lang="en-US" altLang="zh-CN" kern="100" dirty="0">
                <a:latin typeface="微软雅黑" panose="020B0503020204020204" pitchFamily="34" charset="-122"/>
                <a:ea typeface="微软雅黑" panose="020B0503020204020204" pitchFamily="34" charset="-122"/>
              </a:rPr>
              <a:t>(</a:t>
            </a:r>
          </a:p>
          <a:p>
            <a:pPr lvl="1"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DEPENDENCIES</a:t>
            </a:r>
          </a:p>
          <a:p>
            <a:pPr lvl="1"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std_msgs</a:t>
            </a:r>
            <a:endParaRPr lang="en-US" altLang="zh-CN" kern="1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a:t>
            </a:r>
          </a:p>
          <a:p>
            <a:pPr lvl="1" algn="just">
              <a:lnSpc>
                <a:spcPct val="150000"/>
              </a:lnSpc>
              <a:spcAft>
                <a:spcPts val="0"/>
              </a:spcAft>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4728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390256"/>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2" name="矩形 1"/>
          <p:cNvSpPr/>
          <p:nvPr/>
        </p:nvSpPr>
        <p:spPr>
          <a:xfrm>
            <a:off x="783771" y="2453861"/>
            <a:ext cx="4162879" cy="1754326"/>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回到工作空间，</a:t>
            </a:r>
            <a:r>
              <a:rPr lang="en-US" altLang="zh-CN" sz="2400" dirty="0" err="1">
                <a:latin typeface="微软雅黑" panose="020B0503020204020204" pitchFamily="34" charset="-122"/>
                <a:ea typeface="微软雅黑" panose="020B0503020204020204" pitchFamily="34" charset="-122"/>
              </a:rPr>
              <a:t>catkin_make</a:t>
            </a:r>
            <a:r>
              <a:rPr lang="zh-CN" altLang="en-US" sz="2400" dirty="0">
                <a:latin typeface="微软雅黑" panose="020B0503020204020204" pitchFamily="34" charset="-122"/>
                <a:ea typeface="微软雅黑" panose="020B0503020204020204" pitchFamily="34" charset="-122"/>
              </a:rPr>
              <a:t>一下，若结果</a:t>
            </a:r>
            <a:r>
              <a:rPr lang="zh-CN" altLang="en-US" sz="2400" dirty="0" smtClean="0">
                <a:latin typeface="微软雅黑" panose="020B0503020204020204" pitchFamily="34" charset="-122"/>
                <a:ea typeface="微软雅黑" panose="020B0503020204020204" pitchFamily="34" charset="-122"/>
              </a:rPr>
              <a:t>如</a:t>
            </a:r>
            <a:r>
              <a:rPr lang="zh-CN" altLang="en-US" sz="2400" dirty="0">
                <a:latin typeface="微软雅黑" panose="020B0503020204020204" pitchFamily="34" charset="-122"/>
                <a:ea typeface="微软雅黑" panose="020B0503020204020204" pitchFamily="34" charset="-122"/>
              </a:rPr>
              <a:t>右</a:t>
            </a:r>
            <a:r>
              <a:rPr lang="zh-CN" altLang="en-US" sz="2400" dirty="0" smtClean="0">
                <a:latin typeface="微软雅黑" panose="020B0503020204020204" pitchFamily="34" charset="-122"/>
                <a:ea typeface="微软雅黑" panose="020B0503020204020204" pitchFamily="34" charset="-122"/>
              </a:rPr>
              <a:t>图</a:t>
            </a:r>
            <a:r>
              <a:rPr lang="zh-CN" altLang="en-US" sz="2400" dirty="0">
                <a:latin typeface="微软雅黑" panose="020B0503020204020204" pitchFamily="34" charset="-122"/>
                <a:ea typeface="微软雅黑" panose="020B0503020204020204" pitchFamily="34" charset="-122"/>
              </a:rPr>
              <a:t>所示，则说明创建成功。</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869" y="668214"/>
            <a:ext cx="6643607" cy="5968295"/>
          </a:xfrm>
          <a:prstGeom prst="rect">
            <a:avLst/>
          </a:prstGeom>
        </p:spPr>
      </p:pic>
    </p:spTree>
    <p:extLst>
      <p:ext uri="{BB962C8B-B14F-4D97-AF65-F5344CB8AC3E}">
        <p14:creationId xmlns:p14="http://schemas.microsoft.com/office/powerpoint/2010/main" val="2808013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3" y="1228233"/>
            <a:ext cx="10618236" cy="1846659"/>
          </a:xfrm>
          <a:prstGeom prst="rect">
            <a:avLst/>
          </a:prstGeom>
        </p:spPr>
        <p:txBody>
          <a:bodyPr wrap="square">
            <a:spAutoFit/>
          </a:bodyPr>
          <a:lstStyle/>
          <a:p>
            <a:pPr marL="342900" lvl="0" indent="-342900" algn="just">
              <a:lnSpc>
                <a:spcPct val="150000"/>
              </a:lnSpc>
              <a:spcAft>
                <a:spcPts val="0"/>
              </a:spcAft>
              <a:buFont typeface="Wingdings"/>
              <a:buBlip>
                <a:blip r:embed="rId2"/>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2 </a:t>
            </a:r>
            <a:r>
              <a:rPr lang="zh-CN" altLang="zh-CN" sz="2800" b="1" kern="100" dirty="0" smtClean="0">
                <a:latin typeface="微软雅黑" panose="020B0503020204020204" pitchFamily="34" charset="-122"/>
                <a:ea typeface="微软雅黑" panose="020B0503020204020204" pitchFamily="34" charset="-122"/>
              </a:rPr>
              <a:t>定义</a:t>
            </a:r>
            <a:r>
              <a:rPr lang="en-US" altLang="zh-CN" sz="2800" b="1" kern="100" dirty="0" smtClean="0">
                <a:latin typeface="微软雅黑" panose="020B0503020204020204" pitchFamily="34" charset="-122"/>
                <a:ea typeface="微软雅黑" panose="020B0503020204020204" pitchFamily="34" charset="-122"/>
              </a:rPr>
              <a:t>topic</a:t>
            </a:r>
            <a:r>
              <a:rPr lang="zh-CN" altLang="en-US" sz="2800" b="1" kern="100" dirty="0" smtClean="0">
                <a:latin typeface="微软雅黑" panose="020B0503020204020204" pitchFamily="34" charset="-122"/>
                <a:ea typeface="微软雅黑" panose="020B0503020204020204" pitchFamily="34" charset="-122"/>
              </a:rPr>
              <a:t>话题</a:t>
            </a:r>
            <a:endParaRPr lang="zh-CN" altLang="zh-CN" sz="2800" b="1" kern="100" dirty="0" smtClean="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a:buChar char=""/>
            </a:pPr>
            <a:r>
              <a:rPr lang="zh-CN" altLang="en-US" sz="2400" b="1" kern="100" dirty="0" smtClean="0">
                <a:latin typeface="微软雅黑" panose="020B0503020204020204" pitchFamily="34" charset="-122"/>
                <a:ea typeface="微软雅黑" panose="020B0503020204020204" pitchFamily="34" charset="-122"/>
              </a:rPr>
              <a:t>查看是否创建成功</a:t>
            </a:r>
            <a:endParaRPr lang="en-US" altLang="zh-CN" sz="24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endParaRPr lang="en-US" altLang="zh-CN" sz="24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379" y="2563672"/>
            <a:ext cx="5972541" cy="3676667"/>
          </a:xfrm>
          <a:prstGeom prst="rect">
            <a:avLst/>
          </a:prstGeom>
        </p:spPr>
      </p:pic>
    </p:spTree>
    <p:extLst>
      <p:ext uri="{BB962C8B-B14F-4D97-AF65-F5344CB8AC3E}">
        <p14:creationId xmlns:p14="http://schemas.microsoft.com/office/powerpoint/2010/main" val="1365868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3" y="1228233"/>
            <a:ext cx="10618236" cy="2243050"/>
          </a:xfrm>
          <a:prstGeom prst="rect">
            <a:avLst/>
          </a:prstGeom>
        </p:spPr>
        <p:txBody>
          <a:bodyPr wrap="square">
            <a:spAutoFit/>
          </a:bodyPr>
          <a:lstStyle/>
          <a:p>
            <a:pPr marL="342900" indent="-342900" algn="just">
              <a:lnSpc>
                <a:spcPct val="150000"/>
              </a:lnSpc>
              <a:buFont typeface="Wingdings"/>
              <a:buBlip>
                <a:blip r:embed="rId2"/>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2 </a:t>
            </a:r>
            <a:r>
              <a:rPr lang="zh-CN" altLang="zh-CN" sz="2800" b="1" kern="100" dirty="0" smtClean="0">
                <a:solidFill>
                  <a:prstClr val="black"/>
                </a:solidFill>
                <a:latin typeface="微软雅黑" panose="020B0503020204020204" pitchFamily="34" charset="-122"/>
                <a:ea typeface="微软雅黑" panose="020B0503020204020204" pitchFamily="34" charset="-122"/>
              </a:rPr>
              <a:t>定义</a:t>
            </a:r>
            <a:r>
              <a:rPr lang="en-US" altLang="zh-CN" sz="2800" b="1" kern="100" dirty="0" smtClean="0">
                <a:solidFill>
                  <a:prstClr val="black"/>
                </a:solidFill>
                <a:latin typeface="微软雅黑" panose="020B0503020204020204" pitchFamily="34" charset="-122"/>
                <a:ea typeface="微软雅黑" panose="020B0503020204020204" pitchFamily="34" charset="-122"/>
              </a:rPr>
              <a:t>topic</a:t>
            </a:r>
            <a:r>
              <a:rPr lang="zh-CN" altLang="en-US" sz="2800" b="1" kern="100" dirty="0" smtClean="0">
                <a:solidFill>
                  <a:prstClr val="black"/>
                </a:solidFill>
                <a:latin typeface="微软雅黑" panose="020B0503020204020204" pitchFamily="34" charset="-122"/>
                <a:ea typeface="微软雅黑" panose="020B0503020204020204" pitchFamily="34" charset="-122"/>
              </a:rPr>
              <a:t>话题</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a:buBlip>
                <a:blip r:embed="rId2"/>
              </a:buBlip>
            </a:pPr>
            <a:r>
              <a:rPr lang="zh-CN" altLang="en-US" sz="2400" b="1" kern="100" dirty="0" smtClean="0">
                <a:solidFill>
                  <a:prstClr val="black"/>
                </a:solidFill>
                <a:latin typeface="微软雅黑" panose="020B0503020204020204" pitchFamily="34" charset="-122"/>
                <a:ea typeface="微软雅黑" panose="020B0503020204020204" pitchFamily="34" charset="-122"/>
              </a:rPr>
              <a:t>查看</a:t>
            </a:r>
            <a:r>
              <a:rPr lang="zh-CN" altLang="en-US" sz="2400" b="1" kern="100" dirty="0">
                <a:solidFill>
                  <a:prstClr val="black"/>
                </a:solidFill>
                <a:latin typeface="微软雅黑" panose="020B0503020204020204" pitchFamily="34" charset="-122"/>
                <a:ea typeface="微软雅黑" panose="020B0503020204020204" pitchFamily="34" charset="-122"/>
              </a:rPr>
              <a:t>是否创建</a:t>
            </a:r>
            <a:r>
              <a:rPr lang="zh-CN" altLang="en-US" sz="2400" b="1" kern="100" dirty="0" smtClean="0">
                <a:solidFill>
                  <a:prstClr val="black"/>
                </a:solidFill>
                <a:latin typeface="微软雅黑" panose="020B0503020204020204" pitchFamily="34" charset="-122"/>
                <a:ea typeface="微软雅黑" panose="020B0503020204020204" pitchFamily="34" charset="-122"/>
              </a:rPr>
              <a:t>成功</a:t>
            </a:r>
            <a:endParaRPr lang="en-US" altLang="zh-CN" sz="24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en-US" altLang="zh-CN" sz="2000" kern="100" dirty="0" err="1">
                <a:solidFill>
                  <a:prstClr val="black"/>
                </a:solidFill>
                <a:latin typeface="微软雅黑" panose="020B0503020204020204" pitchFamily="34" charset="-122"/>
                <a:ea typeface="微软雅黑" panose="020B0503020204020204" pitchFamily="34" charset="-122"/>
              </a:rPr>
              <a:t>srv</a:t>
            </a:r>
            <a:r>
              <a:rPr lang="zh-CN" altLang="en-US" sz="2000" kern="100" dirty="0">
                <a:solidFill>
                  <a:prstClr val="black"/>
                </a:solidFill>
                <a:latin typeface="微软雅黑" panose="020B0503020204020204" pitchFamily="34" charset="-122"/>
                <a:ea typeface="微软雅黑" panose="020B0503020204020204" pitchFamily="34" charset="-122"/>
              </a:rPr>
              <a:t>目录下的所有</a:t>
            </a:r>
            <a:r>
              <a:rPr lang="en-US" altLang="zh-CN" sz="2000" kern="100" dirty="0" smtClean="0">
                <a:solidFill>
                  <a:prstClr val="black"/>
                </a:solidFill>
                <a:latin typeface="微软雅黑" panose="020B0503020204020204" pitchFamily="34" charset="-122"/>
                <a:ea typeface="微软雅黑" panose="020B0503020204020204" pitchFamily="34" charset="-122"/>
              </a:rPr>
              <a:t>.</a:t>
            </a:r>
            <a:r>
              <a:rPr lang="en-US" altLang="zh-CN" sz="2000" kern="100" dirty="0" err="1" smtClean="0">
                <a:solidFill>
                  <a:prstClr val="black"/>
                </a:solidFill>
                <a:latin typeface="微软雅黑" panose="020B0503020204020204" pitchFamily="34" charset="-122"/>
                <a:ea typeface="微软雅黑" panose="020B0503020204020204" pitchFamily="34" charset="-122"/>
              </a:rPr>
              <a:t>msg</a:t>
            </a:r>
            <a:r>
              <a:rPr lang="zh-CN" altLang="en-US" sz="2000" kern="100" dirty="0" smtClean="0">
                <a:solidFill>
                  <a:prstClr val="black"/>
                </a:solidFill>
                <a:latin typeface="微软雅黑" panose="020B0503020204020204" pitchFamily="34" charset="-122"/>
                <a:ea typeface="微软雅黑" panose="020B0503020204020204" pitchFamily="34" charset="-122"/>
              </a:rPr>
              <a:t>文件</a:t>
            </a:r>
            <a:r>
              <a:rPr lang="zh-CN" altLang="en-US" sz="2000" kern="100" dirty="0">
                <a:solidFill>
                  <a:prstClr val="black"/>
                </a:solidFill>
                <a:latin typeface="微软雅黑" panose="020B0503020204020204" pitchFamily="34" charset="-122"/>
                <a:ea typeface="微软雅黑" panose="020B0503020204020204" pitchFamily="34" charset="-122"/>
              </a:rPr>
              <a:t>，都会生成</a:t>
            </a:r>
            <a:r>
              <a:rPr lang="en-US" altLang="zh-CN" sz="2000" kern="100" dirty="0">
                <a:solidFill>
                  <a:prstClr val="black"/>
                </a:solidFill>
                <a:latin typeface="微软雅黑" panose="020B0503020204020204" pitchFamily="34" charset="-122"/>
                <a:ea typeface="微软雅黑" panose="020B0503020204020204" pitchFamily="34" charset="-122"/>
              </a:rPr>
              <a:t>ROS</a:t>
            </a:r>
            <a:r>
              <a:rPr lang="zh-CN" altLang="en-US" sz="2000" kern="100" dirty="0">
                <a:solidFill>
                  <a:prstClr val="black"/>
                </a:solidFill>
                <a:latin typeface="微软雅黑" panose="020B0503020204020204" pitchFamily="34" charset="-122"/>
                <a:ea typeface="微软雅黑" panose="020B0503020204020204" pitchFamily="34" charset="-122"/>
              </a:rPr>
              <a:t>支持的语言的源代码</a:t>
            </a:r>
            <a:endParaRPr lang="en-US" altLang="zh-CN" sz="2000"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endParaRPr lang="en-US" altLang="zh-CN" sz="2400" dirty="0" smtClean="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9348" t="1407" r="34133" b="65471"/>
          <a:stretch/>
        </p:blipFill>
        <p:spPr>
          <a:xfrm>
            <a:off x="6611097" y="3128645"/>
            <a:ext cx="3921369" cy="1656251"/>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1754" r="19286" b="66072"/>
          <a:stretch/>
        </p:blipFill>
        <p:spPr>
          <a:xfrm>
            <a:off x="1301979" y="3128645"/>
            <a:ext cx="4958862" cy="1690157"/>
          </a:xfrm>
          <a:prstGeom prst="rect">
            <a:avLst/>
          </a:prstGeom>
        </p:spPr>
      </p:pic>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l="22218" r="5359" b="61806"/>
          <a:stretch/>
        </p:blipFill>
        <p:spPr>
          <a:xfrm>
            <a:off x="739271" y="5012842"/>
            <a:ext cx="6084277" cy="1880859"/>
          </a:xfrm>
          <a:prstGeom prst="rect">
            <a:avLst/>
          </a:prstGeom>
        </p:spPr>
      </p:pic>
    </p:spTree>
    <p:extLst>
      <p:ext uri="{BB962C8B-B14F-4D97-AF65-F5344CB8AC3E}">
        <p14:creationId xmlns:p14="http://schemas.microsoft.com/office/powerpoint/2010/main" val="189783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3" y="1228233"/>
            <a:ext cx="4553338" cy="3046988"/>
          </a:xfrm>
          <a:prstGeom prst="rect">
            <a:avLst/>
          </a:prstGeom>
        </p:spPr>
        <p:txBody>
          <a:bodyPr wrap="square">
            <a:spAutoFit/>
          </a:bodyPr>
          <a:lstStyle/>
          <a:p>
            <a:pPr marL="342900" indent="-342900" algn="just">
              <a:lnSpc>
                <a:spcPct val="150000"/>
              </a:lnSpc>
              <a:buFont typeface="Wingdings"/>
              <a:buBlip>
                <a:blip r:embed="rId2"/>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3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a:t>
            </a:r>
            <a:r>
              <a:rPr lang="zh-CN" altLang="en-US" sz="2800" b="1" kern="100" dirty="0">
                <a:solidFill>
                  <a:prstClr val="black"/>
                </a:solidFill>
                <a:latin typeface="微软雅黑" panose="020B0503020204020204" pitchFamily="34" charset="-122"/>
                <a:ea typeface="微软雅黑" panose="020B0503020204020204" pitchFamily="34" charset="-122"/>
              </a:rPr>
              <a:t>发布</a:t>
            </a:r>
            <a:r>
              <a:rPr lang="zh-CN" altLang="en-US" sz="2800" b="1" kern="100" dirty="0" smtClean="0">
                <a:solidFill>
                  <a:prstClr val="black"/>
                </a:solidFill>
                <a:latin typeface="微软雅黑" panose="020B0503020204020204" pitchFamily="34" charset="-122"/>
                <a:ea typeface="微软雅黑" panose="020B0503020204020204" pitchFamily="34" charset="-122"/>
              </a:rPr>
              <a:t>端节点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kern="100" dirty="0" smtClean="0">
                <a:solidFill>
                  <a:prstClr val="black"/>
                </a:solidFill>
                <a:latin typeface="微软雅黑" panose="020B0503020204020204" pitchFamily="34" charset="-122"/>
                <a:ea typeface="微软雅黑" panose="020B0503020204020204" pitchFamily="34" charset="-122"/>
              </a:rPr>
              <a:t>在</a:t>
            </a:r>
            <a:r>
              <a:rPr lang="en-US" altLang="zh-CN" sz="2000" kern="100" dirty="0" err="1">
                <a:solidFill>
                  <a:prstClr val="black"/>
                </a:solidFill>
                <a:latin typeface="微软雅黑" panose="020B0503020204020204" pitchFamily="34" charset="-122"/>
                <a:ea typeface="微软雅黑" panose="020B0503020204020204" pitchFamily="34" charset="-122"/>
              </a:rPr>
              <a:t>topic</a:t>
            </a:r>
            <a:r>
              <a:rPr lang="en-US" altLang="zh-CN" sz="2000" kern="100" dirty="0" err="1" smtClean="0">
                <a:solidFill>
                  <a:prstClr val="black"/>
                </a:solidFill>
                <a:latin typeface="微软雅黑" panose="020B0503020204020204" pitchFamily="34" charset="-122"/>
                <a:ea typeface="微软雅黑" panose="020B0503020204020204" pitchFamily="34" charset="-122"/>
              </a:rPr>
              <a:t>_rospy_demo</a:t>
            </a:r>
            <a:r>
              <a:rPr lang="en-US" altLang="zh-CN" sz="2000" kern="100" dirty="0" smtClean="0">
                <a:solidFill>
                  <a:prstClr val="black"/>
                </a:solidFill>
                <a:latin typeface="微软雅黑" panose="020B0503020204020204" pitchFamily="34" charset="-122"/>
                <a:ea typeface="微软雅黑" panose="020B0503020204020204" pitchFamily="34" charset="-122"/>
              </a:rPr>
              <a:t>/</a:t>
            </a:r>
            <a:r>
              <a:rPr lang="en-US" altLang="zh-CN" sz="2000" kern="100" dirty="0" err="1" smtClean="0">
                <a:solidFill>
                  <a:prstClr val="black"/>
                </a:solidFill>
                <a:latin typeface="微软雅黑" panose="020B0503020204020204" pitchFamily="34" charset="-122"/>
                <a:ea typeface="微软雅黑" panose="020B0503020204020204" pitchFamily="34" charset="-122"/>
              </a:rPr>
              <a:t>src</a:t>
            </a:r>
            <a:r>
              <a:rPr lang="en-US" altLang="zh-CN" sz="2000" kern="100" dirty="0">
                <a:solidFill>
                  <a:prstClr val="black"/>
                </a:solidFill>
                <a:latin typeface="微软雅黑" panose="020B0503020204020204" pitchFamily="34" charset="-122"/>
                <a:ea typeface="微软雅黑" panose="020B0503020204020204" pitchFamily="34" charset="-122"/>
              </a:rPr>
              <a:t>/</a:t>
            </a:r>
            <a:r>
              <a:rPr lang="zh-CN" altLang="en-US" sz="2000" kern="100" dirty="0" smtClean="0">
                <a:solidFill>
                  <a:prstClr val="black"/>
                </a:solidFill>
                <a:latin typeface="微软雅黑" panose="020B0503020204020204" pitchFamily="34" charset="-122"/>
                <a:ea typeface="微软雅黑" panose="020B0503020204020204" pitchFamily="34" charset="-122"/>
              </a:rPr>
              <a:t>文件下</a:t>
            </a:r>
            <a:r>
              <a:rPr lang="zh-CN" altLang="en-US" sz="2000" kern="100" dirty="0">
                <a:solidFill>
                  <a:prstClr val="black"/>
                </a:solidFill>
                <a:latin typeface="微软雅黑" panose="020B0503020204020204" pitchFamily="34" charset="-122"/>
                <a:ea typeface="微软雅黑" panose="020B0503020204020204" pitchFamily="34" charset="-122"/>
              </a:rPr>
              <a:t>新建</a:t>
            </a:r>
            <a:r>
              <a:rPr lang="en-US" altLang="zh-CN" sz="2000" kern="100" dirty="0">
                <a:solidFill>
                  <a:prstClr val="black"/>
                </a:solidFill>
                <a:latin typeface="微软雅黑" panose="020B0503020204020204" pitchFamily="34" charset="-122"/>
                <a:ea typeface="微软雅黑" panose="020B0503020204020204" pitchFamily="34" charset="-122"/>
              </a:rPr>
              <a:t>scripts</a:t>
            </a:r>
            <a:r>
              <a:rPr lang="zh-CN" altLang="en-US" sz="2000" kern="100" dirty="0">
                <a:solidFill>
                  <a:prstClr val="black"/>
                </a:solidFill>
                <a:latin typeface="微软雅黑" panose="020B0503020204020204" pitchFamily="34" charset="-122"/>
                <a:ea typeface="微软雅黑" panose="020B0503020204020204" pitchFamily="34" charset="-122"/>
              </a:rPr>
              <a:t>文件夹，用于存放编写的</a:t>
            </a:r>
            <a:r>
              <a:rPr lang="en-US" altLang="zh-CN" sz="2000" kern="100" dirty="0">
                <a:solidFill>
                  <a:prstClr val="black"/>
                </a:solidFill>
                <a:latin typeface="微软雅黑" panose="020B0503020204020204" pitchFamily="34" charset="-122"/>
                <a:ea typeface="微软雅黑" panose="020B0503020204020204" pitchFamily="34" charset="-122"/>
              </a:rPr>
              <a:t>Python</a:t>
            </a:r>
            <a:r>
              <a:rPr lang="zh-CN" altLang="en-US" sz="2000" kern="100" dirty="0">
                <a:solidFill>
                  <a:prstClr val="black"/>
                </a:solidFill>
                <a:latin typeface="微软雅黑" panose="020B0503020204020204" pitchFamily="34" charset="-122"/>
                <a:ea typeface="微软雅黑" panose="020B0503020204020204" pitchFamily="34" charset="-122"/>
              </a:rPr>
              <a:t>脚本</a:t>
            </a:r>
            <a:r>
              <a:rPr lang="zh-CN" altLang="en-US" sz="2000" kern="100" dirty="0" smtClean="0">
                <a:solidFill>
                  <a:prstClr val="black"/>
                </a:solidFill>
                <a:latin typeface="微软雅黑" panose="020B0503020204020204" pitchFamily="34" charset="-122"/>
                <a:ea typeface="微软雅黑" panose="020B0503020204020204" pitchFamily="34" charset="-122"/>
              </a:rPr>
              <a:t>。</a:t>
            </a:r>
            <a:endParaRPr lang="en-US" altLang="zh-CN" sz="2000"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a:rPr>
              <a:t>pytalker.py</a:t>
            </a:r>
            <a:r>
              <a:rPr lang="zh-CN" altLang="en-US" sz="2000" kern="100" dirty="0" smtClean="0">
                <a:latin typeface="微软雅黑" panose="020B0503020204020204" pitchFamily="34" charset="-122"/>
                <a:ea typeface="微软雅黑" panose="020B0503020204020204" pitchFamily="34" charset="-122"/>
                <a:cs typeface="Times New Roman"/>
              </a:rPr>
              <a:t>内容如下：</a:t>
            </a:r>
            <a:endParaRPr lang="en-US" altLang="zh-CN" sz="2000" kern="100" dirty="0" smtClean="0">
              <a:latin typeface="微软雅黑" panose="020B0503020204020204" pitchFamily="34" charset="-122"/>
              <a:ea typeface="微软雅黑" panose="020B0503020204020204" pitchFamily="34" charset="-122"/>
              <a:cs typeface="Times New Roman"/>
            </a:endParaRPr>
          </a:p>
          <a:p>
            <a:pPr lvl="1" algn="just">
              <a:lnSpc>
                <a:spcPct val="150000"/>
              </a:lnSpc>
            </a:pPr>
            <a:endParaRPr lang="en-US" altLang="zh-CN" sz="20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29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a:extLst>
              <a:ext uri="{FF2B5EF4-FFF2-40B4-BE49-F238E27FC236}">
                <a16:creationId xmlns="" xmlns:a16="http://schemas.microsoft.com/office/drawing/2014/main" id="{DDD70A9D-617D-48AD-BC1B-09DBEFFAF463}"/>
              </a:ext>
            </a:extLst>
          </p:cNvPr>
          <p:cNvSpPr txBox="1">
            <a:spLocks/>
          </p:cNvSpPr>
          <p:nvPr/>
        </p:nvSpPr>
        <p:spPr>
          <a:xfrm>
            <a:off x="2866177" y="2230698"/>
            <a:ext cx="6035228" cy="26969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x-none" altLang="zh-CN" sz="4800" dirty="0" smtClean="0">
                <a:latin typeface="Times New Roman" panose="02020603050405020304" pitchFamily="18" charset="0"/>
                <a:ea typeface="黑体" panose="02010609060101010101" pitchFamily="49" charset="-122"/>
                <a:cs typeface="Times New Roman" panose="02020603050405020304" pitchFamily="18" charset="0"/>
              </a:rPr>
              <a:t>ROS</a:t>
            </a:r>
            <a:r>
              <a:rPr lang="zh-CN" altLang="en-US" sz="4800" dirty="0" smtClean="0">
                <a:latin typeface="Times New Roman" panose="02020603050405020304" pitchFamily="18" charset="0"/>
                <a:ea typeface="黑体" panose="02010609060101010101" pitchFamily="49" charset="-122"/>
                <a:cs typeface="Times New Roman" panose="02020603050405020304" pitchFamily="18" charset="0"/>
              </a:rPr>
              <a:t>机器人开发技术</a:t>
            </a:r>
            <a:r>
              <a:rPr lang="en-US" altLang="zh-CN" sz="4800" dirty="0">
                <a:latin typeface="Times New Roman" panose="02020603050405020304" pitchFamily="18" charset="0"/>
                <a:ea typeface="黑体" panose="02010609060101010101" pitchFamily="49" charset="-122"/>
                <a:cs typeface="Times New Roman" panose="02020603050405020304" pitchFamily="18" charset="0"/>
              </a:rPr>
              <a:t/>
            </a:r>
            <a:br>
              <a:rPr lang="en-US" altLang="zh-CN" sz="4800" dirty="0">
                <a:latin typeface="Times New Roman" panose="02020603050405020304" pitchFamily="18" charset="0"/>
                <a:ea typeface="黑体" panose="02010609060101010101" pitchFamily="49" charset="-122"/>
                <a:cs typeface="Times New Roman" panose="02020603050405020304" pitchFamily="18" charset="0"/>
              </a:rPr>
            </a:br>
            <a:r>
              <a:rPr lang="en-US" altLang="zh-CN" sz="4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4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4000" dirty="0" smtClean="0">
                <a:latin typeface="Times New Roman" panose="02020603050405020304" pitchFamily="18" charset="0"/>
                <a:ea typeface="黑体" panose="02010609060101010101" pitchFamily="49" charset="-122"/>
                <a:cs typeface="Times New Roman" panose="02020603050405020304" pitchFamily="18" charset="0"/>
              </a:rPr>
              <a:t>---05rospy</a:t>
            </a:r>
            <a:r>
              <a:rPr lang="zh-CN" altLang="en-US" sz="4000" dirty="0" smtClean="0">
                <a:latin typeface="Times New Roman" panose="02020603050405020304" pitchFamily="18" charset="0"/>
                <a:ea typeface="黑体" panose="02010609060101010101" pitchFamily="49" charset="-122"/>
                <a:cs typeface="Times New Roman" panose="02020603050405020304" pitchFamily="18" charset="0"/>
              </a:rPr>
              <a:t>实训</a:t>
            </a:r>
            <a:endParaRPr lang="en-US" altLang="zh-CN" sz="900" dirty="0">
              <a:latin typeface="Times New Roman" panose="02020603050405020304" pitchFamily="18" charset="0"/>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r>
              <a:rPr lang="zh-CN" altLang="en-US" sz="3200" dirty="0" smtClean="0"/>
              <a:t>主讲</a:t>
            </a:r>
            <a:r>
              <a:rPr lang="zh-CN" altLang="en-US" sz="3200" dirty="0"/>
              <a:t>教师</a:t>
            </a:r>
            <a:r>
              <a:rPr lang="en-US" altLang="zh-CN" sz="3200" dirty="0"/>
              <a:t>: </a:t>
            </a:r>
            <a:r>
              <a:rPr lang="zh-CN" altLang="en-US" sz="3200" dirty="0"/>
              <a:t>龚杰</a:t>
            </a:r>
          </a:p>
          <a:p>
            <a:pPr algn="r"/>
            <a:endParaRPr lang="x-none" altLang="zh-CN" sz="2800" dirty="0">
              <a:latin typeface="Times New Roman" panose="02020603050405020304" pitchFamily="18" charset="0"/>
              <a:cs typeface="Times New Roman" panose="02020603050405020304" pitchFamily="18" charset="0"/>
            </a:endParaRPr>
          </a:p>
        </p:txBody>
      </p:sp>
      <p:cxnSp>
        <p:nvCxnSpPr>
          <p:cNvPr id="20" name="直接连接符 19">
            <a:extLst>
              <a:ext uri="{FF2B5EF4-FFF2-40B4-BE49-F238E27FC236}">
                <a16:creationId xmlns="" xmlns:a16="http://schemas.microsoft.com/office/drawing/2014/main" id="{F9594B7E-94E3-4947-98B4-696426062061}"/>
              </a:ext>
            </a:extLst>
          </p:cNvPr>
          <p:cNvCxnSpPr>
            <a:cxnSpLocks/>
          </p:cNvCxnSpPr>
          <p:nvPr/>
        </p:nvCxnSpPr>
        <p:spPr>
          <a:xfrm flipH="1">
            <a:off x="1483360" y="1712655"/>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6F2B832F-4249-49C8-BBB5-3709B12990AA}"/>
              </a:ext>
            </a:extLst>
          </p:cNvPr>
          <p:cNvCxnSpPr>
            <a:cxnSpLocks/>
          </p:cNvCxnSpPr>
          <p:nvPr/>
        </p:nvCxnSpPr>
        <p:spPr>
          <a:xfrm flipH="1">
            <a:off x="5019040" y="5089333"/>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24386"/>
      </p:ext>
    </p:extLst>
  </p:cSld>
  <p:clrMapOvr>
    <a:masterClrMapping/>
  </p:clrMapOvr>
  <p:transition spd="slow" advClick="0" advTm="1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2" name="文本框 1"/>
          <p:cNvSpPr txBox="1"/>
          <p:nvPr/>
        </p:nvSpPr>
        <p:spPr>
          <a:xfrm>
            <a:off x="808893" y="1248507"/>
            <a:ext cx="10023230" cy="5909310"/>
          </a:xfrm>
          <a:prstGeom prst="rect">
            <a:avLst/>
          </a:prstGeom>
          <a:noFill/>
        </p:spPr>
        <p:txBody>
          <a:bodyPr wrap="square" rtlCol="0">
            <a:spAutoFit/>
          </a:bodyPr>
          <a:lstStyle/>
          <a:p>
            <a:r>
              <a:rPr lang="en-US" altLang="zh-CN" dirty="0"/>
              <a:t>#!/</a:t>
            </a:r>
            <a:r>
              <a:rPr lang="en-US" altLang="zh-CN" dirty="0" err="1"/>
              <a:t>usr</a:t>
            </a:r>
            <a:r>
              <a:rPr lang="en-US" altLang="zh-CN" dirty="0"/>
              <a:t>/bin/</a:t>
            </a:r>
            <a:r>
              <a:rPr lang="en-US" altLang="zh-CN" dirty="0" err="1"/>
              <a:t>env</a:t>
            </a:r>
            <a:r>
              <a:rPr lang="en-US" altLang="zh-CN" dirty="0"/>
              <a:t> python</a:t>
            </a:r>
          </a:p>
          <a:p>
            <a:r>
              <a:rPr lang="en-US" altLang="zh-CN" dirty="0"/>
              <a:t>import </a:t>
            </a:r>
            <a:r>
              <a:rPr lang="en-US" altLang="zh-CN" dirty="0" err="1"/>
              <a:t>rospy</a:t>
            </a:r>
            <a:endParaRPr lang="en-US" altLang="zh-CN" dirty="0"/>
          </a:p>
          <a:p>
            <a:r>
              <a:rPr lang="en-US" altLang="zh-CN" dirty="0"/>
              <a:t>from topic_demo.msg import </a:t>
            </a:r>
            <a:r>
              <a:rPr lang="en-US" altLang="zh-CN" dirty="0" err="1"/>
              <a:t>gps</a:t>
            </a:r>
            <a:endParaRPr lang="en-US" altLang="zh-CN" dirty="0"/>
          </a:p>
          <a:p>
            <a:endParaRPr lang="en-US" altLang="zh-CN" dirty="0"/>
          </a:p>
          <a:p>
            <a:r>
              <a:rPr lang="en-US" altLang="zh-CN" dirty="0" err="1"/>
              <a:t>def</a:t>
            </a:r>
            <a:r>
              <a:rPr lang="en-US" altLang="zh-CN" dirty="0"/>
              <a:t> talker():</a:t>
            </a:r>
          </a:p>
          <a:p>
            <a:r>
              <a:rPr lang="en-US" altLang="zh-CN" dirty="0"/>
              <a:t>    pub = </a:t>
            </a:r>
            <a:r>
              <a:rPr lang="en-US" altLang="zh-CN" dirty="0" err="1"/>
              <a:t>rospy.Publisher</a:t>
            </a:r>
            <a:r>
              <a:rPr lang="en-US" altLang="zh-CN" dirty="0"/>
              <a:t>(‘</a:t>
            </a:r>
            <a:r>
              <a:rPr lang="en-US" altLang="zh-CN" dirty="0" err="1"/>
              <a:t>gps_info</a:t>
            </a:r>
            <a:r>
              <a:rPr lang="en-US" altLang="zh-CN" dirty="0"/>
              <a:t>’, </a:t>
            </a:r>
            <a:r>
              <a:rPr lang="en-US" altLang="zh-CN" dirty="0" err="1"/>
              <a:t>gps</a:t>
            </a:r>
            <a:r>
              <a:rPr lang="en-US" altLang="zh-CN" dirty="0"/>
              <a:t>, </a:t>
            </a:r>
            <a:r>
              <a:rPr lang="en-US" altLang="zh-CN" dirty="0" err="1"/>
              <a:t>queue_size</a:t>
            </a:r>
            <a:r>
              <a:rPr lang="en-US" altLang="zh-CN" dirty="0"/>
              <a:t>=10)</a:t>
            </a:r>
          </a:p>
          <a:p>
            <a:r>
              <a:rPr lang="en-US" altLang="zh-CN" dirty="0"/>
              <a:t>    </a:t>
            </a:r>
            <a:r>
              <a:rPr lang="en-US" altLang="zh-CN" dirty="0" err="1"/>
              <a:t>rospy.init_node</a:t>
            </a:r>
            <a:r>
              <a:rPr lang="en-US" altLang="zh-CN" dirty="0"/>
              <a:t>(‘</a:t>
            </a:r>
            <a:r>
              <a:rPr lang="en-US" altLang="zh-CN" dirty="0" err="1"/>
              <a:t>pytalker</a:t>
            </a:r>
            <a:r>
              <a:rPr lang="en-US" altLang="zh-CN" dirty="0"/>
              <a:t>’, anonymous=True)</a:t>
            </a:r>
          </a:p>
          <a:p>
            <a:r>
              <a:rPr lang="en-US" altLang="zh-CN" dirty="0"/>
              <a:t>    rate = </a:t>
            </a:r>
            <a:r>
              <a:rPr lang="en-US" altLang="zh-CN" dirty="0" err="1"/>
              <a:t>rospy.Rate</a:t>
            </a:r>
            <a:r>
              <a:rPr lang="en-US" altLang="zh-CN" dirty="0"/>
              <a:t>(1)</a:t>
            </a:r>
          </a:p>
          <a:p>
            <a:r>
              <a:rPr lang="en-US" altLang="zh-CN" dirty="0"/>
              <a:t>    x = 1.0</a:t>
            </a:r>
          </a:p>
          <a:p>
            <a:r>
              <a:rPr lang="en-US" altLang="zh-CN" dirty="0"/>
              <a:t>    y = 2.0</a:t>
            </a:r>
          </a:p>
          <a:p>
            <a:r>
              <a:rPr lang="en-US" altLang="zh-CN" dirty="0"/>
              <a:t>    state = ‘working’</a:t>
            </a:r>
          </a:p>
          <a:p>
            <a:r>
              <a:rPr lang="en-US" altLang="zh-CN" dirty="0"/>
              <a:t>    while not </a:t>
            </a:r>
            <a:r>
              <a:rPr lang="en-US" altLang="zh-CN" dirty="0" err="1"/>
              <a:t>rospy.is_shutdown</a:t>
            </a:r>
            <a:r>
              <a:rPr lang="en-US" altLang="zh-CN" dirty="0"/>
              <a:t>():</a:t>
            </a:r>
          </a:p>
          <a:p>
            <a:r>
              <a:rPr lang="en-US" altLang="zh-CN" dirty="0"/>
              <a:t>        </a:t>
            </a:r>
            <a:r>
              <a:rPr lang="en-US" altLang="zh-CN" dirty="0" err="1"/>
              <a:t>rospy.loginfo</a:t>
            </a:r>
            <a:r>
              <a:rPr lang="en-US" altLang="zh-CN" dirty="0"/>
              <a:t>(‘Talker: GPS: x=%f , y = %f’)</a:t>
            </a:r>
          </a:p>
          <a:p>
            <a:r>
              <a:rPr lang="en-US" altLang="zh-CN" dirty="0"/>
              <a:t>        </a:t>
            </a:r>
            <a:r>
              <a:rPr lang="en-US" altLang="zh-CN" dirty="0" err="1"/>
              <a:t>pub.publish</a:t>
            </a:r>
            <a:r>
              <a:rPr lang="en-US" altLang="zh-CN" dirty="0"/>
              <a:t>(</a:t>
            </a:r>
            <a:r>
              <a:rPr lang="en-US" altLang="zh-CN" dirty="0" err="1"/>
              <a:t>gps</a:t>
            </a:r>
            <a:r>
              <a:rPr lang="en-US" altLang="zh-CN" dirty="0"/>
              <a:t>(state, x, y))</a:t>
            </a:r>
          </a:p>
          <a:p>
            <a:r>
              <a:rPr lang="en-US" altLang="zh-CN" dirty="0"/>
              <a:t>        x = 1.03 * x</a:t>
            </a:r>
          </a:p>
          <a:p>
            <a:r>
              <a:rPr lang="en-US" altLang="zh-CN" dirty="0"/>
              <a:t>        y = 1.01 * y</a:t>
            </a:r>
          </a:p>
          <a:p>
            <a:r>
              <a:rPr lang="en-US" altLang="zh-CN" dirty="0"/>
              <a:t>        </a:t>
            </a:r>
            <a:r>
              <a:rPr lang="en-US" altLang="zh-CN" dirty="0" err="1"/>
              <a:t>rate.sleep</a:t>
            </a:r>
            <a:r>
              <a:rPr lang="en-US" altLang="zh-CN" dirty="0"/>
              <a:t>()</a:t>
            </a:r>
          </a:p>
          <a:p>
            <a:endParaRPr lang="en-US" altLang="zh-CN" dirty="0"/>
          </a:p>
          <a:p>
            <a:r>
              <a:rPr lang="en-US" altLang="zh-CN" dirty="0"/>
              <a:t>If __name__ == ‘__main__’:</a:t>
            </a:r>
          </a:p>
          <a:p>
            <a:r>
              <a:rPr lang="en-US" altLang="zh-CN" dirty="0"/>
              <a:t>    talker()</a:t>
            </a:r>
          </a:p>
          <a:p>
            <a:endParaRPr lang="zh-CN" altLang="en-US" dirty="0"/>
          </a:p>
        </p:txBody>
      </p:sp>
    </p:spTree>
    <p:extLst>
      <p:ext uri="{BB962C8B-B14F-4D97-AF65-F5344CB8AC3E}">
        <p14:creationId xmlns:p14="http://schemas.microsoft.com/office/powerpoint/2010/main" val="3128259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3" y="1228233"/>
            <a:ext cx="4553338" cy="1661993"/>
          </a:xfrm>
          <a:prstGeom prst="rect">
            <a:avLst/>
          </a:prstGeom>
        </p:spPr>
        <p:txBody>
          <a:bodyPr wrap="square">
            <a:spAutoFit/>
          </a:bodyPr>
          <a:lstStyle/>
          <a:p>
            <a:pPr marL="342900" indent="-342900" algn="just">
              <a:lnSpc>
                <a:spcPct val="150000"/>
              </a:lnSpc>
              <a:buFont typeface="Wingdings"/>
              <a:buBlip>
                <a:blip r:embed="rId2"/>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4</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a:t>
            </a:r>
            <a:r>
              <a:rPr lang="zh-CN" altLang="en-US" sz="2800" b="1" kern="100" dirty="0">
                <a:solidFill>
                  <a:prstClr val="black"/>
                </a:solidFill>
                <a:latin typeface="微软雅黑" panose="020B0503020204020204" pitchFamily="34" charset="-122"/>
                <a:ea typeface="微软雅黑" panose="020B0503020204020204" pitchFamily="34" charset="-122"/>
              </a:rPr>
              <a:t>订阅</a:t>
            </a:r>
            <a:r>
              <a:rPr lang="zh-CN" altLang="en-US" sz="2800" b="1" kern="100" dirty="0" smtClean="0">
                <a:solidFill>
                  <a:prstClr val="black"/>
                </a:solidFill>
                <a:latin typeface="微软雅黑" panose="020B0503020204020204" pitchFamily="34" charset="-122"/>
                <a:ea typeface="微软雅黑" panose="020B0503020204020204" pitchFamily="34" charset="-122"/>
              </a:rPr>
              <a:t>端节点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dirty="0">
                <a:solidFill>
                  <a:prstClr val="black"/>
                </a:solidFill>
                <a:latin typeface="微软雅黑" panose="020B0503020204020204" pitchFamily="34" charset="-122"/>
                <a:ea typeface="微软雅黑" panose="020B0503020204020204" pitchFamily="34" charset="-122"/>
              </a:rPr>
              <a:t>在</a:t>
            </a:r>
            <a:r>
              <a:rPr lang="en-US" altLang="zh-CN" sz="2000" dirty="0">
                <a:solidFill>
                  <a:prstClr val="black"/>
                </a:solidFill>
                <a:latin typeface="微软雅黑" panose="020B0503020204020204" pitchFamily="34" charset="-122"/>
                <a:ea typeface="微软雅黑" panose="020B0503020204020204" pitchFamily="34" charset="-122"/>
              </a:rPr>
              <a:t>scripts</a:t>
            </a:r>
            <a:r>
              <a:rPr lang="zh-CN" altLang="en-US" sz="2000" dirty="0">
                <a:solidFill>
                  <a:prstClr val="black"/>
                </a:solidFill>
                <a:latin typeface="微软雅黑" panose="020B0503020204020204" pitchFamily="34" charset="-122"/>
                <a:ea typeface="微软雅黑" panose="020B0503020204020204" pitchFamily="34" charset="-122"/>
              </a:rPr>
              <a:t>文件夹下创建</a:t>
            </a:r>
            <a:r>
              <a:rPr lang="zh-CN" altLang="en-US" sz="2000" dirty="0" smtClean="0">
                <a:solidFill>
                  <a:prstClr val="black"/>
                </a:solidFill>
                <a:latin typeface="微软雅黑" panose="020B0503020204020204" pitchFamily="34" charset="-122"/>
                <a:ea typeface="微软雅黑" panose="020B0503020204020204" pitchFamily="34" charset="-122"/>
              </a:rPr>
              <a:t>文件</a:t>
            </a:r>
            <a:r>
              <a:rPr lang="en-US" altLang="zh-CN" sz="2000" dirty="0" smtClean="0">
                <a:solidFill>
                  <a:prstClr val="black"/>
                </a:solidFill>
                <a:latin typeface="微软雅黑" panose="020B0503020204020204" pitchFamily="34" charset="-122"/>
                <a:ea typeface="微软雅黑" panose="020B0503020204020204" pitchFamily="34" charset="-122"/>
              </a:rPr>
              <a:t>pylistener.py </a:t>
            </a:r>
            <a:r>
              <a:rPr lang="zh-CN" altLang="en-US" sz="2000" dirty="0" smtClean="0">
                <a:solidFill>
                  <a:prstClr val="black"/>
                </a:solidFill>
                <a:latin typeface="微软雅黑" panose="020B0503020204020204" pitchFamily="34" charset="-122"/>
                <a:ea typeface="微软雅黑" panose="020B0503020204020204" pitchFamily="34" charset="-122"/>
              </a:rPr>
              <a:t>。</a:t>
            </a:r>
            <a:endParaRPr lang="en-US" altLang="zh-CN" sz="20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8974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77108" y="351692"/>
            <a:ext cx="8563707" cy="5355312"/>
          </a:xfrm>
          <a:prstGeom prst="rect">
            <a:avLst/>
          </a:prstGeom>
          <a:noFill/>
        </p:spPr>
        <p:txBody>
          <a:bodyPr wrap="square" rtlCol="0">
            <a:spAutoFit/>
          </a:bodyPr>
          <a:lstStyle/>
          <a:p>
            <a:endParaRPr lang="en-US" altLang="zh-CN" dirty="0"/>
          </a:p>
          <a:p>
            <a:endParaRPr lang="en-US" altLang="zh-CN" dirty="0"/>
          </a:p>
          <a:p>
            <a:r>
              <a:rPr lang="en-US" altLang="zh-CN" dirty="0"/>
              <a:t>#!/</a:t>
            </a:r>
            <a:r>
              <a:rPr lang="en-US" altLang="zh-CN" dirty="0" err="1"/>
              <a:t>usr</a:t>
            </a:r>
            <a:r>
              <a:rPr lang="en-US" altLang="zh-CN" dirty="0"/>
              <a:t>/bin/</a:t>
            </a:r>
            <a:r>
              <a:rPr lang="en-US" altLang="zh-CN" dirty="0" err="1"/>
              <a:t>env</a:t>
            </a:r>
            <a:r>
              <a:rPr lang="en-US" altLang="zh-CN" dirty="0"/>
              <a:t> python</a:t>
            </a:r>
          </a:p>
          <a:p>
            <a:endParaRPr lang="en-US" altLang="zh-CN" dirty="0"/>
          </a:p>
          <a:p>
            <a:r>
              <a:rPr lang="en-US" altLang="zh-CN" dirty="0"/>
              <a:t>import </a:t>
            </a:r>
            <a:r>
              <a:rPr lang="en-US" altLang="zh-CN" dirty="0" err="1"/>
              <a:t>rospy</a:t>
            </a:r>
            <a:endParaRPr lang="en-US" altLang="zh-CN" dirty="0"/>
          </a:p>
          <a:p>
            <a:r>
              <a:rPr lang="en-US" altLang="zh-CN" dirty="0" err="1"/>
              <a:t>improt</a:t>
            </a:r>
            <a:r>
              <a:rPr lang="en-US" altLang="zh-CN" dirty="0"/>
              <a:t> math</a:t>
            </a:r>
          </a:p>
          <a:p>
            <a:r>
              <a:rPr lang="en-US" altLang="zh-CN" dirty="0"/>
              <a:t>from topic_demo.msg import </a:t>
            </a:r>
            <a:r>
              <a:rPr lang="en-US" altLang="zh-CN" dirty="0" err="1"/>
              <a:t>gps</a:t>
            </a:r>
            <a:endParaRPr lang="en-US" altLang="zh-CN" dirty="0"/>
          </a:p>
          <a:p>
            <a:endParaRPr lang="en-US" altLang="zh-CN" dirty="0"/>
          </a:p>
          <a:p>
            <a:r>
              <a:rPr lang="en-US" altLang="zh-CN" dirty="0" err="1"/>
              <a:t>def</a:t>
            </a:r>
            <a:r>
              <a:rPr lang="en-US" altLang="zh-CN" dirty="0"/>
              <a:t> callback(</a:t>
            </a:r>
            <a:r>
              <a:rPr lang="en-US" altLang="zh-CN" dirty="0" err="1"/>
              <a:t>gps</a:t>
            </a:r>
            <a:r>
              <a:rPr lang="en-US" altLang="zh-CN" dirty="0"/>
              <a:t>):</a:t>
            </a:r>
          </a:p>
          <a:p>
            <a:r>
              <a:rPr lang="en-US" altLang="zh-CN" dirty="0"/>
              <a:t>        distance = </a:t>
            </a:r>
            <a:r>
              <a:rPr lang="en-US" altLang="zh-CN" dirty="0" err="1"/>
              <a:t>math.sqrt</a:t>
            </a:r>
            <a:r>
              <a:rPr lang="en-US" altLang="zh-CN" dirty="0"/>
              <a:t>(</a:t>
            </a:r>
            <a:r>
              <a:rPr lang="en-US" altLang="zh-CN" dirty="0" err="1"/>
              <a:t>math.pow</a:t>
            </a:r>
            <a:r>
              <a:rPr lang="en-US" altLang="zh-CN" dirty="0"/>
              <a:t>(</a:t>
            </a:r>
            <a:r>
              <a:rPr lang="en-US" altLang="zh-CN" dirty="0" err="1"/>
              <a:t>gps.x</a:t>
            </a:r>
            <a:r>
              <a:rPr lang="en-US" altLang="zh-CN" dirty="0"/>
              <a:t>, 2) + </a:t>
            </a:r>
            <a:r>
              <a:rPr lang="en-US" altLang="zh-CN" dirty="0" err="1"/>
              <a:t>math.pow</a:t>
            </a:r>
            <a:r>
              <a:rPr lang="en-US" altLang="zh-CN" dirty="0"/>
              <a:t>(</a:t>
            </a:r>
            <a:r>
              <a:rPr lang="en-US" altLang="zh-CN" dirty="0" err="1"/>
              <a:t>gps.y</a:t>
            </a:r>
            <a:r>
              <a:rPr lang="en-US" altLang="zh-CN" dirty="0"/>
              <a:t>, 2))</a:t>
            </a:r>
          </a:p>
          <a:p>
            <a:r>
              <a:rPr lang="en-US" altLang="zh-CN" dirty="0"/>
              <a:t>        </a:t>
            </a:r>
            <a:r>
              <a:rPr lang="en-US" altLang="zh-CN" dirty="0" err="1"/>
              <a:t>rospy.loginfo</a:t>
            </a:r>
            <a:r>
              <a:rPr lang="en-US" altLang="zh-CN" dirty="0"/>
              <a:t>(‘Listener: GPS distance=%f, state : %s‘, distance, </a:t>
            </a:r>
            <a:r>
              <a:rPr lang="en-US" altLang="zh-CN" dirty="0" err="1"/>
              <a:t>gps.state</a:t>
            </a:r>
            <a:r>
              <a:rPr lang="en-US" altLang="zh-CN" dirty="0"/>
              <a:t>)</a:t>
            </a:r>
          </a:p>
          <a:p>
            <a:endParaRPr lang="en-US" altLang="zh-CN" dirty="0"/>
          </a:p>
          <a:p>
            <a:r>
              <a:rPr lang="en-US" altLang="zh-CN" dirty="0" err="1"/>
              <a:t>def</a:t>
            </a:r>
            <a:r>
              <a:rPr lang="en-US" altLang="zh-CN" dirty="0"/>
              <a:t> listener():</a:t>
            </a:r>
          </a:p>
          <a:p>
            <a:r>
              <a:rPr lang="en-US" altLang="zh-CN" dirty="0"/>
              <a:t>       </a:t>
            </a:r>
            <a:r>
              <a:rPr lang="en-US" altLang="zh-CN" dirty="0" err="1"/>
              <a:t>rospy.init_node</a:t>
            </a:r>
            <a:r>
              <a:rPr lang="en-US" altLang="zh-CN" dirty="0"/>
              <a:t>(‘</a:t>
            </a:r>
            <a:r>
              <a:rPr lang="en-US" altLang="zh-CN" dirty="0" err="1"/>
              <a:t>pylistener</a:t>
            </a:r>
            <a:r>
              <a:rPr lang="en-US" altLang="zh-CN" dirty="0"/>
              <a:t>’)</a:t>
            </a:r>
          </a:p>
          <a:p>
            <a:r>
              <a:rPr lang="en-US" altLang="zh-CN" dirty="0"/>
              <a:t>       </a:t>
            </a:r>
            <a:r>
              <a:rPr lang="en-US" altLang="zh-CN" dirty="0" err="1"/>
              <a:t>rospy.Subscriber</a:t>
            </a:r>
            <a:r>
              <a:rPr lang="en-US" altLang="zh-CN" dirty="0"/>
              <a:t>(‘</a:t>
            </a:r>
            <a:r>
              <a:rPr lang="en-US" altLang="zh-CN" dirty="0" err="1"/>
              <a:t>gps_info</a:t>
            </a:r>
            <a:r>
              <a:rPr lang="en-US" altLang="zh-CN" dirty="0"/>
              <a:t>’, </a:t>
            </a:r>
            <a:r>
              <a:rPr lang="en-US" altLang="zh-CN" dirty="0" err="1"/>
              <a:t>gps</a:t>
            </a:r>
            <a:r>
              <a:rPr lang="en-US" altLang="zh-CN" dirty="0"/>
              <a:t>, callback)</a:t>
            </a:r>
          </a:p>
          <a:p>
            <a:r>
              <a:rPr lang="en-US" altLang="zh-CN" dirty="0"/>
              <a:t>       </a:t>
            </a:r>
            <a:r>
              <a:rPr lang="en-US" altLang="zh-CN" dirty="0" err="1"/>
              <a:t>rospy.spin</a:t>
            </a:r>
            <a:r>
              <a:rPr lang="en-US" altLang="zh-CN" dirty="0"/>
              <a:t>()</a:t>
            </a:r>
          </a:p>
          <a:p>
            <a:endParaRPr lang="en-US" altLang="zh-CN" dirty="0"/>
          </a:p>
          <a:p>
            <a:r>
              <a:rPr lang="en-US" altLang="zh-CN" dirty="0"/>
              <a:t>If __name__ == ‘__main__’:</a:t>
            </a:r>
          </a:p>
          <a:p>
            <a:r>
              <a:rPr lang="en-US" altLang="zh-CN" dirty="0"/>
              <a:t>       listener()</a:t>
            </a:r>
            <a:endParaRPr lang="zh-CN" altLang="en-US" dirty="0"/>
          </a:p>
        </p:txBody>
      </p:sp>
    </p:spTree>
    <p:extLst>
      <p:ext uri="{BB962C8B-B14F-4D97-AF65-F5344CB8AC3E}">
        <p14:creationId xmlns:p14="http://schemas.microsoft.com/office/powerpoint/2010/main" val="157753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2831322" y="1609233"/>
            <a:ext cx="6490477" cy="5170646"/>
          </a:xfrm>
          <a:prstGeom prst="rect">
            <a:avLst/>
          </a:prstGeom>
        </p:spPr>
        <p:txBody>
          <a:bodyPr wrap="square">
            <a:spAutoFit/>
          </a:bodyPr>
          <a:lstStyle/>
          <a:p>
            <a:pPr algn="ctr">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WARNING</a:t>
            </a:r>
            <a:r>
              <a:rPr lang="zh-CN" altLang="en-US" sz="2000" dirty="0" smtClean="0">
                <a:solidFill>
                  <a:prstClr val="black"/>
                </a:solidFill>
                <a:latin typeface="微软雅黑" panose="020B0503020204020204" pitchFamily="34" charset="-122"/>
                <a:ea typeface="微软雅黑" panose="020B0503020204020204" pitchFamily="34" charset="-122"/>
              </a:rPr>
              <a:t>！！！</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algn="just">
              <a:lnSpc>
                <a:spcPct val="150000"/>
              </a:lnSpc>
            </a:pPr>
            <a:endParaRPr lang="en-US" altLang="zh-CN" sz="2000" dirty="0">
              <a:solidFill>
                <a:prstClr val="black"/>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编写完自己的代码后还要让其变为可执行文件</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在当前目录下执行如下命令</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c</a:t>
            </a:r>
            <a:r>
              <a:rPr lang="en-US" altLang="zh-CN" sz="2000" dirty="0" err="1" smtClean="0">
                <a:solidFill>
                  <a:prstClr val="black"/>
                </a:solidFill>
                <a:latin typeface="微软雅黑" panose="020B0503020204020204" pitchFamily="34" charset="-122"/>
                <a:ea typeface="微软雅黑" panose="020B0503020204020204" pitchFamily="34" charset="-122"/>
              </a:rPr>
              <a:t>hmod</a:t>
            </a:r>
            <a:r>
              <a:rPr lang="en-US" altLang="zh-CN" sz="2000" dirty="0" smtClean="0">
                <a:solidFill>
                  <a:prstClr val="black"/>
                </a:solidFill>
                <a:latin typeface="微软雅黑" panose="020B0503020204020204" pitchFamily="34" charset="-122"/>
                <a:ea typeface="微软雅黑" panose="020B0503020204020204" pitchFamily="34" charset="-122"/>
              </a:rPr>
              <a:t> +x pytalker.py</a:t>
            </a:r>
          </a:p>
          <a:p>
            <a:pPr algn="just">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 </a:t>
            </a:r>
            <a:r>
              <a:rPr lang="en-US" altLang="zh-CN" sz="2000" dirty="0" err="1" smtClean="0">
                <a:solidFill>
                  <a:prstClr val="black"/>
                </a:solidFill>
                <a:latin typeface="微软雅黑" panose="020B0503020204020204" pitchFamily="34" charset="-122"/>
                <a:ea typeface="微软雅黑" panose="020B0503020204020204" pitchFamily="34" charset="-122"/>
              </a:rPr>
              <a:t>chmod</a:t>
            </a:r>
            <a:r>
              <a:rPr lang="en-US" altLang="zh-CN" sz="2000" dirty="0" smtClean="0">
                <a:solidFill>
                  <a:prstClr val="black"/>
                </a:solidFill>
                <a:latin typeface="微软雅黑" panose="020B0503020204020204" pitchFamily="34" charset="-122"/>
                <a:ea typeface="微软雅黑" panose="020B0503020204020204" pitchFamily="34" charset="-122"/>
              </a:rPr>
              <a:t> +x pylistener.py</a:t>
            </a:r>
          </a:p>
          <a:p>
            <a:pPr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在大的工程中我们有时还需要运行如下命令来安装我们所需要的依赖</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 </a:t>
            </a:r>
            <a:r>
              <a:rPr lang="en-US" altLang="zh-CN" sz="2000" dirty="0" err="1" smtClean="0">
                <a:solidFill>
                  <a:prstClr val="black"/>
                </a:solidFill>
                <a:latin typeface="微软雅黑" panose="020B0503020204020204" pitchFamily="34" charset="-122"/>
                <a:ea typeface="微软雅黑" panose="020B0503020204020204" pitchFamily="34" charset="-122"/>
              </a:rPr>
              <a:t>rosed</a:t>
            </a:r>
            <a:r>
              <a:rPr lang="en-US" altLang="zh-CN" sz="2000" dirty="0" smtClean="0">
                <a:solidFill>
                  <a:prstClr val="black"/>
                </a:solidFill>
                <a:latin typeface="微软雅黑" panose="020B0503020204020204" pitchFamily="34" charset="-122"/>
                <a:ea typeface="微软雅黑" panose="020B0503020204020204" pitchFamily="34" charset="-122"/>
              </a:rPr>
              <a:t> </a:t>
            </a:r>
            <a:r>
              <a:rPr lang="en-US" altLang="zh-CN" sz="2000" dirty="0" err="1" smtClean="0">
                <a:solidFill>
                  <a:prstClr val="black"/>
                </a:solidFill>
                <a:latin typeface="微软雅黑" panose="020B0503020204020204" pitchFamily="34" charset="-122"/>
                <a:ea typeface="微软雅黑" panose="020B0503020204020204" pitchFamily="34" charset="-122"/>
              </a:rPr>
              <a:t>topic_rospy_demo</a:t>
            </a:r>
            <a:r>
              <a:rPr lang="en-US" altLang="zh-CN" sz="2000" dirty="0" smtClean="0">
                <a:solidFill>
                  <a:prstClr val="black"/>
                </a:solidFill>
                <a:latin typeface="微软雅黑" panose="020B0503020204020204" pitchFamily="34" charset="-122"/>
                <a:ea typeface="微软雅黑" panose="020B0503020204020204" pitchFamily="34" charset="-122"/>
              </a:rPr>
              <a:t> pytalker.py</a:t>
            </a:r>
          </a:p>
          <a:p>
            <a:pPr algn="just">
              <a:lnSpc>
                <a:spcPct val="150000"/>
              </a:lnSpc>
            </a:pP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rosed</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topic_rospy_demo</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smtClean="0">
                <a:solidFill>
                  <a:prstClr val="black"/>
                </a:solidFill>
                <a:latin typeface="微软雅黑" panose="020B0503020204020204" pitchFamily="34" charset="-122"/>
                <a:ea typeface="微软雅黑" panose="020B0503020204020204" pitchFamily="34" charset="-122"/>
              </a:rPr>
              <a:t>pylistener.py</a:t>
            </a:r>
            <a:endParaRPr lang="en-US" altLang="zh-CN" sz="2000" dirty="0">
              <a:solidFill>
                <a:prstClr val="black"/>
              </a:solidFill>
              <a:latin typeface="微软雅黑" panose="020B0503020204020204" pitchFamily="34" charset="-122"/>
              <a:ea typeface="微软雅黑" panose="020B0503020204020204" pitchFamily="34" charset="-122"/>
            </a:endParaRPr>
          </a:p>
          <a:p>
            <a:pPr algn="just">
              <a:lnSpc>
                <a:spcPct val="150000"/>
              </a:lnSpc>
            </a:pP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3815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2" y="1228233"/>
            <a:ext cx="7481078" cy="2123658"/>
          </a:xfrm>
          <a:prstGeom prst="rect">
            <a:avLst/>
          </a:prstGeom>
        </p:spPr>
        <p:txBody>
          <a:bodyPr wrap="square">
            <a:spAutoFit/>
          </a:bodyPr>
          <a:lstStyle/>
          <a:p>
            <a:pPr marL="342900" indent="-342900" algn="just">
              <a:lnSpc>
                <a:spcPct val="150000"/>
              </a:lnSpc>
              <a:buFont typeface="Wingdings"/>
              <a:buBlip>
                <a:blip r:embed="rId2"/>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4</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编译代码并测试结果</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en-US" altLang="zh-CN" sz="2000" dirty="0" err="1" smtClean="0">
                <a:solidFill>
                  <a:prstClr val="black"/>
                </a:solidFill>
                <a:latin typeface="微软雅黑" panose="020B0503020204020204" pitchFamily="34" charset="-122"/>
                <a:ea typeface="微软雅黑" panose="020B0503020204020204" pitchFamily="34" charset="-122"/>
              </a:rPr>
              <a:t>Roscore</a:t>
            </a:r>
            <a:r>
              <a:rPr lang="zh-CN" altLang="en-US" sz="2000" dirty="0" smtClean="0">
                <a:solidFill>
                  <a:prstClr val="black"/>
                </a:solidFill>
                <a:latin typeface="微软雅黑" panose="020B0503020204020204" pitchFamily="34" charset="-122"/>
                <a:ea typeface="微软雅黑" panose="020B0503020204020204" pitchFamily="34" charset="-122"/>
              </a:rPr>
              <a:t>是你在运行所有</a:t>
            </a:r>
            <a:r>
              <a:rPr lang="en-US" altLang="zh-CN" sz="2000" dirty="0" err="1" smtClean="0">
                <a:solidFill>
                  <a:prstClr val="black"/>
                </a:solidFill>
                <a:latin typeface="微软雅黑" panose="020B0503020204020204" pitchFamily="34" charset="-122"/>
                <a:ea typeface="微软雅黑" panose="020B0503020204020204" pitchFamily="34" charset="-122"/>
              </a:rPr>
              <a:t>ros</a:t>
            </a:r>
            <a:r>
              <a:rPr lang="zh-CN" altLang="en-US" sz="2000" dirty="0" smtClean="0">
                <a:solidFill>
                  <a:prstClr val="black"/>
                </a:solidFill>
                <a:latin typeface="微软雅黑" panose="020B0503020204020204" pitchFamily="34" charset="-122"/>
                <a:ea typeface="微软雅黑" panose="020B0503020204020204" pitchFamily="34" charset="-122"/>
              </a:rPr>
              <a:t>程序前首先需要运行的命令</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打开</a:t>
            </a:r>
            <a:r>
              <a:rPr lang="zh-CN" altLang="en-US" sz="2000" dirty="0">
                <a:solidFill>
                  <a:prstClr val="black"/>
                </a:solidFill>
                <a:latin typeface="微软雅黑" panose="020B0503020204020204" pitchFamily="34" charset="-122"/>
                <a:ea typeface="微软雅黑" panose="020B0503020204020204" pitchFamily="34" charset="-122"/>
              </a:rPr>
              <a:t>终端 </a:t>
            </a:r>
            <a:r>
              <a:rPr lang="zh-CN" altLang="en-US" sz="2000" dirty="0" smtClean="0">
                <a:solidFill>
                  <a:prstClr val="black"/>
                </a:solidFill>
                <a:latin typeface="微软雅黑" panose="020B0503020204020204" pitchFamily="34" charset="-122"/>
                <a:ea typeface="微软雅黑" panose="020B0503020204020204" pitchFamily="34" charset="-122"/>
              </a:rPr>
              <a:t>运行</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 </a:t>
            </a:r>
            <a:r>
              <a:rPr lang="en-US" altLang="zh-CN" sz="2000" dirty="0" err="1" smtClean="0">
                <a:solidFill>
                  <a:prstClr val="black"/>
                </a:solidFill>
                <a:latin typeface="微软雅黑" panose="020B0503020204020204" pitchFamily="34" charset="-122"/>
                <a:ea typeface="微软雅黑" panose="020B0503020204020204" pitchFamily="34" charset="-122"/>
              </a:rPr>
              <a:t>roscore</a:t>
            </a:r>
            <a:endParaRPr lang="en-US" altLang="zh-CN" sz="2000" dirty="0" smtClean="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22400" y="5892800"/>
            <a:ext cx="8420100" cy="646331"/>
          </a:xfrm>
          <a:prstGeom prst="rect">
            <a:avLst/>
          </a:prstGeom>
          <a:noFill/>
        </p:spPr>
        <p:txBody>
          <a:bodyPr wrap="square" rtlCol="0">
            <a:spAutoFit/>
          </a:bodyPr>
          <a:lstStyle/>
          <a:p>
            <a:r>
              <a:rPr lang="zh-CN" altLang="en-US" dirty="0" smtClean="0"/>
              <a:t>如果</a:t>
            </a:r>
            <a:r>
              <a:rPr lang="en-US" altLang="zh-CN" dirty="0" err="1" smtClean="0"/>
              <a:t>roscore</a:t>
            </a:r>
            <a:r>
              <a:rPr lang="zh-CN" altLang="en-US" dirty="0" smtClean="0"/>
              <a:t>运行后无法正常初始化，很有可能是存在网络配置问题。</a:t>
            </a:r>
            <a:endParaRPr lang="en-US" altLang="zh-CN" dirty="0" smtClean="0"/>
          </a:p>
          <a:p>
            <a:r>
              <a:rPr lang="zh-CN" altLang="en-US" dirty="0" smtClean="0"/>
              <a:t>参见：</a:t>
            </a:r>
            <a:r>
              <a:rPr lang="en-US" altLang="zh-CN" dirty="0"/>
              <a:t>http://wiki.ros.org/ROS/NetworkSetup#Single_machine_configuration</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245" y="2731802"/>
            <a:ext cx="4230078" cy="3050537"/>
          </a:xfrm>
          <a:prstGeom prst="rect">
            <a:avLst/>
          </a:prstGeom>
        </p:spPr>
      </p:pic>
    </p:spTree>
    <p:extLst>
      <p:ext uri="{BB962C8B-B14F-4D97-AF65-F5344CB8AC3E}">
        <p14:creationId xmlns:p14="http://schemas.microsoft.com/office/powerpoint/2010/main" val="4134017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2" y="1228233"/>
            <a:ext cx="6729238" cy="2123658"/>
          </a:xfrm>
          <a:prstGeom prst="rect">
            <a:avLst/>
          </a:prstGeom>
        </p:spPr>
        <p:txBody>
          <a:bodyPr wrap="square">
            <a:spAutoFit/>
          </a:bodyPr>
          <a:lstStyle/>
          <a:p>
            <a:pPr marL="342900" indent="-342900" algn="just">
              <a:lnSpc>
                <a:spcPct val="150000"/>
              </a:lnSpc>
              <a:buFont typeface="Wingdings"/>
              <a:buBlip>
                <a:blip r:embed="rId2"/>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4</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编译代码并测试结果</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打开</a:t>
            </a:r>
            <a:r>
              <a:rPr lang="zh-CN" altLang="en-US" sz="2000" dirty="0">
                <a:solidFill>
                  <a:prstClr val="black"/>
                </a:solidFill>
                <a:latin typeface="微软雅黑" panose="020B0503020204020204" pitchFamily="34" charset="-122"/>
                <a:ea typeface="微软雅黑" panose="020B0503020204020204" pitchFamily="34" charset="-122"/>
              </a:rPr>
              <a:t>一个新的终端，</a:t>
            </a:r>
            <a:r>
              <a:rPr lang="zh-CN" altLang="en-US" sz="2000" dirty="0" smtClean="0">
                <a:solidFill>
                  <a:prstClr val="black"/>
                </a:solidFill>
                <a:latin typeface="微软雅黑" panose="020B0503020204020204" pitchFamily="34" charset="-122"/>
                <a:ea typeface="微软雅黑" panose="020B0503020204020204" pitchFamily="34" charset="-122"/>
              </a:rPr>
              <a:t>运行话题端节点</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en-US" altLang="zh-CN" sz="2000" dirty="0" err="1">
                <a:solidFill>
                  <a:prstClr val="black"/>
                </a:solidFill>
                <a:latin typeface="微软雅黑" panose="020B0503020204020204" pitchFamily="34" charset="-122"/>
                <a:ea typeface="微软雅黑" panose="020B0503020204020204" pitchFamily="34" charset="-122"/>
              </a:rPr>
              <a:t>rosrun</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topic</a:t>
            </a:r>
            <a:r>
              <a:rPr lang="en-US" altLang="zh-CN" sz="2000" dirty="0" err="1" smtClean="0">
                <a:solidFill>
                  <a:prstClr val="black"/>
                </a:solidFill>
                <a:latin typeface="微软雅黑" panose="020B0503020204020204" pitchFamily="34" charset="-122"/>
                <a:ea typeface="微软雅黑" panose="020B0503020204020204" pitchFamily="34" charset="-122"/>
              </a:rPr>
              <a:t>_rospy_demo</a:t>
            </a:r>
            <a:r>
              <a:rPr lang="en-US" altLang="zh-CN" sz="2000" dirty="0" smtClean="0">
                <a:solidFill>
                  <a:prstClr val="black"/>
                </a:solidFill>
                <a:latin typeface="微软雅黑" panose="020B0503020204020204" pitchFamily="34" charset="-122"/>
                <a:ea typeface="微软雅黑" panose="020B0503020204020204" pitchFamily="34" charset="-122"/>
              </a:rPr>
              <a:t> pytalker.py</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332" y="3351891"/>
            <a:ext cx="5311557" cy="3192739"/>
          </a:xfrm>
          <a:prstGeom prst="rect">
            <a:avLst/>
          </a:prstGeom>
        </p:spPr>
      </p:pic>
    </p:spTree>
    <p:extLst>
      <p:ext uri="{BB962C8B-B14F-4D97-AF65-F5344CB8AC3E}">
        <p14:creationId xmlns:p14="http://schemas.microsoft.com/office/powerpoint/2010/main" val="2316989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2" y="1228233"/>
            <a:ext cx="6729238" cy="2123658"/>
          </a:xfrm>
          <a:prstGeom prst="rect">
            <a:avLst/>
          </a:prstGeom>
        </p:spPr>
        <p:txBody>
          <a:bodyPr wrap="square">
            <a:spAutoFit/>
          </a:bodyPr>
          <a:lstStyle/>
          <a:p>
            <a:pPr marL="342900" indent="-342900" algn="just">
              <a:lnSpc>
                <a:spcPct val="150000"/>
              </a:lnSpc>
              <a:buFont typeface="Wingdings"/>
              <a:buBlip>
                <a:blip r:embed="rId2"/>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4</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编译代码并测试结果</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再</a:t>
            </a:r>
            <a:r>
              <a:rPr lang="zh-CN" altLang="en-US" sz="2000" dirty="0">
                <a:solidFill>
                  <a:prstClr val="black"/>
                </a:solidFill>
                <a:latin typeface="微软雅黑" panose="020B0503020204020204" pitchFamily="34" charset="-122"/>
                <a:ea typeface="微软雅黑" panose="020B0503020204020204" pitchFamily="34" charset="-122"/>
              </a:rPr>
              <a:t>打开一个新的终端，</a:t>
            </a:r>
            <a:r>
              <a:rPr lang="zh-CN" altLang="en-US" sz="2000" dirty="0" smtClean="0">
                <a:solidFill>
                  <a:prstClr val="black"/>
                </a:solidFill>
                <a:latin typeface="微软雅黑" panose="020B0503020204020204" pitchFamily="34" charset="-122"/>
                <a:ea typeface="微软雅黑" panose="020B0503020204020204" pitchFamily="34" charset="-122"/>
              </a:rPr>
              <a:t>启动</a:t>
            </a:r>
            <a:r>
              <a:rPr lang="zh-CN" altLang="en-US" sz="2000" dirty="0">
                <a:solidFill>
                  <a:prstClr val="black"/>
                </a:solidFill>
                <a:latin typeface="微软雅黑" panose="020B0503020204020204" pitchFamily="34" charset="-122"/>
                <a:ea typeface="微软雅黑" panose="020B0503020204020204" pitchFamily="34" charset="-122"/>
              </a:rPr>
              <a:t>订阅</a:t>
            </a:r>
            <a:r>
              <a:rPr lang="zh-CN" altLang="en-US" sz="2000" dirty="0" smtClean="0">
                <a:solidFill>
                  <a:prstClr val="black"/>
                </a:solidFill>
                <a:latin typeface="微软雅黑" panose="020B0503020204020204" pitchFamily="34" charset="-122"/>
                <a:ea typeface="微软雅黑" panose="020B0503020204020204" pitchFamily="34" charset="-122"/>
              </a:rPr>
              <a:t>端节点</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rosrun</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topic</a:t>
            </a:r>
            <a:r>
              <a:rPr lang="en-US" altLang="zh-CN" sz="2000" dirty="0" err="1" smtClean="0">
                <a:solidFill>
                  <a:prstClr val="black"/>
                </a:solidFill>
                <a:latin typeface="微软雅黑" panose="020B0503020204020204" pitchFamily="34" charset="-122"/>
                <a:ea typeface="微软雅黑" panose="020B0503020204020204" pitchFamily="34" charset="-122"/>
              </a:rPr>
              <a:t>_rospy_demo</a:t>
            </a:r>
            <a:r>
              <a:rPr lang="en-US" altLang="zh-CN" sz="2000" dirty="0" smtClean="0">
                <a:solidFill>
                  <a:prstClr val="black"/>
                </a:solidFill>
                <a:latin typeface="微软雅黑" panose="020B0503020204020204" pitchFamily="34" charset="-122"/>
                <a:ea typeface="微软雅黑" panose="020B0503020204020204" pitchFamily="34" charset="-122"/>
              </a:rPr>
              <a:t> pylistener.py</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855" y="3351891"/>
            <a:ext cx="5617652" cy="3249501"/>
          </a:xfrm>
          <a:prstGeom prst="rect">
            <a:avLst/>
          </a:prstGeom>
        </p:spPr>
      </p:pic>
    </p:spTree>
    <p:extLst>
      <p:ext uri="{BB962C8B-B14F-4D97-AF65-F5344CB8AC3E}">
        <p14:creationId xmlns:p14="http://schemas.microsoft.com/office/powerpoint/2010/main" val="3652542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en-US" altLang="zh-CN" sz="2400" b="1" noProof="1"/>
              <a:t>gps_demo</a:t>
            </a:r>
          </a:p>
        </p:txBody>
      </p:sp>
      <p:sp>
        <p:nvSpPr>
          <p:cNvPr id="7" name="矩形 6"/>
          <p:cNvSpPr/>
          <p:nvPr/>
        </p:nvSpPr>
        <p:spPr>
          <a:xfrm>
            <a:off x="951722" y="1228233"/>
            <a:ext cx="8204978" cy="3508653"/>
          </a:xfrm>
          <a:prstGeom prst="rect">
            <a:avLst/>
          </a:prstGeom>
        </p:spPr>
        <p:txBody>
          <a:bodyPr wrap="square">
            <a:spAutoFit/>
          </a:bodyPr>
          <a:lstStyle/>
          <a:p>
            <a:pPr marL="342900" indent="-342900" algn="just">
              <a:lnSpc>
                <a:spcPct val="150000"/>
              </a:lnSpc>
              <a:buFont typeface="Wingdings"/>
              <a:buBlip>
                <a:blip r:embed="rId2"/>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4 </a:t>
            </a:r>
            <a:r>
              <a:rPr lang="zh-CN" altLang="en-US" sz="2800" b="1" kern="100" dirty="0" smtClean="0">
                <a:solidFill>
                  <a:prstClr val="black"/>
                </a:solidFill>
                <a:latin typeface="微软雅黑" panose="020B0503020204020204" pitchFamily="34" charset="-122"/>
                <a:ea typeface="微软雅黑" panose="020B0503020204020204" pitchFamily="34" charset="-122"/>
              </a:rPr>
              <a:t>编译代码并测试结果</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打开新终端，列出话题</a:t>
            </a: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rostopic</a:t>
            </a:r>
            <a:r>
              <a:rPr lang="en-US" altLang="zh-CN" sz="2000" dirty="0">
                <a:latin typeface="微软雅黑" panose="020B0503020204020204" pitchFamily="34" charset="-122"/>
                <a:ea typeface="微软雅黑" panose="020B0503020204020204" pitchFamily="34" charset="-122"/>
              </a:rPr>
              <a:t> list</a:t>
            </a:r>
          </a:p>
          <a:p>
            <a:pPr lvl="1" algn="just">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查看发布话题的消息</a:t>
            </a:r>
            <a:r>
              <a:rPr lang="zh-CN" altLang="en-US" sz="2000" dirty="0">
                <a:latin typeface="微软雅黑" panose="020B0503020204020204" pitchFamily="34" charset="-122"/>
                <a:ea typeface="微软雅黑" panose="020B0503020204020204" pitchFamily="34" charset="-122"/>
              </a:rPr>
              <a:t>类型</a:t>
            </a: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rostopic</a:t>
            </a:r>
            <a:r>
              <a:rPr lang="en-US" altLang="zh-CN" sz="2000" dirty="0">
                <a:latin typeface="微软雅黑" panose="020B0503020204020204" pitchFamily="34" charset="-122"/>
                <a:ea typeface="微软雅黑" panose="020B0503020204020204" pitchFamily="34" charset="-122"/>
              </a:rPr>
              <a:t> type </a:t>
            </a:r>
            <a:r>
              <a:rPr lang="en-US" altLang="zh-CN" sz="2000" dirty="0" err="1" smtClean="0">
                <a:latin typeface="微软雅黑" panose="020B0503020204020204" pitchFamily="34" charset="-122"/>
                <a:ea typeface="微软雅黑" panose="020B0503020204020204" pitchFamily="34" charset="-122"/>
              </a:rPr>
              <a:t>gps_info</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使用</a:t>
            </a:r>
            <a:r>
              <a:rPr lang="en-US" altLang="zh-CN" sz="2000" dirty="0" err="1" smtClean="0">
                <a:latin typeface="微软雅黑" panose="020B0503020204020204" pitchFamily="34" charset="-122"/>
                <a:ea typeface="微软雅黑" panose="020B0503020204020204" pitchFamily="34" charset="-122"/>
              </a:rPr>
              <a:t>msg</a:t>
            </a:r>
            <a:r>
              <a:rPr lang="zh-CN" altLang="en-US" sz="2000" dirty="0" smtClean="0">
                <a:latin typeface="微软雅黑" panose="020B0503020204020204" pitchFamily="34" charset="-122"/>
                <a:ea typeface="微软雅黑" panose="020B0503020204020204" pitchFamily="34" charset="-122"/>
              </a:rPr>
              <a:t>命令查看消息的详细情况</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rosmsg</a:t>
            </a:r>
            <a:r>
              <a:rPr lang="en-US" altLang="zh-CN" sz="2000" dirty="0" smtClean="0">
                <a:latin typeface="微软雅黑" panose="020B0503020204020204" pitchFamily="34" charset="-122"/>
                <a:ea typeface="微软雅黑" panose="020B0503020204020204" pitchFamily="34" charset="-122"/>
              </a:rPr>
              <a:t> show  </a:t>
            </a:r>
            <a:r>
              <a:rPr lang="en-US" altLang="zh-CN" sz="2000" dirty="0" err="1" smtClean="0">
                <a:latin typeface="微软雅黑" panose="020B0503020204020204" pitchFamily="34" charset="-122"/>
                <a:ea typeface="微软雅黑" panose="020B0503020204020204" pitchFamily="34" charset="-122"/>
              </a:rPr>
              <a:t>gps</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5648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2" y="1228233"/>
            <a:ext cx="8458978" cy="4431983"/>
          </a:xfrm>
          <a:prstGeom prst="rect">
            <a:avLst/>
          </a:prstGeom>
        </p:spPr>
        <p:txBody>
          <a:bodyPr wrap="square">
            <a:spAutoFit/>
          </a:bodyPr>
          <a:lstStyle/>
          <a:p>
            <a:pPr marL="342900" indent="-342900" algn="just">
              <a:lnSpc>
                <a:spcPct val="150000"/>
              </a:lnSpc>
              <a:buFont typeface="Wingdings"/>
              <a:buBlip>
                <a:blip r:embed="rId2"/>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4 </a:t>
            </a:r>
            <a:r>
              <a:rPr lang="zh-CN" altLang="en-US" sz="2800" b="1" kern="100" dirty="0" smtClean="0">
                <a:solidFill>
                  <a:prstClr val="black"/>
                </a:solidFill>
                <a:latin typeface="微软雅黑" panose="020B0503020204020204" pitchFamily="34" charset="-122"/>
                <a:ea typeface="微软雅黑" panose="020B0503020204020204" pitchFamily="34" charset="-122"/>
              </a:rPr>
              <a:t>编译代码并测试结果</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a:t>使用 </a:t>
            </a:r>
            <a:r>
              <a:rPr lang="en-US" altLang="zh-CN" sz="2000" b="1" dirty="0" err="1"/>
              <a:t>rostopic</a:t>
            </a:r>
            <a:r>
              <a:rPr lang="en-US" altLang="zh-CN" sz="2000" b="1" dirty="0"/>
              <a:t> </a:t>
            </a:r>
            <a:r>
              <a:rPr lang="en-US" altLang="zh-CN" sz="2000" b="1" dirty="0" smtClean="0"/>
              <a:t>echo</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打开终端 运行</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en-US" altLang="zh-CN" sz="2000" dirty="0" err="1"/>
              <a:t>rostopic</a:t>
            </a:r>
            <a:r>
              <a:rPr lang="en-US" altLang="zh-CN" sz="2000" dirty="0"/>
              <a:t> </a:t>
            </a:r>
            <a:r>
              <a:rPr lang="en-US" altLang="zh-CN" sz="2000" dirty="0" smtClean="0"/>
              <a:t>echo </a:t>
            </a:r>
            <a:r>
              <a:rPr lang="en-US" altLang="zh-CN" sz="2000" dirty="0" err="1" smtClean="0"/>
              <a:t>gps_info</a:t>
            </a:r>
            <a:endParaRPr lang="en-US" altLang="zh-CN" sz="2000" dirty="0" smtClean="0"/>
          </a:p>
          <a:p>
            <a:pPr lvl="1" algn="just">
              <a:lnSpc>
                <a:spcPct val="150000"/>
              </a:lnSpc>
            </a:pPr>
            <a:r>
              <a:rPr lang="zh-CN" altLang="en-US" sz="2000" dirty="0">
                <a:solidFill>
                  <a:prstClr val="black"/>
                </a:solidFill>
                <a:latin typeface="微软雅黑" panose="020B0503020204020204" pitchFamily="34" charset="-122"/>
                <a:ea typeface="微软雅黑" panose="020B0503020204020204" pitchFamily="34" charset="-122"/>
              </a:rPr>
              <a:t>查看</a:t>
            </a:r>
            <a:r>
              <a:rPr lang="en-US" altLang="zh-CN" sz="2000" dirty="0">
                <a:solidFill>
                  <a:prstClr val="black"/>
                </a:solidFill>
                <a:latin typeface="微软雅黑" panose="020B0503020204020204" pitchFamily="34" charset="-122"/>
                <a:ea typeface="微软雅黑" panose="020B0503020204020204" pitchFamily="34" charset="-122"/>
              </a:rPr>
              <a:t>talker</a:t>
            </a:r>
            <a:r>
              <a:rPr lang="zh-CN" altLang="en-US" sz="2000" dirty="0">
                <a:solidFill>
                  <a:prstClr val="black"/>
                </a:solidFill>
                <a:latin typeface="微软雅黑" panose="020B0503020204020204" pitchFamily="34" charset="-122"/>
                <a:ea typeface="微软雅黑" panose="020B0503020204020204" pitchFamily="34" charset="-122"/>
              </a:rPr>
              <a:t>节点在话题</a:t>
            </a:r>
            <a:r>
              <a:rPr lang="en-US" altLang="zh-CN" sz="2000" dirty="0">
                <a:solidFill>
                  <a:prstClr val="black"/>
                </a:solidFill>
                <a:latin typeface="微软雅黑" panose="020B0503020204020204" pitchFamily="34" charset="-122"/>
                <a:ea typeface="微软雅黑" panose="020B0503020204020204" pitchFamily="34" charset="-122"/>
              </a:rPr>
              <a:t>chatter</a:t>
            </a:r>
            <a:r>
              <a:rPr lang="zh-CN" altLang="en-US" sz="2000" dirty="0">
                <a:solidFill>
                  <a:prstClr val="black"/>
                </a:solidFill>
                <a:latin typeface="微软雅黑" panose="020B0503020204020204" pitchFamily="34" charset="-122"/>
                <a:ea typeface="微软雅黑" panose="020B0503020204020204" pitchFamily="34" charset="-122"/>
              </a:rPr>
              <a:t>上发布的</a:t>
            </a:r>
            <a:r>
              <a:rPr lang="zh-CN" altLang="en-US" sz="2000" dirty="0" smtClean="0">
                <a:solidFill>
                  <a:prstClr val="black"/>
                </a:solidFill>
                <a:latin typeface="微软雅黑" panose="020B0503020204020204" pitchFamily="34" charset="-122"/>
                <a:ea typeface="微软雅黑" panose="020B0503020204020204" pitchFamily="34" charset="-122"/>
              </a:rPr>
              <a:t>数据</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在</a:t>
            </a:r>
            <a:r>
              <a:rPr lang="en-US" altLang="zh-CN" sz="2000" dirty="0" smtClean="0">
                <a:latin typeface="微软雅黑" panose="020B0503020204020204" pitchFamily="34" charset="-122"/>
                <a:ea typeface="微软雅黑" panose="020B0503020204020204" pitchFamily="34" charset="-122"/>
              </a:rPr>
              <a:t>topic</a:t>
            </a:r>
            <a:r>
              <a:rPr lang="zh-CN" altLang="en-US" sz="2000" dirty="0" smtClean="0">
                <a:latin typeface="微软雅黑" panose="020B0503020204020204" pitchFamily="34" charset="-122"/>
                <a:ea typeface="微软雅黑" panose="020B0503020204020204" pitchFamily="34" charset="-122"/>
              </a:rPr>
              <a:t>上发布一条临时信息</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rostopic</a:t>
            </a:r>
            <a:r>
              <a:rPr lang="en-US" altLang="zh-CN" sz="2000" dirty="0">
                <a:latin typeface="微软雅黑" panose="020B0503020204020204" pitchFamily="34" charset="-122"/>
                <a:ea typeface="微软雅黑" panose="020B0503020204020204" pitchFamily="34" charset="-122"/>
              </a:rPr>
              <a:t> pub -1 </a:t>
            </a:r>
            <a:r>
              <a:rPr lang="en-US" altLang="zh-CN" sz="2000" dirty="0" err="1">
                <a:latin typeface="微软雅黑" panose="020B0503020204020204" pitchFamily="34" charset="-122"/>
                <a:ea typeface="微软雅黑" panose="020B0503020204020204" pitchFamily="34" charset="-122"/>
              </a:rPr>
              <a:t>gps_info</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gps</a:t>
            </a:r>
            <a:r>
              <a:rPr lang="en-US" altLang="zh-CN" sz="2000" dirty="0">
                <a:latin typeface="微软雅黑" panose="020B0503020204020204" pitchFamily="34" charset="-122"/>
                <a:ea typeface="微软雅黑" panose="020B0503020204020204" pitchFamily="34" charset="-122"/>
              </a:rPr>
              <a:t> – ‘[3.0, 4.0, ‘hello’]’ </a:t>
            </a:r>
          </a:p>
          <a:p>
            <a:pPr lvl="1" algn="just">
              <a:lnSpc>
                <a:spcPct val="150000"/>
              </a:lnSpc>
            </a:pP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0797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7" name="矩形 6"/>
          <p:cNvSpPr/>
          <p:nvPr/>
        </p:nvSpPr>
        <p:spPr>
          <a:xfrm>
            <a:off x="951722" y="1228233"/>
            <a:ext cx="6729238" cy="1477328"/>
          </a:xfrm>
          <a:prstGeom prst="rect">
            <a:avLst/>
          </a:prstGeom>
        </p:spPr>
        <p:txBody>
          <a:bodyPr wrap="square">
            <a:spAutoFit/>
          </a:bodyPr>
          <a:lstStyle/>
          <a:p>
            <a:pPr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使用</a:t>
            </a:r>
            <a:r>
              <a:rPr lang="en-US" altLang="zh-CN" sz="2000" dirty="0" err="1" smtClean="0">
                <a:solidFill>
                  <a:prstClr val="black"/>
                </a:solidFill>
                <a:latin typeface="微软雅黑" panose="020B0503020204020204" pitchFamily="34" charset="-122"/>
                <a:ea typeface="微软雅黑" panose="020B0503020204020204" pitchFamily="34" charset="-122"/>
              </a:rPr>
              <a:t>ros</a:t>
            </a:r>
            <a:r>
              <a:rPr lang="zh-CN" altLang="en-US" sz="2000" dirty="0" smtClean="0">
                <a:solidFill>
                  <a:prstClr val="black"/>
                </a:solidFill>
                <a:latin typeface="微软雅黑" panose="020B0503020204020204" pitchFamily="34" charset="-122"/>
                <a:ea typeface="微软雅黑" panose="020B0503020204020204" pitchFamily="34" charset="-122"/>
              </a:rPr>
              <a:t>中自带的节点可视化工具</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在终端中输入以下命令</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err="1" smtClean="0">
                <a:solidFill>
                  <a:prstClr val="black"/>
                </a:solidFill>
                <a:latin typeface="微软雅黑" panose="020B0503020204020204" pitchFamily="34" charset="-122"/>
                <a:ea typeface="微软雅黑" panose="020B0503020204020204" pitchFamily="34" charset="-122"/>
              </a:rPr>
              <a:t>Rosrun</a:t>
            </a:r>
            <a:r>
              <a:rPr lang="en-US" altLang="zh-CN" sz="2000" dirty="0" smtClean="0">
                <a:solidFill>
                  <a:prstClr val="black"/>
                </a:solidFill>
                <a:latin typeface="微软雅黑" panose="020B0503020204020204" pitchFamily="34" charset="-122"/>
                <a:ea typeface="微软雅黑" panose="020B0503020204020204" pitchFamily="34" charset="-122"/>
              </a:rPr>
              <a:t> </a:t>
            </a:r>
            <a:r>
              <a:rPr lang="en-US" altLang="zh-CN" sz="2000" dirty="0" err="1" smtClean="0">
                <a:solidFill>
                  <a:prstClr val="black"/>
                </a:solidFill>
                <a:latin typeface="微软雅黑" panose="020B0503020204020204" pitchFamily="34" charset="-122"/>
                <a:ea typeface="微软雅黑" panose="020B0503020204020204" pitchFamily="34" charset="-122"/>
              </a:rPr>
              <a:t>rqt_graph</a:t>
            </a:r>
            <a:r>
              <a:rPr lang="en-US" altLang="zh-CN" sz="2000" dirty="0" smtClean="0">
                <a:solidFill>
                  <a:prstClr val="black"/>
                </a:solidFill>
                <a:latin typeface="微软雅黑" panose="020B0503020204020204" pitchFamily="34" charset="-122"/>
                <a:ea typeface="微软雅黑" panose="020B0503020204020204" pitchFamily="34" charset="-122"/>
              </a:rPr>
              <a:t> </a:t>
            </a:r>
            <a:r>
              <a:rPr lang="en-US" altLang="zh-CN" sz="2000" dirty="0" err="1" smtClean="0">
                <a:solidFill>
                  <a:prstClr val="black"/>
                </a:solidFill>
                <a:latin typeface="微软雅黑" panose="020B0503020204020204" pitchFamily="34" charset="-122"/>
                <a:ea typeface="微软雅黑" panose="020B0503020204020204" pitchFamily="34" charset="-122"/>
              </a:rPr>
              <a:t>rqt_graph</a:t>
            </a:r>
            <a:endParaRPr lang="en-US" altLang="zh-CN" sz="20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60" y="2705561"/>
            <a:ext cx="5785799" cy="3734261"/>
          </a:xfrm>
          <a:prstGeom prst="rect">
            <a:avLst/>
          </a:prstGeom>
        </p:spPr>
      </p:pic>
    </p:spTree>
    <p:extLst>
      <p:ext uri="{BB962C8B-B14F-4D97-AF65-F5344CB8AC3E}">
        <p14:creationId xmlns:p14="http://schemas.microsoft.com/office/powerpoint/2010/main" val="3301258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 xmlns:a16="http://schemas.microsoft.com/office/drawing/2014/main" id="{294F4BEC-6FF5-4006-9D3C-5753983EA18D}"/>
              </a:ext>
            </a:extLst>
          </p:cNvPr>
          <p:cNvSpPr>
            <a:spLocks noGrp="1"/>
          </p:cNvSpPr>
          <p:nvPr/>
        </p:nvSpPr>
        <p:spPr>
          <a:xfrm>
            <a:off x="0" y="2168497"/>
            <a:ext cx="12192000" cy="264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gn="ctr">
              <a:lnSpc>
                <a:spcPct val="150000"/>
              </a:lnSpc>
              <a:buNone/>
            </a:pPr>
            <a:r>
              <a:rPr lang="en-US" altLang="zh-CN" sz="4800" dirty="0" smtClean="0">
                <a:latin typeface="微软雅黑" panose="020B0503020204020204" pitchFamily="34" charset="-122"/>
                <a:ea typeface="微软雅黑" panose="020B0503020204020204" pitchFamily="34" charset="-122"/>
                <a:cs typeface="Times New Roman" panose="02020603050405020304" pitchFamily="18" charset="0"/>
              </a:rPr>
              <a:t>5.2 </a:t>
            </a:r>
            <a:r>
              <a:rPr lang="en-US" altLang="zh-CN" sz="4800" dirty="0">
                <a:latin typeface="微软雅黑" panose="020B0503020204020204" pitchFamily="34" charset="-122"/>
                <a:ea typeface="微软雅黑" panose="020B0503020204020204" pitchFamily="34" charset="-122"/>
                <a:cs typeface="Times New Roman" panose="02020603050405020304" pitchFamily="18" charset="0"/>
              </a:rPr>
              <a:t>topic</a:t>
            </a:r>
            <a:r>
              <a:rPr lang="en-US" altLang="zh-CN" sz="4800" dirty="0" smtClean="0">
                <a:latin typeface="微软雅黑" panose="020B0503020204020204" pitchFamily="34" charset="-122"/>
                <a:ea typeface="微软雅黑" panose="020B0503020204020204" pitchFamily="34" charset="-122"/>
                <a:cs typeface="Times New Roman" panose="02020603050405020304" pitchFamily="18" charset="0"/>
              </a:rPr>
              <a:t> in </a:t>
            </a:r>
            <a:r>
              <a:rPr lang="en-US" altLang="zh-CN" sz="4800" dirty="0" err="1" smtClean="0">
                <a:latin typeface="微软雅黑" panose="020B0503020204020204" pitchFamily="34" charset="-122"/>
                <a:ea typeface="微软雅黑" panose="020B0503020204020204" pitchFamily="34" charset="-122"/>
                <a:cs typeface="Times New Roman" panose="02020603050405020304" pitchFamily="18" charset="0"/>
              </a:rPr>
              <a:t>rospy</a:t>
            </a:r>
            <a:endParaRPr lang="en-US" altLang="zh-CN" sz="4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29304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0" y="2168497"/>
            <a:ext cx="12192000" cy="264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课后作业</a:t>
            </a:r>
          </a:p>
        </p:txBody>
      </p:sp>
    </p:spTree>
    <p:extLst>
      <p:ext uri="{BB962C8B-B14F-4D97-AF65-F5344CB8AC3E}">
        <p14:creationId xmlns:p14="http://schemas.microsoft.com/office/powerpoint/2010/main" val="4165998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课后作业</a:t>
            </a:r>
          </a:p>
        </p:txBody>
      </p:sp>
      <p:sp>
        <p:nvSpPr>
          <p:cNvPr id="7" name="矩形 6"/>
          <p:cNvSpPr/>
          <p:nvPr/>
        </p:nvSpPr>
        <p:spPr>
          <a:xfrm>
            <a:off x="951724" y="1228233"/>
            <a:ext cx="9213356" cy="3231654"/>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2"/>
              </a:buBlip>
            </a:pPr>
            <a:r>
              <a:rPr lang="zh-CN" altLang="zh-CN" sz="2800" b="1" kern="100" dirty="0" smtClean="0">
                <a:latin typeface="微软雅黑" panose="020B0503020204020204" pitchFamily="34" charset="-122"/>
                <a:ea typeface="微软雅黑" panose="020B0503020204020204" pitchFamily="34" charset="-122"/>
              </a:rPr>
              <a:t>作业要点</a:t>
            </a:r>
          </a:p>
          <a:p>
            <a:pPr marL="457200" lvl="0" indent="-457200" algn="just">
              <a:lnSpc>
                <a:spcPct val="150000"/>
              </a:lnSpc>
              <a:spcAft>
                <a:spcPts val="0"/>
              </a:spcAft>
              <a:buFont typeface="Wingdings" panose="05000000000000000000" charset="0"/>
              <a:buChar char="Ø"/>
            </a:pPr>
            <a:r>
              <a:rPr lang="zh-CN" altLang="zh-CN" sz="2000" b="1" kern="100" dirty="0" smtClean="0">
                <a:latin typeface="微软雅黑" panose="020B0503020204020204" pitchFamily="34" charset="-122"/>
                <a:ea typeface="微软雅黑" panose="020B0503020204020204" pitchFamily="34" charset="-122"/>
              </a:rPr>
              <a:t>编写一</a:t>
            </a:r>
            <a:r>
              <a:rPr lang="zh-CN" altLang="zh-CN" sz="2000" b="1" kern="100" dirty="0" smtClean="0">
                <a:latin typeface="微软雅黑" panose="020B0503020204020204" pitchFamily="34" charset="-122"/>
                <a:ea typeface="微软雅黑" panose="020B0503020204020204" pitchFamily="34" charset="-122"/>
              </a:rPr>
              <a:t>个</a:t>
            </a:r>
            <a:r>
              <a:rPr lang="zh-CN" altLang="en-US" sz="2000" b="1" kern="100" dirty="0" smtClean="0">
                <a:latin typeface="微软雅黑" panose="020B0503020204020204" pitchFamily="34" charset="-122"/>
                <a:ea typeface="微软雅黑" panose="020B0503020204020204" pitchFamily="34" charset="-122"/>
              </a:rPr>
              <a:t>报时</a:t>
            </a:r>
            <a:r>
              <a:rPr lang="zh-CN" altLang="zh-CN" sz="2000" b="1" kern="100" dirty="0" smtClean="0">
                <a:latin typeface="微软雅黑" panose="020B0503020204020204" pitchFamily="34" charset="-122"/>
                <a:ea typeface="微软雅黑" panose="020B0503020204020204" pitchFamily="34" charset="-122"/>
              </a:rPr>
              <a:t>的</a:t>
            </a:r>
            <a:r>
              <a:rPr lang="zh-CN" altLang="en-US" sz="2000" b="1" kern="100" dirty="0" smtClean="0">
                <a:latin typeface="微软雅黑" panose="020B0503020204020204" pitchFamily="34" charset="-122"/>
                <a:ea typeface="微软雅黑" panose="020B0503020204020204" pitchFamily="34" charset="-122"/>
              </a:rPr>
              <a:t>话题</a:t>
            </a:r>
            <a:r>
              <a:rPr lang="zh-CN" altLang="zh-CN" sz="2000" b="1" kern="100" dirty="0" smtClean="0">
                <a:latin typeface="微软雅黑" panose="020B0503020204020204" pitchFamily="34" charset="-122"/>
                <a:ea typeface="微软雅黑" panose="020B0503020204020204" pitchFamily="34" charset="-122"/>
              </a:rPr>
              <a:t>样</a:t>
            </a:r>
            <a:r>
              <a:rPr lang="zh-CN" altLang="zh-CN" sz="2000" b="1" kern="100" dirty="0" smtClean="0">
                <a:latin typeface="微软雅黑" panose="020B0503020204020204" pitchFamily="34" charset="-122"/>
                <a:ea typeface="微软雅黑" panose="020B0503020204020204" pitchFamily="34" charset="-122"/>
              </a:rPr>
              <a:t>例，</a:t>
            </a:r>
            <a:r>
              <a:rPr lang="zh-CN" altLang="zh-CN" sz="2000" b="1" kern="100" dirty="0" smtClean="0">
                <a:latin typeface="微软雅黑" panose="020B0503020204020204" pitchFamily="34" charset="-122"/>
                <a:ea typeface="微软雅黑" panose="020B0503020204020204" pitchFamily="34" charset="-122"/>
              </a:rPr>
              <a:t>实现</a:t>
            </a:r>
            <a:r>
              <a:rPr lang="zh-CN" altLang="en-US" sz="2000" b="1" kern="100" dirty="0" smtClean="0">
                <a:latin typeface="微软雅黑" panose="020B0503020204020204" pitchFamily="34" charset="-122"/>
                <a:ea typeface="微软雅黑" panose="020B0503020204020204" pitchFamily="34" charset="-122"/>
              </a:rPr>
              <a:t>实时报告时间</a:t>
            </a:r>
            <a:r>
              <a:rPr lang="zh-CN" altLang="zh-CN" sz="2000" b="1" kern="100" dirty="0" smtClean="0">
                <a:latin typeface="微软雅黑" panose="020B0503020204020204" pitchFamily="34" charset="-122"/>
                <a:ea typeface="微软雅黑" panose="020B0503020204020204" pitchFamily="34" charset="-122"/>
              </a:rPr>
              <a:t>的</a:t>
            </a:r>
            <a:r>
              <a:rPr lang="zh-CN" altLang="zh-CN" sz="2000" b="1" kern="100" dirty="0" smtClean="0">
                <a:latin typeface="微软雅黑" panose="020B0503020204020204" pitchFamily="34" charset="-122"/>
                <a:ea typeface="微软雅黑" panose="020B0503020204020204" pitchFamily="34" charset="-122"/>
              </a:rPr>
              <a:t>功能</a:t>
            </a:r>
            <a:r>
              <a:rPr lang="zh-CN" altLang="zh-CN" sz="2000" b="1" kern="100" dirty="0" smtClean="0">
                <a:latin typeface="微软雅黑" panose="020B0503020204020204" pitchFamily="34" charset="-122"/>
                <a:ea typeface="微软雅黑" panose="020B0503020204020204" pitchFamily="34" charset="-122"/>
              </a:rPr>
              <a:t>；</a:t>
            </a:r>
            <a:endParaRPr lang="en-US" altLang="zh-CN" sz="2000" b="1" kern="100" dirty="0" smtClean="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charset="0"/>
              <a:buChar char="Ø"/>
            </a:pPr>
            <a:r>
              <a:rPr lang="zh-CN" altLang="en-US" sz="2000" b="1" kern="100" smtClean="0">
                <a:latin typeface="微软雅黑" panose="020B0503020204020204" pitchFamily="34" charset="-122"/>
                <a:ea typeface="微软雅黑" panose="020B0503020204020204" pitchFamily="34" charset="-122"/>
              </a:rPr>
              <a:t>自己编写</a:t>
            </a:r>
            <a:r>
              <a:rPr lang="zh-CN" altLang="en-US" sz="2000" b="1" kern="100">
                <a:latin typeface="微软雅黑" panose="020B0503020204020204" pitchFamily="34" charset="-122"/>
                <a:ea typeface="微软雅黑" panose="020B0503020204020204" pitchFamily="34" charset="-122"/>
              </a:rPr>
              <a:t>发布</a:t>
            </a:r>
            <a:r>
              <a:rPr lang="zh-CN" altLang="en-US" sz="2000" b="1" kern="100" smtClean="0">
                <a:latin typeface="微软雅黑" panose="020B0503020204020204" pitchFamily="34" charset="-122"/>
                <a:ea typeface="微软雅黑" panose="020B0503020204020204" pitchFamily="34" charset="-122"/>
              </a:rPr>
              <a:t>端和</a:t>
            </a:r>
            <a:r>
              <a:rPr lang="zh-CN" altLang="en-US" sz="2000" b="1" kern="100">
                <a:latin typeface="微软雅黑" panose="020B0503020204020204" pitchFamily="34" charset="-122"/>
                <a:ea typeface="微软雅黑" panose="020B0503020204020204" pitchFamily="34" charset="-122"/>
              </a:rPr>
              <a:t>订阅</a:t>
            </a:r>
            <a:r>
              <a:rPr lang="zh-CN" altLang="en-US" sz="2000" b="1" kern="100" smtClean="0">
                <a:latin typeface="微软雅黑" panose="020B0503020204020204" pitchFamily="34" charset="-122"/>
                <a:ea typeface="微软雅黑" panose="020B0503020204020204" pitchFamily="34" charset="-122"/>
              </a:rPr>
              <a:t>端</a:t>
            </a:r>
            <a:r>
              <a:rPr lang="zh-CN" altLang="en-US" sz="2000" b="1" kern="100" dirty="0" smtClean="0">
                <a:latin typeface="微软雅黑" panose="020B0503020204020204" pitchFamily="34" charset="-122"/>
                <a:ea typeface="微软雅黑" panose="020B0503020204020204" pitchFamily="34" charset="-122"/>
              </a:rPr>
              <a:t>代码</a:t>
            </a:r>
          </a:p>
          <a:p>
            <a:pPr marL="342900" lvl="0" indent="-342900" algn="just">
              <a:lnSpc>
                <a:spcPct val="150000"/>
              </a:lnSpc>
              <a:spcAft>
                <a:spcPts val="0"/>
              </a:spcAft>
              <a:buFont typeface="Wingdings" panose="05000000000000000000" charset="0"/>
              <a:buChar char="Ø"/>
            </a:pPr>
            <a:r>
              <a:rPr lang="zh-CN" altLang="en-US" sz="2000" b="1" kern="100" dirty="0" smtClean="0">
                <a:latin typeface="微软雅黑" panose="020B0503020204020204" pitchFamily="34" charset="-122"/>
                <a:ea typeface="微软雅黑" panose="020B0503020204020204" pitchFamily="34" charset="-122"/>
              </a:rPr>
              <a:t>可参考</a:t>
            </a:r>
            <a:r>
              <a:rPr lang="en-US" altLang="zh-CN" sz="2000" b="1" kern="100" dirty="0" smtClean="0">
                <a:latin typeface="微软雅黑" panose="020B0503020204020204" pitchFamily="34" charset="-122"/>
                <a:ea typeface="微软雅黑" panose="020B0503020204020204" pitchFamily="34" charset="-122"/>
              </a:rPr>
              <a:t>ROSwiki</a:t>
            </a:r>
            <a:r>
              <a:rPr lang="zh-CN" altLang="en-US" sz="2000" b="1" kern="100" dirty="0" smtClean="0">
                <a:latin typeface="微软雅黑" panose="020B0503020204020204" pitchFamily="34" charset="-122"/>
                <a:ea typeface="微软雅黑" panose="020B0503020204020204" pitchFamily="34" charset="-122"/>
              </a:rPr>
              <a:t>上的教程</a:t>
            </a:r>
            <a:endParaRPr lang="zh-CN" altLang="zh-CN" sz="2000" b="1" kern="100" dirty="0" smtClean="0">
              <a:latin typeface="微软雅黑" panose="020B0503020204020204" pitchFamily="34" charset="-122"/>
              <a:ea typeface="微软雅黑" panose="020B0503020204020204" pitchFamily="34" charset="-122"/>
            </a:endParaRPr>
          </a:p>
          <a:p>
            <a:pPr lvl="0" indent="0" algn="just">
              <a:lnSpc>
                <a:spcPct val="150000"/>
              </a:lnSpc>
              <a:spcAft>
                <a:spcPts val="0"/>
              </a:spcAft>
              <a:buFont typeface="Wingdings" panose="05000000000000000000"/>
              <a:buNone/>
            </a:pPr>
            <a:r>
              <a:rPr lang="zh-CN" altLang="zh-CN" sz="2800" b="1" kern="100" dirty="0" smtClean="0">
                <a:latin typeface="微软雅黑" panose="020B0503020204020204" pitchFamily="34" charset="-122"/>
                <a:ea typeface="微软雅黑" panose="020B0503020204020204" pitchFamily="34" charset="-122"/>
              </a:rPr>
              <a:t>     </a:t>
            </a:r>
          </a:p>
          <a:p>
            <a:pPr lvl="1" algn="just">
              <a:lnSpc>
                <a:spcPct val="150000"/>
              </a:lnSpc>
              <a:spcAft>
                <a:spcPts val="0"/>
              </a:spcAft>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2897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800" b="1" noProof="1" smtClean="0"/>
              <a:t>背景知识</a:t>
            </a:r>
            <a:endParaRPr lang="en-US" altLang="zh-CN" sz="2800" b="1" noProof="1"/>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142" y="2632121"/>
            <a:ext cx="6844473" cy="1340670"/>
          </a:xfrm>
          <a:prstGeom prst="rect">
            <a:avLst/>
          </a:prstGeom>
        </p:spPr>
      </p:pic>
    </p:spTree>
    <p:extLst>
      <p:ext uri="{BB962C8B-B14F-4D97-AF65-F5344CB8AC3E}">
        <p14:creationId xmlns:p14="http://schemas.microsoft.com/office/powerpoint/2010/main" val="1493046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800" b="1" noProof="1" smtClean="0"/>
              <a:t>背景知识</a:t>
            </a:r>
            <a:endParaRPr lang="en-US" altLang="zh-CN" sz="2800" b="1" noProof="1"/>
          </a:p>
        </p:txBody>
      </p:sp>
      <p:sp>
        <p:nvSpPr>
          <p:cNvPr id="2" name="矩形 1"/>
          <p:cNvSpPr/>
          <p:nvPr/>
        </p:nvSpPr>
        <p:spPr>
          <a:xfrm>
            <a:off x="1622490" y="2454210"/>
            <a:ext cx="9405256" cy="2862322"/>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Topic</a:t>
            </a:r>
            <a:r>
              <a:rPr lang="zh-CN" altLang="zh-CN" sz="2400" dirty="0" smtClean="0">
                <a:latin typeface="微软雅黑" panose="020B0503020204020204" pitchFamily="34" charset="-122"/>
                <a:ea typeface="微软雅黑" panose="020B0503020204020204" pitchFamily="34" charset="-122"/>
              </a:rPr>
              <a:t>包括两部分</a:t>
            </a:r>
            <a:r>
              <a:rPr lang="en-US" altLang="zh-CN"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一部分是</a:t>
            </a:r>
            <a:r>
              <a:rPr lang="zh-CN" altLang="en-US" sz="2400" dirty="0" smtClean="0">
                <a:latin typeface="微软雅黑" panose="020B0503020204020204" pitchFamily="34" charset="-122"/>
                <a:ea typeface="微软雅黑" panose="020B0503020204020204" pitchFamily="34" charset="-122"/>
              </a:rPr>
              <a:t>发布者</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Publiser</a:t>
            </a:r>
            <a:r>
              <a:rPr lang="en-US" altLang="zh-CN"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另一部分是</a:t>
            </a:r>
            <a:r>
              <a:rPr lang="zh-CN" altLang="en-US" sz="2400" dirty="0" smtClean="0">
                <a:latin typeface="微软雅黑" panose="020B0503020204020204" pitchFamily="34" charset="-122"/>
                <a:ea typeface="微软雅黑" panose="020B0503020204020204" pitchFamily="34" charset="-122"/>
              </a:rPr>
              <a:t>订阅者</a:t>
            </a:r>
            <a:r>
              <a:rPr lang="en-US" altLang="zh-CN" sz="2400" dirty="0" smtClean="0">
                <a:latin typeface="微软雅黑" panose="020B0503020204020204" pitchFamily="34" charset="-122"/>
                <a:ea typeface="微软雅黑" panose="020B0503020204020204" pitchFamily="34" charset="-122"/>
              </a:rPr>
              <a:t>(Subscriber)</a:t>
            </a:r>
            <a:r>
              <a:rPr lang="zh-CN" altLang="zh-CN" sz="2400" dirty="0" smtClean="0">
                <a:latin typeface="微软雅黑" panose="020B0503020204020204" pitchFamily="34" charset="-122"/>
                <a:ea typeface="微软雅黑" panose="020B0503020204020204" pitchFamily="34" charset="-122"/>
              </a:rPr>
              <a:t>。这时</a:t>
            </a:r>
            <a:r>
              <a:rPr lang="zh-CN" altLang="en-US" sz="2400" dirty="0" smtClean="0">
                <a:latin typeface="微软雅黑" panose="020B0503020204020204" pitchFamily="34" charset="-122"/>
                <a:ea typeface="微软雅黑" panose="020B0503020204020204" pitchFamily="34" charset="-122"/>
              </a:rPr>
              <a:t>发布者</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Publiser</a:t>
            </a:r>
            <a:r>
              <a:rPr lang="en-US" altLang="zh-CN"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就会发</a:t>
            </a:r>
            <a:r>
              <a:rPr lang="zh-CN" altLang="en-US" sz="2400" dirty="0" smtClean="0">
                <a:latin typeface="微软雅黑" panose="020B0503020204020204" pitchFamily="34" charset="-122"/>
                <a:ea typeface="微软雅黑" panose="020B0503020204020204" pitchFamily="34" charset="-122"/>
              </a:rPr>
              <a:t>布</a:t>
            </a:r>
            <a:r>
              <a:rPr lang="zh-CN" altLang="zh-CN" sz="2400" dirty="0" smtClean="0">
                <a:latin typeface="微软雅黑" panose="020B0503020204020204" pitchFamily="34" charset="-122"/>
                <a:ea typeface="微软雅黑" panose="020B0503020204020204" pitchFamily="34" charset="-122"/>
              </a:rPr>
              <a:t>一个</a:t>
            </a:r>
            <a:r>
              <a:rPr lang="en-US" altLang="zh-CN" sz="2400" dirty="0" smtClean="0">
                <a:latin typeface="微软雅黑" panose="020B0503020204020204" pitchFamily="34" charset="-122"/>
                <a:ea typeface="微软雅黑" panose="020B0503020204020204" pitchFamily="34" charset="-122"/>
              </a:rPr>
              <a:t>topic</a:t>
            </a:r>
            <a:r>
              <a:rPr lang="zh-CN"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发布者这样一直往</a:t>
            </a:r>
            <a:r>
              <a:rPr lang="en-US" altLang="zh-CN" sz="2400" dirty="0" smtClean="0">
                <a:latin typeface="微软雅黑" panose="020B0503020204020204" pitchFamily="34" charset="-122"/>
                <a:ea typeface="微软雅黑" panose="020B0503020204020204" pitchFamily="34" charset="-122"/>
              </a:rPr>
              <a:t>topic</a:t>
            </a:r>
            <a:r>
              <a:rPr lang="zh-CN" altLang="en-US" sz="2400" dirty="0" smtClean="0">
                <a:latin typeface="微软雅黑" panose="020B0503020204020204" pitchFamily="34" charset="-122"/>
                <a:ea typeface="微软雅黑" panose="020B0503020204020204" pitchFamily="34" charset="-122"/>
              </a:rPr>
              <a:t>上发布消息</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然后订阅者</a:t>
            </a:r>
            <a:r>
              <a:rPr lang="en-US" altLang="zh-CN" sz="2400" dirty="0" smtClean="0">
                <a:latin typeface="微软雅黑" panose="020B0503020204020204" pitchFamily="34" charset="-122"/>
                <a:ea typeface="微软雅黑" panose="020B0503020204020204" pitchFamily="34" charset="-122"/>
              </a:rPr>
              <a:t>(Subscriber)</a:t>
            </a:r>
            <a:r>
              <a:rPr lang="zh-CN" altLang="en-US" sz="2400" dirty="0" smtClean="0">
                <a:latin typeface="微软雅黑" panose="020B0503020204020204" pitchFamily="34" charset="-122"/>
                <a:ea typeface="微软雅黑" panose="020B0503020204020204" pitchFamily="34" charset="-122"/>
              </a:rPr>
              <a:t>一直不停的接收来自</a:t>
            </a:r>
            <a:r>
              <a:rPr lang="en-US" altLang="zh-CN" sz="2400" dirty="0" smtClean="0">
                <a:latin typeface="微软雅黑" panose="020B0503020204020204" pitchFamily="34" charset="-122"/>
                <a:ea typeface="微软雅黑" panose="020B0503020204020204" pitchFamily="34" charset="-122"/>
              </a:rPr>
              <a:t>topic</a:t>
            </a:r>
            <a:r>
              <a:rPr lang="zh-CN" altLang="en-US" sz="2400" dirty="0" smtClean="0">
                <a:latin typeface="微软雅黑" panose="020B0503020204020204" pitchFamily="34" charset="-122"/>
                <a:ea typeface="微软雅黑" panose="020B0503020204020204" pitchFamily="34" charset="-122"/>
              </a:rPr>
              <a:t>上的消息，</a:t>
            </a:r>
            <a:r>
              <a:rPr lang="zh-CN" altLang="zh-CN" sz="2400" dirty="0" smtClean="0">
                <a:latin typeface="微软雅黑" panose="020B0503020204020204" pitchFamily="34" charset="-122"/>
                <a:ea typeface="微软雅黑" panose="020B0503020204020204" pitchFamily="34" charset="-122"/>
              </a:rPr>
              <a:t>通过类似“</a:t>
            </a:r>
            <a:r>
              <a:rPr lang="zh-CN" altLang="en-US" sz="2400" dirty="0" smtClean="0">
                <a:latin typeface="微软雅黑" panose="020B0503020204020204" pitchFamily="34" charset="-122"/>
                <a:ea typeface="微软雅黑" panose="020B0503020204020204" pitchFamily="34" charset="-122"/>
              </a:rPr>
              <a:t>发布</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订阅</a:t>
            </a:r>
            <a:r>
              <a:rPr lang="zh-CN" altLang="zh-CN" sz="2400" dirty="0" smtClean="0">
                <a:latin typeface="微软雅黑" panose="020B0503020204020204" pitchFamily="34" charset="-122"/>
                <a:ea typeface="微软雅黑" panose="020B0503020204020204" pitchFamily="34" charset="-122"/>
              </a:rPr>
              <a:t>”的机制完成整个</a:t>
            </a:r>
            <a:r>
              <a:rPr lang="zh-CN" altLang="en-US" sz="2400" dirty="0" smtClean="0">
                <a:latin typeface="微软雅黑" panose="020B0503020204020204" pitchFamily="34" charset="-122"/>
                <a:ea typeface="微软雅黑" panose="020B0503020204020204" pitchFamily="34" charset="-122"/>
              </a:rPr>
              <a:t>消息</a:t>
            </a:r>
            <a:r>
              <a:rPr lang="zh-CN" altLang="zh-CN" sz="2400" dirty="0" smtClean="0">
                <a:latin typeface="微软雅黑" panose="020B0503020204020204" pitchFamily="34" charset="-122"/>
                <a:ea typeface="微软雅黑" panose="020B0503020204020204" pitchFamily="34" charset="-122"/>
              </a:rPr>
              <a:t>通信。</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43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94000" y="3022600"/>
            <a:ext cx="7251699" cy="584775"/>
          </a:xfrm>
          <a:prstGeom prst="rect">
            <a:avLst/>
          </a:prstGeom>
        </p:spPr>
        <p:txBody>
          <a:bodyPr wrap="square">
            <a:spAutoFit/>
          </a:bodyPr>
          <a:lstStyle/>
          <a:p>
            <a:pPr algn="ctr" fontAlgn="auto"/>
            <a:r>
              <a:rPr lang="zh-CN" altLang="en-US" sz="3200" b="1" noProof="1" smtClean="0"/>
              <a:t>任务</a:t>
            </a:r>
            <a:r>
              <a:rPr lang="zh-CN" altLang="en-US" sz="3200" b="1" noProof="1"/>
              <a:t>二</a:t>
            </a:r>
            <a:r>
              <a:rPr lang="zh-CN" altLang="en-US" sz="3200" b="1" noProof="1" smtClean="0"/>
              <a:t>：</a:t>
            </a:r>
            <a:r>
              <a:rPr lang="en-US" altLang="zh-CN" sz="3200" b="1" noProof="1" smtClean="0"/>
              <a:t>gps_demo</a:t>
            </a:r>
            <a:endParaRPr lang="en-US" altLang="zh-CN" sz="3200" b="1" noProof="1"/>
          </a:p>
        </p:txBody>
      </p:sp>
    </p:spTree>
    <p:extLst>
      <p:ext uri="{BB962C8B-B14F-4D97-AF65-F5344CB8AC3E}">
        <p14:creationId xmlns:p14="http://schemas.microsoft.com/office/powerpoint/2010/main" val="59961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任务二：</a:t>
            </a:r>
            <a:r>
              <a:rPr lang="en-US" altLang="zh-CN" sz="2400" b="1" noProof="1" smtClean="0"/>
              <a:t>gps_demo</a:t>
            </a:r>
            <a:endParaRPr lang="en-US" altLang="zh-CN" sz="2400" b="1" noProof="1"/>
          </a:p>
        </p:txBody>
      </p:sp>
      <p:sp>
        <p:nvSpPr>
          <p:cNvPr id="6" name="矩形 5"/>
          <p:cNvSpPr/>
          <p:nvPr/>
        </p:nvSpPr>
        <p:spPr>
          <a:xfrm>
            <a:off x="1195868" y="1656183"/>
            <a:ext cx="2031325"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smtClean="0">
                <a:ln>
                  <a:noFill/>
                </a:ln>
                <a:effectLst>
                  <a:outerShdw blurRad="38100" dist="38100" dir="2700000" algn="tl">
                    <a:srgbClr val="000000"/>
                  </a:outerShdw>
                </a:effectLst>
                <a:uLnTx/>
                <a:uFillTx/>
                <a:latin typeface="Arial Narrow"/>
                <a:ea typeface="黑体"/>
                <a:cs typeface="+mj-cs"/>
              </a:rPr>
              <a:t>任务描述</a:t>
            </a:r>
            <a:endParaRPr kumimoji="0" lang="zh-CN" altLang="en-US" sz="2400" i="0" u="none" strike="noStrike" kern="0" cap="none" spc="0" normalizeH="0" baseline="0" noProof="0" dirty="0" smtClean="0">
              <a:ln>
                <a:noFill/>
              </a:ln>
              <a:effectLst/>
              <a:uLnTx/>
              <a:uFillTx/>
            </a:endParaRPr>
          </a:p>
        </p:txBody>
      </p:sp>
      <p:sp>
        <p:nvSpPr>
          <p:cNvPr id="7" name="矩形 6"/>
          <p:cNvSpPr/>
          <p:nvPr/>
        </p:nvSpPr>
        <p:spPr>
          <a:xfrm>
            <a:off x="1558211" y="2342549"/>
            <a:ext cx="7800392" cy="2677656"/>
          </a:xfrm>
          <a:prstGeom prst="rect">
            <a:avLst/>
          </a:prstGeom>
        </p:spPr>
        <p:txBody>
          <a:bodyPr wrap="square">
            <a:spAutoFit/>
          </a:bodyPr>
          <a:lstStyle/>
          <a:p>
            <a:pPr algn="just">
              <a:lnSpc>
                <a:spcPct val="150000"/>
              </a:lnSpc>
            </a:pPr>
            <a:r>
              <a:rPr lang="zh-CN" altLang="en-US" sz="2800" kern="100" dirty="0" smtClean="0">
                <a:latin typeface="Times New Roman"/>
                <a:ea typeface="宋体"/>
              </a:rPr>
              <a:t>       编</a:t>
            </a:r>
            <a:r>
              <a:rPr lang="zh-CN" altLang="zh-CN" sz="2800" kern="100" dirty="0" smtClean="0">
                <a:latin typeface="Times New Roman"/>
                <a:ea typeface="宋体"/>
              </a:rPr>
              <a:t>写一个简单的</a:t>
            </a:r>
            <a:r>
              <a:rPr lang="zh-CN" altLang="en-US" sz="2800" dirty="0" smtClean="0">
                <a:latin typeface="微软雅黑" panose="020B0503020204020204" pitchFamily="34" charset="-122"/>
                <a:ea typeface="微软雅黑" panose="020B0503020204020204" pitchFamily="34" charset="-122"/>
              </a:rPr>
              <a:t>发布者</a:t>
            </a:r>
            <a:r>
              <a:rPr lang="en-US" altLang="zh-CN" sz="2800" dirty="0" smtClean="0">
                <a:latin typeface="微软雅黑" panose="020B0503020204020204" pitchFamily="34" charset="-122"/>
                <a:ea typeface="微软雅黑" panose="020B0503020204020204" pitchFamily="34" charset="-122"/>
              </a:rPr>
              <a:t>(Publisher)</a:t>
            </a:r>
            <a:r>
              <a:rPr lang="zh-CN" altLang="zh-CN" sz="2800" kern="100" dirty="0" smtClean="0">
                <a:latin typeface="Times New Roman"/>
                <a:ea typeface="宋体"/>
              </a:rPr>
              <a:t>和</a:t>
            </a:r>
            <a:r>
              <a:rPr lang="zh-CN" altLang="en-US" sz="2800" dirty="0" smtClean="0">
                <a:latin typeface="微软雅黑" panose="020B0503020204020204" pitchFamily="34" charset="-122"/>
                <a:ea typeface="微软雅黑" panose="020B0503020204020204" pitchFamily="34" charset="-122"/>
              </a:rPr>
              <a:t>订阅者</a:t>
            </a:r>
            <a:r>
              <a:rPr lang="en-US" altLang="zh-CN" sz="2800" dirty="0" smtClean="0">
                <a:latin typeface="微软雅黑" panose="020B0503020204020204" pitchFamily="34" charset="-122"/>
                <a:ea typeface="微软雅黑" panose="020B0503020204020204" pitchFamily="34" charset="-122"/>
              </a:rPr>
              <a:t>(Subscriber) </a:t>
            </a:r>
            <a:r>
              <a:rPr lang="zh-CN" altLang="zh-CN" sz="2800" kern="100" dirty="0" smtClean="0">
                <a:latin typeface="Times New Roman"/>
                <a:ea typeface="宋体"/>
              </a:rPr>
              <a:t>，</a:t>
            </a:r>
            <a:r>
              <a:rPr lang="zh-CN" altLang="en-US" sz="2800" kern="100" dirty="0" smtClean="0">
                <a:latin typeface="Times New Roman"/>
                <a:ea typeface="宋体"/>
              </a:rPr>
              <a:t>发布者发布</a:t>
            </a:r>
            <a:r>
              <a:rPr lang="en-US" altLang="zh-CN" sz="2800" kern="100" dirty="0" err="1" smtClean="0">
                <a:latin typeface="Times New Roman"/>
                <a:ea typeface="宋体"/>
              </a:rPr>
              <a:t>gps</a:t>
            </a:r>
            <a:r>
              <a:rPr lang="zh-CN" altLang="en-US" sz="2800" kern="100" dirty="0" smtClean="0">
                <a:latin typeface="Times New Roman"/>
                <a:ea typeface="宋体"/>
              </a:rPr>
              <a:t>位置和状态的信息</a:t>
            </a:r>
            <a:r>
              <a:rPr lang="zh-CN" altLang="zh-CN" sz="2800" kern="100" dirty="0" smtClean="0">
                <a:latin typeface="Times New Roman"/>
                <a:ea typeface="宋体"/>
              </a:rPr>
              <a:t>，</a:t>
            </a:r>
            <a:r>
              <a:rPr lang="zh-CN" altLang="en-US" sz="2800" kern="100" dirty="0" smtClean="0">
                <a:latin typeface="Times New Roman"/>
                <a:ea typeface="宋体"/>
              </a:rPr>
              <a:t>订阅者打印出该点到原点位置信息</a:t>
            </a:r>
            <a:r>
              <a:rPr lang="zh-CN" altLang="zh-CN" sz="2800" kern="100" dirty="0" smtClean="0">
                <a:latin typeface="Times New Roman"/>
                <a:ea typeface="宋体"/>
              </a:rPr>
              <a:t>。</a:t>
            </a:r>
          </a:p>
          <a:p>
            <a:pPr algn="just">
              <a:lnSpc>
                <a:spcPct val="150000"/>
              </a:lnSpc>
              <a:spcAft>
                <a:spcPts val="0"/>
              </a:spcAft>
            </a:pPr>
            <a:endParaRPr lang="zh-CN" altLang="zh-CN" sz="2800" kern="100" dirty="0">
              <a:effectLst/>
              <a:latin typeface="Times New Roman"/>
              <a:ea typeface="宋体"/>
            </a:endParaRPr>
          </a:p>
        </p:txBody>
      </p:sp>
    </p:spTree>
    <p:extLst>
      <p:ext uri="{BB962C8B-B14F-4D97-AF65-F5344CB8AC3E}">
        <p14:creationId xmlns:p14="http://schemas.microsoft.com/office/powerpoint/2010/main" val="518115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任务二：</a:t>
            </a:r>
            <a:r>
              <a:rPr lang="en-US" altLang="zh-CN" sz="2400" b="1" noProof="1" smtClean="0"/>
              <a:t>gps_demo</a:t>
            </a:r>
            <a:endParaRPr lang="en-US" altLang="zh-CN" sz="2400" b="1" noProof="1"/>
          </a:p>
        </p:txBody>
      </p:sp>
      <p:sp>
        <p:nvSpPr>
          <p:cNvPr id="6" name="矩形 5"/>
          <p:cNvSpPr/>
          <p:nvPr/>
        </p:nvSpPr>
        <p:spPr>
          <a:xfrm>
            <a:off x="915950" y="1384335"/>
            <a:ext cx="2031325"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smtClean="0">
                <a:ln>
                  <a:noFill/>
                </a:ln>
                <a:effectLst>
                  <a:outerShdw blurRad="38100" dist="38100" dir="2700000" algn="tl">
                    <a:srgbClr val="000000"/>
                  </a:outerShdw>
                </a:effectLst>
                <a:uLnTx/>
                <a:uFillTx/>
                <a:latin typeface="Arial Narrow"/>
                <a:ea typeface="黑体"/>
                <a:cs typeface="+mj-cs"/>
              </a:rPr>
              <a:t>任务要点</a:t>
            </a:r>
            <a:endParaRPr kumimoji="0" lang="zh-CN" altLang="en-US" sz="2400" i="0" u="none" strike="noStrike" kern="0" cap="none" spc="0" normalizeH="0" baseline="0" noProof="0" dirty="0" smtClean="0">
              <a:ln>
                <a:noFill/>
              </a:ln>
              <a:effectLst/>
              <a:uLnTx/>
              <a:uFillTx/>
            </a:endParaRPr>
          </a:p>
        </p:txBody>
      </p:sp>
      <p:sp>
        <p:nvSpPr>
          <p:cNvPr id="7" name="矩形 6"/>
          <p:cNvSpPr/>
          <p:nvPr/>
        </p:nvSpPr>
        <p:spPr>
          <a:xfrm>
            <a:off x="1558211" y="2030666"/>
            <a:ext cx="9619862" cy="3600986"/>
          </a:xfrm>
          <a:prstGeom prst="rect">
            <a:avLst/>
          </a:prstGeom>
        </p:spPr>
        <p:txBody>
          <a:bodyPr wrap="square">
            <a:spAutoFit/>
          </a:bodyPr>
          <a:lstStyle/>
          <a:p>
            <a:pPr marL="342900" lvl="0" indent="-342900" algn="just" hangingPunct="0">
              <a:lnSpc>
                <a:spcPct val="150000"/>
              </a:lnSpc>
              <a:spcAft>
                <a:spcPts val="0"/>
              </a:spcAft>
              <a:buFont typeface="Wingdings"/>
              <a:buChar char=""/>
            </a:pPr>
            <a:r>
              <a:rPr lang="en-US" altLang="zh-CN" sz="2800" b="1" kern="100" dirty="0" smtClean="0">
                <a:latin typeface="微软雅黑" panose="020B0503020204020204" pitchFamily="34" charset="-122"/>
                <a:ea typeface="微软雅黑" panose="020B0503020204020204" pitchFamily="34" charset="-122"/>
                <a:cs typeface="宋体"/>
              </a:rPr>
              <a:t>1</a:t>
            </a:r>
            <a:r>
              <a:rPr lang="en-US" altLang="zh-CN" sz="2800" b="1" kern="100" dirty="0">
                <a:latin typeface="微软雅黑" panose="020B0503020204020204" pitchFamily="34" charset="-122"/>
                <a:ea typeface="微软雅黑" panose="020B0503020204020204" pitchFamily="34" charset="-122"/>
                <a:cs typeface="宋体"/>
              </a:rPr>
              <a:t>.</a:t>
            </a:r>
            <a:r>
              <a:rPr lang="zh-CN" altLang="zh-CN" sz="2800" b="1" kern="100" dirty="0">
                <a:latin typeface="微软雅黑" panose="020B0503020204020204" pitchFamily="34" charset="-122"/>
                <a:ea typeface="微软雅黑" panose="020B0503020204020204" pitchFamily="34" charset="-122"/>
                <a:cs typeface="宋体"/>
              </a:rPr>
              <a:t>创建一个名</a:t>
            </a:r>
            <a:r>
              <a:rPr lang="zh-CN" altLang="zh-CN" sz="2800" b="1" kern="100" dirty="0" smtClean="0">
                <a:latin typeface="微软雅黑" panose="020B0503020204020204" pitchFamily="34" charset="-122"/>
                <a:ea typeface="微软雅黑" panose="020B0503020204020204" pitchFamily="34" charset="-122"/>
                <a:cs typeface="宋体"/>
              </a:rPr>
              <a:t>为</a:t>
            </a:r>
            <a:r>
              <a:rPr lang="en-US" altLang="zh-CN" sz="2800" b="1" kern="100" dirty="0" err="1">
                <a:latin typeface="微软雅黑" panose="020B0503020204020204" pitchFamily="34" charset="-122"/>
                <a:ea typeface="微软雅黑" panose="020B0503020204020204" pitchFamily="34" charset="-122"/>
                <a:cs typeface="宋体"/>
              </a:rPr>
              <a:t>topic</a:t>
            </a:r>
            <a:r>
              <a:rPr lang="en-US" altLang="zh-CN" sz="2800" b="1" kern="100" dirty="0" err="1" smtClean="0">
                <a:latin typeface="微软雅黑" panose="020B0503020204020204" pitchFamily="34" charset="-122"/>
                <a:ea typeface="微软雅黑" panose="020B0503020204020204" pitchFamily="34" charset="-122"/>
                <a:cs typeface="宋体"/>
              </a:rPr>
              <a:t>_rospy_demo</a:t>
            </a:r>
            <a:r>
              <a:rPr lang="zh-CN" altLang="zh-CN" sz="2800" b="1" kern="100" dirty="0">
                <a:latin typeface="微软雅黑" panose="020B0503020204020204" pitchFamily="34" charset="-122"/>
                <a:ea typeface="微软雅黑" panose="020B0503020204020204" pitchFamily="34" charset="-122"/>
                <a:cs typeface="宋体"/>
              </a:rPr>
              <a:t>功能包：</a:t>
            </a:r>
            <a:endParaRPr lang="zh-CN" altLang="zh-CN" sz="2800" b="1" kern="100" dirty="0">
              <a:latin typeface="微软雅黑" panose="020B0503020204020204" pitchFamily="34" charset="-122"/>
              <a:ea typeface="微软雅黑" panose="020B0503020204020204" pitchFamily="34" charset="-122"/>
            </a:endParaRPr>
          </a:p>
          <a:p>
            <a:pPr marL="342900" lvl="0" indent="-342900" hangingPunct="0">
              <a:lnSpc>
                <a:spcPct val="150000"/>
              </a:lnSpc>
              <a:buSzPts val="1400"/>
              <a:buFont typeface="Symbol"/>
              <a:buChar char=""/>
              <a:tabLst>
                <a:tab pos="457200" algn="l"/>
              </a:tabLst>
            </a:pPr>
            <a:r>
              <a:rPr lang="zh-CN" altLang="zh-CN" sz="2400" kern="100" dirty="0">
                <a:latin typeface="微软雅黑" panose="020B0503020204020204" pitchFamily="34" charset="-122"/>
                <a:ea typeface="微软雅黑" panose="020B0503020204020204" pitchFamily="34" charset="-122"/>
                <a:cs typeface="宋体"/>
              </a:rPr>
              <a:t>使用</a:t>
            </a:r>
            <a:r>
              <a:rPr lang="en-US" altLang="zh-CN" sz="2000" kern="100" dirty="0" err="1">
                <a:latin typeface="微软雅黑" panose="020B0503020204020204" pitchFamily="34" charset="-122"/>
                <a:ea typeface="微软雅黑" panose="020B0503020204020204" pitchFamily="34" charset="-122"/>
                <a:cs typeface="Symbol"/>
              </a:rPr>
              <a:t>catkin_create_pkg</a:t>
            </a:r>
            <a:r>
              <a:rPr lang="zh-CN" altLang="zh-CN" sz="2400" kern="100" dirty="0">
                <a:latin typeface="微软雅黑" panose="020B0503020204020204" pitchFamily="34" charset="-122"/>
                <a:ea typeface="微软雅黑" panose="020B0503020204020204" pitchFamily="34" charset="-122"/>
                <a:cs typeface="宋体"/>
              </a:rPr>
              <a:t>命令创建功能包，编译并配置环境变量。</a:t>
            </a:r>
            <a:endParaRPr lang="zh-CN" altLang="zh-CN" sz="2400" kern="100" dirty="0">
              <a:latin typeface="微软雅黑" panose="020B0503020204020204" pitchFamily="34" charset="-122"/>
              <a:ea typeface="微软雅黑" panose="020B0503020204020204" pitchFamily="34" charset="-122"/>
              <a:cs typeface="Symbol"/>
            </a:endParaRPr>
          </a:p>
          <a:p>
            <a:pPr marL="342900" lvl="0" indent="-342900" algn="just" hangingPunct="0">
              <a:lnSpc>
                <a:spcPct val="150000"/>
              </a:lnSpc>
              <a:spcAft>
                <a:spcPts val="0"/>
              </a:spcAft>
              <a:buFont typeface="Wingdings"/>
              <a:buChar char=""/>
            </a:pPr>
            <a:r>
              <a:rPr lang="en-US" altLang="zh-CN" sz="2800" b="1" kern="100" dirty="0">
                <a:latin typeface="微软雅黑" panose="020B0503020204020204" pitchFamily="34" charset="-122"/>
                <a:ea typeface="微软雅黑" panose="020B0503020204020204" pitchFamily="34" charset="-122"/>
                <a:cs typeface="宋体"/>
              </a:rPr>
              <a:t>2.</a:t>
            </a:r>
            <a:r>
              <a:rPr lang="zh-CN" altLang="zh-CN" sz="2800" b="1" kern="100" dirty="0" smtClean="0">
                <a:latin typeface="微软雅黑" panose="020B0503020204020204" pitchFamily="34" charset="-122"/>
                <a:ea typeface="微软雅黑" panose="020B0503020204020204" pitchFamily="34" charset="-122"/>
                <a:cs typeface="宋体"/>
              </a:rPr>
              <a:t>定义</a:t>
            </a:r>
            <a:r>
              <a:rPr lang="zh-CN" altLang="en-US" sz="2800" b="1" kern="100" dirty="0" smtClean="0">
                <a:latin typeface="微软雅黑" panose="020B0503020204020204" pitchFamily="34" charset="-122"/>
                <a:ea typeface="微软雅黑" panose="020B0503020204020204" pitchFamily="34" charset="-122"/>
                <a:cs typeface="宋体"/>
              </a:rPr>
              <a:t>主题内容</a:t>
            </a:r>
            <a:r>
              <a:rPr lang="zh-CN" altLang="zh-CN" sz="2800" b="1" kern="100" dirty="0" smtClean="0">
                <a:latin typeface="微软雅黑" panose="020B0503020204020204" pitchFamily="34" charset="-122"/>
                <a:ea typeface="微软雅黑" panose="020B0503020204020204" pitchFamily="34" charset="-122"/>
                <a:cs typeface="宋体"/>
              </a:rPr>
              <a:t>：</a:t>
            </a:r>
            <a:endParaRPr lang="zh-CN" altLang="zh-CN" sz="2800" b="1" kern="100" dirty="0">
              <a:latin typeface="微软雅黑" panose="020B0503020204020204" pitchFamily="34" charset="-122"/>
              <a:ea typeface="微软雅黑" panose="020B0503020204020204" pitchFamily="34" charset="-122"/>
            </a:endParaRPr>
          </a:p>
          <a:p>
            <a:pPr marL="342900" indent="-342900" algn="just" hangingPunct="0">
              <a:lnSpc>
                <a:spcPct val="150000"/>
              </a:lnSpc>
              <a:buSzPts val="1400"/>
              <a:buFont typeface="Symbol"/>
              <a:buChar char=""/>
              <a:tabLst>
                <a:tab pos="457200" algn="l"/>
              </a:tabLst>
            </a:pPr>
            <a:r>
              <a:rPr lang="zh-CN" altLang="zh-CN" sz="2400" kern="100" dirty="0">
                <a:latin typeface="微软雅黑" panose="020B0503020204020204" pitchFamily="34" charset="-122"/>
                <a:ea typeface="微软雅黑" panose="020B0503020204020204" pitchFamily="34" charset="-122"/>
                <a:cs typeface="宋体"/>
              </a:rPr>
              <a:t>在已创建的功能包里定义新</a:t>
            </a:r>
            <a:r>
              <a:rPr lang="zh-CN" altLang="zh-CN" sz="2400" kern="100" dirty="0" smtClean="0">
                <a:latin typeface="微软雅黑" panose="020B0503020204020204" pitchFamily="34" charset="-122"/>
                <a:ea typeface="微软雅黑" panose="020B0503020204020204" pitchFamily="34" charset="-122"/>
                <a:cs typeface="宋体"/>
              </a:rPr>
              <a:t>的</a:t>
            </a:r>
            <a:r>
              <a:rPr lang="zh-CN" altLang="en-US" sz="2400" kern="100" dirty="0" smtClean="0">
                <a:latin typeface="微软雅黑" panose="020B0503020204020204" pitchFamily="34" charset="-122"/>
                <a:ea typeface="微软雅黑" panose="020B0503020204020204" pitchFamily="34" charset="-122"/>
                <a:cs typeface="宋体"/>
              </a:rPr>
              <a:t>消息类型</a:t>
            </a:r>
            <a:r>
              <a:rPr lang="en-US" altLang="zh-CN" sz="2000" b="1" noProof="1" smtClean="0"/>
              <a:t>gps</a:t>
            </a:r>
            <a:r>
              <a:rPr lang="en-US" altLang="zh-CN" sz="2000" kern="100" dirty="0" smtClean="0">
                <a:latin typeface="微软雅黑" panose="020B0503020204020204" pitchFamily="34" charset="-122"/>
                <a:ea typeface="微软雅黑" panose="020B0503020204020204" pitchFamily="34" charset="-122"/>
                <a:cs typeface="Symbol"/>
              </a:rPr>
              <a:t> </a:t>
            </a:r>
            <a:r>
              <a:rPr lang="zh-CN" altLang="zh-CN" sz="2000" kern="100" dirty="0">
                <a:latin typeface="微软雅黑" panose="020B0503020204020204" pitchFamily="34" charset="-122"/>
                <a:ea typeface="微软雅黑" panose="020B0503020204020204" pitchFamily="34" charset="-122"/>
                <a:cs typeface="Symbol"/>
              </a:rPr>
              <a:t>；</a:t>
            </a:r>
          </a:p>
          <a:p>
            <a:pPr marL="342900" lvl="0" indent="-342900" algn="just" hangingPunct="0">
              <a:lnSpc>
                <a:spcPct val="150000"/>
              </a:lnSpc>
              <a:spcAft>
                <a:spcPts val="0"/>
              </a:spcAft>
              <a:buSzPts val="1400"/>
              <a:buFont typeface="Symbol"/>
              <a:buChar char=""/>
              <a:tabLst>
                <a:tab pos="457200" algn="l"/>
              </a:tabLst>
            </a:pPr>
            <a:r>
              <a:rPr lang="zh-CN" altLang="zh-CN" sz="2400" kern="100" dirty="0" smtClean="0">
                <a:latin typeface="微软雅黑" panose="020B0503020204020204" pitchFamily="34" charset="-122"/>
                <a:ea typeface="微软雅黑" panose="020B0503020204020204" pitchFamily="34" charset="-122"/>
                <a:cs typeface="宋体"/>
              </a:rPr>
              <a:t>定义</a:t>
            </a:r>
            <a:r>
              <a:rPr lang="zh-CN" altLang="en-US" sz="2400" kern="100" dirty="0">
                <a:latin typeface="微软雅黑" panose="020B0503020204020204" pitchFamily="34" charset="-122"/>
                <a:ea typeface="微软雅黑" panose="020B0503020204020204" pitchFamily="34" charset="-122"/>
                <a:cs typeface="宋体"/>
              </a:rPr>
              <a:t>话题</a:t>
            </a:r>
            <a:r>
              <a:rPr lang="zh-CN" altLang="zh-CN" sz="2400" kern="100" dirty="0" smtClean="0">
                <a:latin typeface="微软雅黑" panose="020B0503020204020204" pitchFamily="34" charset="-122"/>
                <a:ea typeface="微软雅黑" panose="020B0503020204020204" pitchFamily="34" charset="-122"/>
                <a:cs typeface="宋体"/>
              </a:rPr>
              <a:t>的</a:t>
            </a:r>
            <a:r>
              <a:rPr lang="zh-CN" altLang="en-US" sz="2400" kern="100" dirty="0">
                <a:latin typeface="微软雅黑" panose="020B0503020204020204" pitchFamily="34" charset="-122"/>
                <a:ea typeface="微软雅黑" panose="020B0503020204020204" pitchFamily="34" charset="-122"/>
                <a:cs typeface="宋体"/>
              </a:rPr>
              <a:t>发布</a:t>
            </a:r>
            <a:r>
              <a:rPr lang="zh-CN" altLang="zh-CN" sz="2400" kern="100" dirty="0" smtClean="0">
                <a:latin typeface="微软雅黑" panose="020B0503020204020204" pitchFamily="34" charset="-122"/>
                <a:ea typeface="微软雅黑" panose="020B0503020204020204" pitchFamily="34" charset="-122"/>
                <a:cs typeface="宋体"/>
              </a:rPr>
              <a:t>部分和</a:t>
            </a:r>
            <a:r>
              <a:rPr lang="zh-CN" altLang="en-US" sz="2400" kern="100" dirty="0" smtClean="0">
                <a:latin typeface="微软雅黑" panose="020B0503020204020204" pitchFamily="34" charset="-122"/>
                <a:ea typeface="微软雅黑" panose="020B0503020204020204" pitchFamily="34" charset="-122"/>
                <a:cs typeface="宋体"/>
              </a:rPr>
              <a:t>订阅</a:t>
            </a:r>
            <a:r>
              <a:rPr lang="zh-CN" altLang="zh-CN" sz="2400" kern="100" dirty="0" smtClean="0">
                <a:latin typeface="微软雅黑" panose="020B0503020204020204" pitchFamily="34" charset="-122"/>
                <a:ea typeface="微软雅黑" panose="020B0503020204020204" pitchFamily="34" charset="-122"/>
                <a:cs typeface="宋体"/>
              </a:rPr>
              <a:t>部分</a:t>
            </a:r>
            <a:r>
              <a:rPr lang="zh-CN" altLang="zh-CN" sz="2400" kern="100" dirty="0">
                <a:latin typeface="微软雅黑" panose="020B0503020204020204" pitchFamily="34" charset="-122"/>
                <a:ea typeface="微软雅黑" panose="020B0503020204020204" pitchFamily="34" charset="-122"/>
                <a:cs typeface="宋体"/>
              </a:rPr>
              <a:t>；</a:t>
            </a:r>
            <a:endParaRPr lang="zh-CN" altLang="zh-CN" sz="2400" kern="100" dirty="0">
              <a:latin typeface="微软雅黑" panose="020B0503020204020204" pitchFamily="34" charset="-122"/>
              <a:ea typeface="微软雅黑" panose="020B0503020204020204" pitchFamily="34" charset="-122"/>
              <a:cs typeface="Symbol"/>
            </a:endParaRPr>
          </a:p>
          <a:p>
            <a:pPr marL="342900" lvl="0" indent="-342900" algn="just" hangingPunct="0">
              <a:lnSpc>
                <a:spcPct val="150000"/>
              </a:lnSpc>
              <a:spcAft>
                <a:spcPts val="0"/>
              </a:spcAft>
              <a:buSzPts val="1400"/>
              <a:buFont typeface="Symbol"/>
              <a:buChar char=""/>
              <a:tabLst>
                <a:tab pos="457200" algn="l"/>
              </a:tabLst>
            </a:pPr>
            <a:r>
              <a:rPr lang="zh-CN" altLang="zh-CN" sz="2400" kern="100" dirty="0" smtClean="0">
                <a:latin typeface="微软雅黑" panose="020B0503020204020204" pitchFamily="34" charset="-122"/>
                <a:ea typeface="微软雅黑" panose="020B0503020204020204" pitchFamily="34" charset="-122"/>
                <a:cs typeface="宋体"/>
              </a:rPr>
              <a:t>在</a:t>
            </a:r>
            <a:r>
              <a:rPr lang="en-US" altLang="zh-CN" sz="2400" kern="100" dirty="0" smtClean="0">
                <a:latin typeface="微软雅黑" panose="020B0503020204020204" pitchFamily="34" charset="-122"/>
                <a:ea typeface="微软雅黑" panose="020B0503020204020204" pitchFamily="34" charset="-122"/>
                <a:cs typeface="宋体"/>
              </a:rPr>
              <a:t>package.xml</a:t>
            </a:r>
            <a:r>
              <a:rPr lang="zh-CN" altLang="zh-CN" sz="2400" kern="100" dirty="0">
                <a:latin typeface="微软雅黑" panose="020B0503020204020204" pitchFamily="34" charset="-122"/>
                <a:ea typeface="微软雅黑" panose="020B0503020204020204" pitchFamily="34" charset="-122"/>
                <a:cs typeface="宋体"/>
              </a:rPr>
              <a:t>文件中添加依赖项并配置</a:t>
            </a:r>
            <a:r>
              <a:rPr lang="en-US" altLang="zh-CN" sz="2400" kern="100" dirty="0">
                <a:latin typeface="微软雅黑" panose="020B0503020204020204" pitchFamily="34" charset="-122"/>
                <a:ea typeface="微软雅黑" panose="020B0503020204020204" pitchFamily="34" charset="-122"/>
                <a:cs typeface="宋体"/>
              </a:rPr>
              <a:t>CMakeLists.txt</a:t>
            </a:r>
            <a:r>
              <a:rPr lang="zh-CN" altLang="zh-CN" sz="2400" kern="100" dirty="0">
                <a:latin typeface="微软雅黑" panose="020B0503020204020204" pitchFamily="34" charset="-122"/>
                <a:ea typeface="微软雅黑" panose="020B0503020204020204" pitchFamily="34" charset="-122"/>
                <a:cs typeface="宋体"/>
              </a:rPr>
              <a:t>文件</a:t>
            </a:r>
            <a:r>
              <a:rPr lang="zh-CN" altLang="zh-CN" sz="2400" kern="100" dirty="0" smtClean="0">
                <a:latin typeface="微软雅黑" panose="020B0503020204020204" pitchFamily="34" charset="-122"/>
                <a:ea typeface="微软雅黑" panose="020B0503020204020204" pitchFamily="34" charset="-122"/>
                <a:cs typeface="宋体"/>
              </a:rPr>
              <a:t>。</a:t>
            </a:r>
            <a:endParaRPr lang="zh-CN" altLang="zh-CN" sz="2400" kern="100" dirty="0">
              <a:latin typeface="微软雅黑" panose="020B0503020204020204" pitchFamily="34" charset="-122"/>
              <a:ea typeface="微软雅黑" panose="020B0503020204020204" pitchFamily="34" charset="-122"/>
              <a:cs typeface="Symbol"/>
            </a:endParaRPr>
          </a:p>
        </p:txBody>
      </p:sp>
    </p:spTree>
    <p:extLst>
      <p:ext uri="{BB962C8B-B14F-4D97-AF65-F5344CB8AC3E}">
        <p14:creationId xmlns:p14="http://schemas.microsoft.com/office/powerpoint/2010/main" val="2339132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任务二：</a:t>
            </a:r>
            <a:r>
              <a:rPr lang="en-US" altLang="zh-CN" sz="2400" b="1" noProof="1"/>
              <a:t>gps_demo</a:t>
            </a:r>
          </a:p>
        </p:txBody>
      </p:sp>
      <p:sp>
        <p:nvSpPr>
          <p:cNvPr id="6" name="矩形 5"/>
          <p:cNvSpPr/>
          <p:nvPr/>
        </p:nvSpPr>
        <p:spPr>
          <a:xfrm>
            <a:off x="915950" y="1384335"/>
            <a:ext cx="2031325"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smtClean="0">
                <a:ln>
                  <a:noFill/>
                </a:ln>
                <a:effectLst>
                  <a:outerShdw blurRad="38100" dist="38100" dir="2700000" algn="tl">
                    <a:srgbClr val="000000"/>
                  </a:outerShdw>
                </a:effectLst>
                <a:uLnTx/>
                <a:uFillTx/>
                <a:latin typeface="Arial Narrow"/>
                <a:ea typeface="黑体"/>
                <a:cs typeface="+mj-cs"/>
              </a:rPr>
              <a:t>任务要点</a:t>
            </a:r>
            <a:endParaRPr kumimoji="0" lang="zh-CN" altLang="en-US" sz="2400" i="0" u="none" strike="noStrike" kern="0" cap="none" spc="0" normalizeH="0" baseline="0" noProof="0" dirty="0" smtClean="0">
              <a:ln>
                <a:noFill/>
              </a:ln>
              <a:effectLst/>
              <a:uLnTx/>
              <a:uFillTx/>
            </a:endParaRPr>
          </a:p>
        </p:txBody>
      </p:sp>
      <p:sp>
        <p:nvSpPr>
          <p:cNvPr id="7" name="矩形 6"/>
          <p:cNvSpPr/>
          <p:nvPr/>
        </p:nvSpPr>
        <p:spPr>
          <a:xfrm>
            <a:off x="1558210" y="2030666"/>
            <a:ext cx="8836091" cy="3877985"/>
          </a:xfrm>
          <a:prstGeom prst="rect">
            <a:avLst/>
          </a:prstGeom>
        </p:spPr>
        <p:txBody>
          <a:bodyPr wrap="square">
            <a:spAutoFit/>
          </a:bodyPr>
          <a:lstStyle/>
          <a:p>
            <a:pPr marL="342900" lvl="0" indent="-342900" algn="just" hangingPunct="0">
              <a:lnSpc>
                <a:spcPct val="150000"/>
              </a:lnSpc>
              <a:spcAft>
                <a:spcPts val="0"/>
              </a:spcAft>
              <a:buFont typeface="Wingdings"/>
              <a:buChar char=""/>
            </a:pPr>
            <a:r>
              <a:rPr lang="en-US" altLang="zh-CN" sz="2800" b="1" kern="100" dirty="0">
                <a:latin typeface="微软雅黑" panose="020B0503020204020204" pitchFamily="34" charset="-122"/>
                <a:ea typeface="微软雅黑" panose="020B0503020204020204" pitchFamily="34" charset="-122"/>
                <a:cs typeface="宋体"/>
              </a:rPr>
              <a:t>3.</a:t>
            </a:r>
            <a:r>
              <a:rPr lang="zh-CN" altLang="zh-CN" sz="2800" b="1" kern="100" dirty="0" smtClean="0">
                <a:latin typeface="微软雅黑" panose="020B0503020204020204" pitchFamily="34" charset="-122"/>
                <a:ea typeface="微软雅黑" panose="020B0503020204020204" pitchFamily="34" charset="-122"/>
                <a:cs typeface="宋体"/>
              </a:rPr>
              <a:t>编写</a:t>
            </a:r>
            <a:r>
              <a:rPr lang="zh-CN" altLang="en-US" sz="2800" b="1" kern="100" dirty="0" smtClean="0">
                <a:latin typeface="微软雅黑" panose="020B0503020204020204" pitchFamily="34" charset="-122"/>
                <a:ea typeface="微软雅黑" panose="020B0503020204020204" pitchFamily="34" charset="-122"/>
                <a:cs typeface="宋体"/>
              </a:rPr>
              <a:t>发布端</a:t>
            </a:r>
            <a:r>
              <a:rPr lang="zh-CN" altLang="zh-CN" sz="2800" b="1" kern="100" dirty="0" smtClean="0">
                <a:latin typeface="微软雅黑" panose="020B0503020204020204" pitchFamily="34" charset="-122"/>
                <a:ea typeface="微软雅黑" panose="020B0503020204020204" pitchFamily="34" charset="-122"/>
                <a:cs typeface="宋体"/>
              </a:rPr>
              <a:t>节点</a:t>
            </a:r>
            <a:r>
              <a:rPr lang="zh-CN" altLang="zh-CN" sz="2800" b="1" kern="100" dirty="0">
                <a:latin typeface="微软雅黑" panose="020B0503020204020204" pitchFamily="34" charset="-122"/>
                <a:ea typeface="微软雅黑" panose="020B0503020204020204" pitchFamily="34" charset="-122"/>
                <a:cs typeface="宋体"/>
              </a:rPr>
              <a:t>；</a:t>
            </a:r>
            <a:endParaRPr lang="zh-CN" altLang="zh-CN" sz="2800" b="1" kern="100" dirty="0">
              <a:latin typeface="微软雅黑" panose="020B0503020204020204" pitchFamily="34" charset="-122"/>
              <a:ea typeface="微软雅黑" panose="020B0503020204020204" pitchFamily="34" charset="-122"/>
            </a:endParaRPr>
          </a:p>
          <a:p>
            <a:pPr marL="342900" lvl="0" indent="-342900" algn="just" hangingPunct="0">
              <a:lnSpc>
                <a:spcPct val="150000"/>
              </a:lnSpc>
              <a:spcAft>
                <a:spcPts val="0"/>
              </a:spcAft>
              <a:buSzPts val="1400"/>
              <a:buFont typeface="Symbol"/>
              <a:buChar char=""/>
              <a:tabLst>
                <a:tab pos="457200" algn="l"/>
              </a:tabLst>
            </a:pPr>
            <a:r>
              <a:rPr lang="zh-CN" altLang="zh-CN" sz="2000" kern="100" dirty="0" smtClean="0">
                <a:latin typeface="微软雅黑" panose="020B0503020204020204" pitchFamily="34" charset="-122"/>
                <a:ea typeface="微软雅黑" panose="020B0503020204020204" pitchFamily="34" charset="-122"/>
                <a:cs typeface="宋体"/>
              </a:rPr>
              <a:t>编写</a:t>
            </a:r>
            <a:r>
              <a:rPr lang="en-US" altLang="zh-CN" sz="2000" kern="100" dirty="0" smtClean="0">
                <a:latin typeface="微软雅黑" panose="020B0503020204020204" pitchFamily="34" charset="-122"/>
                <a:ea typeface="微软雅黑" panose="020B0503020204020204" pitchFamily="34" charset="-122"/>
                <a:cs typeface="宋体"/>
              </a:rPr>
              <a:t>pytalker.py</a:t>
            </a:r>
            <a:r>
              <a:rPr lang="zh-CN" altLang="zh-CN" sz="2000" kern="100" dirty="0">
                <a:latin typeface="微软雅黑" panose="020B0503020204020204" pitchFamily="34" charset="-122"/>
                <a:ea typeface="微软雅黑" panose="020B0503020204020204" pitchFamily="34" charset="-122"/>
                <a:cs typeface="宋体"/>
              </a:rPr>
              <a:t>文件，内容包含导</a:t>
            </a:r>
            <a:r>
              <a:rPr lang="zh-CN" altLang="zh-CN" sz="2000" kern="100" dirty="0" smtClean="0">
                <a:latin typeface="微软雅黑" panose="020B0503020204020204" pitchFamily="34" charset="-122"/>
                <a:ea typeface="微软雅黑" panose="020B0503020204020204" pitchFamily="34" charset="-122"/>
                <a:cs typeface="宋体"/>
              </a:rPr>
              <a:t>入</a:t>
            </a:r>
            <a:r>
              <a:rPr lang="zh-CN" altLang="en-US" sz="2000" kern="100" dirty="0" smtClean="0">
                <a:latin typeface="微软雅黑" panose="020B0503020204020204" pitchFamily="34" charset="-122"/>
                <a:ea typeface="微软雅黑" panose="020B0503020204020204" pitchFamily="34" charset="-122"/>
                <a:cs typeface="宋体"/>
              </a:rPr>
              <a:t>话题</a:t>
            </a:r>
            <a:r>
              <a:rPr lang="zh-CN" altLang="zh-CN" sz="2000" kern="100" dirty="0" smtClean="0">
                <a:latin typeface="微软雅黑" panose="020B0503020204020204" pitchFamily="34" charset="-122"/>
                <a:ea typeface="微软雅黑" panose="020B0503020204020204" pitchFamily="34" charset="-122"/>
                <a:cs typeface="宋体"/>
              </a:rPr>
              <a:t>的</a:t>
            </a:r>
            <a:r>
              <a:rPr lang="zh-CN" altLang="zh-CN" sz="2000" kern="100" dirty="0">
                <a:latin typeface="微软雅黑" panose="020B0503020204020204" pitchFamily="34" charset="-122"/>
                <a:ea typeface="微软雅黑" panose="020B0503020204020204" pitchFamily="34" charset="-122"/>
                <a:cs typeface="宋体"/>
              </a:rPr>
              <a:t>定义、</a:t>
            </a:r>
            <a:r>
              <a:rPr lang="zh-CN" altLang="zh-CN" sz="2000" kern="100" dirty="0" smtClean="0">
                <a:latin typeface="微软雅黑" panose="020B0503020204020204" pitchFamily="34" charset="-122"/>
                <a:ea typeface="微软雅黑" panose="020B0503020204020204" pitchFamily="34" charset="-122"/>
                <a:cs typeface="宋体"/>
              </a:rPr>
              <a:t>定义</a:t>
            </a:r>
            <a:r>
              <a:rPr lang="zh-CN" altLang="en-US" sz="2000" kern="100" dirty="0">
                <a:latin typeface="微软雅黑" panose="020B0503020204020204" pitchFamily="34" charset="-122"/>
                <a:ea typeface="微软雅黑" panose="020B0503020204020204" pitchFamily="34" charset="-122"/>
                <a:cs typeface="宋体"/>
              </a:rPr>
              <a:t>话题</a:t>
            </a:r>
            <a:r>
              <a:rPr lang="zh-CN" altLang="zh-CN" sz="2000" kern="100" dirty="0" smtClean="0">
                <a:latin typeface="微软雅黑" panose="020B0503020204020204" pitchFamily="34" charset="-122"/>
                <a:ea typeface="微软雅黑" panose="020B0503020204020204" pitchFamily="34" charset="-122"/>
                <a:cs typeface="宋体"/>
              </a:rPr>
              <a:t>节点</a:t>
            </a:r>
            <a:r>
              <a:rPr lang="zh-CN" altLang="zh-CN" sz="2000" kern="100" dirty="0">
                <a:latin typeface="微软雅黑" panose="020B0503020204020204" pitchFamily="34" charset="-122"/>
                <a:ea typeface="微软雅黑" panose="020B0503020204020204" pitchFamily="34" charset="-122"/>
                <a:cs typeface="宋体"/>
              </a:rPr>
              <a:t>名称</a:t>
            </a:r>
            <a:r>
              <a:rPr lang="zh-CN" altLang="zh-CN" sz="2000" kern="100" dirty="0" smtClean="0">
                <a:latin typeface="微软雅黑" panose="020B0503020204020204" pitchFamily="34" charset="-122"/>
                <a:ea typeface="微软雅黑" panose="020B0503020204020204" pitchFamily="34" charset="-122"/>
                <a:cs typeface="宋体"/>
              </a:rPr>
              <a:t>、</a:t>
            </a:r>
            <a:r>
              <a:rPr lang="zh-CN" altLang="en-US" sz="2000" kern="100" dirty="0">
                <a:latin typeface="微软雅黑" panose="020B0503020204020204" pitchFamily="34" charset="-122"/>
                <a:ea typeface="微软雅黑" panose="020B0503020204020204" pitchFamily="34" charset="-122"/>
                <a:cs typeface="宋体"/>
              </a:rPr>
              <a:t>话题</a:t>
            </a:r>
            <a:r>
              <a:rPr lang="zh-CN" altLang="zh-CN" sz="2000" kern="100" dirty="0" smtClean="0">
                <a:latin typeface="微软雅黑" panose="020B0503020204020204" pitchFamily="34" charset="-122"/>
                <a:ea typeface="微软雅黑" panose="020B0503020204020204" pitchFamily="34" charset="-122"/>
                <a:cs typeface="宋体"/>
              </a:rPr>
              <a:t>的</a:t>
            </a:r>
            <a:r>
              <a:rPr lang="zh-CN" altLang="zh-CN" sz="2000" kern="100" dirty="0">
                <a:latin typeface="微软雅黑" panose="020B0503020204020204" pitchFamily="34" charset="-122"/>
                <a:ea typeface="微软雅黑" panose="020B0503020204020204" pitchFamily="34" charset="-122"/>
                <a:cs typeface="宋体"/>
              </a:rPr>
              <a:t>类型、处理函数等。</a:t>
            </a:r>
            <a:endParaRPr lang="zh-CN" altLang="zh-CN" sz="2000" kern="100" dirty="0">
              <a:latin typeface="微软雅黑" panose="020B0503020204020204" pitchFamily="34" charset="-122"/>
              <a:ea typeface="微软雅黑" panose="020B0503020204020204" pitchFamily="34" charset="-122"/>
              <a:cs typeface="Symbol"/>
            </a:endParaRPr>
          </a:p>
          <a:p>
            <a:pPr marL="342900" indent="-342900" algn="just" hangingPunct="0">
              <a:lnSpc>
                <a:spcPct val="150000"/>
              </a:lnSpc>
              <a:buFont typeface="Wingdings"/>
              <a:buChar char=""/>
            </a:pPr>
            <a:r>
              <a:rPr lang="en-US" altLang="zh-CN" sz="2800" b="1" kern="100" dirty="0">
                <a:latin typeface="微软雅黑" panose="020B0503020204020204" pitchFamily="34" charset="-122"/>
                <a:ea typeface="微软雅黑" panose="020B0503020204020204" pitchFamily="34" charset="-122"/>
                <a:cs typeface="宋体"/>
              </a:rPr>
              <a:t>4.</a:t>
            </a:r>
            <a:r>
              <a:rPr lang="zh-CN" altLang="zh-CN" sz="2800" b="1" kern="100" dirty="0" smtClean="0">
                <a:latin typeface="微软雅黑" panose="020B0503020204020204" pitchFamily="34" charset="-122"/>
                <a:ea typeface="微软雅黑" panose="020B0503020204020204" pitchFamily="34" charset="-122"/>
                <a:cs typeface="宋体"/>
              </a:rPr>
              <a:t>编写</a:t>
            </a:r>
            <a:r>
              <a:rPr lang="zh-CN" altLang="en-US" sz="2800" b="1" kern="100" dirty="0" smtClean="0">
                <a:latin typeface="微软雅黑" panose="020B0503020204020204" pitchFamily="34" charset="-122"/>
                <a:ea typeface="微软雅黑" panose="020B0503020204020204" pitchFamily="34" charset="-122"/>
                <a:cs typeface="宋体"/>
              </a:rPr>
              <a:t>订阅</a:t>
            </a:r>
            <a:r>
              <a:rPr lang="zh-CN" altLang="zh-CN" sz="2800" b="1" kern="100" dirty="0" smtClean="0">
                <a:latin typeface="微软雅黑" panose="020B0503020204020204" pitchFamily="34" charset="-122"/>
                <a:ea typeface="微软雅黑" panose="020B0503020204020204" pitchFamily="34" charset="-122"/>
                <a:cs typeface="宋体"/>
              </a:rPr>
              <a:t>端节</a:t>
            </a:r>
            <a:r>
              <a:rPr lang="zh-CN" altLang="zh-CN" sz="2800" b="1" kern="100" dirty="0">
                <a:latin typeface="微软雅黑" panose="020B0503020204020204" pitchFamily="34" charset="-122"/>
                <a:ea typeface="微软雅黑" panose="020B0503020204020204" pitchFamily="34" charset="-122"/>
                <a:cs typeface="宋体"/>
              </a:rPr>
              <a:t>点</a:t>
            </a:r>
          </a:p>
          <a:p>
            <a:pPr marL="342900" indent="-342900" algn="just" hangingPunct="0">
              <a:lnSpc>
                <a:spcPct val="150000"/>
              </a:lnSpc>
              <a:buSzPts val="1400"/>
              <a:buFont typeface="Symbol"/>
              <a:buChar char=""/>
              <a:tabLst>
                <a:tab pos="457200" algn="l"/>
              </a:tabLst>
            </a:pPr>
            <a:r>
              <a:rPr lang="zh-CN" altLang="zh-CN" sz="2000" kern="100" dirty="0" smtClean="0">
                <a:latin typeface="微软雅黑" panose="020B0503020204020204" pitchFamily="34" charset="-122"/>
                <a:ea typeface="微软雅黑" panose="020B0503020204020204" pitchFamily="34" charset="-122"/>
                <a:cs typeface="宋体"/>
              </a:rPr>
              <a:t>编写</a:t>
            </a:r>
            <a:r>
              <a:rPr lang="en-US" altLang="zh-CN" sz="2000" kern="100" dirty="0" smtClean="0">
                <a:latin typeface="微软雅黑" panose="020B0503020204020204" pitchFamily="34" charset="-122"/>
                <a:ea typeface="微软雅黑" panose="020B0503020204020204" pitchFamily="34" charset="-122"/>
                <a:cs typeface="宋体"/>
              </a:rPr>
              <a:t>pylistener.py</a:t>
            </a:r>
            <a:r>
              <a:rPr lang="zh-CN" altLang="zh-CN" sz="2000" kern="100" dirty="0">
                <a:latin typeface="微软雅黑" panose="020B0503020204020204" pitchFamily="34" charset="-122"/>
                <a:ea typeface="微软雅黑" panose="020B0503020204020204" pitchFamily="34" charset="-122"/>
                <a:cs typeface="宋体"/>
              </a:rPr>
              <a:t>文件，内容包含导</a:t>
            </a:r>
            <a:r>
              <a:rPr lang="zh-CN" altLang="zh-CN" sz="2000" kern="100" dirty="0" smtClean="0">
                <a:latin typeface="微软雅黑" panose="020B0503020204020204" pitchFamily="34" charset="-122"/>
                <a:ea typeface="微软雅黑" panose="020B0503020204020204" pitchFamily="34" charset="-122"/>
                <a:cs typeface="宋体"/>
              </a:rPr>
              <a:t>入</a:t>
            </a:r>
            <a:r>
              <a:rPr lang="zh-CN" altLang="en-US" sz="2000" kern="100" dirty="0">
                <a:latin typeface="微软雅黑" panose="020B0503020204020204" pitchFamily="34" charset="-122"/>
                <a:ea typeface="微软雅黑" panose="020B0503020204020204" pitchFamily="34" charset="-122"/>
                <a:cs typeface="宋体"/>
              </a:rPr>
              <a:t>话题</a:t>
            </a:r>
            <a:r>
              <a:rPr lang="zh-CN" altLang="zh-CN" sz="2000" kern="100" dirty="0" smtClean="0">
                <a:latin typeface="微软雅黑" panose="020B0503020204020204" pitchFamily="34" charset="-122"/>
                <a:ea typeface="微软雅黑" panose="020B0503020204020204" pitchFamily="34" charset="-122"/>
                <a:cs typeface="宋体"/>
              </a:rPr>
              <a:t>的</a:t>
            </a:r>
            <a:r>
              <a:rPr lang="zh-CN" altLang="zh-CN" sz="2000" kern="100" dirty="0">
                <a:latin typeface="微软雅黑" panose="020B0503020204020204" pitchFamily="34" charset="-122"/>
                <a:ea typeface="微软雅黑" panose="020B0503020204020204" pitchFamily="34" charset="-122"/>
                <a:cs typeface="宋体"/>
              </a:rPr>
              <a:t>定义、等待</a:t>
            </a:r>
            <a:r>
              <a:rPr lang="zh-CN" altLang="zh-CN" sz="2000" kern="100" dirty="0" smtClean="0">
                <a:latin typeface="微软雅黑" panose="020B0503020204020204" pitchFamily="34" charset="-122"/>
                <a:ea typeface="微软雅黑" panose="020B0503020204020204" pitchFamily="34" charset="-122"/>
                <a:cs typeface="宋体"/>
              </a:rPr>
              <a:t>接入</a:t>
            </a:r>
            <a:r>
              <a:rPr lang="zh-CN" altLang="en-US" sz="2000" kern="100" dirty="0">
                <a:latin typeface="微软雅黑" panose="020B0503020204020204" pitchFamily="34" charset="-122"/>
                <a:ea typeface="微软雅黑" panose="020B0503020204020204" pitchFamily="34" charset="-122"/>
                <a:cs typeface="宋体"/>
              </a:rPr>
              <a:t>话题</a:t>
            </a:r>
            <a:r>
              <a:rPr lang="zh-CN" altLang="zh-CN" sz="2000" kern="100" dirty="0" smtClean="0">
                <a:latin typeface="微软雅黑" panose="020B0503020204020204" pitchFamily="34" charset="-122"/>
                <a:ea typeface="微软雅黑" panose="020B0503020204020204" pitchFamily="34" charset="-122"/>
                <a:cs typeface="宋体"/>
              </a:rPr>
              <a:t>节点</a:t>
            </a:r>
            <a:r>
              <a:rPr lang="zh-CN" altLang="zh-CN" sz="2000" kern="100" dirty="0">
                <a:latin typeface="微软雅黑" panose="020B0503020204020204" pitchFamily="34" charset="-122"/>
                <a:ea typeface="微软雅黑" panose="020B0503020204020204" pitchFamily="34" charset="-122"/>
                <a:cs typeface="宋体"/>
              </a:rPr>
              <a:t>、</a:t>
            </a:r>
            <a:r>
              <a:rPr lang="zh-CN" altLang="zh-CN" sz="2000" kern="100" dirty="0" smtClean="0">
                <a:latin typeface="微软雅黑" panose="020B0503020204020204" pitchFamily="34" charset="-122"/>
                <a:ea typeface="微软雅黑" panose="020B0503020204020204" pitchFamily="34" charset="-122"/>
                <a:cs typeface="宋体"/>
              </a:rPr>
              <a:t>创建</a:t>
            </a:r>
            <a:r>
              <a:rPr lang="zh-CN" altLang="en-US" sz="2000" kern="100" dirty="0">
                <a:latin typeface="微软雅黑" panose="020B0503020204020204" pitchFamily="34" charset="-122"/>
                <a:ea typeface="微软雅黑" panose="020B0503020204020204" pitchFamily="34" charset="-122"/>
                <a:cs typeface="宋体"/>
              </a:rPr>
              <a:t>话题</a:t>
            </a:r>
            <a:r>
              <a:rPr lang="zh-CN" altLang="zh-CN" sz="2000" kern="100" dirty="0" smtClean="0">
                <a:latin typeface="微软雅黑" panose="020B0503020204020204" pitchFamily="34" charset="-122"/>
                <a:ea typeface="微软雅黑" panose="020B0503020204020204" pitchFamily="34" charset="-122"/>
                <a:cs typeface="宋体"/>
              </a:rPr>
              <a:t>的</a:t>
            </a:r>
            <a:r>
              <a:rPr lang="zh-CN" altLang="zh-CN" sz="2000" kern="100" dirty="0">
                <a:latin typeface="微软雅黑" panose="020B0503020204020204" pitchFamily="34" charset="-122"/>
                <a:ea typeface="微软雅黑" panose="020B0503020204020204" pitchFamily="34" charset="-122"/>
                <a:cs typeface="宋体"/>
              </a:rPr>
              <a:t>处理句柄等。</a:t>
            </a:r>
          </a:p>
          <a:p>
            <a:pPr marL="342900" indent="-342900" algn="just" hangingPunct="0">
              <a:lnSpc>
                <a:spcPct val="150000"/>
              </a:lnSpc>
              <a:buFont typeface="Wingdings"/>
              <a:buChar char=""/>
            </a:pPr>
            <a:r>
              <a:rPr lang="en-US" altLang="zh-CN" sz="2800" b="1" kern="100" dirty="0">
                <a:latin typeface="微软雅黑" panose="020B0503020204020204" pitchFamily="34" charset="-122"/>
                <a:ea typeface="微软雅黑" panose="020B0503020204020204" pitchFamily="34" charset="-122"/>
                <a:cs typeface="宋体"/>
              </a:rPr>
              <a:t>5.</a:t>
            </a:r>
            <a:r>
              <a:rPr lang="zh-CN" altLang="zh-CN" sz="2800" b="1" kern="100" dirty="0">
                <a:latin typeface="微软雅黑" panose="020B0503020204020204" pitchFamily="34" charset="-122"/>
                <a:ea typeface="微软雅黑" panose="020B0503020204020204" pitchFamily="34" charset="-122"/>
                <a:cs typeface="宋体"/>
              </a:rPr>
              <a:t>编译代码并进行测试</a:t>
            </a:r>
          </a:p>
        </p:txBody>
      </p:sp>
    </p:spTree>
    <p:extLst>
      <p:ext uri="{BB962C8B-B14F-4D97-AF65-F5344CB8AC3E}">
        <p14:creationId xmlns:p14="http://schemas.microsoft.com/office/powerpoint/2010/main" val="2137716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1245</Words>
  <Application>Microsoft Office PowerPoint</Application>
  <PresentationFormat>宽屏</PresentationFormat>
  <Paragraphs>204</Paragraphs>
  <Slides>31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黑体</vt:lpstr>
      <vt:lpstr>宋体</vt:lpstr>
      <vt:lpstr>微软雅黑</vt:lpstr>
      <vt:lpstr>Arial</vt:lpstr>
      <vt:lpstr>Arial Narrow</vt:lpstr>
      <vt:lpstr>Calibri</vt:lpstr>
      <vt:lpstr>Calibri Light</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龚杰</dc:creator>
  <cp:lastModifiedBy>龚杰</cp:lastModifiedBy>
  <cp:revision>5</cp:revision>
  <dcterms:created xsi:type="dcterms:W3CDTF">2018-07-15T12:57:25Z</dcterms:created>
  <dcterms:modified xsi:type="dcterms:W3CDTF">2018-07-19T06:49:46Z</dcterms:modified>
</cp:coreProperties>
</file>