
<file path=[Content_Types].xml><?xml version="1.0" encoding="utf-8"?>
<Types xmlns="http://schemas.openxmlformats.org/package/2006/content-types"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52" r:id="rId4"/>
    <p:sldId id="286" r:id="rId6"/>
    <p:sldId id="357" r:id="rId7"/>
    <p:sldId id="393" r:id="rId8"/>
    <p:sldId id="394" r:id="rId9"/>
    <p:sldId id="452" r:id="rId10"/>
    <p:sldId id="358" r:id="rId11"/>
    <p:sldId id="364" r:id="rId12"/>
    <p:sldId id="368" r:id="rId13"/>
    <p:sldId id="369" r:id="rId14"/>
    <p:sldId id="365" r:id="rId15"/>
    <p:sldId id="370" r:id="rId16"/>
    <p:sldId id="406" r:id="rId17"/>
    <p:sldId id="371" r:id="rId18"/>
    <p:sldId id="373" r:id="rId19"/>
    <p:sldId id="374" r:id="rId20"/>
    <p:sldId id="395" r:id="rId21"/>
    <p:sldId id="366" r:id="rId22"/>
    <p:sldId id="376" r:id="rId23"/>
    <p:sldId id="396" r:id="rId24"/>
    <p:sldId id="377" r:id="rId25"/>
    <p:sldId id="378" r:id="rId26"/>
    <p:sldId id="367" r:id="rId27"/>
    <p:sldId id="397" r:id="rId28"/>
    <p:sldId id="398" r:id="rId29"/>
    <p:sldId id="399" r:id="rId30"/>
    <p:sldId id="400" r:id="rId31"/>
    <p:sldId id="379" r:id="rId32"/>
    <p:sldId id="401" r:id="rId33"/>
    <p:sldId id="402" r:id="rId34"/>
    <p:sldId id="403" r:id="rId35"/>
    <p:sldId id="404" r:id="rId36"/>
    <p:sldId id="380" r:id="rId37"/>
    <p:sldId id="40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92832" autoAdjust="0"/>
  </p:normalViewPr>
  <p:slideViewPr>
    <p:cSldViewPr snapToGrid="0" showGuides="1">
      <p:cViewPr varScale="1">
        <p:scale>
          <a:sx n="62" d="100"/>
          <a:sy n="62" d="100"/>
        </p:scale>
        <p:origin x="-25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00B0C-273F-412B-A78F-49E6B39711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F04E6-1E90-41EA-948B-422BB0095D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那因为很多教材的内容比较老了，讲的也不够透彻，</a:t>
            </a:r>
            <a:endParaRPr lang="en-US" altLang="zh-CN" dirty="0"/>
          </a:p>
          <a:p>
            <a:r>
              <a:rPr lang="zh-CN" altLang="en-US" dirty="0"/>
              <a:t>我觉得可能会让初学者感到困惑，所以我想来好好讲一下这节课。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那我们开发的</a:t>
            </a:r>
            <a:r>
              <a:rPr lang="en-US" altLang="zh-CN" dirty="0" err="1"/>
              <a:t>ros</a:t>
            </a:r>
            <a:r>
              <a:rPr lang="zh-CN" altLang="en-US" dirty="0"/>
              <a:t>项目到底是什么结构，长什么样呢？</a:t>
            </a:r>
            <a:endParaRPr lang="en-US" altLang="zh-CN" dirty="0"/>
          </a:p>
          <a:p>
            <a:r>
              <a:rPr lang="zh-CN" altLang="en-US" dirty="0"/>
              <a:t>先给大家放一张图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那因为很多教材的内容比较老了，讲的也不够透彻，</a:t>
            </a:r>
            <a:endParaRPr lang="en-US" altLang="zh-CN" dirty="0"/>
          </a:p>
          <a:p>
            <a:r>
              <a:rPr lang="zh-CN" altLang="en-US" dirty="0"/>
              <a:t>我觉得可能会让初学者感到困惑，所以我想来好好讲一下这节课。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那我们开发的</a:t>
            </a:r>
            <a:r>
              <a:rPr lang="en-US" altLang="zh-CN" dirty="0" err="1"/>
              <a:t>ros</a:t>
            </a:r>
            <a:r>
              <a:rPr lang="zh-CN" altLang="en-US" dirty="0"/>
              <a:t>项目到底是什么结构，长什么样呢？</a:t>
            </a:r>
            <a:endParaRPr lang="en-US" altLang="zh-CN" dirty="0"/>
          </a:p>
          <a:p>
            <a:r>
              <a:rPr lang="zh-CN" altLang="en-US" dirty="0"/>
              <a:t>先给大家放一张图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9F4B-09AB-4E28-9600-083ACB5D0F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6FF8-9572-4891-978A-A26F921C84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1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1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2866177" y="2230698"/>
            <a:ext cx="6035228" cy="2696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4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机器人开发技术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---05rospy</a:t>
            </a:r>
            <a:r>
              <a:rPr lang="zh-CN" altLang="en-US" sz="4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 smtClean="0"/>
              <a:t>主讲</a:t>
            </a:r>
            <a:r>
              <a:rPr lang="zh-CN" altLang="en-US" sz="3200" dirty="0"/>
              <a:t>教师</a:t>
            </a:r>
            <a:r>
              <a:rPr lang="en-US" altLang="zh-CN" sz="3200" dirty="0"/>
              <a:t>: </a:t>
            </a:r>
            <a:r>
              <a:rPr lang="zh-CN" altLang="en-US" sz="3200" dirty="0" smtClean="0"/>
              <a:t>王</a:t>
            </a:r>
            <a:r>
              <a:rPr lang="en-US" altLang="zh-CN" sz="3200" dirty="0" smtClean="0"/>
              <a:t>XY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483360" y="171265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019040" y="5089333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6" name="矩形 5"/>
          <p:cNvSpPr/>
          <p:nvPr/>
        </p:nvSpPr>
        <p:spPr>
          <a:xfrm>
            <a:off x="915950" y="13843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任务实现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9674" y="2030666"/>
            <a:ext cx="106182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en-US" altLang="zh-CN" sz="28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service_rospy_demo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功能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包</a:t>
            </a:r>
            <a:endParaRPr lang="en-US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en-US" altLang="zh-CN" sz="2800" dirty="0"/>
              <a:t>cd ~/</a:t>
            </a:r>
            <a:r>
              <a:rPr lang="en-US" altLang="zh-CN" sz="2800" dirty="0" err="1"/>
              <a:t>catkin_ws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  </a:t>
            </a:r>
            <a:endParaRPr lang="en-US" altLang="zh-CN" sz="2800" dirty="0" smtClean="0"/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800" dirty="0" err="1" smtClean="0"/>
              <a:t>catkin_create_pkg</a:t>
            </a:r>
            <a:r>
              <a:rPr lang="en-US" altLang="zh-CN" sz="2800" dirty="0"/>
              <a:t> </a:t>
            </a:r>
            <a:r>
              <a:rPr lang="en-US" altLang="zh-CN" sz="2800" dirty="0" err="1"/>
              <a:t>service_rospy_demo</a:t>
            </a:r>
            <a:r>
              <a:rPr lang="en-US" altLang="zh-CN" sz="2800" dirty="0"/>
              <a:t> </a:t>
            </a:r>
            <a:r>
              <a:rPr lang="en-US" altLang="zh-CN" sz="2800" dirty="0" err="1"/>
              <a:t>std_msgs</a:t>
            </a:r>
            <a:r>
              <a:rPr lang="en-US" altLang="zh-CN" sz="2800" dirty="0"/>
              <a:t> </a:t>
            </a:r>
            <a:r>
              <a:rPr lang="en-US" altLang="zh-CN" sz="2800" dirty="0" err="1"/>
              <a:t>rospy</a:t>
            </a:r>
            <a:r>
              <a:rPr lang="en-US" altLang="zh-CN" sz="2800" dirty="0"/>
              <a:t> </a:t>
            </a:r>
            <a:r>
              <a:rPr lang="en-US" altLang="zh-CN" sz="2800" dirty="0" err="1" smtClean="0"/>
              <a:t>roscpp</a:t>
            </a:r>
            <a:endParaRPr lang="en-US" altLang="zh-CN" sz="2800" dirty="0" smtClean="0"/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800" dirty="0" smtClean="0"/>
              <a:t>cd</a:t>
            </a:r>
            <a:r>
              <a:rPr lang="en-US" altLang="zh-CN" sz="2800" dirty="0"/>
              <a:t> .. </a:t>
            </a:r>
            <a:endParaRPr lang="en-US" altLang="zh-CN" sz="2800" dirty="0" smtClean="0"/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800" dirty="0" err="1"/>
              <a:t>catkin_make</a:t>
            </a:r>
            <a:r>
              <a:rPr lang="en-US" altLang="zh-CN" sz="2800" dirty="0"/>
              <a:t> </a:t>
            </a:r>
            <a:endParaRPr lang="en-US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6" name="矩形 5"/>
          <p:cNvSpPr/>
          <p:nvPr/>
        </p:nvSpPr>
        <p:spPr>
          <a:xfrm>
            <a:off x="360304" y="1656182"/>
            <a:ext cx="558688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en-US" sz="2400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编译成功结果如右图所示</a:t>
            </a:r>
            <a:endParaRPr lang="en-US" altLang="zh-CN" sz="2400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kumimoji="0" lang="zh-CN" altLang="en-US" sz="240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配置环境变量：</a:t>
            </a:r>
            <a:endParaRPr kumimoji="0" lang="en-US" altLang="zh-CN" sz="240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/>
              <a:t> source </a:t>
            </a:r>
            <a:r>
              <a:rPr lang="en-US" altLang="zh-CN" sz="2400" dirty="0" err="1"/>
              <a:t>devel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setup.bash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lvl="0" algn="just">
              <a:lnSpc>
                <a:spcPct val="150000"/>
              </a:lnSpc>
            </a:pP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20" y="485482"/>
            <a:ext cx="6693351" cy="612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914400" y="1358862"/>
            <a:ext cx="1061823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创建新的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进入包目录 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roscd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service_rospy_demo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 smtClean="0"/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mkdir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srv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 smtClean="0"/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Greeting_demo.srv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914400" y="1358862"/>
            <a:ext cx="106182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创建新的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Greeting_demo.srv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20" y="3654063"/>
            <a:ext cx="6344816" cy="213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951723" y="1228233"/>
            <a:ext cx="106182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package.xml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CMakeLists.txt 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在构建阶段我们需要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message_generation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而在运行时我们需要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message_runtime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，所以需要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package.xml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文件里添加相应的依赖项。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确保里面存在这两行且去掉它们的注释：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51" y="3875043"/>
            <a:ext cx="8122492" cy="170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951723" y="1228233"/>
            <a:ext cx="1061823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package.xml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CMakeLists.txt 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打开包目录下的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CMakeLists.txt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find_package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调用中添加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message_generation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find_package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(catkin REQUIRED COMPONENTS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roscpp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std_msgs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message_generation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951723" y="1228233"/>
            <a:ext cx="10618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package.xml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CMakeLists.txt 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CMakeLists.txt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文件，增加服务文件，取消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，并修改为：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add_service_files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FILES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Greeting_demo.srv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951723" y="1228233"/>
            <a:ext cx="10618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package.xml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CMakeLists.txt 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CMakeLists.txt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文件，增加消息生成包，取消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，并修改为：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generate_messages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DEPENDENCIES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std_msgs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939" y="485484"/>
            <a:ext cx="6617598" cy="585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83771" y="2453861"/>
            <a:ext cx="41628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回到工作空间，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catkin_make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一下，若结果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所示，则说明创建成功。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951723" y="1228233"/>
            <a:ext cx="106182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查看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是否创建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10" y="2845233"/>
            <a:ext cx="8740336" cy="78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27" y="3865075"/>
            <a:ext cx="8962331" cy="105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0" y="2168497"/>
            <a:ext cx="12192000" cy="264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 service in </a:t>
            </a:r>
            <a:r>
              <a:rPr lang="en-US" altLang="zh-CN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rospy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951723" y="1228233"/>
            <a:ext cx="106182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查看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是否创建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421" y="2918052"/>
            <a:ext cx="8233633" cy="7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3" y="3818301"/>
            <a:ext cx="8962331" cy="14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3" y="1228233"/>
            <a:ext cx="106182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kern="1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/>
              <a:buChar char=""/>
            </a:pPr>
            <a:r>
              <a:rPr lang="zh-CN" altLang="en-US" sz="24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查看</a:t>
            </a:r>
            <a:r>
              <a:rPr lang="zh-CN" altLang="en-US" sz="24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是否创建</a:t>
            </a:r>
            <a:r>
              <a:rPr lang="zh-CN" altLang="en-US" sz="24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endParaRPr lang="en-US" altLang="zh-CN" sz="24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en-US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目录下的所有</a:t>
            </a:r>
            <a:r>
              <a:rPr lang="en-US" altLang="zh-CN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zh-CN" altLang="en-US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文件，都会生成</a:t>
            </a:r>
            <a:r>
              <a:rPr lang="en-US" altLang="zh-CN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支持的语言的源代码</a:t>
            </a:r>
            <a:endParaRPr lang="en-US" altLang="zh-CN" sz="2000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73" y="3035462"/>
            <a:ext cx="52197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32" y="3016897"/>
            <a:ext cx="5986982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72" y="4937447"/>
            <a:ext cx="6571151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3" y="1228233"/>
            <a:ext cx="45533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服务端节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service_rospy_demo</a:t>
            </a:r>
            <a:r>
              <a:rPr lang="en-US" altLang="zh-CN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</a:t>
            </a:r>
            <a:r>
              <a:rPr lang="zh-CN" altLang="en-US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</a:t>
            </a:r>
            <a:r>
              <a:rPr lang="zh-CN" altLang="en-US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文件夹，用于存放编写的</a:t>
            </a:r>
            <a:r>
              <a:rPr lang="en-US" altLang="zh-CN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2000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server_demo.py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内容如下：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lvl="1" algn="just">
              <a:lnSpc>
                <a:spcPct val="150000"/>
              </a:lnSpc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7" y="763441"/>
            <a:ext cx="7539135" cy="563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42" y="1193993"/>
            <a:ext cx="8393891" cy="564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2" y="1228233"/>
            <a:ext cx="8786637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服务端节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代码分析：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#!/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/bin/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python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指定通过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解释代码，这句话是所有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脚本必须有的。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coding:utf-8 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上面指定编码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能够识别中文，如果不加这个，编译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脚本时会出现警告或者错误。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     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导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入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rospy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包，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rospy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是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ROS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客户端。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2" y="1228233"/>
            <a:ext cx="8786637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服务端节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代码分析：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service_rospy_demo.srv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import *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导入定义的服务，这里我们定义的服务为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service_rospy_demo.srv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server_srv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定义函数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rospy.init_node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greetings_server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初始化节点，命名为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"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greetings_server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，服务端必须是节点，所以必须有节点初始化语句，但客户端可以不是节点，所以不用必须加这个语句。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2" y="1228233"/>
            <a:ext cx="87866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服务端节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代码分析：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 = 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rospy.Service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("greetings", 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Greeting_demo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handle_function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定义服务节点名称，服务的类型，处理函数。处理函数的具体实现将在后面进行定义。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rospy.spin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保持节点运行，直到节点关闭。不像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roscpp,rospy.spin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不影响订阅的回调函数，因为回调函数有自己的线程。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2" y="1228233"/>
            <a:ext cx="8786637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服务端节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代码分析：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Greeting_demoResponse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("Hi %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s"%req.name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由服务生成的返回函数，这个函数是自动生成的。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__name__=="__main__": 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889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server_srv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如果单独运行此文件，则将上面定义的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server_srv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作为主函数运行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3" y="1228233"/>
            <a:ext cx="455333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编写客户端节点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文件夹下创建文件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client_demo.py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61" y="0"/>
            <a:ext cx="6191866" cy="672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2" y="1228233"/>
            <a:ext cx="8786637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编写客户端节点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代码分析：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#!/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/bin/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python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指定通过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解释代码，这句话是所有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脚本必须有的。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coding:utf-8 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上面指定编码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能够识别中文，如果不加这个，编译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脚本时会出现警告或者错误。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     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导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入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rospy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包，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rospy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是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ROS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客户端。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800" b="1" noProof="1" smtClean="0"/>
              <a:t>背景知识</a:t>
            </a:r>
            <a:endParaRPr lang="en-US" altLang="zh-CN" sz="2800" b="1" noProof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04" y="1666050"/>
            <a:ext cx="7597886" cy="148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63690" y="3508310"/>
            <a:ext cx="9405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包括两部分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一部分是请求方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Clinet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另一部分是应答方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服务提供方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(Server)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。这时请求方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(Client)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就会发送一个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，要等待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反馈回一个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reply,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这样通过类似“请求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应答”的机制完成整个服务通信。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2" y="1228233"/>
            <a:ext cx="87866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编写客户端节点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代码分析：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client_srv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定义客户端函数，后面我们将此函数作为主函数运行。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rospy.init_node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greetings_client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初始化客户端节点，命名为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"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greetings_client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，客户端可以不是节点，所以在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中我们省略了这一句，当然加上也没有影响。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rospy.wait_for_service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("greetings") 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      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等待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接入服务节点。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2" y="1228233"/>
            <a:ext cx="87866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编写客户端节点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代码分析：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/>
              <a:buChar char=""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greetings_client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rospy.ServiceProxy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("greetings",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Greeting_demo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>
              <a:lnSpc>
                <a:spcPct val="1500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创建服务的处理句柄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/>
              <a:buChar char=""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resp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greetings_client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("HAN",20) 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>
              <a:lnSpc>
                <a:spcPct val="1500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端发送请求，发送的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内容为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age,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其值分别为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"HAN", 20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。注意，此处发送的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内容与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文件中定义的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部分的属性是一致的。</a:t>
            </a:r>
            <a:endParaRPr lang="zh-CN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2" y="1228233"/>
            <a:ext cx="878663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编写客户端节点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代码分析：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 "Message From server:%s"%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resp.response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打印处理结果，注意调用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的方法，类似于从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对象中调取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  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rospy.ServiceException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e: 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 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"Service call failed: %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s"%e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如果尝试运行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服务请求失败的话，将报告异常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rospy.ServiceException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。将打印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call failed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语句到终端显示。</a:t>
            </a:r>
            <a:endParaRPr lang="zh-CN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2" y="1228233"/>
            <a:ext cx="6729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编译代码并测试结果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打开终端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roscore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打开一个新的终端，运行服务端节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rosrun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service_rospy_demo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server_demo.py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38" y="4167188"/>
            <a:ext cx="9384546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 smtClean="0">
                <a:solidFill>
                  <a:prstClr val="white"/>
                </a:solidFill>
              </a:rPr>
              <a:t>任务</a:t>
            </a:r>
            <a:r>
              <a:rPr lang="zh-CN" altLang="en-US" sz="2400" b="1" noProof="1">
                <a:solidFill>
                  <a:prstClr val="white"/>
                </a:solidFill>
              </a:rPr>
              <a:t>一：</a:t>
            </a:r>
            <a:r>
              <a:rPr lang="en-US" altLang="zh-CN" sz="2400" b="1" noProof="1">
                <a:solidFill>
                  <a:prstClr val="white"/>
                </a:solidFill>
              </a:rPr>
              <a:t>Greeting_demo</a:t>
            </a:r>
            <a:endParaRPr lang="en-US" altLang="zh-CN" sz="2400" b="1" noProof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722" y="1228233"/>
            <a:ext cx="672923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1"/>
              </a:buBlip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8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编译代码并测试结果</a:t>
            </a:r>
            <a:endParaRPr lang="en-US" altLang="zh-CN" sz="2800" b="1" kern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再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打开一个新的终端，启动客户端节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rosrun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service_rospy_demo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client_demo.py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38" y="3315653"/>
            <a:ext cx="8115513" cy="192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800" b="1" noProof="1" smtClean="0"/>
              <a:t>背景知识</a:t>
            </a:r>
            <a:endParaRPr lang="en-US" altLang="zh-CN" sz="2800" b="1" noProof="1"/>
          </a:p>
        </p:txBody>
      </p:sp>
      <p:sp>
        <p:nvSpPr>
          <p:cNvPr id="2" name="矩形 1"/>
          <p:cNvSpPr/>
          <p:nvPr/>
        </p:nvSpPr>
        <p:spPr>
          <a:xfrm>
            <a:off x="1062756" y="1664270"/>
            <a:ext cx="940525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rospy.Time.now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rospy.get_rostime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睡眠：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rospy.sleep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(duration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速率：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rospy.Rate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hz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保持一定的速率来进行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节中，将用到这个功能。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82" y="4223385"/>
            <a:ext cx="92699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800" b="1" noProof="1" smtClean="0"/>
              <a:t>背景知识</a:t>
            </a:r>
            <a:endParaRPr lang="en-US" altLang="zh-CN" sz="2800" b="1" noProof="1"/>
          </a:p>
        </p:txBody>
      </p:sp>
      <p:sp>
        <p:nvSpPr>
          <p:cNvPr id="2" name="矩形 1"/>
          <p:cNvSpPr/>
          <p:nvPr/>
        </p:nvSpPr>
        <p:spPr>
          <a:xfrm>
            <a:off x="1062756" y="1664270"/>
            <a:ext cx="940525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ROSException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客户端基本异常类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ROSSerializationException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，信息序列化的错误异常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ROSInitException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，初始化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状态的错误异常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ROSInterruptException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，操作中断的错误异常，经常在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rospy.sleep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and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rospy.Rate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中用到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ROSInternalException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内部错误的异常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(i.e. bugs).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ServiceException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服务通讯相关错误的异常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0" y="2168497"/>
            <a:ext cx="12192000" cy="264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5.3.1Greeting_demo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6" name="矩形 5"/>
          <p:cNvSpPr/>
          <p:nvPr/>
        </p:nvSpPr>
        <p:spPr>
          <a:xfrm>
            <a:off x="1195868" y="165618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任务描述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8211" y="2342549"/>
            <a:ext cx="7800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宋体" panose="02010600030101010101" pitchFamily="2" charset="-122"/>
              </a:rPr>
              <a:t>      </a:t>
            </a:r>
            <a:r>
              <a:rPr lang="zh-CN" altLang="zh-CN" sz="2800" kern="100" dirty="0" smtClean="0">
                <a:latin typeface="Times New Roman" panose="02020603050405020304"/>
                <a:ea typeface="宋体" panose="02010600030101010101" pitchFamily="2" charset="-122"/>
              </a:rPr>
              <a:t>写</a:t>
            </a:r>
            <a:r>
              <a:rPr lang="zh-CN" altLang="zh-CN" sz="2800" kern="100" dirty="0">
                <a:latin typeface="Times New Roman" panose="02020603050405020304"/>
                <a:ea typeface="宋体" panose="02010600030101010101" pitchFamily="2" charset="-122"/>
              </a:rPr>
              <a:t>一个简单的服务端</a:t>
            </a:r>
            <a:r>
              <a:rPr lang="en-US" altLang="zh-CN" sz="2800" kern="100" dirty="0">
                <a:latin typeface="Times New Roman" panose="02020603050405020304"/>
                <a:ea typeface="宋体" panose="02010600030101010101" pitchFamily="2" charset="-122"/>
              </a:rPr>
              <a:t>(server)</a:t>
            </a:r>
            <a:r>
              <a:rPr lang="zh-CN" altLang="zh-CN" sz="2800" kern="100" dirty="0">
                <a:latin typeface="Times New Roman" panose="02020603050405020304"/>
                <a:ea typeface="宋体" panose="02010600030101010101" pitchFamily="2" charset="-122"/>
              </a:rPr>
              <a:t>和客户端</a:t>
            </a:r>
            <a:r>
              <a:rPr lang="en-US" altLang="zh-CN" sz="2800" kern="100" dirty="0">
                <a:latin typeface="Times New Roman" panose="02020603050405020304"/>
                <a:ea typeface="宋体" panose="02010600030101010101" pitchFamily="2" charset="-122"/>
              </a:rPr>
              <a:t>(client)</a:t>
            </a:r>
            <a:r>
              <a:rPr lang="zh-CN" altLang="zh-CN" sz="2800" kern="100" dirty="0">
                <a:latin typeface="Times New Roman" panose="02020603050405020304"/>
                <a:ea typeface="宋体" panose="02010600030101010101" pitchFamily="2" charset="-122"/>
              </a:rPr>
              <a:t>，客户端告诉服务端自己的姓名</a:t>
            </a:r>
            <a:r>
              <a:rPr lang="en-US" altLang="zh-CN" sz="2800" kern="100" dirty="0">
                <a:latin typeface="Times New Roman" panose="02020603050405020304"/>
                <a:ea typeface="宋体" panose="02010600030101010101" pitchFamily="2" charset="-122"/>
              </a:rPr>
              <a:t>name</a:t>
            </a:r>
            <a:r>
              <a:rPr lang="zh-CN" altLang="zh-CN" sz="2800" kern="100" dirty="0">
                <a:latin typeface="Times New Roman" panose="02020603050405020304"/>
                <a:ea typeface="宋体" panose="02010600030101010101" pitchFamily="2" charset="-122"/>
              </a:rPr>
              <a:t>和年龄</a:t>
            </a:r>
            <a:r>
              <a:rPr lang="en-US" altLang="zh-CN" sz="2800" kern="100" dirty="0">
                <a:latin typeface="Times New Roman" panose="02020603050405020304"/>
                <a:ea typeface="宋体" panose="02010600030101010101" pitchFamily="2" charset="-122"/>
              </a:rPr>
              <a:t>age</a:t>
            </a:r>
            <a:r>
              <a:rPr lang="zh-CN" altLang="zh-CN" sz="2800" kern="100" dirty="0">
                <a:latin typeface="Times New Roman" panose="02020603050405020304"/>
                <a:ea typeface="宋体" panose="02010600030101010101" pitchFamily="2" charset="-122"/>
              </a:rPr>
              <a:t>，服务端向客户打招呼。</a:t>
            </a:r>
            <a:endParaRPr lang="zh-CN" altLang="zh-CN" sz="28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6" name="矩形 5"/>
          <p:cNvSpPr/>
          <p:nvPr/>
        </p:nvSpPr>
        <p:spPr>
          <a:xfrm>
            <a:off x="915950" y="13843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任务要点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8211" y="2030666"/>
            <a:ext cx="961986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"/>
            </a:pP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创建一个名为</a:t>
            </a:r>
            <a:r>
              <a:rPr lang="en-US" altLang="zh-CN" sz="28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service_rospy_demo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功能包：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457200" algn="l"/>
              </a:tabLs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Symbol" panose="05050102010706020507"/>
              </a:rPr>
              <a:t>catkin_create_pkg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命令创建功能包，编译并配置环境变量。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"/>
            </a:pP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定义</a:t>
            </a:r>
            <a:r>
              <a:rPr lang="en-US" altLang="zh-CN" sz="28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srv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服务：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SzPts val="1400"/>
              <a:buFont typeface="Symbol" panose="05050102010706020507"/>
              <a:buChar char=""/>
              <a:tabLst>
                <a:tab pos="457200" algn="l"/>
              </a:tabLs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在已创建的功能包里定义新的服务</a:t>
            </a:r>
            <a:r>
              <a:rPr lang="en-US" altLang="zh-CN" sz="20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ymbol" panose="05050102010706020507"/>
              </a:rPr>
              <a:t>Greeting_demo.srv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ymbol" panose="05050102010706020507"/>
              </a:rPr>
              <a:t>；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SzPts val="1400"/>
              <a:buFont typeface="Symbol" panose="05050102010706020507"/>
              <a:buChar char=""/>
              <a:tabLst>
                <a:tab pos="457200" algn="l"/>
              </a:tabLs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定义服务的请求部分和响应部分；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SzPts val="1400"/>
              <a:buFont typeface="Symbol" panose="05050102010706020507"/>
              <a:buChar char=""/>
              <a:tabLst>
                <a:tab pos="457200" algn="l"/>
              </a:tabLst>
            </a:pP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package.xml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文件中添加依赖项并配置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CMakeLists.txt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一：</a:t>
            </a:r>
            <a:r>
              <a:rPr lang="en-US" altLang="zh-CN" sz="2400" b="1" noProof="1"/>
              <a:t>Greeting_demo</a:t>
            </a:r>
            <a:endParaRPr lang="en-US" altLang="zh-CN" sz="2400" b="1" noProof="1"/>
          </a:p>
        </p:txBody>
      </p:sp>
      <p:sp>
        <p:nvSpPr>
          <p:cNvPr id="6" name="矩形 5"/>
          <p:cNvSpPr/>
          <p:nvPr/>
        </p:nvSpPr>
        <p:spPr>
          <a:xfrm>
            <a:off x="915950" y="13843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任务要点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8210" y="2030666"/>
            <a:ext cx="883609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"/>
            </a:pP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编写服务端节点；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SzPts val="1400"/>
              <a:buFont typeface="Symbol" panose="05050102010706020507"/>
              <a:buChar char=""/>
              <a:tabLst>
                <a:tab pos="4572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编写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server_demo.py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文件，内容包含导入服务的定义、定义服务节点名称、服务的类型、处理函数等。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  <a:p>
            <a:pPr marL="342900" indent="-342900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编写客户端节点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4572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编写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client_demo.py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文件，内容包含导入服务的定义、等待接入服务节点、创建服务的处理句柄等。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编译代码并进行测试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4466</Words>
  <Application>WPS 演示</Application>
  <PresentationFormat>自定义</PresentationFormat>
  <Paragraphs>275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黑体</vt:lpstr>
      <vt:lpstr>微软雅黑</vt:lpstr>
      <vt:lpstr>Arial Narrow</vt:lpstr>
      <vt:lpstr>Times New Roman</vt:lpstr>
      <vt:lpstr>Wingdings</vt:lpstr>
      <vt:lpstr>Symbol</vt:lpstr>
      <vt:lpstr>等线 Light</vt:lpstr>
      <vt:lpstr>Arial Unicode MS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ROS入门教程</dc:title>
  <dc:creator>韩锦飞</dc:creator>
  <cp:lastModifiedBy>1414295702</cp:lastModifiedBy>
  <cp:revision>294</cp:revision>
  <dcterms:created xsi:type="dcterms:W3CDTF">2017-08-03T08:03:00Z</dcterms:created>
  <dcterms:modified xsi:type="dcterms:W3CDTF">2018-07-16T02:04:24Z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