
<file path=[Content_Types].xml><?xml version="1.0" encoding="utf-8"?>
<Types xmlns="http://schemas.openxmlformats.org/package/2006/content-types">
  <Default Extension="gif" ContentType="image/gi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2" r:id="rId4"/>
    <p:sldId id="286" r:id="rId6"/>
    <p:sldId id="452" r:id="rId7"/>
    <p:sldId id="381" r:id="rId8"/>
    <p:sldId id="382" r:id="rId9"/>
    <p:sldId id="383" r:id="rId10"/>
    <p:sldId id="384" r:id="rId11"/>
    <p:sldId id="385" r:id="rId12"/>
    <p:sldId id="386" r:id="rId13"/>
    <p:sldId id="387" r:id="rId14"/>
    <p:sldId id="408" r:id="rId15"/>
    <p:sldId id="409" r:id="rId16"/>
    <p:sldId id="410" r:id="rId17"/>
    <p:sldId id="411" r:id="rId18"/>
    <p:sldId id="412" r:id="rId19"/>
    <p:sldId id="388" r:id="rId20"/>
    <p:sldId id="389" r:id="rId21"/>
    <p:sldId id="407" r:id="rId22"/>
    <p:sldId id="390" r:id="rId23"/>
    <p:sldId id="391" r:id="rId24"/>
    <p:sldId id="413" r:id="rId25"/>
    <p:sldId id="414" r:id="rId26"/>
    <p:sldId id="415" r:id="rId27"/>
    <p:sldId id="416" r:id="rId28"/>
    <p:sldId id="417" r:id="rId29"/>
    <p:sldId id="418" r:id="rId30"/>
    <p:sldId id="392" r:id="rId31"/>
    <p:sldId id="453" r:id="rId32"/>
    <p:sldId id="45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92832" autoAdjust="0"/>
  </p:normalViewPr>
  <p:slideViewPr>
    <p:cSldViewPr snapToGrid="0" showGuides="1">
      <p:cViewPr varScale="1">
        <p:scale>
          <a:sx n="62" d="100"/>
          <a:sy n="62" d="100"/>
        </p:scale>
        <p:origin x="-258"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00B0C-273F-412B-A78F-49E6B39711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04E6-1E90-41EA-948B-422BB0095D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那因为很多教材的内容比较老了，讲的也不够透彻，</a:t>
            </a:r>
            <a:endParaRPr lang="en-US" altLang="zh-CN" dirty="0"/>
          </a:p>
          <a:p>
            <a:r>
              <a:rPr lang="zh-CN" altLang="en-US" dirty="0"/>
              <a:t>我觉得可能会让初学者感到困惑，所以我想来好好讲一下这节课。</a:t>
            </a:r>
            <a:endParaRPr lang="en-US" altLang="zh-CN" dirty="0"/>
          </a:p>
          <a:p>
            <a:endParaRPr lang="en-US" altLang="zh-CN" dirty="0"/>
          </a:p>
          <a:p>
            <a:r>
              <a:rPr lang="zh-CN" altLang="en-US" dirty="0"/>
              <a:t>那我们开发的</a:t>
            </a:r>
            <a:r>
              <a:rPr lang="en-US" altLang="zh-CN" dirty="0" err="1"/>
              <a:t>ros</a:t>
            </a:r>
            <a:r>
              <a:rPr lang="zh-CN" altLang="en-US" dirty="0"/>
              <a:t>项目到底是什么结构，长什么样呢？</a:t>
            </a:r>
            <a:endParaRPr lang="en-US" altLang="zh-CN" dirty="0"/>
          </a:p>
          <a:p>
            <a:r>
              <a:rPr lang="zh-CN" altLang="en-US" dirty="0"/>
              <a:t>先给大家放一张图</a:t>
            </a:r>
            <a:endParaRPr lang="en-US" altLang="zh-CN" dirty="0"/>
          </a:p>
        </p:txBody>
      </p:sp>
      <p:sp>
        <p:nvSpPr>
          <p:cNvPr id="4" name="灯片编号占位符 3"/>
          <p:cNvSpPr>
            <a:spLocks noGrp="1"/>
          </p:cNvSpPr>
          <p:nvPr>
            <p:ph type="sldNum" sz="quarter" idx="10"/>
          </p:nvPr>
        </p:nvSpPr>
        <p:spPr/>
        <p:txBody>
          <a:bodyPr/>
          <a:lstStyle/>
          <a:p>
            <a:fld id="{C66F04E6-1E90-41EA-948B-422BB0095D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那因为很多教材的内容比较老了，讲的也不够透彻，</a:t>
            </a:r>
            <a:endParaRPr lang="en-US" altLang="zh-CN" dirty="0"/>
          </a:p>
          <a:p>
            <a:r>
              <a:rPr lang="zh-CN" altLang="en-US" dirty="0"/>
              <a:t>我觉得可能会让初学者感到困惑，所以我想来好好讲一下这节课。</a:t>
            </a:r>
            <a:endParaRPr lang="en-US" altLang="zh-CN" dirty="0"/>
          </a:p>
          <a:p>
            <a:endParaRPr lang="en-US" altLang="zh-CN" dirty="0"/>
          </a:p>
          <a:p>
            <a:r>
              <a:rPr lang="zh-CN" altLang="en-US" dirty="0"/>
              <a:t>那我们开发的</a:t>
            </a:r>
            <a:r>
              <a:rPr lang="en-US" altLang="zh-CN" dirty="0" err="1"/>
              <a:t>ros</a:t>
            </a:r>
            <a:r>
              <a:rPr lang="zh-CN" altLang="en-US" dirty="0"/>
              <a:t>项目到底是什么结构，长什么样呢？</a:t>
            </a:r>
            <a:endParaRPr lang="en-US" altLang="zh-CN" dirty="0"/>
          </a:p>
          <a:p>
            <a:r>
              <a:rPr lang="zh-CN" altLang="en-US" dirty="0"/>
              <a:t>先给大家放一张图</a:t>
            </a:r>
            <a:endParaRPr lang="en-US" altLang="zh-CN" dirty="0"/>
          </a:p>
        </p:txBody>
      </p:sp>
      <p:sp>
        <p:nvSpPr>
          <p:cNvPr id="4" name="灯片编号占位符 3"/>
          <p:cNvSpPr>
            <a:spLocks noGrp="1"/>
          </p:cNvSpPr>
          <p:nvPr>
            <p:ph type="sldNum" sz="quarter" idx="10"/>
          </p:nvPr>
        </p:nvSpPr>
        <p:spPr/>
        <p:txBody>
          <a:bodyPr/>
          <a:lstStyle/>
          <a:p>
            <a:fld id="{C66F04E6-1E90-41EA-948B-422BB0095D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那因为很多教材的内容比较老了，讲的也不够透彻，</a:t>
            </a:r>
            <a:endParaRPr lang="en-US" altLang="zh-CN" dirty="0"/>
          </a:p>
          <a:p>
            <a:r>
              <a:rPr lang="zh-CN" altLang="en-US" dirty="0"/>
              <a:t>我觉得可能会让初学者感到困惑，所以我想来好好讲一下这节课。</a:t>
            </a:r>
            <a:endParaRPr lang="en-US" altLang="zh-CN" dirty="0"/>
          </a:p>
          <a:p>
            <a:endParaRPr lang="en-US" altLang="zh-CN" dirty="0"/>
          </a:p>
          <a:p>
            <a:r>
              <a:rPr lang="zh-CN" altLang="en-US" dirty="0"/>
              <a:t>那我们开发的</a:t>
            </a:r>
            <a:r>
              <a:rPr lang="en-US" altLang="zh-CN" dirty="0" err="1"/>
              <a:t>ros</a:t>
            </a:r>
            <a:r>
              <a:rPr lang="zh-CN" altLang="en-US" dirty="0"/>
              <a:t>项目到底是什么结构，长什么样呢？</a:t>
            </a:r>
            <a:endParaRPr lang="en-US" altLang="zh-CN" dirty="0"/>
          </a:p>
          <a:p>
            <a:r>
              <a:rPr lang="zh-CN" altLang="en-US" dirty="0"/>
              <a:t>先给大家放一张图</a:t>
            </a:r>
            <a:endParaRPr lang="en-US" altLang="zh-CN" dirty="0"/>
          </a:p>
        </p:txBody>
      </p:sp>
      <p:sp>
        <p:nvSpPr>
          <p:cNvPr id="4" name="灯片编号占位符 3"/>
          <p:cNvSpPr>
            <a:spLocks noGrp="1"/>
          </p:cNvSpPr>
          <p:nvPr>
            <p:ph type="sldNum" sz="quarter" idx="10"/>
          </p:nvPr>
        </p:nvSpPr>
        <p:spPr/>
        <p:txBody>
          <a:bodyPr/>
          <a:lstStyle/>
          <a:p>
            <a:fld id="{C66F04E6-1E90-41EA-948B-422BB0095D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8E59F4B-09AB-4E28-9600-083ACB5D0F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C96FF8-9572-4891-978A-A26F921C845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59F4B-09AB-4E28-9600-083ACB5D0F2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96FF8-9572-4891-978A-A26F921C84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59F4B-09AB-4E28-9600-083ACB5D0F2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96FF8-9572-4891-978A-A26F921C845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image" Target="../media/image1.GI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GI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image" Target="../media/image1.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image" Target="../media/image1.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GI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image" Target="../media/image1.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G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2866177" y="2230698"/>
            <a:ext cx="6035228" cy="26969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x-none" altLang="zh-CN" sz="4800" dirty="0" smtClean="0">
                <a:latin typeface="Times New Roman" panose="02020603050405020304" pitchFamily="18" charset="0"/>
                <a:ea typeface="黑体" panose="02010609060101010101" pitchFamily="49" charset="-122"/>
                <a:cs typeface="Times New Roman" panose="02020603050405020304" pitchFamily="18" charset="0"/>
              </a:rPr>
              <a:t>ROS</a:t>
            </a:r>
            <a:r>
              <a:rPr lang="zh-CN" altLang="en-US" sz="4800" dirty="0" smtClean="0">
                <a:latin typeface="Times New Roman" panose="02020603050405020304" pitchFamily="18" charset="0"/>
                <a:ea typeface="黑体" panose="02010609060101010101" pitchFamily="49" charset="-122"/>
                <a:cs typeface="Times New Roman" panose="02020603050405020304" pitchFamily="18" charset="0"/>
              </a:rPr>
              <a:t>机器人开发技术</a:t>
            </a:r>
            <a:br>
              <a:rPr lang="en-US" altLang="zh-CN" sz="4800" dirty="0">
                <a:latin typeface="Times New Roman" panose="02020603050405020304" pitchFamily="18" charset="0"/>
                <a:ea typeface="黑体" panose="02010609060101010101" pitchFamily="49" charset="-122"/>
                <a:cs typeface="Times New Roman" panose="02020603050405020304" pitchFamily="18" charset="0"/>
              </a:rPr>
            </a:br>
            <a:r>
              <a:rPr lang="en-US" altLang="zh-CN" sz="4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4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4000" dirty="0" smtClean="0">
                <a:latin typeface="Times New Roman" panose="02020603050405020304" pitchFamily="18" charset="0"/>
                <a:ea typeface="黑体" panose="02010609060101010101" pitchFamily="49" charset="-122"/>
                <a:cs typeface="Times New Roman" panose="02020603050405020304" pitchFamily="18" charset="0"/>
              </a:rPr>
              <a:t>---05rospy</a:t>
            </a:r>
            <a:r>
              <a:rPr lang="zh-CN" altLang="en-US" sz="4000" dirty="0" smtClean="0">
                <a:latin typeface="Times New Roman" panose="02020603050405020304" pitchFamily="18" charset="0"/>
                <a:ea typeface="黑体" panose="02010609060101010101" pitchFamily="49" charset="-122"/>
                <a:cs typeface="Times New Roman" panose="02020603050405020304" pitchFamily="18" charset="0"/>
              </a:rPr>
              <a:t>实训</a:t>
            </a:r>
            <a:endParaRPr lang="en-US" altLang="zh-CN" sz="900" dirty="0">
              <a:latin typeface="Times New Roman" panose="02020603050405020304" pitchFamily="18" charset="0"/>
              <a:cs typeface="Times New Roman" panose="02020603050405020304" pitchFamily="18" charset="0"/>
            </a:endParaRPr>
          </a:p>
          <a:p>
            <a:pPr algn="r">
              <a:lnSpc>
                <a:spcPct val="100000"/>
              </a:lnSpc>
            </a:pPr>
            <a:endParaRPr lang="en-US" altLang="zh-CN" sz="900" dirty="0">
              <a:latin typeface="Times New Roman" panose="02020603050405020304" pitchFamily="18" charset="0"/>
              <a:cs typeface="Times New Roman" panose="02020603050405020304" pitchFamily="18" charset="0"/>
            </a:endParaRPr>
          </a:p>
          <a:p>
            <a:pPr algn="r">
              <a:lnSpc>
                <a:spcPct val="100000"/>
              </a:lnSpc>
            </a:pPr>
            <a:r>
              <a:rPr lang="zh-CN" altLang="en-US" sz="3200" dirty="0" smtClean="0"/>
              <a:t>主讲</a:t>
            </a:r>
            <a:r>
              <a:rPr lang="zh-CN" altLang="en-US" sz="3200" dirty="0"/>
              <a:t>教师</a:t>
            </a:r>
            <a:r>
              <a:rPr lang="en-US" altLang="zh-CN" sz="3200" dirty="0"/>
              <a:t>: </a:t>
            </a:r>
            <a:r>
              <a:rPr lang="zh-CN" altLang="en-US" sz="3200" dirty="0" smtClean="0"/>
              <a:t>王</a:t>
            </a:r>
            <a:r>
              <a:rPr lang="en-US" altLang="zh-CN" sz="3200" dirty="0" smtClean="0"/>
              <a:t>XY</a:t>
            </a:r>
            <a:endParaRPr lang="zh-CN" altLang="en-US" sz="3200" dirty="0"/>
          </a:p>
          <a:p>
            <a:pPr algn="r"/>
            <a:endParaRPr lang="x-none" altLang="zh-CN" sz="2800" dirty="0">
              <a:latin typeface="Times New Roman" panose="02020603050405020304" pitchFamily="18" charset="0"/>
              <a:cs typeface="Times New Roman" panose="02020603050405020304" pitchFamily="18" charset="0"/>
            </a:endParaRPr>
          </a:p>
        </p:txBody>
      </p:sp>
      <p:cxnSp>
        <p:nvCxnSpPr>
          <p:cNvPr id="20" name="直接连接符 19"/>
          <p:cNvCxnSpPr/>
          <p:nvPr/>
        </p:nvCxnSpPr>
        <p:spPr>
          <a:xfrm flipH="1">
            <a:off x="1483360" y="1712655"/>
            <a:ext cx="580639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019040" y="5089333"/>
            <a:ext cx="580639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7" name="矩形 6"/>
          <p:cNvSpPr/>
          <p:nvPr/>
        </p:nvSpPr>
        <p:spPr>
          <a:xfrm>
            <a:off x="951724" y="1228233"/>
            <a:ext cx="5449076" cy="2677656"/>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smtClean="0">
                <a:latin typeface="微软雅黑" panose="020B0503020204020204" pitchFamily="34" charset="-122"/>
                <a:ea typeface="微软雅黑" panose="020B0503020204020204" pitchFamily="34" charset="-122"/>
              </a:rPr>
              <a:t>2 </a:t>
            </a:r>
            <a:r>
              <a:rPr lang="zh-CN" altLang="en-US" sz="2800" b="1" kern="100" dirty="0" smtClean="0">
                <a:latin typeface="微软雅黑" panose="020B0503020204020204" pitchFamily="34" charset="-122"/>
                <a:ea typeface="微软雅黑" panose="020B0503020204020204" pitchFamily="34" charset="-122"/>
              </a:rPr>
              <a:t>编写服务端节点</a:t>
            </a:r>
            <a:endParaRPr lang="zh-CN" altLang="zh-CN" sz="2800" b="1" kern="100" dirty="0" smtClean="0">
              <a:latin typeface="微软雅黑" panose="020B0503020204020204" pitchFamily="34" charset="-122"/>
              <a:ea typeface="微软雅黑" panose="020B0503020204020204" pitchFamily="34" charset="-122"/>
            </a:endParaRPr>
          </a:p>
          <a:p>
            <a:pPr marL="742950" lvl="1" indent="-285750" algn="just">
              <a:lnSpc>
                <a:spcPct val="150000"/>
              </a:lnSpc>
              <a:spcAft>
                <a:spcPts val="0"/>
              </a:spcAft>
              <a:buFont typeface="Wingdings" panose="05000000000000000000"/>
              <a:buChar char=""/>
            </a:pPr>
            <a:r>
              <a:rPr lang="zh-CN" altLang="en-US" sz="2400" b="1" kern="100" dirty="0" smtClean="0">
                <a:latin typeface="微软雅黑" panose="020B0503020204020204" pitchFamily="34" charset="-122"/>
                <a:ea typeface="微软雅黑" panose="020B0503020204020204" pitchFamily="34" charset="-122"/>
              </a:rPr>
              <a:t>编写</a:t>
            </a:r>
            <a:r>
              <a:rPr lang="en-US" altLang="zh-CN" sz="2400" b="1" kern="100" dirty="0">
                <a:latin typeface="微软雅黑" panose="020B0503020204020204" pitchFamily="34" charset="-122"/>
                <a:ea typeface="微软雅黑" panose="020B0503020204020204" pitchFamily="34" charset="-122"/>
              </a:rPr>
              <a:t>KFC_server_demo.py</a:t>
            </a:r>
            <a:r>
              <a:rPr lang="zh-CN" altLang="en-US" sz="2400" b="1" kern="100" dirty="0" smtClean="0">
                <a:latin typeface="微软雅黑" panose="020B0503020204020204" pitchFamily="34" charset="-122"/>
                <a:ea typeface="微软雅黑" panose="020B0503020204020204" pitchFamily="34" charset="-122"/>
              </a:rPr>
              <a:t>文件</a:t>
            </a:r>
            <a:endParaRPr lang="en-US" altLang="zh-CN" sz="2400" b="1" kern="1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zh-CN" sz="2000" dirty="0" smtClean="0">
                <a:latin typeface="微软雅黑" panose="020B0503020204020204" pitchFamily="34" charset="-122"/>
                <a:ea typeface="微软雅黑" panose="020B0503020204020204" pitchFamily="34" charset="-122"/>
              </a:rPr>
              <a:t>在</a:t>
            </a:r>
            <a:r>
              <a:rPr lang="en-US" altLang="zh-CN" sz="2000" dirty="0" err="1">
                <a:latin typeface="微软雅黑" panose="020B0503020204020204" pitchFamily="34" charset="-122"/>
                <a:ea typeface="微软雅黑" panose="020B0503020204020204" pitchFamily="34" charset="-122"/>
              </a:rPr>
              <a:t>service_rospy_demo</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src</a:t>
            </a:r>
            <a:r>
              <a:rPr lang="en-US" altLang="zh-CN" sz="2000" dirty="0">
                <a:latin typeface="微软雅黑" panose="020B0503020204020204" pitchFamily="34" charset="-122"/>
                <a:ea typeface="微软雅黑" panose="020B0503020204020204" pitchFamily="34" charset="-122"/>
              </a:rPr>
              <a:t>/script</a:t>
            </a:r>
            <a:r>
              <a:rPr lang="zh-CN" altLang="zh-CN" sz="2000" dirty="0" smtClean="0">
                <a:latin typeface="微软雅黑" panose="020B0503020204020204" pitchFamily="34" charset="-122"/>
                <a:ea typeface="微软雅黑" panose="020B0503020204020204" pitchFamily="34" charset="-122"/>
              </a:rPr>
              <a:t>文件</a:t>
            </a:r>
            <a:endParaRPr lang="en-US" altLang="zh-CN" sz="20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zh-CN" sz="2000" dirty="0" smtClean="0">
                <a:latin typeface="微软雅黑" panose="020B0503020204020204" pitchFamily="34" charset="-122"/>
                <a:ea typeface="微软雅黑" panose="020B0503020204020204" pitchFamily="34" charset="-122"/>
              </a:rPr>
              <a:t>夹</a:t>
            </a:r>
            <a:r>
              <a:rPr lang="zh-CN" altLang="zh-CN" sz="2000" dirty="0">
                <a:latin typeface="微软雅黑" panose="020B0503020204020204" pitchFamily="34" charset="-122"/>
                <a:ea typeface="微软雅黑" panose="020B0503020204020204" pitchFamily="34" charset="-122"/>
              </a:rPr>
              <a:t>下创建</a:t>
            </a:r>
            <a:r>
              <a:rPr lang="en-US" altLang="zh-CN" sz="2000" dirty="0">
                <a:latin typeface="微软雅黑" panose="020B0503020204020204" pitchFamily="34" charset="-122"/>
                <a:ea typeface="微软雅黑" panose="020B0503020204020204" pitchFamily="34" charset="-122"/>
              </a:rPr>
              <a:t>KFC_server_demo.py</a:t>
            </a:r>
            <a:r>
              <a:rPr lang="zh-CN" altLang="zh-CN" sz="2000" dirty="0">
                <a:latin typeface="微软雅黑" panose="020B0503020204020204" pitchFamily="34" charset="-122"/>
                <a:ea typeface="微软雅黑" panose="020B0503020204020204" pitchFamily="34" charset="-122"/>
              </a:rPr>
              <a:t>文件。</a:t>
            </a:r>
            <a:r>
              <a:rPr lang="zh-CN" altLang="zh-CN" sz="2000" dirty="0" smtClean="0">
                <a:latin typeface="微软雅黑" panose="020B0503020204020204" pitchFamily="34" charset="-122"/>
                <a:ea typeface="微软雅黑" panose="020B0503020204020204" pitchFamily="34" charset="-122"/>
              </a:rPr>
              <a:t>内</a:t>
            </a:r>
            <a:endParaRPr lang="en-US" altLang="zh-CN" sz="20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zh-CN" sz="2000" dirty="0" smtClean="0">
                <a:latin typeface="微软雅黑" panose="020B0503020204020204" pitchFamily="34" charset="-122"/>
                <a:ea typeface="微软雅黑" panose="020B0503020204020204" pitchFamily="34" charset="-122"/>
              </a:rPr>
              <a:t>容</a:t>
            </a:r>
            <a:r>
              <a:rPr lang="zh-CN" altLang="zh-CN" sz="2000" dirty="0">
                <a:latin typeface="微软雅黑" panose="020B0503020204020204" pitchFamily="34" charset="-122"/>
                <a:ea typeface="微软雅黑" panose="020B0503020204020204" pitchFamily="34" charset="-122"/>
              </a:rPr>
              <a:t>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083" y="485484"/>
            <a:ext cx="6080037" cy="591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noProof="1" smtClean="0">
                <a:solidFill>
                  <a:prstClr val="white"/>
                </a:solidFill>
              </a:rPr>
              <a:t>任务二</a:t>
            </a:r>
            <a:r>
              <a:rPr lang="zh-CN" altLang="en-US" sz="2400" b="1" noProof="1">
                <a:solidFill>
                  <a:prstClr val="white"/>
                </a:solidFill>
              </a:rPr>
              <a:t>：</a:t>
            </a:r>
            <a:r>
              <a:rPr lang="en-US" altLang="zh-CN" sz="2400" b="1" noProof="1">
                <a:solidFill>
                  <a:prstClr val="white"/>
                </a:solidFill>
              </a:rPr>
              <a:t>KFC</a:t>
            </a:r>
            <a:r>
              <a:rPr lang="en-US" altLang="zh-CN" sz="2400" b="1" noProof="1">
                <a:solidFill>
                  <a:prstClr val="white"/>
                </a:solidFill>
              </a:rPr>
              <a:t>_demo</a:t>
            </a:r>
            <a:endParaRPr lang="en-US" altLang="zh-CN" sz="2400" b="1" noProof="1">
              <a:solidFill>
                <a:prstClr val="white"/>
              </a:solidFill>
            </a:endParaRPr>
          </a:p>
        </p:txBody>
      </p:sp>
      <p:sp>
        <p:nvSpPr>
          <p:cNvPr id="7" name="矩形 6"/>
          <p:cNvSpPr/>
          <p:nvPr/>
        </p:nvSpPr>
        <p:spPr>
          <a:xfrm>
            <a:off x="951722" y="1228233"/>
            <a:ext cx="8786637" cy="4108817"/>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a:solidFill>
                  <a:prstClr val="black"/>
                </a:solidFill>
                <a:latin typeface="微软雅黑" panose="020B0503020204020204" pitchFamily="34" charset="-122"/>
                <a:ea typeface="微软雅黑" panose="020B0503020204020204" pitchFamily="34" charset="-122"/>
              </a:rPr>
              <a:t>2</a:t>
            </a:r>
            <a:r>
              <a:rPr lang="en-US" altLang="zh-CN" sz="2800" b="1" kern="100" dirty="0" smtClean="0">
                <a:solidFill>
                  <a:prstClr val="black"/>
                </a:solidFill>
                <a:latin typeface="微软雅黑" panose="020B0503020204020204" pitchFamily="34" charset="-122"/>
                <a:ea typeface="微软雅黑" panose="020B0503020204020204" pitchFamily="34" charset="-122"/>
              </a:rPr>
              <a:t>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a:t>
            </a:r>
            <a:r>
              <a:rPr lang="zh-CN" altLang="en-US" sz="2800" b="1" kern="100" dirty="0">
                <a:solidFill>
                  <a:prstClr val="black"/>
                </a:solidFill>
                <a:latin typeface="微软雅黑" panose="020B0503020204020204" pitchFamily="34" charset="-122"/>
                <a:ea typeface="微软雅黑" panose="020B0503020204020204" pitchFamily="34" charset="-122"/>
              </a:rPr>
              <a:t>服务端节</a:t>
            </a:r>
            <a:r>
              <a:rPr lang="zh-CN" altLang="en-US" sz="2800" b="1" kern="100" dirty="0" smtClean="0">
                <a:solidFill>
                  <a:prstClr val="black"/>
                </a:solidFill>
                <a:latin typeface="微软雅黑" panose="020B0503020204020204" pitchFamily="34" charset="-122"/>
                <a:ea typeface="微软雅黑" panose="020B0503020204020204" pitchFamily="34" charset="-122"/>
              </a:rPr>
              <a:t>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usr</a:t>
            </a:r>
            <a:r>
              <a:rPr lang="en-US" altLang="zh-CN" kern="100" dirty="0">
                <a:latin typeface="微软雅黑" panose="020B0503020204020204" pitchFamily="34" charset="-122"/>
                <a:ea typeface="微软雅黑" panose="020B0503020204020204" pitchFamily="34" charset="-122"/>
              </a:rPr>
              <a:t>/bin/</a:t>
            </a:r>
            <a:r>
              <a:rPr lang="en-US" altLang="zh-CN" kern="100" dirty="0" err="1">
                <a:latin typeface="微软雅黑" panose="020B0503020204020204" pitchFamily="34" charset="-122"/>
                <a:ea typeface="微软雅黑" panose="020B0503020204020204" pitchFamily="34" charset="-122"/>
              </a:rPr>
              <a:t>env</a:t>
            </a:r>
            <a:r>
              <a:rPr lang="en-US" altLang="zh-CN" kern="100" dirty="0">
                <a:latin typeface="微软雅黑" panose="020B0503020204020204" pitchFamily="34" charset="-122"/>
                <a:ea typeface="微软雅黑" panose="020B0503020204020204" pitchFamily="34" charset="-122"/>
              </a:rPr>
              <a:t> python</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指定通过</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解释代码，这句话是所有</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脚本必须有的。</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 coding:utf-8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上面指定编码</a:t>
            </a:r>
            <a:r>
              <a:rPr lang="en-US" altLang="zh-CN" kern="100" dirty="0">
                <a:latin typeface="微软雅黑" panose="020B0503020204020204" pitchFamily="34" charset="-122"/>
                <a:ea typeface="微软雅黑" panose="020B0503020204020204" pitchFamily="34" charset="-122"/>
              </a:rPr>
              <a:t>utf-8</a:t>
            </a:r>
            <a:r>
              <a:rPr lang="zh-CN" altLang="zh-CN" kern="100" dirty="0">
                <a:latin typeface="微软雅黑" panose="020B0503020204020204" pitchFamily="34" charset="-122"/>
                <a:ea typeface="微软雅黑" panose="020B0503020204020204" pitchFamily="34" charset="-122"/>
              </a:rPr>
              <a:t>，使</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能够识别中文，如果不加这个，编译</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脚本时会出现警告或者错误。</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import </a:t>
            </a:r>
            <a:r>
              <a:rPr lang="en-US" altLang="zh-CN" kern="100" dirty="0" err="1">
                <a:latin typeface="微软雅黑" panose="020B0503020204020204" pitchFamily="34" charset="-122"/>
                <a:ea typeface="微软雅黑" panose="020B0503020204020204" pitchFamily="34" charset="-122"/>
              </a:rPr>
              <a:t>rospy</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导入</a:t>
            </a:r>
            <a:r>
              <a:rPr lang="en-US" altLang="zh-CN" kern="100" dirty="0" err="1">
                <a:latin typeface="微软雅黑" panose="020B0503020204020204" pitchFamily="34" charset="-122"/>
                <a:ea typeface="微软雅黑" panose="020B0503020204020204" pitchFamily="34" charset="-122"/>
              </a:rPr>
              <a:t>rospy</a:t>
            </a:r>
            <a:r>
              <a:rPr lang="zh-CN" altLang="zh-CN" kern="100" dirty="0">
                <a:latin typeface="微软雅黑" panose="020B0503020204020204" pitchFamily="34" charset="-122"/>
                <a:ea typeface="微软雅黑" panose="020B0503020204020204" pitchFamily="34" charset="-122"/>
              </a:rPr>
              <a:t>包，</a:t>
            </a:r>
            <a:r>
              <a:rPr lang="en-US" altLang="zh-CN" kern="100" dirty="0" err="1">
                <a:latin typeface="微软雅黑" panose="020B0503020204020204" pitchFamily="34" charset="-122"/>
                <a:ea typeface="微软雅黑" panose="020B0503020204020204" pitchFamily="34" charset="-122"/>
              </a:rPr>
              <a:t>rospy</a:t>
            </a:r>
            <a:r>
              <a:rPr lang="zh-CN" altLang="zh-CN" kern="100" dirty="0">
                <a:latin typeface="微软雅黑" panose="020B0503020204020204" pitchFamily="34" charset="-122"/>
                <a:ea typeface="微软雅黑" panose="020B0503020204020204" pitchFamily="34" charset="-122"/>
              </a:rPr>
              <a:t>是</a:t>
            </a:r>
            <a:r>
              <a:rPr lang="en-US" altLang="zh-CN" kern="100" dirty="0">
                <a:latin typeface="微软雅黑" panose="020B0503020204020204" pitchFamily="34" charset="-122"/>
                <a:ea typeface="微软雅黑" panose="020B0503020204020204" pitchFamily="34" charset="-122"/>
              </a:rPr>
              <a:t>ROS</a:t>
            </a:r>
            <a:r>
              <a:rPr lang="zh-CN" altLang="zh-CN" kern="100" dirty="0">
                <a:latin typeface="微软雅黑" panose="020B0503020204020204" pitchFamily="34" charset="-122"/>
                <a:ea typeface="微软雅黑" panose="020B0503020204020204" pitchFamily="34" charset="-122"/>
              </a:rPr>
              <a:t>的</a:t>
            </a:r>
            <a:r>
              <a:rPr lang="en-US" altLang="zh-CN" kern="100" dirty="0">
                <a:latin typeface="微软雅黑" panose="020B0503020204020204" pitchFamily="34" charset="-122"/>
                <a:ea typeface="微软雅黑" panose="020B0503020204020204" pitchFamily="34" charset="-122"/>
              </a:rPr>
              <a:t>python</a:t>
            </a:r>
            <a:r>
              <a:rPr lang="zh-CN" altLang="zh-CN" kern="100" dirty="0" smtClean="0">
                <a:latin typeface="微软雅黑" panose="020B0503020204020204" pitchFamily="34" charset="-122"/>
                <a:ea typeface="微软雅黑" panose="020B0503020204020204" pitchFamily="34" charset="-122"/>
              </a:rPr>
              <a:t>客户端</a:t>
            </a:r>
            <a:endParaRPr lang="en-US" altLang="zh-CN"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noProof="1" smtClean="0">
                <a:solidFill>
                  <a:prstClr val="white"/>
                </a:solidFill>
              </a:rPr>
              <a:t>任务二</a:t>
            </a:r>
            <a:r>
              <a:rPr lang="zh-CN" altLang="en-US" sz="2400" b="1" noProof="1">
                <a:solidFill>
                  <a:prstClr val="white"/>
                </a:solidFill>
              </a:rPr>
              <a:t>：</a:t>
            </a:r>
            <a:r>
              <a:rPr lang="en-US" altLang="zh-CN" sz="2400" b="1" noProof="1">
                <a:solidFill>
                  <a:prstClr val="white"/>
                </a:solidFill>
              </a:rPr>
              <a:t>KFC</a:t>
            </a:r>
            <a:r>
              <a:rPr lang="en-US" altLang="zh-CN" sz="2400" b="1" noProof="1">
                <a:solidFill>
                  <a:prstClr val="white"/>
                </a:solidFill>
              </a:rPr>
              <a:t>_demo</a:t>
            </a:r>
            <a:endParaRPr lang="en-US" altLang="zh-CN" sz="2400" b="1" noProof="1">
              <a:solidFill>
                <a:prstClr val="white"/>
              </a:solidFill>
            </a:endParaRPr>
          </a:p>
        </p:txBody>
      </p:sp>
      <p:sp>
        <p:nvSpPr>
          <p:cNvPr id="7" name="矩形 6"/>
          <p:cNvSpPr/>
          <p:nvPr/>
        </p:nvSpPr>
        <p:spPr>
          <a:xfrm>
            <a:off x="951722" y="1228233"/>
            <a:ext cx="8786637" cy="4247317"/>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a:solidFill>
                  <a:prstClr val="black"/>
                </a:solidFill>
                <a:latin typeface="微软雅黑" panose="020B0503020204020204" pitchFamily="34" charset="-122"/>
                <a:ea typeface="微软雅黑" panose="020B0503020204020204" pitchFamily="34" charset="-122"/>
              </a:rPr>
              <a:t>2</a:t>
            </a:r>
            <a:r>
              <a:rPr lang="en-US" altLang="zh-CN" sz="2800" b="1" kern="100" dirty="0" smtClean="0">
                <a:solidFill>
                  <a:prstClr val="black"/>
                </a:solidFill>
                <a:latin typeface="微软雅黑" panose="020B0503020204020204" pitchFamily="34" charset="-122"/>
                <a:ea typeface="微软雅黑" panose="020B0503020204020204" pitchFamily="34" charset="-122"/>
              </a:rPr>
              <a:t>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a:t>
            </a:r>
            <a:r>
              <a:rPr lang="zh-CN" altLang="en-US" sz="2800" b="1" kern="100" dirty="0">
                <a:solidFill>
                  <a:prstClr val="black"/>
                </a:solidFill>
                <a:latin typeface="微软雅黑" panose="020B0503020204020204" pitchFamily="34" charset="-122"/>
                <a:ea typeface="微软雅黑" panose="020B0503020204020204" pitchFamily="34" charset="-122"/>
              </a:rPr>
              <a:t>服务端节</a:t>
            </a:r>
            <a:r>
              <a:rPr lang="zh-CN" altLang="en-US" sz="2800" b="1" kern="100" dirty="0" smtClean="0">
                <a:solidFill>
                  <a:prstClr val="black"/>
                </a:solidFill>
                <a:latin typeface="微软雅黑" panose="020B0503020204020204" pitchFamily="34" charset="-122"/>
                <a:ea typeface="微软雅黑" panose="020B0503020204020204" pitchFamily="34" charset="-122"/>
              </a:rPr>
              <a:t>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err="1">
                <a:latin typeface="微软雅黑" panose="020B0503020204020204" pitchFamily="34" charset="-122"/>
                <a:ea typeface="微软雅黑" panose="020B0503020204020204" pitchFamily="34" charset="-122"/>
              </a:rPr>
              <a:t>def</a:t>
            </a:r>
            <a:r>
              <a:rPr lang="en-US" altLang="zh-CN" kern="100" dirty="0">
                <a:latin typeface="微软雅黑" panose="020B0503020204020204" pitchFamily="34" charset="-122"/>
                <a:ea typeface="微软雅黑" panose="020B0503020204020204" pitchFamily="34" charset="-122"/>
              </a:rPr>
              <a:t> </a:t>
            </a:r>
            <a:r>
              <a:rPr lang="en-US" altLang="zh-CN" kern="100" dirty="0" err="1">
                <a:latin typeface="微软雅黑" panose="020B0503020204020204" pitchFamily="34" charset="-122"/>
                <a:ea typeface="微软雅黑" panose="020B0503020204020204" pitchFamily="34" charset="-122"/>
              </a:rPr>
              <a:t>kfc_server_srv</a:t>
            </a:r>
            <a:r>
              <a:rPr lang="en-US" altLang="zh-CN"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定义函数</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err="1">
                <a:latin typeface="微软雅黑" panose="020B0503020204020204" pitchFamily="34" charset="-122"/>
                <a:ea typeface="微软雅黑" panose="020B0503020204020204" pitchFamily="34" charset="-122"/>
              </a:rPr>
              <a:t>rospy.init_node</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kfc_server</a:t>
            </a:r>
            <a:r>
              <a:rPr lang="en-US" altLang="zh-CN"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初始化节点，命名为</a:t>
            </a:r>
            <a:r>
              <a:rPr lang="en-US" altLang="zh-CN" kern="100" dirty="0">
                <a:latin typeface="微软雅黑" panose="020B0503020204020204" pitchFamily="34" charset="-122"/>
                <a:ea typeface="微软雅黑" panose="020B0503020204020204" pitchFamily="34" charset="-122"/>
              </a:rPr>
              <a:t> "</a:t>
            </a:r>
            <a:r>
              <a:rPr lang="en-US" altLang="zh-CN" kern="100" dirty="0" err="1">
                <a:latin typeface="微软雅黑" panose="020B0503020204020204" pitchFamily="34" charset="-122"/>
                <a:ea typeface="微软雅黑" panose="020B0503020204020204" pitchFamily="34" charset="-122"/>
              </a:rPr>
              <a:t>kfc_server</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，服务端必须是节点，所以必须有节点初始化语句，但客户端可以不是节点，所以不用必须加这个语句。</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s = </a:t>
            </a:r>
            <a:r>
              <a:rPr lang="en-US" altLang="zh-CN" kern="100" dirty="0" err="1">
                <a:latin typeface="微软雅黑" panose="020B0503020204020204" pitchFamily="34" charset="-122"/>
                <a:ea typeface="微软雅黑" panose="020B0503020204020204" pitchFamily="34" charset="-122"/>
              </a:rPr>
              <a:t>rospy.Service</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kfc_order</a:t>
            </a:r>
            <a:r>
              <a:rPr lang="en-US" altLang="zh-CN" kern="100" dirty="0">
                <a:latin typeface="微软雅黑" panose="020B0503020204020204" pitchFamily="34" charset="-122"/>
                <a:ea typeface="微软雅黑" panose="020B0503020204020204" pitchFamily="34" charset="-122"/>
              </a:rPr>
              <a:t>", </a:t>
            </a:r>
            <a:r>
              <a:rPr lang="en-US" altLang="zh-CN" kern="100" dirty="0" err="1">
                <a:latin typeface="微软雅黑" panose="020B0503020204020204" pitchFamily="34" charset="-122"/>
                <a:ea typeface="微软雅黑" panose="020B0503020204020204" pitchFamily="34" charset="-122"/>
              </a:rPr>
              <a:t>KFC_demo</a:t>
            </a:r>
            <a:r>
              <a:rPr lang="en-US" altLang="zh-CN" kern="100" dirty="0">
                <a:latin typeface="微软雅黑" panose="020B0503020204020204" pitchFamily="34" charset="-122"/>
                <a:ea typeface="微软雅黑" panose="020B0503020204020204" pitchFamily="34" charset="-122"/>
              </a:rPr>
              <a:t>, </a:t>
            </a:r>
            <a:r>
              <a:rPr lang="en-US" altLang="zh-CN" kern="100" dirty="0" err="1">
                <a:latin typeface="微软雅黑" panose="020B0503020204020204" pitchFamily="34" charset="-122"/>
                <a:ea typeface="微软雅黑" panose="020B0503020204020204" pitchFamily="34" charset="-122"/>
              </a:rPr>
              <a:t>handle_order_function</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r>
              <a:rPr lang="en-US" altLang="zh-CN" kern="100" dirty="0" smtClean="0">
                <a:latin typeface="微软雅黑" panose="020B0503020204020204" pitchFamily="34" charset="-122"/>
                <a:ea typeface="微软雅黑" panose="020B0503020204020204" pitchFamily="34" charset="-122"/>
                <a:cs typeface="Times New Roman" panose="02020603050405020304"/>
              </a:rPr>
              <a:t>    </a:t>
            </a:r>
            <a:r>
              <a:rPr lang="zh-CN" altLang="zh-CN" kern="100" dirty="0" smtClean="0">
                <a:latin typeface="微软雅黑" panose="020B0503020204020204" pitchFamily="34" charset="-122"/>
                <a:ea typeface="微软雅黑" panose="020B0503020204020204" pitchFamily="34" charset="-122"/>
                <a:cs typeface="Times New Roman" panose="02020603050405020304"/>
              </a:rPr>
              <a:t>定义</a:t>
            </a:r>
            <a:r>
              <a:rPr lang="zh-CN" altLang="zh-CN" kern="100" dirty="0">
                <a:latin typeface="微软雅黑" panose="020B0503020204020204" pitchFamily="34" charset="-122"/>
                <a:ea typeface="微软雅黑" panose="020B0503020204020204" pitchFamily="34" charset="-122"/>
                <a:cs typeface="Times New Roman" panose="02020603050405020304"/>
              </a:rPr>
              <a:t>服务节点名称，服务的类型，处理函数。处理函数</a:t>
            </a:r>
            <a:r>
              <a:rPr lang="en-US" altLang="zh-CN" kern="100" dirty="0" err="1">
                <a:latin typeface="微软雅黑" panose="020B0503020204020204" pitchFamily="34" charset="-122"/>
                <a:ea typeface="微软雅黑" panose="020B0503020204020204" pitchFamily="34" charset="-122"/>
                <a:cs typeface="Times New Roman" panose="02020603050405020304"/>
              </a:rPr>
              <a:t>handle_order_function</a:t>
            </a:r>
            <a:r>
              <a:rPr lang="zh-CN" altLang="zh-CN" kern="100" dirty="0" smtClean="0">
                <a:latin typeface="微软雅黑" panose="020B0503020204020204" pitchFamily="34" charset="-122"/>
                <a:ea typeface="微软雅黑" panose="020B0503020204020204" pitchFamily="34" charset="-122"/>
                <a:cs typeface="Times New Roman" panose="02020603050405020304"/>
              </a:rPr>
              <a:t>的</a:t>
            </a:r>
            <a:r>
              <a:rPr lang="en-US" altLang="zh-CN" kern="100" dirty="0" smtClean="0">
                <a:latin typeface="微软雅黑" panose="020B0503020204020204" pitchFamily="34" charset="-122"/>
                <a:ea typeface="微软雅黑" panose="020B0503020204020204" pitchFamily="34" charset="-122"/>
                <a:cs typeface="Times New Roman" panose="02020603050405020304"/>
              </a:rPr>
              <a:t>   </a:t>
            </a:r>
            <a:r>
              <a:rPr lang="zh-CN" altLang="zh-CN" kern="100" dirty="0" smtClean="0">
                <a:latin typeface="微软雅黑" panose="020B0503020204020204" pitchFamily="34" charset="-122"/>
                <a:ea typeface="微软雅黑" panose="020B0503020204020204" pitchFamily="34" charset="-122"/>
                <a:cs typeface="Times New Roman" panose="02020603050405020304"/>
              </a:rPr>
              <a:t>具体</a:t>
            </a:r>
            <a:r>
              <a:rPr lang="en-US" altLang="zh-CN" kern="100" dirty="0" smtClean="0">
                <a:latin typeface="微软雅黑" panose="020B0503020204020204" pitchFamily="34" charset="-122"/>
                <a:ea typeface="微软雅黑" panose="020B0503020204020204" pitchFamily="34" charset="-122"/>
                <a:cs typeface="Times New Roman" panose="02020603050405020304"/>
              </a:rPr>
              <a:t>    </a:t>
            </a:r>
            <a:r>
              <a:rPr lang="zh-CN" altLang="zh-CN" kern="100" dirty="0" smtClean="0">
                <a:latin typeface="微软雅黑" panose="020B0503020204020204" pitchFamily="34" charset="-122"/>
                <a:ea typeface="微软雅黑" panose="020B0503020204020204" pitchFamily="34" charset="-122"/>
                <a:cs typeface="Times New Roman" panose="02020603050405020304"/>
              </a:rPr>
              <a:t>实现</a:t>
            </a:r>
            <a:r>
              <a:rPr lang="zh-CN" altLang="zh-CN" kern="100" dirty="0">
                <a:latin typeface="微软雅黑" panose="020B0503020204020204" pitchFamily="34" charset="-122"/>
                <a:ea typeface="微软雅黑" panose="020B0503020204020204" pitchFamily="34" charset="-122"/>
                <a:cs typeface="Times New Roman" panose="02020603050405020304"/>
              </a:rPr>
              <a:t>将在后面进行定义。</a:t>
            </a:r>
            <a:endParaRPr lang="en-US" altLang="zh-CN"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noProof="1" smtClean="0">
                <a:solidFill>
                  <a:prstClr val="white"/>
                </a:solidFill>
              </a:rPr>
              <a:t>任务二</a:t>
            </a:r>
            <a:r>
              <a:rPr lang="zh-CN" altLang="en-US" sz="2400" b="1" noProof="1">
                <a:solidFill>
                  <a:prstClr val="white"/>
                </a:solidFill>
              </a:rPr>
              <a:t>：</a:t>
            </a:r>
            <a:r>
              <a:rPr lang="en-US" altLang="zh-CN" sz="2400" b="1" noProof="1">
                <a:solidFill>
                  <a:prstClr val="white"/>
                </a:solidFill>
              </a:rPr>
              <a:t>KFC</a:t>
            </a:r>
            <a:r>
              <a:rPr lang="en-US" altLang="zh-CN" sz="2400" b="1" noProof="1">
                <a:solidFill>
                  <a:prstClr val="white"/>
                </a:solidFill>
              </a:rPr>
              <a:t>_demo</a:t>
            </a:r>
            <a:endParaRPr lang="en-US" altLang="zh-CN" sz="2400" b="1" noProof="1">
              <a:solidFill>
                <a:prstClr val="white"/>
              </a:solidFill>
            </a:endParaRPr>
          </a:p>
        </p:txBody>
      </p:sp>
      <p:sp>
        <p:nvSpPr>
          <p:cNvPr id="7" name="矩形 6"/>
          <p:cNvSpPr/>
          <p:nvPr/>
        </p:nvSpPr>
        <p:spPr>
          <a:xfrm>
            <a:off x="951722" y="1228233"/>
            <a:ext cx="8786637" cy="3693319"/>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a:solidFill>
                  <a:prstClr val="black"/>
                </a:solidFill>
                <a:latin typeface="微软雅黑" panose="020B0503020204020204" pitchFamily="34" charset="-122"/>
                <a:ea typeface="微软雅黑" panose="020B0503020204020204" pitchFamily="34" charset="-122"/>
              </a:rPr>
              <a:t>2</a:t>
            </a:r>
            <a:r>
              <a:rPr lang="en-US" altLang="zh-CN" sz="2800" b="1" kern="100" dirty="0" smtClean="0">
                <a:solidFill>
                  <a:prstClr val="black"/>
                </a:solidFill>
                <a:latin typeface="微软雅黑" panose="020B0503020204020204" pitchFamily="34" charset="-122"/>
                <a:ea typeface="微软雅黑" panose="020B0503020204020204" pitchFamily="34" charset="-122"/>
              </a:rPr>
              <a:t>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a:t>
            </a:r>
            <a:r>
              <a:rPr lang="zh-CN" altLang="en-US" sz="2800" b="1" kern="100" dirty="0">
                <a:solidFill>
                  <a:prstClr val="black"/>
                </a:solidFill>
                <a:latin typeface="微软雅黑" panose="020B0503020204020204" pitchFamily="34" charset="-122"/>
                <a:ea typeface="微软雅黑" panose="020B0503020204020204" pitchFamily="34" charset="-122"/>
              </a:rPr>
              <a:t>服务端节</a:t>
            </a:r>
            <a:r>
              <a:rPr lang="zh-CN" altLang="en-US" sz="2800" b="1" kern="100" dirty="0" smtClean="0">
                <a:solidFill>
                  <a:prstClr val="black"/>
                </a:solidFill>
                <a:latin typeface="微软雅黑" panose="020B0503020204020204" pitchFamily="34" charset="-122"/>
                <a:ea typeface="微软雅黑" panose="020B0503020204020204" pitchFamily="34" charset="-122"/>
              </a:rPr>
              <a:t>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print "ready to order:"</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当我们启动服务端节点后，将在终端看到</a:t>
            </a:r>
            <a:r>
              <a:rPr lang="en-US" altLang="zh-CN" kern="100" dirty="0">
                <a:latin typeface="微软雅黑" panose="020B0503020204020204" pitchFamily="34" charset="-122"/>
                <a:ea typeface="微软雅黑" panose="020B0503020204020204" pitchFamily="34" charset="-122"/>
              </a:rPr>
              <a:t>ready to order: </a:t>
            </a:r>
            <a:r>
              <a:rPr lang="zh-CN" altLang="zh-CN" kern="100" dirty="0">
                <a:latin typeface="微软雅黑" panose="020B0503020204020204" pitchFamily="34" charset="-122"/>
                <a:ea typeface="微软雅黑" panose="020B0503020204020204" pitchFamily="34" charset="-122"/>
              </a:rPr>
              <a:t>的输出信息，加这句话的好处是可以清楚的知道我们的服务节点是否已经成功准备。</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err="1">
                <a:latin typeface="微软雅黑" panose="020B0503020204020204" pitchFamily="34" charset="-122"/>
                <a:ea typeface="微软雅黑" panose="020B0503020204020204" pitchFamily="34" charset="-122"/>
              </a:rPr>
              <a:t>rospy.spin</a:t>
            </a:r>
            <a:r>
              <a:rPr lang="en-US" altLang="zh-CN"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保持节点运行，直到节点关闭。不像</a:t>
            </a:r>
            <a:r>
              <a:rPr lang="en-US" altLang="zh-CN" kern="100" dirty="0" err="1">
                <a:latin typeface="微软雅黑" panose="020B0503020204020204" pitchFamily="34" charset="-122"/>
                <a:ea typeface="微软雅黑" panose="020B0503020204020204" pitchFamily="34" charset="-122"/>
              </a:rPr>
              <a:t>roscpp,rospy.spin</a:t>
            </a:r>
            <a:r>
              <a:rPr lang="zh-CN" altLang="zh-CN" kern="100" dirty="0">
                <a:latin typeface="微软雅黑" panose="020B0503020204020204" pitchFamily="34" charset="-122"/>
                <a:ea typeface="微软雅黑" panose="020B0503020204020204" pitchFamily="34" charset="-122"/>
              </a:rPr>
              <a:t>不影响订阅的回调函数，因为回调函数有自己的线程。</a:t>
            </a:r>
            <a:endParaRPr lang="zh-CN" altLang="zh-CN" sz="1200" kern="100" dirty="0">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noProof="1" smtClean="0">
                <a:solidFill>
                  <a:prstClr val="white"/>
                </a:solidFill>
              </a:rPr>
              <a:t>任务二</a:t>
            </a:r>
            <a:r>
              <a:rPr lang="zh-CN" altLang="en-US" sz="2400" b="1" noProof="1">
                <a:solidFill>
                  <a:prstClr val="white"/>
                </a:solidFill>
              </a:rPr>
              <a:t>：</a:t>
            </a:r>
            <a:r>
              <a:rPr lang="en-US" altLang="zh-CN" sz="2400" b="1" noProof="1">
                <a:solidFill>
                  <a:prstClr val="white"/>
                </a:solidFill>
              </a:rPr>
              <a:t>KFC</a:t>
            </a:r>
            <a:r>
              <a:rPr lang="en-US" altLang="zh-CN" sz="2400" b="1" noProof="1">
                <a:solidFill>
                  <a:prstClr val="white"/>
                </a:solidFill>
              </a:rPr>
              <a:t>_demo</a:t>
            </a:r>
            <a:endParaRPr lang="en-US" altLang="zh-CN" sz="2400" b="1" noProof="1">
              <a:solidFill>
                <a:prstClr val="white"/>
              </a:solidFill>
            </a:endParaRPr>
          </a:p>
        </p:txBody>
      </p:sp>
      <p:sp>
        <p:nvSpPr>
          <p:cNvPr id="7" name="矩形 6"/>
          <p:cNvSpPr/>
          <p:nvPr/>
        </p:nvSpPr>
        <p:spPr>
          <a:xfrm>
            <a:off x="951722" y="1228233"/>
            <a:ext cx="8786637" cy="4939814"/>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a:solidFill>
                  <a:prstClr val="black"/>
                </a:solidFill>
                <a:latin typeface="微软雅黑" panose="020B0503020204020204" pitchFamily="34" charset="-122"/>
                <a:ea typeface="微软雅黑" panose="020B0503020204020204" pitchFamily="34" charset="-122"/>
              </a:rPr>
              <a:t>2</a:t>
            </a:r>
            <a:r>
              <a:rPr lang="en-US" altLang="zh-CN" sz="2800" b="1" kern="100" dirty="0" smtClean="0">
                <a:solidFill>
                  <a:prstClr val="black"/>
                </a:solidFill>
                <a:latin typeface="微软雅黑" panose="020B0503020204020204" pitchFamily="34" charset="-122"/>
                <a:ea typeface="微软雅黑" panose="020B0503020204020204" pitchFamily="34" charset="-122"/>
              </a:rPr>
              <a:t>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a:t>
            </a:r>
            <a:r>
              <a:rPr lang="zh-CN" altLang="en-US" sz="2800" b="1" kern="100" dirty="0">
                <a:solidFill>
                  <a:prstClr val="black"/>
                </a:solidFill>
                <a:latin typeface="微软雅黑" panose="020B0503020204020204" pitchFamily="34" charset="-122"/>
                <a:ea typeface="微软雅黑" panose="020B0503020204020204" pitchFamily="34" charset="-122"/>
              </a:rPr>
              <a:t>服务端节</a:t>
            </a:r>
            <a:r>
              <a:rPr lang="zh-CN" altLang="en-US" sz="2800" b="1" kern="100" dirty="0" smtClean="0">
                <a:solidFill>
                  <a:prstClr val="black"/>
                </a:solidFill>
                <a:latin typeface="微软雅黑" panose="020B0503020204020204" pitchFamily="34" charset="-122"/>
                <a:ea typeface="微软雅黑" panose="020B0503020204020204" pitchFamily="34" charset="-122"/>
              </a:rPr>
              <a:t>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err="1">
                <a:latin typeface="微软雅黑" panose="020B0503020204020204" pitchFamily="34" charset="-122"/>
                <a:ea typeface="微软雅黑" panose="020B0503020204020204" pitchFamily="34" charset="-122"/>
              </a:rPr>
              <a:t>def</a:t>
            </a:r>
            <a:r>
              <a:rPr lang="en-US" altLang="zh-CN" kern="100" dirty="0">
                <a:latin typeface="微软雅黑" panose="020B0503020204020204" pitchFamily="34" charset="-122"/>
                <a:ea typeface="微软雅黑" panose="020B0503020204020204" pitchFamily="34" charset="-122"/>
              </a:rPr>
              <a:t> </a:t>
            </a:r>
            <a:r>
              <a:rPr lang="en-US" altLang="zh-CN" kern="100" dirty="0" err="1">
                <a:latin typeface="微软雅黑" panose="020B0503020204020204" pitchFamily="34" charset="-122"/>
                <a:ea typeface="微软雅黑" panose="020B0503020204020204" pitchFamily="34" charset="-122"/>
              </a:rPr>
              <a:t>handle_order_function</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req</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print "The guest wants %s %s. The unit price of the %s is %s."%(</a:t>
            </a:r>
            <a:r>
              <a:rPr lang="en-US" altLang="zh-CN" kern="100" dirty="0" err="1">
                <a:latin typeface="微软雅黑" panose="020B0503020204020204" pitchFamily="34" charset="-122"/>
                <a:ea typeface="微软雅黑" panose="020B0503020204020204" pitchFamily="34" charset="-122"/>
              </a:rPr>
              <a:t>req.number,req.menu,req.menu,req.price</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a:t>
            </a:r>
            <a:r>
              <a:rPr lang="zh-CN" altLang="zh-CN" kern="100" dirty="0">
                <a:latin typeface="微软雅黑" panose="020B0503020204020204" pitchFamily="34" charset="-122"/>
                <a:ea typeface="微软雅黑" panose="020B0503020204020204" pitchFamily="34" charset="-122"/>
              </a:rPr>
              <a:t>计算客人的账单</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bill = </a:t>
            </a:r>
            <a:r>
              <a:rPr lang="en-US" altLang="zh-CN" kern="100" dirty="0" err="1">
                <a:latin typeface="微软雅黑" panose="020B0503020204020204" pitchFamily="34" charset="-122"/>
                <a:ea typeface="微软雅黑" panose="020B0503020204020204" pitchFamily="34" charset="-122"/>
              </a:rPr>
              <a:t>req.price</a:t>
            </a:r>
            <a:r>
              <a:rPr lang="en-US" altLang="zh-CN" kern="100" dirty="0">
                <a:latin typeface="微软雅黑" panose="020B0503020204020204" pitchFamily="34" charset="-122"/>
                <a:ea typeface="微软雅黑" panose="020B0503020204020204" pitchFamily="34" charset="-122"/>
              </a:rPr>
              <a:t> * </a:t>
            </a:r>
            <a:r>
              <a:rPr lang="en-US" altLang="zh-CN" kern="100" dirty="0" err="1">
                <a:latin typeface="微软雅黑" panose="020B0503020204020204" pitchFamily="34" charset="-122"/>
                <a:ea typeface="微软雅黑" panose="020B0503020204020204" pitchFamily="34" charset="-122"/>
              </a:rPr>
              <a:t>req.number</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return </a:t>
            </a:r>
            <a:r>
              <a:rPr lang="en-US" altLang="zh-CN" kern="100" dirty="0" err="1">
                <a:latin typeface="微软雅黑" panose="020B0503020204020204" pitchFamily="34" charset="-122"/>
                <a:ea typeface="微软雅黑" panose="020B0503020204020204" pitchFamily="34" charset="-122"/>
              </a:rPr>
              <a:t>KFC_demoResponse</a:t>
            </a:r>
            <a:r>
              <a:rPr lang="en-US" altLang="zh-CN" kern="100" dirty="0">
                <a:latin typeface="微软雅黑" panose="020B0503020204020204" pitchFamily="34" charset="-122"/>
                <a:ea typeface="微软雅黑" panose="020B0503020204020204" pitchFamily="34" charset="-122"/>
              </a:rPr>
              <a:t>(bill)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在任务一中，处理函数相对简单，只是简单的打印输出，在这里我们对请求部分的数据进行了简单处理，</a:t>
            </a:r>
            <a:r>
              <a:rPr lang="en-US" altLang="zh-CN" kern="100" dirty="0">
                <a:latin typeface="微软雅黑" panose="020B0503020204020204" pitchFamily="34" charset="-122"/>
                <a:ea typeface="微软雅黑" panose="020B0503020204020204" pitchFamily="34" charset="-122"/>
              </a:rPr>
              <a:t>bill = </a:t>
            </a:r>
            <a:r>
              <a:rPr lang="en-US" altLang="zh-CN" kern="100" dirty="0" err="1">
                <a:latin typeface="微软雅黑" panose="020B0503020204020204" pitchFamily="34" charset="-122"/>
                <a:ea typeface="微软雅黑" panose="020B0503020204020204" pitchFamily="34" charset="-122"/>
              </a:rPr>
              <a:t>req.price</a:t>
            </a:r>
            <a:r>
              <a:rPr lang="en-US" altLang="zh-CN" kern="100" dirty="0">
                <a:latin typeface="微软雅黑" panose="020B0503020204020204" pitchFamily="34" charset="-122"/>
                <a:ea typeface="微软雅黑" panose="020B0503020204020204" pitchFamily="34" charset="-122"/>
              </a:rPr>
              <a:t> * </a:t>
            </a:r>
            <a:r>
              <a:rPr lang="en-US" altLang="zh-CN" kern="100" dirty="0" err="1">
                <a:latin typeface="微软雅黑" panose="020B0503020204020204" pitchFamily="34" charset="-122"/>
                <a:ea typeface="微软雅黑" panose="020B0503020204020204" pitchFamily="34" charset="-122"/>
              </a:rPr>
              <a:t>req.number</a:t>
            </a:r>
            <a:r>
              <a:rPr lang="zh-CN" altLang="zh-CN" kern="100" dirty="0">
                <a:latin typeface="微软雅黑" panose="020B0503020204020204" pitchFamily="34" charset="-122"/>
                <a:ea typeface="微软雅黑" panose="020B0503020204020204" pitchFamily="34" charset="-122"/>
              </a:rPr>
              <a:t>，账单等于请求输入的单价乘以数量。</a:t>
            </a:r>
            <a:endParaRPr lang="zh-CN" altLang="zh-CN" sz="1200" kern="100" dirty="0">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prstClr val="white"/>
                </a:solidFill>
                <a:sym typeface="+mn-ea"/>
              </a:rPr>
              <a:t>任务二</a:t>
            </a:r>
            <a:r>
              <a:rPr lang="zh-CN" altLang="en-US" sz="2400" b="1">
                <a:solidFill>
                  <a:prstClr val="white"/>
                </a:solidFill>
                <a:sym typeface="+mn-ea"/>
              </a:rPr>
              <a:t>：</a:t>
            </a:r>
            <a:r>
              <a:rPr lang="en-US" altLang="zh-CN" sz="2400" b="1">
                <a:solidFill>
                  <a:prstClr val="white"/>
                </a:solidFill>
                <a:sym typeface="+mn-ea"/>
              </a:rPr>
              <a:t>KFC_demo</a:t>
            </a:r>
            <a:endParaRPr lang="en-US" altLang="zh-CN" sz="2400" b="1" noProof="1">
              <a:solidFill>
                <a:prstClr val="white"/>
              </a:solidFill>
            </a:endParaRPr>
          </a:p>
        </p:txBody>
      </p:sp>
      <p:sp>
        <p:nvSpPr>
          <p:cNvPr id="7" name="矩形 6"/>
          <p:cNvSpPr/>
          <p:nvPr/>
        </p:nvSpPr>
        <p:spPr>
          <a:xfrm>
            <a:off x="951722" y="1228233"/>
            <a:ext cx="8786637" cy="3277820"/>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a:solidFill>
                  <a:prstClr val="black"/>
                </a:solidFill>
                <a:latin typeface="微软雅黑" panose="020B0503020204020204" pitchFamily="34" charset="-122"/>
                <a:ea typeface="微软雅黑" panose="020B0503020204020204" pitchFamily="34" charset="-122"/>
              </a:rPr>
              <a:t>2</a:t>
            </a:r>
            <a:r>
              <a:rPr lang="en-US" altLang="zh-CN" sz="2800" b="1" kern="100" dirty="0" smtClean="0">
                <a:solidFill>
                  <a:prstClr val="black"/>
                </a:solidFill>
                <a:latin typeface="微软雅黑" panose="020B0503020204020204" pitchFamily="34" charset="-122"/>
                <a:ea typeface="微软雅黑" panose="020B0503020204020204" pitchFamily="34" charset="-122"/>
              </a:rPr>
              <a:t>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a:t>
            </a:r>
            <a:r>
              <a:rPr lang="zh-CN" altLang="en-US" sz="2800" b="1" kern="100" dirty="0">
                <a:solidFill>
                  <a:prstClr val="black"/>
                </a:solidFill>
                <a:latin typeface="微软雅黑" panose="020B0503020204020204" pitchFamily="34" charset="-122"/>
                <a:ea typeface="微软雅黑" panose="020B0503020204020204" pitchFamily="34" charset="-122"/>
              </a:rPr>
              <a:t>服务端节</a:t>
            </a:r>
            <a:r>
              <a:rPr lang="zh-CN" altLang="en-US" sz="2800" b="1" kern="100" dirty="0" smtClean="0">
                <a:solidFill>
                  <a:prstClr val="black"/>
                </a:solidFill>
                <a:latin typeface="微软雅黑" panose="020B0503020204020204" pitchFamily="34" charset="-122"/>
                <a:ea typeface="微软雅黑" panose="020B0503020204020204" pitchFamily="34" charset="-122"/>
              </a:rPr>
              <a:t>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return </a:t>
            </a:r>
            <a:r>
              <a:rPr lang="en-US" altLang="zh-CN" kern="100" dirty="0" err="1">
                <a:latin typeface="微软雅黑" panose="020B0503020204020204" pitchFamily="34" charset="-122"/>
                <a:ea typeface="微软雅黑" panose="020B0503020204020204" pitchFamily="34" charset="-122"/>
              </a:rPr>
              <a:t>KFC_demoResponse</a:t>
            </a:r>
            <a:r>
              <a:rPr lang="en-US" altLang="zh-CN" kern="100" dirty="0">
                <a:latin typeface="微软雅黑" panose="020B0503020204020204" pitchFamily="34" charset="-122"/>
                <a:ea typeface="微软雅黑" panose="020B0503020204020204" pitchFamily="34" charset="-122"/>
              </a:rPr>
              <a:t>("Hi %</a:t>
            </a:r>
            <a:r>
              <a:rPr lang="en-US" altLang="zh-CN" kern="100" dirty="0" err="1">
                <a:latin typeface="微软雅黑" panose="020B0503020204020204" pitchFamily="34" charset="-122"/>
                <a:ea typeface="微软雅黑" panose="020B0503020204020204" pitchFamily="34" charset="-122"/>
              </a:rPr>
              <a:t>s"%req.name</a:t>
            </a:r>
            <a:r>
              <a:rPr lang="en-US" altLang="zh-CN"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由服务生成的返回函数，这个函数是自动生成的。</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if __name__=="__main__":  </a:t>
            </a:r>
            <a:endParaRPr lang="zh-CN" altLang="zh-CN" sz="1200" kern="100" dirty="0">
              <a:latin typeface="微软雅黑" panose="020B0503020204020204" pitchFamily="34" charset="-122"/>
              <a:ea typeface="微软雅黑" panose="020B0503020204020204" pitchFamily="34" charset="-122"/>
            </a:endParaRPr>
          </a:p>
          <a:p>
            <a:pPr indent="889000" algn="just">
              <a:lnSpc>
                <a:spcPct val="150000"/>
              </a:lnSpc>
              <a:spcAft>
                <a:spcPts val="0"/>
              </a:spcAft>
            </a:pPr>
            <a:r>
              <a:rPr lang="en-US" altLang="zh-CN" kern="100" dirty="0" err="1">
                <a:latin typeface="微软雅黑" panose="020B0503020204020204" pitchFamily="34" charset="-122"/>
                <a:ea typeface="微软雅黑" panose="020B0503020204020204" pitchFamily="34" charset="-122"/>
              </a:rPr>
              <a:t>kfc_server_srv</a:t>
            </a:r>
            <a:r>
              <a:rPr lang="en-US" altLang="zh-CN"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a:t>
            </a:r>
            <a:r>
              <a:rPr lang="zh-CN" altLang="zh-CN" kern="100" dirty="0">
                <a:latin typeface="微软雅黑" panose="020B0503020204020204" pitchFamily="34" charset="-122"/>
                <a:ea typeface="微软雅黑" panose="020B0503020204020204" pitchFamily="34" charset="-122"/>
              </a:rPr>
              <a:t>如果单独运行此文件，则将上面定义的</a:t>
            </a:r>
            <a:r>
              <a:rPr lang="en-US" altLang="zh-CN" kern="100" dirty="0" err="1">
                <a:latin typeface="微软雅黑" panose="020B0503020204020204" pitchFamily="34" charset="-122"/>
                <a:ea typeface="微软雅黑" panose="020B0503020204020204" pitchFamily="34" charset="-122"/>
              </a:rPr>
              <a:t>kfc_server_srv</a:t>
            </a:r>
            <a:r>
              <a:rPr lang="zh-CN" altLang="zh-CN" kern="100" dirty="0">
                <a:latin typeface="微软雅黑" panose="020B0503020204020204" pitchFamily="34" charset="-122"/>
                <a:ea typeface="微软雅黑" panose="020B0503020204020204" pitchFamily="34" charset="-122"/>
              </a:rPr>
              <a:t>作为主函数运行</a:t>
            </a:r>
            <a:endParaRPr lang="zh-CN" altLang="zh-CN" sz="1200" kern="100" dirty="0">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7" name="矩形 6"/>
          <p:cNvSpPr/>
          <p:nvPr/>
        </p:nvSpPr>
        <p:spPr>
          <a:xfrm>
            <a:off x="951724" y="1228233"/>
            <a:ext cx="7841756" cy="4062651"/>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smtClean="0">
                <a:latin typeface="微软雅黑" panose="020B0503020204020204" pitchFamily="34" charset="-122"/>
                <a:ea typeface="微软雅黑" panose="020B0503020204020204" pitchFamily="34" charset="-122"/>
              </a:rPr>
              <a:t>2 </a:t>
            </a:r>
            <a:r>
              <a:rPr lang="zh-CN" altLang="en-US" sz="2800" b="1" kern="100" dirty="0" smtClean="0">
                <a:latin typeface="微软雅黑" panose="020B0503020204020204" pitchFamily="34" charset="-122"/>
                <a:ea typeface="微软雅黑" panose="020B0503020204020204" pitchFamily="34" charset="-122"/>
              </a:rPr>
              <a:t>编写服务端节点</a:t>
            </a:r>
            <a:endParaRPr lang="zh-CN" altLang="zh-CN" sz="2800" b="1" kern="100" dirty="0" smtClean="0">
              <a:latin typeface="微软雅黑" panose="020B0503020204020204" pitchFamily="34" charset="-122"/>
              <a:ea typeface="微软雅黑" panose="020B0503020204020204" pitchFamily="34" charset="-122"/>
            </a:endParaRPr>
          </a:p>
          <a:p>
            <a:pPr marL="742950" lvl="1" indent="-285750" algn="just">
              <a:lnSpc>
                <a:spcPct val="150000"/>
              </a:lnSpc>
              <a:spcAft>
                <a:spcPts val="0"/>
              </a:spcAft>
              <a:buFont typeface="Wingdings" panose="05000000000000000000"/>
              <a:buChar char=""/>
            </a:pPr>
            <a:r>
              <a:rPr lang="zh-CN" altLang="en-US" sz="2400" b="1" kern="100" dirty="0" smtClean="0">
                <a:latin typeface="微软雅黑" panose="020B0503020204020204" pitchFamily="34" charset="-122"/>
                <a:ea typeface="微软雅黑" panose="020B0503020204020204" pitchFamily="34" charset="-122"/>
              </a:rPr>
              <a:t>用</a:t>
            </a:r>
            <a:r>
              <a:rPr lang="zh-CN" altLang="en-US" sz="2400" b="1" kern="100" dirty="0">
                <a:latin typeface="微软雅黑" panose="020B0503020204020204" pitchFamily="34" charset="-122"/>
                <a:ea typeface="微软雅黑" panose="020B0503020204020204" pitchFamily="34" charset="-122"/>
              </a:rPr>
              <a:t>命令行的方式调用</a:t>
            </a:r>
            <a:r>
              <a:rPr lang="zh-CN" altLang="en-US" sz="2400" b="1" kern="100" dirty="0" smtClean="0">
                <a:latin typeface="微软雅黑" panose="020B0503020204020204" pitchFamily="34" charset="-122"/>
                <a:ea typeface="微软雅黑" panose="020B0503020204020204" pitchFamily="34" charset="-122"/>
              </a:rPr>
              <a:t>服务</a:t>
            </a:r>
            <a:endParaRPr lang="en-US" altLang="zh-CN" sz="24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回到工作空间</a:t>
            </a:r>
            <a:r>
              <a:rPr lang="en-US" altLang="zh-CN" sz="2000" dirty="0" err="1">
                <a:latin typeface="微软雅黑" panose="020B0503020204020204" pitchFamily="34" charset="-122"/>
                <a:ea typeface="微软雅黑" panose="020B0503020204020204" pitchFamily="34" charset="-122"/>
              </a:rPr>
              <a:t>catkin_ws</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编译代码。</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cd ~/</a:t>
            </a:r>
            <a:r>
              <a:rPr lang="en-US" altLang="zh-CN" sz="2000" dirty="0" err="1">
                <a:latin typeface="微软雅黑" panose="020B0503020204020204" pitchFamily="34" charset="-122"/>
                <a:ea typeface="微软雅黑" panose="020B0503020204020204" pitchFamily="34" charset="-122"/>
              </a:rPr>
              <a:t>catkin_ws</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catkin_make</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打开终端，运行</a:t>
            </a:r>
            <a:r>
              <a:rPr lang="en-US" altLang="zh-CN" sz="2000" dirty="0" err="1">
                <a:latin typeface="微软雅黑" panose="020B0503020204020204" pitchFamily="34" charset="-122"/>
                <a:ea typeface="微软雅黑" panose="020B0503020204020204" pitchFamily="34" charset="-122"/>
              </a:rPr>
              <a:t>roscore</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打开新的终端，启动服务节点：</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rosrun</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service_rospy_demo</a:t>
            </a:r>
            <a:r>
              <a:rPr lang="en-US" altLang="zh-CN" sz="2000" dirty="0">
                <a:latin typeface="微软雅黑" panose="020B0503020204020204" pitchFamily="34" charset="-122"/>
                <a:ea typeface="微软雅黑" panose="020B0503020204020204" pitchFamily="34" charset="-122"/>
              </a:rPr>
              <a:t> KFC_server_demo.py</a:t>
            </a:r>
            <a:endParaRPr lang="en-US" altLang="zh-CN" sz="2000" dirty="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040" y="3911917"/>
            <a:ext cx="5486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7" name="矩形 6"/>
          <p:cNvSpPr/>
          <p:nvPr/>
        </p:nvSpPr>
        <p:spPr>
          <a:xfrm>
            <a:off x="951724" y="1228233"/>
            <a:ext cx="7841756" cy="4062651"/>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smtClean="0">
                <a:latin typeface="微软雅黑" panose="020B0503020204020204" pitchFamily="34" charset="-122"/>
                <a:ea typeface="微软雅黑" panose="020B0503020204020204" pitchFamily="34" charset="-122"/>
              </a:rPr>
              <a:t>2 </a:t>
            </a:r>
            <a:r>
              <a:rPr lang="zh-CN" altLang="en-US" sz="2800" b="1" kern="100" dirty="0" smtClean="0">
                <a:latin typeface="微软雅黑" panose="020B0503020204020204" pitchFamily="34" charset="-122"/>
                <a:ea typeface="微软雅黑" panose="020B0503020204020204" pitchFamily="34" charset="-122"/>
              </a:rPr>
              <a:t>编写服务端节点</a:t>
            </a:r>
            <a:endParaRPr lang="zh-CN" altLang="zh-CN" sz="2800" b="1" kern="100" dirty="0" smtClean="0">
              <a:latin typeface="微软雅黑" panose="020B0503020204020204" pitchFamily="34" charset="-122"/>
              <a:ea typeface="微软雅黑" panose="020B0503020204020204" pitchFamily="34" charset="-122"/>
            </a:endParaRPr>
          </a:p>
          <a:p>
            <a:pPr marL="742950" lvl="1" indent="-285750" algn="just">
              <a:lnSpc>
                <a:spcPct val="150000"/>
              </a:lnSpc>
              <a:spcAft>
                <a:spcPts val="0"/>
              </a:spcAft>
              <a:buFont typeface="Wingdings" panose="05000000000000000000"/>
              <a:buChar char=""/>
            </a:pPr>
            <a:r>
              <a:rPr lang="zh-CN" altLang="en-US" sz="2400" b="1" kern="100" dirty="0" smtClean="0">
                <a:latin typeface="微软雅黑" panose="020B0503020204020204" pitchFamily="34" charset="-122"/>
                <a:ea typeface="微软雅黑" panose="020B0503020204020204" pitchFamily="34" charset="-122"/>
              </a:rPr>
              <a:t>用</a:t>
            </a:r>
            <a:r>
              <a:rPr lang="zh-CN" altLang="en-US" sz="2400" b="1" kern="100" dirty="0">
                <a:latin typeface="微软雅黑" panose="020B0503020204020204" pitchFamily="34" charset="-122"/>
                <a:ea typeface="微软雅黑" panose="020B0503020204020204" pitchFamily="34" charset="-122"/>
              </a:rPr>
              <a:t>命令行的方式调用</a:t>
            </a:r>
            <a:r>
              <a:rPr lang="zh-CN" altLang="en-US" sz="2400" b="1" kern="100" dirty="0" smtClean="0">
                <a:latin typeface="微软雅黑" panose="020B0503020204020204" pitchFamily="34" charset="-122"/>
                <a:ea typeface="微软雅黑" panose="020B0503020204020204" pitchFamily="34" charset="-122"/>
              </a:rPr>
              <a:t>服务</a:t>
            </a:r>
            <a:endParaRPr lang="en-US" altLang="zh-CN" sz="24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打开新终端，列出服务</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rosservice</a:t>
            </a:r>
            <a:r>
              <a:rPr lang="en-US" altLang="zh-CN" sz="2000" dirty="0">
                <a:latin typeface="微软雅黑" panose="020B0503020204020204" pitchFamily="34" charset="-122"/>
                <a:ea typeface="微软雅黑" panose="020B0503020204020204" pitchFamily="34" charset="-122"/>
              </a:rPr>
              <a:t> list</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查看服务参数</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rosservice</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args</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kfc_order</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调用服务</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rosservice</a:t>
            </a:r>
            <a:r>
              <a:rPr lang="en-US" altLang="zh-CN" sz="2000" dirty="0">
                <a:latin typeface="微软雅黑" panose="020B0503020204020204" pitchFamily="34" charset="-122"/>
                <a:ea typeface="微软雅黑" panose="020B0503020204020204" pitchFamily="34" charset="-122"/>
              </a:rPr>
              <a:t> call /</a:t>
            </a:r>
            <a:r>
              <a:rPr lang="en-US" altLang="zh-CN" sz="2000" dirty="0" err="1">
                <a:latin typeface="微软雅黑" panose="020B0503020204020204" pitchFamily="34" charset="-122"/>
                <a:ea typeface="微软雅黑" panose="020B0503020204020204" pitchFamily="34" charset="-122"/>
              </a:rPr>
              <a:t>kfc_order</a:t>
            </a:r>
            <a:r>
              <a:rPr lang="en-US" altLang="zh-CN" sz="2000" dirty="0">
                <a:latin typeface="微软雅黑" panose="020B0503020204020204" pitchFamily="34" charset="-122"/>
                <a:ea typeface="微软雅黑" panose="020B0503020204020204" pitchFamily="34" charset="-122"/>
              </a:rPr>
              <a:t> hamburger 11.5 3</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7" name="矩形 6"/>
          <p:cNvSpPr/>
          <p:nvPr/>
        </p:nvSpPr>
        <p:spPr>
          <a:xfrm>
            <a:off x="951724" y="1228233"/>
            <a:ext cx="7841756" cy="1292662"/>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smtClean="0">
                <a:latin typeface="微软雅黑" panose="020B0503020204020204" pitchFamily="34" charset="-122"/>
                <a:ea typeface="微软雅黑" panose="020B0503020204020204" pitchFamily="34" charset="-122"/>
              </a:rPr>
              <a:t>2 </a:t>
            </a:r>
            <a:r>
              <a:rPr lang="zh-CN" altLang="en-US" sz="2800" b="1" kern="100" dirty="0" smtClean="0">
                <a:latin typeface="微软雅黑" panose="020B0503020204020204" pitchFamily="34" charset="-122"/>
                <a:ea typeface="微软雅黑" panose="020B0503020204020204" pitchFamily="34" charset="-122"/>
              </a:rPr>
              <a:t>编写服务端节点</a:t>
            </a:r>
            <a:endParaRPr lang="zh-CN" altLang="zh-CN" sz="2800" b="1" kern="100" dirty="0" smtClean="0">
              <a:latin typeface="微软雅黑" panose="020B0503020204020204" pitchFamily="34" charset="-122"/>
              <a:ea typeface="微软雅黑" panose="020B0503020204020204" pitchFamily="34" charset="-122"/>
            </a:endParaRPr>
          </a:p>
          <a:p>
            <a:pPr marL="742950" lvl="1" indent="-285750" algn="just">
              <a:lnSpc>
                <a:spcPct val="150000"/>
              </a:lnSpc>
              <a:spcAft>
                <a:spcPts val="0"/>
              </a:spcAft>
              <a:buFont typeface="Wingdings" panose="05000000000000000000"/>
              <a:buChar char=""/>
            </a:pPr>
            <a:r>
              <a:rPr lang="zh-CN" altLang="en-US" sz="2400" b="1" kern="100" dirty="0" smtClean="0">
                <a:latin typeface="微软雅黑" panose="020B0503020204020204" pitchFamily="34" charset="-122"/>
                <a:ea typeface="微软雅黑" panose="020B0503020204020204" pitchFamily="34" charset="-122"/>
              </a:rPr>
              <a:t>用</a:t>
            </a:r>
            <a:r>
              <a:rPr lang="zh-CN" altLang="en-US" sz="2400" b="1" kern="100" dirty="0">
                <a:latin typeface="微软雅黑" panose="020B0503020204020204" pitchFamily="34" charset="-122"/>
                <a:ea typeface="微软雅黑" panose="020B0503020204020204" pitchFamily="34" charset="-122"/>
              </a:rPr>
              <a:t>命令行的方式调用</a:t>
            </a:r>
            <a:r>
              <a:rPr lang="zh-CN" altLang="en-US" sz="2400" b="1" kern="100" dirty="0" smtClean="0">
                <a:latin typeface="微软雅黑" panose="020B0503020204020204" pitchFamily="34" charset="-122"/>
                <a:ea typeface="微软雅黑" panose="020B0503020204020204" pitchFamily="34" charset="-122"/>
              </a:rPr>
              <a:t>服务</a:t>
            </a:r>
            <a:endParaRPr lang="en-US" altLang="zh-CN" sz="2400" b="1" kern="100" dirty="0" smtClean="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248" y="3111946"/>
            <a:ext cx="8359860" cy="188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7" name="矩形 6"/>
          <p:cNvSpPr/>
          <p:nvPr/>
        </p:nvSpPr>
        <p:spPr>
          <a:xfrm>
            <a:off x="951724" y="1228233"/>
            <a:ext cx="4443236" cy="2585323"/>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a:latin typeface="微软雅黑" panose="020B0503020204020204" pitchFamily="34" charset="-122"/>
                <a:ea typeface="微软雅黑" panose="020B0503020204020204" pitchFamily="34" charset="-122"/>
              </a:rPr>
              <a:t>3</a:t>
            </a:r>
            <a:r>
              <a:rPr lang="en-US" altLang="zh-CN" sz="2800" b="1" kern="100" dirty="0" smtClean="0">
                <a:latin typeface="微软雅黑" panose="020B0503020204020204" pitchFamily="34" charset="-122"/>
                <a:ea typeface="微软雅黑" panose="020B0503020204020204" pitchFamily="34" charset="-122"/>
              </a:rPr>
              <a:t> </a:t>
            </a:r>
            <a:r>
              <a:rPr lang="zh-CN" altLang="en-US" sz="2800" b="1" kern="100" dirty="0" smtClean="0">
                <a:latin typeface="微软雅黑" panose="020B0503020204020204" pitchFamily="34" charset="-122"/>
                <a:ea typeface="微软雅黑" panose="020B0503020204020204" pitchFamily="34" charset="-122"/>
              </a:rPr>
              <a:t>编写客户端节点</a:t>
            </a:r>
            <a:endParaRPr lang="zh-CN" altLang="zh-CN" sz="28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打开</a:t>
            </a:r>
            <a:r>
              <a:rPr lang="zh-CN" altLang="en-US" sz="2000" dirty="0">
                <a:latin typeface="微软雅黑" panose="020B0503020204020204" pitchFamily="34" charset="-122"/>
                <a:ea typeface="微软雅黑" panose="020B0503020204020204" pitchFamily="34" charset="-122"/>
              </a:rPr>
              <a:t>新终端，列出服务</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scripts</a:t>
            </a:r>
            <a:r>
              <a:rPr lang="zh-CN" altLang="en-US" sz="2000" dirty="0">
                <a:latin typeface="微软雅黑" panose="020B0503020204020204" pitchFamily="34" charset="-122"/>
                <a:ea typeface="微软雅黑" panose="020B0503020204020204" pitchFamily="34" charset="-122"/>
              </a:rPr>
              <a:t>目录新建</a:t>
            </a:r>
            <a:r>
              <a:rPr lang="en-US" altLang="zh-CN" sz="2000" dirty="0">
                <a:latin typeface="微软雅黑" panose="020B0503020204020204" pitchFamily="34" charset="-122"/>
                <a:ea typeface="微软雅黑" panose="020B0503020204020204" pitchFamily="34" charset="-122"/>
              </a:rPr>
              <a:t>KFC_client_demo.py</a:t>
            </a:r>
            <a:r>
              <a:rPr lang="zh-CN" altLang="en-US" sz="2000" dirty="0">
                <a:latin typeface="微软雅黑" panose="020B0503020204020204" pitchFamily="34" charset="-122"/>
                <a:ea typeface="微软雅黑" panose="020B0503020204020204" pitchFamily="34" charset="-122"/>
              </a:rPr>
              <a:t>文件</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代码</a:t>
            </a:r>
            <a:r>
              <a:rPr lang="zh-CN" altLang="en-US" sz="2000" dirty="0">
                <a:latin typeface="微软雅黑" panose="020B0503020204020204" pitchFamily="34" charset="-122"/>
                <a:ea typeface="微软雅黑" panose="020B0503020204020204" pitchFamily="34" charset="-122"/>
              </a:rPr>
              <a:t>如下：</a:t>
            </a:r>
            <a:endParaRPr lang="en-US" altLang="zh-CN" sz="2000" dirty="0">
              <a:latin typeface="微软雅黑" panose="020B0503020204020204" pitchFamily="34" charset="-122"/>
              <a:ea typeface="微软雅黑" panose="020B0503020204020204" pitchFamily="34" charset="-122"/>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403" y="162242"/>
            <a:ext cx="6004877" cy="629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0" y="2168497"/>
            <a:ext cx="12192000" cy="264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altLang="zh-CN" sz="4800" dirty="0" smtClean="0">
                <a:latin typeface="微软雅黑" panose="020B0503020204020204" pitchFamily="34" charset="-122"/>
                <a:ea typeface="微软雅黑" panose="020B0503020204020204" pitchFamily="34" charset="-122"/>
                <a:cs typeface="Times New Roman" panose="02020603050405020304" pitchFamily="18" charset="0"/>
              </a:rPr>
              <a:t>5.3 service in </a:t>
            </a:r>
            <a:r>
              <a:rPr lang="en-US" altLang="zh-CN" sz="4800" dirty="0" err="1" smtClean="0">
                <a:latin typeface="微软雅黑" panose="020B0503020204020204" pitchFamily="34" charset="-122"/>
                <a:ea typeface="微软雅黑" panose="020B0503020204020204" pitchFamily="34" charset="-122"/>
                <a:cs typeface="Times New Roman" panose="02020603050405020304" pitchFamily="18" charset="0"/>
              </a:rPr>
              <a:t>rospy</a:t>
            </a:r>
            <a:endParaRPr lang="en-US" altLang="zh-CN" sz="4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7" name="矩形 6"/>
          <p:cNvSpPr/>
          <p:nvPr/>
        </p:nvSpPr>
        <p:spPr>
          <a:xfrm>
            <a:off x="951724" y="1228233"/>
            <a:ext cx="4443236" cy="2585323"/>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a:latin typeface="微软雅黑" panose="020B0503020204020204" pitchFamily="34" charset="-122"/>
                <a:ea typeface="微软雅黑" panose="020B0503020204020204" pitchFamily="34" charset="-122"/>
              </a:rPr>
              <a:t>3</a:t>
            </a:r>
            <a:r>
              <a:rPr lang="en-US" altLang="zh-CN" sz="2800" b="1" kern="100" dirty="0" smtClean="0">
                <a:latin typeface="微软雅黑" panose="020B0503020204020204" pitchFamily="34" charset="-122"/>
                <a:ea typeface="微软雅黑" panose="020B0503020204020204" pitchFamily="34" charset="-122"/>
              </a:rPr>
              <a:t> </a:t>
            </a:r>
            <a:r>
              <a:rPr lang="zh-CN" altLang="en-US" sz="2800" b="1" kern="100" dirty="0" smtClean="0">
                <a:latin typeface="微软雅黑" panose="020B0503020204020204" pitchFamily="34" charset="-122"/>
                <a:ea typeface="微软雅黑" panose="020B0503020204020204" pitchFamily="34" charset="-122"/>
              </a:rPr>
              <a:t>编写客户端节点</a:t>
            </a:r>
            <a:endParaRPr lang="zh-CN" altLang="zh-CN" sz="28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打开</a:t>
            </a:r>
            <a:r>
              <a:rPr lang="zh-CN" altLang="en-US" sz="2000" dirty="0">
                <a:latin typeface="微软雅黑" panose="020B0503020204020204" pitchFamily="34" charset="-122"/>
                <a:ea typeface="微软雅黑" panose="020B0503020204020204" pitchFamily="34" charset="-122"/>
              </a:rPr>
              <a:t>新终端，列出服务</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scripts</a:t>
            </a:r>
            <a:r>
              <a:rPr lang="zh-CN" altLang="en-US" sz="2000" dirty="0">
                <a:latin typeface="微软雅黑" panose="020B0503020204020204" pitchFamily="34" charset="-122"/>
                <a:ea typeface="微软雅黑" panose="020B0503020204020204" pitchFamily="34" charset="-122"/>
              </a:rPr>
              <a:t>目录新建</a:t>
            </a:r>
            <a:r>
              <a:rPr lang="en-US" altLang="zh-CN" sz="2000" dirty="0">
                <a:latin typeface="微软雅黑" panose="020B0503020204020204" pitchFamily="34" charset="-122"/>
                <a:ea typeface="微软雅黑" panose="020B0503020204020204" pitchFamily="34" charset="-122"/>
              </a:rPr>
              <a:t>KFC_client_demo.py</a:t>
            </a:r>
            <a:r>
              <a:rPr lang="zh-CN" altLang="en-US" sz="2000" dirty="0">
                <a:latin typeface="微软雅黑" panose="020B0503020204020204" pitchFamily="34" charset="-122"/>
                <a:ea typeface="微软雅黑" panose="020B0503020204020204" pitchFamily="34" charset="-122"/>
              </a:rPr>
              <a:t>文件</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代码</a:t>
            </a:r>
            <a:r>
              <a:rPr lang="zh-CN" altLang="en-US" sz="2000" dirty="0">
                <a:latin typeface="微软雅黑" panose="020B0503020204020204" pitchFamily="34" charset="-122"/>
                <a:ea typeface="微软雅黑" panose="020B0503020204020204" pitchFamily="34" charset="-122"/>
              </a:rPr>
              <a:t>如下：</a:t>
            </a:r>
            <a:endParaRPr lang="en-US" altLang="zh-CN" sz="2000"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641" y="1148933"/>
            <a:ext cx="6504010" cy="437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prstClr val="white"/>
                </a:solidFill>
                <a:sym typeface="+mn-ea"/>
              </a:rPr>
              <a:t>任务二</a:t>
            </a:r>
            <a:r>
              <a:rPr lang="zh-CN" altLang="en-US" sz="2400" b="1">
                <a:solidFill>
                  <a:prstClr val="white"/>
                </a:solidFill>
                <a:sym typeface="+mn-ea"/>
              </a:rPr>
              <a:t>：</a:t>
            </a:r>
            <a:r>
              <a:rPr lang="en-US" altLang="zh-CN" sz="2400" b="1">
                <a:solidFill>
                  <a:prstClr val="white"/>
                </a:solidFill>
                <a:sym typeface="+mn-ea"/>
              </a:rPr>
              <a:t>KFC_demo</a:t>
            </a:r>
            <a:endParaRPr lang="en-US" altLang="zh-CN" sz="2400" b="1" noProof="1">
              <a:solidFill>
                <a:prstClr val="white"/>
              </a:solidFill>
            </a:endParaRPr>
          </a:p>
        </p:txBody>
      </p:sp>
      <p:sp>
        <p:nvSpPr>
          <p:cNvPr id="7" name="矩形 6"/>
          <p:cNvSpPr/>
          <p:nvPr/>
        </p:nvSpPr>
        <p:spPr>
          <a:xfrm>
            <a:off x="951722" y="1228233"/>
            <a:ext cx="8786637" cy="4524315"/>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3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编写客户端节点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usr</a:t>
            </a:r>
            <a:r>
              <a:rPr lang="en-US" altLang="zh-CN" kern="100" dirty="0">
                <a:latin typeface="微软雅黑" panose="020B0503020204020204" pitchFamily="34" charset="-122"/>
                <a:ea typeface="微软雅黑" panose="020B0503020204020204" pitchFamily="34" charset="-122"/>
              </a:rPr>
              <a:t>/bin/</a:t>
            </a:r>
            <a:r>
              <a:rPr lang="en-US" altLang="zh-CN" kern="100" dirty="0" err="1">
                <a:latin typeface="微软雅黑" panose="020B0503020204020204" pitchFamily="34" charset="-122"/>
                <a:ea typeface="微软雅黑" panose="020B0503020204020204" pitchFamily="34" charset="-122"/>
              </a:rPr>
              <a:t>env</a:t>
            </a:r>
            <a:r>
              <a:rPr lang="en-US" altLang="zh-CN" kern="100" dirty="0">
                <a:latin typeface="微软雅黑" panose="020B0503020204020204" pitchFamily="34" charset="-122"/>
                <a:ea typeface="微软雅黑" panose="020B0503020204020204" pitchFamily="34" charset="-122"/>
              </a:rPr>
              <a:t> python</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指定通过</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解释代码，这句话是所有</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脚本必须有的。</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 coding:utf-8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上面指定编码</a:t>
            </a:r>
            <a:r>
              <a:rPr lang="en-US" altLang="zh-CN" kern="100" dirty="0">
                <a:latin typeface="微软雅黑" panose="020B0503020204020204" pitchFamily="34" charset="-122"/>
                <a:ea typeface="微软雅黑" panose="020B0503020204020204" pitchFamily="34" charset="-122"/>
              </a:rPr>
              <a:t>utf-8</a:t>
            </a:r>
            <a:r>
              <a:rPr lang="zh-CN" altLang="zh-CN" kern="100" dirty="0">
                <a:latin typeface="微软雅黑" panose="020B0503020204020204" pitchFamily="34" charset="-122"/>
                <a:ea typeface="微软雅黑" panose="020B0503020204020204" pitchFamily="34" charset="-122"/>
              </a:rPr>
              <a:t>，使</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能够识别中文，如果不加这个，编译</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脚本时会出现警告或者错误。</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import sys</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导入</a:t>
            </a:r>
            <a:r>
              <a:rPr lang="en-US" altLang="zh-CN" kern="100" dirty="0">
                <a:latin typeface="微软雅黑" panose="020B0503020204020204" pitchFamily="34" charset="-122"/>
                <a:ea typeface="微软雅黑" panose="020B0503020204020204" pitchFamily="34" charset="-122"/>
              </a:rPr>
              <a:t>sys</a:t>
            </a:r>
            <a:r>
              <a:rPr lang="zh-CN" altLang="zh-CN" kern="100" dirty="0">
                <a:latin typeface="微软雅黑" panose="020B0503020204020204" pitchFamily="34" charset="-122"/>
                <a:ea typeface="微软雅黑" panose="020B0503020204020204" pitchFamily="34" charset="-122"/>
              </a:rPr>
              <a:t>模块，</a:t>
            </a:r>
            <a:r>
              <a:rPr lang="en-US" altLang="zh-CN" kern="100" dirty="0">
                <a:latin typeface="微软雅黑" panose="020B0503020204020204" pitchFamily="34" charset="-122"/>
                <a:ea typeface="微软雅黑" panose="020B0503020204020204" pitchFamily="34" charset="-122"/>
              </a:rPr>
              <a:t>sys</a:t>
            </a:r>
            <a:r>
              <a:rPr lang="zh-CN" altLang="zh-CN" kern="100" dirty="0">
                <a:latin typeface="微软雅黑" panose="020B0503020204020204" pitchFamily="34" charset="-122"/>
                <a:ea typeface="微软雅黑" panose="020B0503020204020204" pitchFamily="34" charset="-122"/>
              </a:rPr>
              <a:t>模块包含了与</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解释器和它的环境有关的函数。本</a:t>
            </a:r>
            <a:r>
              <a:rPr lang="en-US" altLang="zh-CN" kern="100" dirty="0">
                <a:latin typeface="微软雅黑" panose="020B0503020204020204" pitchFamily="34" charset="-122"/>
                <a:ea typeface="微软雅黑" panose="020B0503020204020204" pitchFamily="34" charset="-122"/>
              </a:rPr>
              <a:t>demo</a:t>
            </a:r>
            <a:r>
              <a:rPr lang="zh-CN" altLang="zh-CN" kern="100" dirty="0">
                <a:latin typeface="微软雅黑" panose="020B0503020204020204" pitchFamily="34" charset="-122"/>
                <a:ea typeface="微软雅黑" panose="020B0503020204020204" pitchFamily="34" charset="-122"/>
              </a:rPr>
              <a:t>里我们将使用</a:t>
            </a:r>
            <a:r>
              <a:rPr lang="en-US" altLang="zh-CN" kern="100" dirty="0" err="1">
                <a:latin typeface="微软雅黑" panose="020B0503020204020204" pitchFamily="34" charset="-122"/>
                <a:ea typeface="微软雅黑" panose="020B0503020204020204" pitchFamily="34" charset="-122"/>
              </a:rPr>
              <a:t>sys.argv</a:t>
            </a:r>
            <a:r>
              <a:rPr lang="zh-CN" altLang="zh-CN" kern="100" dirty="0">
                <a:latin typeface="微软雅黑" panose="020B0503020204020204" pitchFamily="34" charset="-122"/>
                <a:ea typeface="微软雅黑" panose="020B0503020204020204" pitchFamily="34" charset="-122"/>
              </a:rPr>
              <a:t>方法外部输出参数</a:t>
            </a:r>
            <a:r>
              <a:rPr lang="zh-CN" altLang="zh-CN" kern="100" dirty="0" smtClean="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prstClr val="white"/>
                </a:solidFill>
                <a:sym typeface="+mn-ea"/>
              </a:rPr>
              <a:t>任务二</a:t>
            </a:r>
            <a:r>
              <a:rPr lang="zh-CN" altLang="en-US" sz="2400" b="1">
                <a:solidFill>
                  <a:prstClr val="white"/>
                </a:solidFill>
                <a:sym typeface="+mn-ea"/>
              </a:rPr>
              <a:t>：</a:t>
            </a:r>
            <a:r>
              <a:rPr lang="en-US" altLang="zh-CN" sz="2400" b="1">
                <a:solidFill>
                  <a:prstClr val="white"/>
                </a:solidFill>
                <a:sym typeface="+mn-ea"/>
              </a:rPr>
              <a:t>KFC_demo</a:t>
            </a:r>
            <a:endParaRPr lang="en-US" altLang="zh-CN" sz="2400" b="1" noProof="1">
              <a:solidFill>
                <a:prstClr val="white"/>
              </a:solidFill>
            </a:endParaRPr>
          </a:p>
        </p:txBody>
      </p:sp>
      <p:sp>
        <p:nvSpPr>
          <p:cNvPr id="7" name="矩形 6"/>
          <p:cNvSpPr/>
          <p:nvPr/>
        </p:nvSpPr>
        <p:spPr>
          <a:xfrm>
            <a:off x="951722" y="1228233"/>
            <a:ext cx="8786637" cy="3693319"/>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3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编写客户端节点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import </a:t>
            </a:r>
            <a:r>
              <a:rPr lang="en-US" altLang="zh-CN" kern="100" dirty="0" err="1">
                <a:latin typeface="微软雅黑" panose="020B0503020204020204" pitchFamily="34" charset="-122"/>
                <a:ea typeface="微软雅黑" panose="020B0503020204020204" pitchFamily="34" charset="-122"/>
              </a:rPr>
              <a:t>rospy</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导入</a:t>
            </a:r>
            <a:r>
              <a:rPr lang="en-US" altLang="zh-CN" kern="100" dirty="0" err="1">
                <a:latin typeface="微软雅黑" panose="020B0503020204020204" pitchFamily="34" charset="-122"/>
                <a:ea typeface="微软雅黑" panose="020B0503020204020204" pitchFamily="34" charset="-122"/>
              </a:rPr>
              <a:t>rospy</a:t>
            </a:r>
            <a:r>
              <a:rPr lang="zh-CN" altLang="zh-CN" kern="100" dirty="0">
                <a:latin typeface="微软雅黑" panose="020B0503020204020204" pitchFamily="34" charset="-122"/>
                <a:ea typeface="微软雅黑" panose="020B0503020204020204" pitchFamily="34" charset="-122"/>
              </a:rPr>
              <a:t>包，</a:t>
            </a:r>
            <a:r>
              <a:rPr lang="en-US" altLang="zh-CN" kern="100" dirty="0" err="1">
                <a:latin typeface="微软雅黑" panose="020B0503020204020204" pitchFamily="34" charset="-122"/>
                <a:ea typeface="微软雅黑" panose="020B0503020204020204" pitchFamily="34" charset="-122"/>
              </a:rPr>
              <a:t>rospy</a:t>
            </a:r>
            <a:r>
              <a:rPr lang="zh-CN" altLang="zh-CN" kern="100" dirty="0">
                <a:latin typeface="微软雅黑" panose="020B0503020204020204" pitchFamily="34" charset="-122"/>
                <a:ea typeface="微软雅黑" panose="020B0503020204020204" pitchFamily="34" charset="-122"/>
              </a:rPr>
              <a:t>是</a:t>
            </a:r>
            <a:r>
              <a:rPr lang="en-US" altLang="zh-CN" kern="100" dirty="0">
                <a:latin typeface="微软雅黑" panose="020B0503020204020204" pitchFamily="34" charset="-122"/>
                <a:ea typeface="微软雅黑" panose="020B0503020204020204" pitchFamily="34" charset="-122"/>
              </a:rPr>
              <a:t>ROS</a:t>
            </a:r>
            <a:r>
              <a:rPr lang="zh-CN" altLang="zh-CN" kern="100" dirty="0">
                <a:latin typeface="微软雅黑" panose="020B0503020204020204" pitchFamily="34" charset="-122"/>
                <a:ea typeface="微软雅黑" panose="020B0503020204020204" pitchFamily="34" charset="-122"/>
              </a:rPr>
              <a:t>的</a:t>
            </a:r>
            <a:r>
              <a:rPr lang="en-US" altLang="zh-CN" kern="100" dirty="0">
                <a:latin typeface="微软雅黑" panose="020B0503020204020204" pitchFamily="34" charset="-122"/>
                <a:ea typeface="微软雅黑" panose="020B0503020204020204" pitchFamily="34" charset="-122"/>
              </a:rPr>
              <a:t>python</a:t>
            </a:r>
            <a:r>
              <a:rPr lang="zh-CN" altLang="zh-CN" kern="100" dirty="0">
                <a:latin typeface="微软雅黑" panose="020B0503020204020204" pitchFamily="34" charset="-122"/>
                <a:ea typeface="微软雅黑" panose="020B0503020204020204" pitchFamily="34" charset="-122"/>
              </a:rPr>
              <a:t>客户端。</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a:latin typeface="微软雅黑" panose="020B0503020204020204" pitchFamily="34" charset="-122"/>
                <a:ea typeface="微软雅黑" panose="020B0503020204020204" pitchFamily="34" charset="-122"/>
              </a:rPr>
              <a:t>from </a:t>
            </a:r>
            <a:r>
              <a:rPr lang="en-US" altLang="zh-CN" kern="100" dirty="0" err="1">
                <a:latin typeface="微软雅黑" panose="020B0503020204020204" pitchFamily="34" charset="-122"/>
                <a:ea typeface="微软雅黑" panose="020B0503020204020204" pitchFamily="34" charset="-122"/>
              </a:rPr>
              <a:t>service_rospy_demo.srv</a:t>
            </a:r>
            <a:r>
              <a:rPr lang="en-US" altLang="zh-CN" kern="100" dirty="0">
                <a:latin typeface="微软雅黑" panose="020B0503020204020204" pitchFamily="34" charset="-122"/>
                <a:ea typeface="微软雅黑" panose="020B0503020204020204" pitchFamily="34" charset="-122"/>
              </a:rPr>
              <a:t> import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导入定义的服务，这里我们定义的服务为</a:t>
            </a:r>
            <a:r>
              <a:rPr lang="en-US" altLang="zh-CN" kern="100" dirty="0" err="1">
                <a:latin typeface="微软雅黑" panose="020B0503020204020204" pitchFamily="34" charset="-122"/>
                <a:ea typeface="微软雅黑" panose="020B0503020204020204" pitchFamily="34" charset="-122"/>
              </a:rPr>
              <a:t>service_rospy_demo.srv</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err="1">
                <a:latin typeface="微软雅黑" panose="020B0503020204020204" pitchFamily="34" charset="-122"/>
                <a:ea typeface="微软雅黑" panose="020B0503020204020204" pitchFamily="34" charset="-122"/>
              </a:rPr>
              <a:t>def</a:t>
            </a:r>
            <a:r>
              <a:rPr lang="en-US" altLang="zh-CN" kern="100" dirty="0">
                <a:latin typeface="微软雅黑" panose="020B0503020204020204" pitchFamily="34" charset="-122"/>
                <a:ea typeface="微软雅黑" panose="020B0503020204020204" pitchFamily="34" charset="-122"/>
              </a:rPr>
              <a:t> </a:t>
            </a:r>
            <a:r>
              <a:rPr lang="en-US" altLang="zh-CN" kern="100" dirty="0" err="1">
                <a:latin typeface="微软雅黑" panose="020B0503020204020204" pitchFamily="34" charset="-122"/>
                <a:ea typeface="微软雅黑" panose="020B0503020204020204" pitchFamily="34" charset="-122"/>
              </a:rPr>
              <a:t>kfc_client_srv</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m,p,n</a:t>
            </a:r>
            <a:r>
              <a:rPr lang="en-US" altLang="zh-CN"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定义客户端函数。</a:t>
            </a:r>
            <a:endParaRPr lang="zh-CN" altLang="zh-CN" sz="1200" kern="100" dirty="0">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prstClr val="white"/>
                </a:solidFill>
                <a:sym typeface="+mn-ea"/>
              </a:rPr>
              <a:t>任务二</a:t>
            </a:r>
            <a:r>
              <a:rPr lang="zh-CN" altLang="en-US" sz="2400" b="1">
                <a:solidFill>
                  <a:prstClr val="white"/>
                </a:solidFill>
                <a:sym typeface="+mn-ea"/>
              </a:rPr>
              <a:t>：</a:t>
            </a:r>
            <a:r>
              <a:rPr lang="en-US" altLang="zh-CN" sz="2400" b="1">
                <a:solidFill>
                  <a:prstClr val="white"/>
                </a:solidFill>
                <a:sym typeface="+mn-ea"/>
              </a:rPr>
              <a:t>KFC_demo</a:t>
            </a:r>
            <a:endParaRPr lang="en-US" altLang="zh-CN" sz="2400" b="1" noProof="1">
              <a:solidFill>
                <a:prstClr val="white"/>
              </a:solidFill>
            </a:endParaRPr>
          </a:p>
        </p:txBody>
      </p:sp>
      <p:sp>
        <p:nvSpPr>
          <p:cNvPr id="7" name="矩形 6"/>
          <p:cNvSpPr/>
          <p:nvPr/>
        </p:nvSpPr>
        <p:spPr>
          <a:xfrm>
            <a:off x="951722" y="1228233"/>
            <a:ext cx="8786637" cy="3277820"/>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3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编写客户端节点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err="1">
                <a:latin typeface="微软雅黑" panose="020B0503020204020204" pitchFamily="34" charset="-122"/>
                <a:ea typeface="微软雅黑" panose="020B0503020204020204" pitchFamily="34" charset="-122"/>
              </a:rPr>
              <a:t>rospy.wait_for_service</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kfc_order</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等待接入服务节点。</a:t>
            </a:r>
            <a:endParaRPr lang="zh-CN" altLang="zh-CN" sz="1200" kern="100" dirty="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a:buChar char=""/>
            </a:pPr>
            <a:r>
              <a:rPr lang="en-US" altLang="zh-CN" kern="100" dirty="0" err="1">
                <a:latin typeface="微软雅黑" panose="020B0503020204020204" pitchFamily="34" charset="-122"/>
                <a:ea typeface="微软雅黑" panose="020B0503020204020204" pitchFamily="34" charset="-122"/>
              </a:rPr>
              <a:t>kfc_client</a:t>
            </a:r>
            <a:r>
              <a:rPr lang="en-US" altLang="zh-CN" kern="100" dirty="0">
                <a:latin typeface="微软雅黑" panose="020B0503020204020204" pitchFamily="34" charset="-122"/>
                <a:ea typeface="微软雅黑" panose="020B0503020204020204" pitchFamily="34" charset="-122"/>
              </a:rPr>
              <a:t> = </a:t>
            </a:r>
            <a:r>
              <a:rPr lang="en-US" altLang="zh-CN" kern="100" dirty="0" err="1">
                <a:latin typeface="微软雅黑" panose="020B0503020204020204" pitchFamily="34" charset="-122"/>
                <a:ea typeface="微软雅黑" panose="020B0503020204020204" pitchFamily="34" charset="-122"/>
              </a:rPr>
              <a:t>rospy.ServiceProxy</a:t>
            </a:r>
            <a:r>
              <a:rPr lang="en-US" altLang="zh-CN" kern="100" dirty="0">
                <a:latin typeface="微软雅黑" panose="020B0503020204020204" pitchFamily="34" charset="-122"/>
                <a:ea typeface="微软雅黑" panose="020B0503020204020204" pitchFamily="34" charset="-122"/>
              </a:rPr>
              <a:t>("kfc_order",</a:t>
            </a:r>
            <a:r>
              <a:rPr lang="en-US" altLang="zh-CN" kern="100" dirty="0" err="1">
                <a:latin typeface="微软雅黑" panose="020B0503020204020204" pitchFamily="34" charset="-122"/>
                <a:ea typeface="微软雅黑" panose="020B0503020204020204" pitchFamily="34" charset="-122"/>
              </a:rPr>
              <a:t>KFC_demo</a:t>
            </a:r>
            <a:r>
              <a:rPr lang="en-US" altLang="zh-CN"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marL="266700">
              <a:lnSpc>
                <a:spcPct val="150000"/>
              </a:lnSpc>
            </a:pPr>
            <a:r>
              <a:rPr lang="zh-CN" altLang="zh-CN" kern="100" dirty="0">
                <a:latin typeface="微软雅黑" panose="020B0503020204020204" pitchFamily="34" charset="-122"/>
                <a:ea typeface="微软雅黑" panose="020B0503020204020204" pitchFamily="34" charset="-122"/>
              </a:rPr>
              <a:t>定义</a:t>
            </a:r>
            <a:r>
              <a:rPr lang="en-US" altLang="zh-CN" kern="100" dirty="0">
                <a:latin typeface="微软雅黑" panose="020B0503020204020204" pitchFamily="34" charset="-122"/>
                <a:ea typeface="微软雅黑" panose="020B0503020204020204" pitchFamily="34" charset="-122"/>
              </a:rPr>
              <a:t>service</a:t>
            </a:r>
            <a:r>
              <a:rPr lang="zh-CN" altLang="zh-CN" kern="100" dirty="0">
                <a:latin typeface="微软雅黑" panose="020B0503020204020204" pitchFamily="34" charset="-122"/>
                <a:ea typeface="微软雅黑" panose="020B0503020204020204" pitchFamily="34" charset="-122"/>
              </a:rPr>
              <a:t>客户端，创建服务处理句柄</a:t>
            </a:r>
            <a:r>
              <a:rPr lang="en-US" altLang="zh-CN" kern="100" dirty="0">
                <a:latin typeface="微软雅黑" panose="020B0503020204020204" pitchFamily="34" charset="-122"/>
                <a:ea typeface="微软雅黑" panose="020B0503020204020204" pitchFamily="34" charset="-122"/>
              </a:rPr>
              <a:t>.service</a:t>
            </a:r>
            <a:r>
              <a:rPr lang="zh-CN" altLang="zh-CN" kern="100" dirty="0">
                <a:latin typeface="微软雅黑" panose="020B0503020204020204" pitchFamily="34" charset="-122"/>
                <a:ea typeface="微软雅黑" panose="020B0503020204020204" pitchFamily="34" charset="-122"/>
              </a:rPr>
              <a:t>名称为“</a:t>
            </a:r>
            <a:r>
              <a:rPr lang="en-US" altLang="zh-CN" kern="100" dirty="0" err="1">
                <a:latin typeface="微软雅黑" panose="020B0503020204020204" pitchFamily="34" charset="-122"/>
                <a:ea typeface="微软雅黑" panose="020B0503020204020204" pitchFamily="34" charset="-122"/>
              </a:rPr>
              <a:t>kfc_order</a:t>
            </a: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service</a:t>
            </a:r>
            <a:r>
              <a:rPr lang="zh-CN" altLang="zh-CN" kern="100" dirty="0">
                <a:latin typeface="微软雅黑" panose="020B0503020204020204" pitchFamily="34" charset="-122"/>
                <a:ea typeface="微软雅黑" panose="020B0503020204020204" pitchFamily="34" charset="-122"/>
              </a:rPr>
              <a:t>类型为</a:t>
            </a:r>
            <a:r>
              <a:rPr lang="en-US" altLang="zh-CN" kern="100" dirty="0" err="1">
                <a:latin typeface="微软雅黑" panose="020B0503020204020204" pitchFamily="34" charset="-122"/>
                <a:ea typeface="微软雅黑" panose="020B0503020204020204" pitchFamily="34" charset="-122"/>
              </a:rPr>
              <a:t>KFC_demo</a:t>
            </a:r>
            <a:r>
              <a:rPr lang="en-US" altLang="zh-CN" kern="100" dirty="0">
                <a:latin typeface="微软雅黑" panose="020B0503020204020204" pitchFamily="34" charset="-122"/>
                <a:ea typeface="微软雅黑" panose="020B0503020204020204" pitchFamily="34" charset="-122"/>
              </a:rPr>
              <a:t>  </a:t>
            </a:r>
            <a:endParaRPr lang="zh-CN" altLang="zh-CN" sz="1200" kern="100" dirty="0">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prstClr val="white"/>
                </a:solidFill>
                <a:sym typeface="+mn-ea"/>
              </a:rPr>
              <a:t>任务二</a:t>
            </a:r>
            <a:r>
              <a:rPr lang="zh-CN" altLang="en-US" sz="2400" b="1">
                <a:solidFill>
                  <a:prstClr val="white"/>
                </a:solidFill>
                <a:sym typeface="+mn-ea"/>
              </a:rPr>
              <a:t>：</a:t>
            </a:r>
            <a:r>
              <a:rPr lang="en-US" altLang="zh-CN" sz="2400" b="1">
                <a:solidFill>
                  <a:prstClr val="white"/>
                </a:solidFill>
                <a:sym typeface="+mn-ea"/>
              </a:rPr>
              <a:t>KFC_demo</a:t>
            </a:r>
            <a:endParaRPr lang="en-US" altLang="zh-CN" sz="2400" b="1" noProof="1">
              <a:solidFill>
                <a:prstClr val="white"/>
              </a:solidFill>
            </a:endParaRPr>
          </a:p>
        </p:txBody>
      </p:sp>
      <p:sp>
        <p:nvSpPr>
          <p:cNvPr id="7" name="矩形 6"/>
          <p:cNvSpPr/>
          <p:nvPr/>
        </p:nvSpPr>
        <p:spPr>
          <a:xfrm>
            <a:off x="951722" y="1228233"/>
            <a:ext cx="8786637" cy="4939814"/>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3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编写客户端节点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a:buChar char=""/>
            </a:pPr>
            <a:r>
              <a:rPr lang="en-US" altLang="zh-CN" kern="100" dirty="0" err="1">
                <a:latin typeface="微软雅黑" panose="020B0503020204020204" pitchFamily="34" charset="-122"/>
                <a:ea typeface="微软雅黑" panose="020B0503020204020204" pitchFamily="34" charset="-122"/>
              </a:rPr>
              <a:t>resp</a:t>
            </a:r>
            <a:r>
              <a:rPr lang="en-US" altLang="zh-CN" kern="100" dirty="0">
                <a:latin typeface="微软雅黑" panose="020B0503020204020204" pitchFamily="34" charset="-122"/>
                <a:ea typeface="微软雅黑" panose="020B0503020204020204" pitchFamily="34" charset="-122"/>
              </a:rPr>
              <a:t> = </a:t>
            </a:r>
            <a:r>
              <a:rPr lang="en-US" altLang="zh-CN" kern="100" dirty="0" err="1">
                <a:latin typeface="微软雅黑" panose="020B0503020204020204" pitchFamily="34" charset="-122"/>
                <a:ea typeface="微软雅黑" panose="020B0503020204020204" pitchFamily="34" charset="-122"/>
              </a:rPr>
              <a:t>kfc_client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m,p,n</a:t>
            </a:r>
            <a:r>
              <a:rPr lang="en-US" altLang="zh-CN"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marL="266700">
              <a:lnSpc>
                <a:spcPct val="150000"/>
              </a:lnSpc>
            </a:pPr>
            <a:r>
              <a:rPr lang="zh-CN" altLang="zh-CN" kern="100" dirty="0">
                <a:latin typeface="微软雅黑" panose="020B0503020204020204" pitchFamily="34" charset="-122"/>
                <a:ea typeface="微软雅黑" panose="020B0503020204020204" pitchFamily="34" charset="-122"/>
              </a:rPr>
              <a:t>上述为简化风格，也可用正式的。</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marL="266700">
              <a:lnSpc>
                <a:spcPct val="150000"/>
              </a:lnSpc>
            </a:pPr>
            <a:r>
              <a:rPr lang="en-US" altLang="zh-CN" kern="100" dirty="0" err="1">
                <a:latin typeface="微软雅黑" panose="020B0503020204020204" pitchFamily="34" charset="-122"/>
                <a:ea typeface="微软雅黑" panose="020B0503020204020204" pitchFamily="34" charset="-122"/>
              </a:rPr>
              <a:t>resp</a:t>
            </a:r>
            <a:r>
              <a:rPr lang="en-US" altLang="zh-CN" kern="100" dirty="0">
                <a:latin typeface="微软雅黑" panose="020B0503020204020204" pitchFamily="34" charset="-122"/>
                <a:ea typeface="微软雅黑" panose="020B0503020204020204" pitchFamily="34" charset="-122"/>
              </a:rPr>
              <a:t> = </a:t>
            </a:r>
            <a:r>
              <a:rPr lang="en-US" altLang="zh-CN" kern="100" dirty="0" err="1">
                <a:latin typeface="微软雅黑" panose="020B0503020204020204" pitchFamily="34" charset="-122"/>
                <a:ea typeface="微软雅黑" panose="020B0503020204020204" pitchFamily="34" charset="-122"/>
              </a:rPr>
              <a:t>kfc_client.call</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KFC_demoRequest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m,p,n</a:t>
            </a:r>
            <a:r>
              <a:rPr lang="en-US" altLang="zh-CN"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b="1" kern="100" dirty="0">
                <a:latin typeface="微软雅黑" panose="020B0503020204020204" pitchFamily="34" charset="-122"/>
                <a:ea typeface="微软雅黑" panose="020B0503020204020204" pitchFamily="34" charset="-122"/>
              </a:rPr>
              <a:t>try</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   </a:t>
            </a:r>
            <a:r>
              <a:rPr lang="zh-CN" altLang="zh-CN" b="1" kern="100" dirty="0">
                <a:latin typeface="微软雅黑" panose="020B0503020204020204" pitchFamily="34" charset="-122"/>
                <a:ea typeface="微软雅黑" panose="020B0503020204020204" pitchFamily="34" charset="-122"/>
              </a:rPr>
              <a:t>……</a:t>
            </a:r>
            <a:endParaRPr lang="zh-CN" altLang="zh-CN" sz="1200" kern="100" dirty="0">
              <a:latin typeface="微软雅黑" panose="020B0503020204020204" pitchFamily="34" charset="-122"/>
              <a:ea typeface="微软雅黑" panose="020B0503020204020204" pitchFamily="34" charset="-122"/>
            </a:endParaRPr>
          </a:p>
          <a:p>
            <a:pPr marL="266700" indent="267970" algn="just">
              <a:lnSpc>
                <a:spcPct val="150000"/>
              </a:lnSpc>
              <a:spcAft>
                <a:spcPts val="0"/>
              </a:spcAft>
            </a:pPr>
            <a:r>
              <a:rPr lang="en-US" altLang="zh-CN" b="1" kern="100" dirty="0">
                <a:latin typeface="微软雅黑" panose="020B0503020204020204" pitchFamily="34" charset="-122"/>
                <a:ea typeface="微软雅黑" panose="020B0503020204020204" pitchFamily="34" charset="-122"/>
              </a:rPr>
              <a:t>except</a:t>
            </a:r>
            <a:r>
              <a:rPr lang="en-US" altLang="zh-CN" kern="100" dirty="0">
                <a:latin typeface="微软雅黑" panose="020B0503020204020204" pitchFamily="34" charset="-122"/>
                <a:ea typeface="微软雅黑" panose="020B0503020204020204" pitchFamily="34" charset="-122"/>
              </a:rPr>
              <a:t>  </a:t>
            </a:r>
            <a:r>
              <a:rPr lang="en-US" altLang="zh-CN" kern="100" dirty="0" err="1">
                <a:latin typeface="微软雅黑" panose="020B0503020204020204" pitchFamily="34" charset="-122"/>
                <a:ea typeface="微软雅黑" panose="020B0503020204020204" pitchFamily="34" charset="-122"/>
              </a:rPr>
              <a:t>rospy.ServiceException</a:t>
            </a:r>
            <a:r>
              <a:rPr lang="en-US" altLang="zh-CN" kern="100" dirty="0">
                <a:latin typeface="微软雅黑" panose="020B0503020204020204" pitchFamily="34" charset="-122"/>
                <a:ea typeface="微软雅黑" panose="020B0503020204020204" pitchFamily="34" charset="-122"/>
              </a:rPr>
              <a:t>, e:  </a:t>
            </a:r>
            <a:endParaRPr lang="zh-CN" altLang="zh-CN" sz="1200" kern="100" dirty="0">
              <a:latin typeface="微软雅黑" panose="020B0503020204020204" pitchFamily="34" charset="-122"/>
              <a:ea typeface="微软雅黑" panose="020B0503020204020204" pitchFamily="34" charset="-122"/>
            </a:endParaRPr>
          </a:p>
          <a:p>
            <a:pPr marL="266700" indent="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print "Service call failed: %</a:t>
            </a:r>
            <a:r>
              <a:rPr lang="en-US" altLang="zh-CN" kern="100" dirty="0" err="1">
                <a:latin typeface="微软雅黑" panose="020B0503020204020204" pitchFamily="34" charset="-122"/>
                <a:ea typeface="微软雅黑" panose="020B0503020204020204" pitchFamily="34" charset="-122"/>
              </a:rPr>
              <a:t>s"%e</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a:t>
            </a:r>
            <a:r>
              <a:rPr lang="zh-CN" altLang="zh-CN" kern="100" dirty="0">
                <a:latin typeface="微软雅黑" panose="020B0503020204020204" pitchFamily="34" charset="-122"/>
                <a:ea typeface="微软雅黑" panose="020B0503020204020204" pitchFamily="34" charset="-122"/>
              </a:rPr>
              <a:t>如果尝试运行</a:t>
            </a:r>
            <a:r>
              <a:rPr lang="en-US" altLang="zh-CN" kern="100" dirty="0">
                <a:latin typeface="微软雅黑" panose="020B0503020204020204" pitchFamily="34" charset="-122"/>
                <a:ea typeface="微软雅黑" panose="020B0503020204020204" pitchFamily="34" charset="-122"/>
              </a:rPr>
              <a:t>try </a:t>
            </a:r>
            <a:r>
              <a:rPr lang="zh-CN" altLang="zh-CN" kern="100" dirty="0">
                <a:latin typeface="微软雅黑" panose="020B0503020204020204" pitchFamily="34" charset="-122"/>
                <a:ea typeface="微软雅黑" panose="020B0503020204020204" pitchFamily="34" charset="-122"/>
              </a:rPr>
              <a:t>服务请求失败的话，将报告异常</a:t>
            </a:r>
            <a:r>
              <a:rPr lang="en-US" altLang="zh-CN" kern="100" dirty="0" err="1">
                <a:latin typeface="微软雅黑" panose="020B0503020204020204" pitchFamily="34" charset="-122"/>
                <a:ea typeface="微软雅黑" panose="020B0503020204020204" pitchFamily="34" charset="-122"/>
              </a:rPr>
              <a:t>rospy.ServiceException</a:t>
            </a:r>
            <a:r>
              <a:rPr lang="en-US" altLang="zh-CN" kern="100" dirty="0">
                <a:latin typeface="微软雅黑" panose="020B0503020204020204" pitchFamily="34" charset="-122"/>
                <a:ea typeface="微软雅黑" panose="020B0503020204020204" pitchFamily="34" charset="-122"/>
              </a:rPr>
              <a:t> </a:t>
            </a:r>
            <a:r>
              <a:rPr lang="zh-CN" altLang="zh-CN" kern="100" dirty="0">
                <a:latin typeface="微软雅黑" panose="020B0503020204020204" pitchFamily="34" charset="-122"/>
                <a:ea typeface="微软雅黑" panose="020B0503020204020204" pitchFamily="34" charset="-122"/>
              </a:rPr>
              <a:t>。将打印</a:t>
            </a:r>
            <a:r>
              <a:rPr lang="en-US" altLang="zh-CN" kern="100" dirty="0">
                <a:latin typeface="微软雅黑" panose="020B0503020204020204" pitchFamily="34" charset="-122"/>
                <a:ea typeface="微软雅黑" panose="020B0503020204020204" pitchFamily="34" charset="-122"/>
              </a:rPr>
              <a:t>Service call failed</a:t>
            </a:r>
            <a:r>
              <a:rPr lang="zh-CN" altLang="zh-CN" kern="100" dirty="0">
                <a:latin typeface="微软雅黑" panose="020B0503020204020204" pitchFamily="34" charset="-122"/>
                <a:ea typeface="微软雅黑" panose="020B0503020204020204" pitchFamily="34" charset="-122"/>
              </a:rPr>
              <a:t>语句到终端显示。</a:t>
            </a:r>
            <a:endParaRPr lang="zh-CN" altLang="zh-CN" sz="1200" kern="100" dirty="0">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prstClr val="white"/>
                </a:solidFill>
                <a:sym typeface="+mn-ea"/>
              </a:rPr>
              <a:t>任务二</a:t>
            </a:r>
            <a:r>
              <a:rPr lang="zh-CN" altLang="en-US" sz="2400" b="1">
                <a:solidFill>
                  <a:prstClr val="white"/>
                </a:solidFill>
                <a:sym typeface="+mn-ea"/>
              </a:rPr>
              <a:t>：</a:t>
            </a:r>
            <a:r>
              <a:rPr lang="en-US" altLang="zh-CN" sz="2400" b="1">
                <a:solidFill>
                  <a:prstClr val="white"/>
                </a:solidFill>
                <a:sym typeface="+mn-ea"/>
              </a:rPr>
              <a:t>KFC_demo</a:t>
            </a:r>
            <a:endParaRPr lang="en-US" altLang="zh-CN" sz="2400" b="1" noProof="1">
              <a:solidFill>
                <a:prstClr val="white"/>
              </a:solidFill>
            </a:endParaRPr>
          </a:p>
        </p:txBody>
      </p:sp>
      <p:sp>
        <p:nvSpPr>
          <p:cNvPr id="7" name="矩形 6"/>
          <p:cNvSpPr/>
          <p:nvPr/>
        </p:nvSpPr>
        <p:spPr>
          <a:xfrm>
            <a:off x="951722" y="1228233"/>
            <a:ext cx="8786637" cy="4524315"/>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3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编写客户端节点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lvl="1" algn="just">
              <a:lnSpc>
                <a:spcPct val="150000"/>
              </a:lnSpc>
            </a:pPr>
            <a:r>
              <a:rPr lang="zh-CN" altLang="en-US" sz="2000" b="1" dirty="0" smtClean="0">
                <a:solidFill>
                  <a:prstClr val="black"/>
                </a:solidFill>
                <a:latin typeface="微软雅黑" panose="020B0503020204020204" pitchFamily="34" charset="-122"/>
                <a:ea typeface="微软雅黑" panose="020B0503020204020204" pitchFamily="34" charset="-122"/>
              </a:rPr>
              <a:t>代码分析：</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err="1">
                <a:latin typeface="微软雅黑" panose="020B0503020204020204" pitchFamily="34" charset="-122"/>
                <a:ea typeface="微软雅黑" panose="020B0503020204020204" pitchFamily="34" charset="-122"/>
              </a:rPr>
              <a:t>def</a:t>
            </a:r>
            <a:r>
              <a:rPr lang="en-US" altLang="zh-CN" kern="100" dirty="0">
                <a:latin typeface="微软雅黑" panose="020B0503020204020204" pitchFamily="34" charset="-122"/>
                <a:ea typeface="微软雅黑" panose="020B0503020204020204" pitchFamily="34" charset="-122"/>
              </a:rPr>
              <a:t> usage():  </a:t>
            </a:r>
            <a:endParaRPr lang="zh-CN" altLang="zh-CN" sz="1200"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kern="100" dirty="0" smtClean="0">
                <a:latin typeface="微软雅黑" panose="020B0503020204020204" pitchFamily="34" charset="-122"/>
                <a:ea typeface="微软雅黑" panose="020B0503020204020204" pitchFamily="34" charset="-122"/>
              </a:rPr>
              <a:t>            </a:t>
            </a:r>
            <a:r>
              <a:rPr lang="en-US" altLang="zh-CN" kern="100" dirty="0">
                <a:latin typeface="微软雅黑" panose="020B0503020204020204" pitchFamily="34" charset="-122"/>
                <a:ea typeface="微软雅黑" panose="020B0503020204020204" pitchFamily="34" charset="-122"/>
              </a:rPr>
              <a:t>return "%s [m p n]"%</a:t>
            </a:r>
            <a:r>
              <a:rPr lang="en-US" altLang="zh-CN" kern="100" dirty="0" err="1" smtClean="0">
                <a:latin typeface="微软雅黑" panose="020B0503020204020204" pitchFamily="34" charset="-122"/>
                <a:ea typeface="微软雅黑" panose="020B0503020204020204" pitchFamily="34" charset="-122"/>
              </a:rPr>
              <a:t>sys.argv</a:t>
            </a:r>
            <a:r>
              <a:rPr lang="en-US" altLang="zh-CN" kern="100" dirty="0" smtClean="0">
                <a:latin typeface="微软雅黑" panose="020B0503020204020204" pitchFamily="34" charset="-122"/>
                <a:ea typeface="微软雅黑" panose="020B0503020204020204" pitchFamily="34" charset="-122"/>
              </a:rPr>
              <a:t>[0]</a:t>
            </a:r>
            <a:endParaRPr lang="en-US" altLang="zh-CN" sz="1200" kern="100" dirty="0" smtClean="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kern="100" dirty="0" smtClean="0">
                <a:latin typeface="微软雅黑" panose="020B0503020204020204" pitchFamily="34" charset="-122"/>
                <a:ea typeface="微软雅黑" panose="020B0503020204020204" pitchFamily="34" charset="-122"/>
              </a:rPr>
              <a:t>sys</a:t>
            </a:r>
            <a:r>
              <a:rPr lang="zh-CN" altLang="zh-CN" kern="100" dirty="0">
                <a:latin typeface="微软雅黑" panose="020B0503020204020204" pitchFamily="34" charset="-122"/>
                <a:ea typeface="微软雅黑" panose="020B0503020204020204" pitchFamily="34" charset="-122"/>
              </a:rPr>
              <a:t>模块中的</a:t>
            </a:r>
            <a:r>
              <a:rPr lang="en-US" altLang="zh-CN" kern="100" dirty="0" err="1">
                <a:latin typeface="微软雅黑" panose="020B0503020204020204" pitchFamily="34" charset="-122"/>
                <a:ea typeface="微软雅黑" panose="020B0503020204020204" pitchFamily="34" charset="-122"/>
              </a:rPr>
              <a:t>argv</a:t>
            </a:r>
            <a:r>
              <a:rPr lang="zh-CN" altLang="zh-CN" kern="100" dirty="0">
                <a:latin typeface="微软雅黑" panose="020B0503020204020204" pitchFamily="34" charset="-122"/>
                <a:ea typeface="微软雅黑" panose="020B0503020204020204" pitchFamily="34" charset="-122"/>
              </a:rPr>
              <a:t>变量通过使用点号指明——</a:t>
            </a:r>
            <a:r>
              <a:rPr lang="en-US" altLang="zh-CN" kern="100" dirty="0" err="1">
                <a:latin typeface="微软雅黑" panose="020B0503020204020204" pitchFamily="34" charset="-122"/>
                <a:ea typeface="微软雅黑" panose="020B0503020204020204" pitchFamily="34" charset="-122"/>
              </a:rPr>
              <a:t>sys.argv</a:t>
            </a:r>
            <a:r>
              <a:rPr lang="zh-CN" altLang="zh-CN" kern="100" dirty="0">
                <a:latin typeface="微软雅黑" panose="020B0503020204020204" pitchFamily="34" charset="-122"/>
                <a:ea typeface="微软雅黑" panose="020B0503020204020204" pitchFamily="34" charset="-122"/>
              </a:rPr>
              <a:t>——这种方法的一个优势是这个名称不会与任何在你的程序中使用的</a:t>
            </a:r>
            <a:r>
              <a:rPr lang="en-US" altLang="zh-CN" kern="100" dirty="0" err="1">
                <a:latin typeface="微软雅黑" panose="020B0503020204020204" pitchFamily="34" charset="-122"/>
                <a:ea typeface="微软雅黑" panose="020B0503020204020204" pitchFamily="34" charset="-122"/>
              </a:rPr>
              <a:t>argv</a:t>
            </a:r>
            <a:r>
              <a:rPr lang="zh-CN" altLang="zh-CN" kern="100" dirty="0">
                <a:latin typeface="微软雅黑" panose="020B0503020204020204" pitchFamily="34" charset="-122"/>
                <a:ea typeface="微软雅黑" panose="020B0503020204020204" pitchFamily="34" charset="-122"/>
              </a:rPr>
              <a:t>变量冲突。另外，它也清晰地表明了这个名称是</a:t>
            </a:r>
            <a:r>
              <a:rPr lang="en-US" altLang="zh-CN" kern="100" dirty="0">
                <a:latin typeface="微软雅黑" panose="020B0503020204020204" pitchFamily="34" charset="-122"/>
                <a:ea typeface="微软雅黑" panose="020B0503020204020204" pitchFamily="34" charset="-122"/>
              </a:rPr>
              <a:t>sys</a:t>
            </a:r>
            <a:r>
              <a:rPr lang="zh-CN" altLang="zh-CN" kern="100" dirty="0">
                <a:latin typeface="微软雅黑" panose="020B0503020204020204" pitchFamily="34" charset="-122"/>
                <a:ea typeface="微软雅黑" panose="020B0503020204020204" pitchFamily="34" charset="-122"/>
              </a:rPr>
              <a:t>模块的一部分。</a:t>
            </a:r>
            <a:endParaRPr lang="zh-CN" altLang="zh-CN" sz="1200"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kern="100" dirty="0" err="1">
                <a:latin typeface="微软雅黑" panose="020B0503020204020204" pitchFamily="34" charset="-122"/>
                <a:ea typeface="微软雅黑" panose="020B0503020204020204" pitchFamily="34" charset="-122"/>
              </a:rPr>
              <a:t>sys.argv</a:t>
            </a:r>
            <a:r>
              <a:rPr lang="zh-CN" altLang="zh-CN" kern="100" dirty="0">
                <a:latin typeface="微软雅黑" panose="020B0503020204020204" pitchFamily="34" charset="-122"/>
                <a:ea typeface="微软雅黑" panose="020B0503020204020204" pitchFamily="34" charset="-122"/>
              </a:rPr>
              <a:t>变量是一个字符串的列表，特别地，</a:t>
            </a:r>
            <a:r>
              <a:rPr lang="en-US" altLang="zh-CN" kern="100" dirty="0" err="1">
                <a:latin typeface="微软雅黑" panose="020B0503020204020204" pitchFamily="34" charset="-122"/>
                <a:ea typeface="微软雅黑" panose="020B0503020204020204" pitchFamily="34" charset="-122"/>
              </a:rPr>
              <a:t>sys.argv</a:t>
            </a:r>
            <a:r>
              <a:rPr lang="zh-CN" altLang="zh-CN" kern="100" dirty="0">
                <a:latin typeface="微软雅黑" panose="020B0503020204020204" pitchFamily="34" charset="-122"/>
                <a:ea typeface="微软雅黑" panose="020B0503020204020204" pitchFamily="34" charset="-122"/>
              </a:rPr>
              <a:t>包含了命令行参数 的列表，即使用命令行传递给你的程序的参数。脚本的名称总是</a:t>
            </a:r>
            <a:r>
              <a:rPr lang="en-US" altLang="zh-CN" kern="100" dirty="0" err="1">
                <a:latin typeface="微软雅黑" panose="020B0503020204020204" pitchFamily="34" charset="-122"/>
                <a:ea typeface="微软雅黑" panose="020B0503020204020204" pitchFamily="34" charset="-122"/>
              </a:rPr>
              <a:t>sys.argv</a:t>
            </a:r>
            <a:r>
              <a:rPr lang="zh-CN" altLang="zh-CN" kern="100" dirty="0">
                <a:latin typeface="微软雅黑" panose="020B0503020204020204" pitchFamily="34" charset="-122"/>
                <a:ea typeface="微软雅黑" panose="020B0503020204020204" pitchFamily="34" charset="-122"/>
              </a:rPr>
              <a:t>列表的第一个参数。这个函数的作用是返回你输出入的参数。</a:t>
            </a:r>
            <a:endParaRPr lang="zh-CN" altLang="zh-CN" sz="1200" kern="100" dirty="0">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prstClr val="white"/>
                </a:solidFill>
                <a:sym typeface="+mn-ea"/>
              </a:rPr>
              <a:t>任务二</a:t>
            </a:r>
            <a:r>
              <a:rPr lang="zh-CN" altLang="en-US" sz="2400" b="1">
                <a:solidFill>
                  <a:prstClr val="white"/>
                </a:solidFill>
                <a:sym typeface="+mn-ea"/>
              </a:rPr>
              <a:t>：</a:t>
            </a:r>
            <a:r>
              <a:rPr lang="en-US" altLang="zh-CN" sz="2400" b="1">
                <a:solidFill>
                  <a:prstClr val="white"/>
                </a:solidFill>
                <a:sym typeface="+mn-ea"/>
              </a:rPr>
              <a:t>KFC_demo</a:t>
            </a:r>
            <a:endParaRPr lang="en-US" altLang="zh-CN" sz="2400" b="1" noProof="1">
              <a:solidFill>
                <a:prstClr val="white"/>
              </a:solidFill>
            </a:endParaRPr>
          </a:p>
        </p:txBody>
      </p:sp>
      <p:sp>
        <p:nvSpPr>
          <p:cNvPr id="7" name="矩形 6"/>
          <p:cNvSpPr/>
          <p:nvPr/>
        </p:nvSpPr>
        <p:spPr>
          <a:xfrm>
            <a:off x="951722" y="1228233"/>
            <a:ext cx="10508758" cy="5309146"/>
          </a:xfrm>
          <a:prstGeom prst="rect">
            <a:avLst/>
          </a:prstGeom>
        </p:spPr>
        <p:txBody>
          <a:bodyPr wrap="square">
            <a:spAutoFit/>
          </a:bodyPr>
          <a:lstStyle/>
          <a:p>
            <a:pPr marL="342900" indent="-342900" algn="just">
              <a:lnSpc>
                <a:spcPct val="150000"/>
              </a:lnSpc>
              <a:buFont typeface="Wingdings" panose="05000000000000000000"/>
              <a:buBlip>
                <a:blip r:embed="rId1"/>
              </a:buBlip>
            </a:pPr>
            <a:r>
              <a:rPr lang="zh-CN" altLang="zh-CN" sz="2800" b="1" kern="100" dirty="0" smtClean="0">
                <a:solidFill>
                  <a:prstClr val="black"/>
                </a:solidFill>
                <a:latin typeface="微软雅黑" panose="020B0503020204020204" pitchFamily="34" charset="-122"/>
                <a:ea typeface="微软雅黑" panose="020B0503020204020204" pitchFamily="34" charset="-122"/>
              </a:rPr>
              <a:t>子任务</a:t>
            </a:r>
            <a:r>
              <a:rPr lang="en-US" altLang="zh-CN" sz="2800" b="1" kern="100" dirty="0" smtClean="0">
                <a:solidFill>
                  <a:prstClr val="black"/>
                </a:solidFill>
                <a:latin typeface="微软雅黑" panose="020B0503020204020204" pitchFamily="34" charset="-122"/>
                <a:ea typeface="微软雅黑" panose="020B0503020204020204" pitchFamily="34" charset="-122"/>
              </a:rPr>
              <a:t>3 </a:t>
            </a:r>
            <a:r>
              <a:rPr lang="zh-CN" altLang="en-US" sz="2800" b="1" kern="100" dirty="0" smtClean="0">
                <a:solidFill>
                  <a:prstClr val="black"/>
                </a:solidFill>
                <a:latin typeface="微软雅黑" panose="020B0503020204020204" pitchFamily="34" charset="-122"/>
                <a:ea typeface="微软雅黑" panose="020B0503020204020204" pitchFamily="34" charset="-122"/>
              </a:rPr>
              <a:t>编写客户端节点</a:t>
            </a:r>
            <a:endParaRPr lang="en-US" altLang="zh-CN" sz="2800" b="1" kern="100" dirty="0" smtClean="0">
              <a:solidFill>
                <a:prstClr val="black"/>
              </a:solidFill>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a:buChar char=""/>
            </a:pPr>
            <a:r>
              <a:rPr lang="en-US" altLang="zh-CN" kern="100" dirty="0" smtClean="0">
                <a:latin typeface="微软雅黑" panose="020B0503020204020204" pitchFamily="34" charset="-122"/>
                <a:ea typeface="微软雅黑" panose="020B0503020204020204" pitchFamily="34" charset="-122"/>
              </a:rPr>
              <a:t>if </a:t>
            </a:r>
            <a:r>
              <a:rPr lang="en-US" altLang="zh-CN" kern="100" dirty="0">
                <a:latin typeface="微软雅黑" panose="020B0503020204020204" pitchFamily="34" charset="-122"/>
                <a:ea typeface="微软雅黑" panose="020B0503020204020204" pitchFamily="34" charset="-122"/>
              </a:rPr>
              <a:t>__name__=="__main__":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smtClean="0">
                <a:latin typeface="微软雅黑" panose="020B0503020204020204" pitchFamily="34" charset="-122"/>
                <a:ea typeface="微软雅黑" panose="020B0503020204020204" pitchFamily="34" charset="-122"/>
              </a:rPr>
              <a:t>             if </a:t>
            </a:r>
            <a:r>
              <a:rPr lang="en-US" altLang="zh-CN" kern="100" dirty="0" err="1">
                <a:latin typeface="微软雅黑" panose="020B0503020204020204" pitchFamily="34" charset="-122"/>
                <a:ea typeface="微软雅黑" panose="020B0503020204020204" pitchFamily="34" charset="-122"/>
              </a:rPr>
              <a:t>len</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sys.argv</a:t>
            </a:r>
            <a:r>
              <a:rPr lang="en-US" altLang="zh-CN" kern="100" dirty="0">
                <a:latin typeface="微软雅黑" panose="020B0503020204020204" pitchFamily="34" charset="-122"/>
                <a:ea typeface="微软雅黑" panose="020B0503020204020204" pitchFamily="34" charset="-122"/>
              </a:rPr>
              <a:t>)==4: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m=</a:t>
            </a:r>
            <a:r>
              <a:rPr lang="en-US" altLang="zh-CN" kern="100" dirty="0" err="1">
                <a:latin typeface="微软雅黑" panose="020B0503020204020204" pitchFamily="34" charset="-122"/>
                <a:ea typeface="微软雅黑" panose="020B0503020204020204" pitchFamily="34" charset="-122"/>
              </a:rPr>
              <a:t>str</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sys.argv</a:t>
            </a:r>
            <a:r>
              <a:rPr lang="en-US" altLang="zh-CN" kern="100" dirty="0">
                <a:latin typeface="微软雅黑" panose="020B0503020204020204" pitchFamily="34" charset="-122"/>
                <a:ea typeface="微软雅黑" panose="020B0503020204020204" pitchFamily="34" charset="-122"/>
              </a:rPr>
              <a:t>[1])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p=float(</a:t>
            </a:r>
            <a:r>
              <a:rPr lang="en-US" altLang="zh-CN" kern="100" dirty="0" err="1">
                <a:latin typeface="微软雅黑" panose="020B0503020204020204" pitchFamily="34" charset="-122"/>
                <a:ea typeface="微软雅黑" panose="020B0503020204020204" pitchFamily="34" charset="-122"/>
              </a:rPr>
              <a:t>sys.argv</a:t>
            </a:r>
            <a:r>
              <a:rPr lang="en-US" altLang="zh-CN" kern="100" dirty="0">
                <a:latin typeface="微软雅黑" panose="020B0503020204020204" pitchFamily="34" charset="-122"/>
                <a:ea typeface="微软雅黑" panose="020B0503020204020204" pitchFamily="34" charset="-122"/>
              </a:rPr>
              <a:t>[2])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n=</a:t>
            </a:r>
            <a:r>
              <a:rPr lang="en-US" altLang="zh-CN" kern="100" dirty="0" err="1">
                <a:latin typeface="微软雅黑" panose="020B0503020204020204" pitchFamily="34" charset="-122"/>
                <a:ea typeface="微软雅黑" panose="020B0503020204020204" pitchFamily="34" charset="-122"/>
              </a:rPr>
              <a:t>int</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sys.argv</a:t>
            </a:r>
            <a:r>
              <a:rPr lang="en-US" altLang="zh-CN" kern="100" dirty="0">
                <a:latin typeface="微软雅黑" panose="020B0503020204020204" pitchFamily="34" charset="-122"/>
                <a:ea typeface="微软雅黑" panose="020B0503020204020204" pitchFamily="34" charset="-122"/>
              </a:rPr>
              <a:t>[3])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print "The guest wants %s %s. The unit price of the %s is %s."%(</a:t>
            </a:r>
            <a:r>
              <a:rPr lang="en-US" altLang="zh-CN" kern="100" dirty="0" err="1">
                <a:latin typeface="微软雅黑" panose="020B0503020204020204" pitchFamily="34" charset="-122"/>
                <a:ea typeface="微软雅黑" panose="020B0503020204020204" pitchFamily="34" charset="-122"/>
              </a:rPr>
              <a:t>n,m,m,p</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bill = </a:t>
            </a:r>
            <a:r>
              <a:rPr lang="en-US" altLang="zh-CN" kern="100" dirty="0" err="1">
                <a:latin typeface="微软雅黑" panose="020B0503020204020204" pitchFamily="34" charset="-122"/>
                <a:ea typeface="微软雅黑" panose="020B0503020204020204" pitchFamily="34" charset="-122"/>
              </a:rPr>
              <a:t>kfc_client_srv</a:t>
            </a:r>
            <a:r>
              <a:rPr lang="en-US" altLang="zh-CN" kern="100" dirty="0">
                <a:latin typeface="微软雅黑" panose="020B0503020204020204" pitchFamily="34" charset="-122"/>
                <a:ea typeface="微软雅黑" panose="020B0503020204020204" pitchFamily="34" charset="-122"/>
              </a:rPr>
              <a:t>(</a:t>
            </a:r>
            <a:r>
              <a:rPr lang="en-US" altLang="zh-CN" kern="100" dirty="0" err="1">
                <a:latin typeface="微软雅黑" panose="020B0503020204020204" pitchFamily="34" charset="-122"/>
                <a:ea typeface="微软雅黑" panose="020B0503020204020204" pitchFamily="34" charset="-122"/>
              </a:rPr>
              <a:t>m,p,n</a:t>
            </a:r>
            <a:r>
              <a:rPr lang="en-US" altLang="zh-CN" kern="100" dirty="0">
                <a:latin typeface="微软雅黑" panose="020B0503020204020204" pitchFamily="34" charset="-122"/>
                <a:ea typeface="微软雅黑" panose="020B0503020204020204" pitchFamily="34" charset="-122"/>
              </a:rPr>
              <a:t>)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else: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print usage()  </a:t>
            </a:r>
            <a:endParaRPr lang="zh-CN" altLang="zh-CN" sz="1200" kern="100" dirty="0">
              <a:latin typeface="微软雅黑" panose="020B0503020204020204" pitchFamily="34" charset="-122"/>
              <a:ea typeface="微软雅黑" panose="020B0503020204020204" pitchFamily="34" charset="-122"/>
            </a:endParaRPr>
          </a:p>
          <a:p>
            <a:pPr marL="26670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	       </a:t>
            </a:r>
            <a:r>
              <a:rPr lang="en-US" altLang="zh-CN" kern="100" dirty="0" err="1">
                <a:latin typeface="微软雅黑" panose="020B0503020204020204" pitchFamily="34" charset="-122"/>
                <a:ea typeface="微软雅黑" panose="020B0503020204020204" pitchFamily="34" charset="-122"/>
              </a:rPr>
              <a:t>sys.exit</a:t>
            </a:r>
            <a:r>
              <a:rPr lang="en-US" altLang="zh-CN" kern="100" dirty="0">
                <a:latin typeface="微软雅黑" panose="020B0503020204020204" pitchFamily="34" charset="-122"/>
                <a:ea typeface="微软雅黑" panose="020B0503020204020204" pitchFamily="34" charset="-122"/>
              </a:rPr>
              <a:t>(1)  	  </a:t>
            </a:r>
            <a:endParaRPr lang="zh-CN" altLang="zh-CN" sz="1200" kern="100" dirty="0">
              <a:latin typeface="微软雅黑" panose="020B0503020204020204" pitchFamily="34" charset="-122"/>
              <a:ea typeface="微软雅黑" panose="020B0503020204020204" pitchFamily="34" charset="-122"/>
            </a:endParaRPr>
          </a:p>
          <a:p>
            <a:pPr marL="266700" indent="361950" algn="just">
              <a:lnSpc>
                <a:spcPct val="150000"/>
              </a:lnSpc>
              <a:spcAft>
                <a:spcPts val="0"/>
              </a:spcAft>
            </a:pPr>
            <a:r>
              <a:rPr lang="en-US" altLang="zh-CN" kern="100" dirty="0">
                <a:latin typeface="微软雅黑" panose="020B0503020204020204" pitchFamily="34" charset="-122"/>
                <a:ea typeface="微软雅黑" panose="020B0503020204020204" pitchFamily="34" charset="-122"/>
              </a:rPr>
              <a:t>print "The guest has to pay %s yuan."% </a:t>
            </a:r>
            <a:r>
              <a:rPr lang="en-US" altLang="zh-CN" kern="100" dirty="0" smtClean="0">
                <a:latin typeface="微软雅黑" panose="020B0503020204020204" pitchFamily="34" charset="-122"/>
                <a:ea typeface="微软雅黑" panose="020B0503020204020204" pitchFamily="34" charset="-122"/>
              </a:rPr>
              <a:t>bill</a:t>
            </a:r>
            <a:endParaRPr lang="zh-CN" altLang="zh-CN" sz="12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7" name="矩形 6"/>
          <p:cNvSpPr/>
          <p:nvPr/>
        </p:nvSpPr>
        <p:spPr>
          <a:xfrm>
            <a:off x="951724" y="1228233"/>
            <a:ext cx="9213356" cy="3508653"/>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smtClean="0">
                <a:latin typeface="微软雅黑" panose="020B0503020204020204" pitchFamily="34" charset="-122"/>
                <a:ea typeface="微软雅黑" panose="020B0503020204020204" pitchFamily="34" charset="-122"/>
              </a:rPr>
              <a:t>4 </a:t>
            </a:r>
            <a:r>
              <a:rPr lang="zh-CN" altLang="en-US" sz="2800" b="1" kern="100" dirty="0" smtClean="0">
                <a:latin typeface="微软雅黑" panose="020B0503020204020204" pitchFamily="34" charset="-122"/>
                <a:ea typeface="微软雅黑" panose="020B0503020204020204" pitchFamily="34" charset="-122"/>
              </a:rPr>
              <a:t>代码编译并测试结果</a:t>
            </a:r>
            <a:endParaRPr lang="zh-CN" altLang="zh-CN" sz="28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打开终端 </a:t>
            </a:r>
            <a:r>
              <a:rPr lang="zh-CN" altLang="en-US" sz="2000" dirty="0" smtClean="0">
                <a:latin typeface="微软雅黑" panose="020B0503020204020204" pitchFamily="34" charset="-122"/>
                <a:ea typeface="微软雅黑" panose="020B0503020204020204" pitchFamily="34" charset="-122"/>
              </a:rPr>
              <a:t>运行</a:t>
            </a:r>
            <a:endParaRPr lang="en-US" altLang="zh-CN" sz="20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roscore</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打开一个新的终端，运行服务端节点</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rosrun</a:t>
            </a:r>
            <a:r>
              <a:rPr lang="en-US" altLang="zh-CN" sz="2000" dirty="0" smtClean="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service_rospy_demo</a:t>
            </a:r>
            <a:r>
              <a:rPr lang="en-US" altLang="zh-CN" sz="2000" dirty="0">
                <a:latin typeface="微软雅黑" panose="020B0503020204020204" pitchFamily="34" charset="-122"/>
                <a:ea typeface="微软雅黑" panose="020B0503020204020204" pitchFamily="34" charset="-122"/>
              </a:rPr>
              <a:t> KFC_server_demo.py </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dirty="0">
                <a:latin typeface="微软雅黑" panose="020B0503020204020204" pitchFamily="34" charset="-122"/>
                <a:ea typeface="微软雅黑" panose="020B0503020204020204" pitchFamily="34" charset="-122"/>
              </a:rPr>
              <a:t>打开一个新的终端，运行客户端节点</a:t>
            </a:r>
            <a:endParaRPr lang="zh-CN" altLang="en-US"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rosrun</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service_rospy_demo</a:t>
            </a: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KFC_client_demo.py hamburger 17.5 3 </a:t>
            </a:r>
            <a:endParaRPr lang="en-US" altLang="zh-CN" sz="2000"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604" y="4807470"/>
            <a:ext cx="9858178" cy="916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0" y="2168497"/>
            <a:ext cx="12192000" cy="264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4800" dirty="0">
                <a:latin typeface="微软雅黑" panose="020B0503020204020204" pitchFamily="34" charset="-122"/>
                <a:ea typeface="微软雅黑" panose="020B0503020204020204" pitchFamily="34" charset="-122"/>
                <a:cs typeface="Times New Roman" panose="02020603050405020304" pitchFamily="18" charset="0"/>
              </a:rPr>
              <a:t>课后作业</a:t>
            </a:r>
            <a:endParaRPr lang="zh-CN" altLang="en-US" sz="4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a:t>课后作业</a:t>
            </a:r>
            <a:endParaRPr lang="zh-CN" altLang="en-US" sz="2400" b="1" noProof="1"/>
          </a:p>
        </p:txBody>
      </p:sp>
      <p:sp>
        <p:nvSpPr>
          <p:cNvPr id="7" name="矩形 6"/>
          <p:cNvSpPr/>
          <p:nvPr/>
        </p:nvSpPr>
        <p:spPr>
          <a:xfrm>
            <a:off x="951724" y="1228233"/>
            <a:ext cx="9213356" cy="5539105"/>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smtClean="0">
                <a:latin typeface="微软雅黑" panose="020B0503020204020204" pitchFamily="34" charset="-122"/>
                <a:ea typeface="微软雅黑" panose="020B0503020204020204" pitchFamily="34" charset="-122"/>
              </a:rPr>
              <a:t>作业要点</a:t>
            </a:r>
            <a:endParaRPr lang="zh-CN" altLang="zh-CN" sz="2800" b="1" kern="100" dirty="0" smtClean="0">
              <a:latin typeface="微软雅黑" panose="020B0503020204020204" pitchFamily="34" charset="-122"/>
              <a:ea typeface="微软雅黑" panose="020B0503020204020204" pitchFamily="34" charset="-122"/>
            </a:endParaRPr>
          </a:p>
          <a:p>
            <a:pPr marL="457200" lvl="0" indent="-457200" algn="just">
              <a:lnSpc>
                <a:spcPct val="150000"/>
              </a:lnSpc>
              <a:spcAft>
                <a:spcPts val="0"/>
              </a:spcAft>
              <a:buFont typeface="Wingdings" panose="05000000000000000000" charset="0"/>
              <a:buChar char="Ø"/>
            </a:pPr>
            <a:r>
              <a:rPr lang="zh-CN" altLang="zh-CN" sz="2000" b="1" kern="100" dirty="0" smtClean="0">
                <a:latin typeface="微软雅黑" panose="020B0503020204020204" pitchFamily="34" charset="-122"/>
                <a:ea typeface="微软雅黑" panose="020B0503020204020204" pitchFamily="34" charset="-122"/>
              </a:rPr>
              <a:t>编写一个服务通信的样例，实现两个数相加的功能；</a:t>
            </a:r>
            <a:endParaRPr lang="zh-CN" altLang="zh-CN" sz="2000" b="1" kern="100" dirty="0" smtClean="0">
              <a:latin typeface="微软雅黑" panose="020B0503020204020204" pitchFamily="34" charset="-122"/>
              <a:ea typeface="微软雅黑" panose="020B0503020204020204" pitchFamily="34" charset="-122"/>
            </a:endParaRPr>
          </a:p>
          <a:p>
            <a:pPr marL="457200" lvl="0" indent="-457200" algn="just">
              <a:lnSpc>
                <a:spcPct val="150000"/>
              </a:lnSpc>
              <a:spcAft>
                <a:spcPts val="0"/>
              </a:spcAft>
              <a:buFont typeface="Wingdings" panose="05000000000000000000" charset="0"/>
              <a:buChar char="Ø"/>
            </a:pPr>
            <a:r>
              <a:rPr lang="en-US" altLang="zh-CN" sz="2000" b="1" kern="100" dirty="0" smtClean="0">
                <a:latin typeface="微软雅黑" panose="020B0503020204020204" pitchFamily="34" charset="-122"/>
                <a:ea typeface="微软雅黑" panose="020B0503020204020204" pitchFamily="34" charset="-122"/>
              </a:rPr>
              <a:t>.srv</a:t>
            </a:r>
            <a:r>
              <a:rPr lang="zh-CN" altLang="en-US" sz="2000" b="1" kern="100" dirty="0" smtClean="0">
                <a:latin typeface="微软雅黑" panose="020B0503020204020204" pitchFamily="34" charset="-122"/>
                <a:ea typeface="微软雅黑" panose="020B0503020204020204" pitchFamily="34" charset="-122"/>
              </a:rPr>
              <a:t>文件定义如下</a:t>
            </a:r>
            <a:r>
              <a:rPr lang="zh-CN" altLang="zh-CN" sz="2000" b="1" kern="100" dirty="0" smtClean="0">
                <a:latin typeface="微软雅黑" panose="020B0503020204020204" pitchFamily="34" charset="-122"/>
                <a:ea typeface="微软雅黑" panose="020B0503020204020204" pitchFamily="34" charset="-122"/>
              </a:rPr>
              <a:t>    </a:t>
            </a:r>
            <a:endParaRPr lang="zh-CN" altLang="zh-CN" sz="2000" b="1" kern="100" dirty="0" smtClean="0">
              <a:latin typeface="微软雅黑" panose="020B0503020204020204" pitchFamily="34" charset="-122"/>
              <a:ea typeface="微软雅黑" panose="020B0503020204020204" pitchFamily="34" charset="-122"/>
            </a:endParaRPr>
          </a:p>
          <a:p>
            <a:pPr lvl="0" indent="0" algn="just">
              <a:lnSpc>
                <a:spcPct val="150000"/>
              </a:lnSpc>
              <a:spcAft>
                <a:spcPts val="0"/>
              </a:spcAft>
              <a:buFont typeface="Wingdings" panose="05000000000000000000" charset="0"/>
              <a:buNone/>
            </a:pPr>
            <a:r>
              <a:rPr lang="en-US" altLang="zh-CN" sz="2000" b="1" kern="100" dirty="0" smtClean="0">
                <a:latin typeface="微软雅黑" panose="020B0503020204020204" pitchFamily="34" charset="-122"/>
                <a:ea typeface="微软雅黑" panose="020B0503020204020204" pitchFamily="34" charset="-122"/>
              </a:rPr>
              <a:t>            int64  a</a:t>
            </a:r>
            <a:endParaRPr lang="en-US" altLang="zh-CN" sz="2000" b="1" kern="100" dirty="0" smtClean="0">
              <a:latin typeface="微软雅黑" panose="020B0503020204020204" pitchFamily="34" charset="-122"/>
              <a:ea typeface="微软雅黑" panose="020B0503020204020204" pitchFamily="34" charset="-122"/>
            </a:endParaRPr>
          </a:p>
          <a:p>
            <a:pPr lvl="0" indent="0" algn="just">
              <a:lnSpc>
                <a:spcPct val="150000"/>
              </a:lnSpc>
              <a:spcAft>
                <a:spcPts val="0"/>
              </a:spcAft>
              <a:buFont typeface="Wingdings" panose="05000000000000000000" charset="0"/>
              <a:buNone/>
            </a:pPr>
            <a:r>
              <a:rPr lang="zh-CN" altLang="zh-CN" sz="2000" b="1" kern="100" dirty="0" smtClean="0">
                <a:latin typeface="微软雅黑" panose="020B0503020204020204" pitchFamily="34" charset="-122"/>
                <a:ea typeface="微软雅黑" panose="020B0503020204020204" pitchFamily="34" charset="-122"/>
              </a:rPr>
              <a:t>            </a:t>
            </a:r>
            <a:r>
              <a:rPr lang="en-US" altLang="zh-CN" sz="2000" b="1" kern="100" dirty="0" smtClean="0">
                <a:latin typeface="微软雅黑" panose="020B0503020204020204" pitchFamily="34" charset="-122"/>
                <a:ea typeface="微软雅黑" panose="020B0503020204020204" pitchFamily="34" charset="-122"/>
              </a:rPr>
              <a:t>int64 b</a:t>
            </a:r>
            <a:endParaRPr lang="en-US" altLang="zh-CN" sz="2000" b="1" kern="100" dirty="0" smtClean="0">
              <a:latin typeface="微软雅黑" panose="020B0503020204020204" pitchFamily="34" charset="-122"/>
              <a:ea typeface="微软雅黑" panose="020B0503020204020204" pitchFamily="34" charset="-122"/>
            </a:endParaRPr>
          </a:p>
          <a:p>
            <a:pPr lvl="0" indent="0" algn="just">
              <a:lnSpc>
                <a:spcPct val="150000"/>
              </a:lnSpc>
              <a:spcAft>
                <a:spcPts val="0"/>
              </a:spcAft>
              <a:buFont typeface="Wingdings" panose="05000000000000000000" charset="0"/>
              <a:buNone/>
            </a:pPr>
            <a:r>
              <a:rPr lang="en-US" altLang="zh-CN" sz="2000" b="1" kern="100" dirty="0" smtClean="0">
                <a:latin typeface="微软雅黑" panose="020B0503020204020204" pitchFamily="34" charset="-122"/>
                <a:ea typeface="微软雅黑" panose="020B0503020204020204" pitchFamily="34" charset="-122"/>
              </a:rPr>
              <a:t>            ---</a:t>
            </a:r>
            <a:endParaRPr lang="en-US" altLang="zh-CN" sz="2000" b="1" kern="100" dirty="0" smtClean="0">
              <a:latin typeface="微软雅黑" panose="020B0503020204020204" pitchFamily="34" charset="-122"/>
              <a:ea typeface="微软雅黑" panose="020B0503020204020204" pitchFamily="34" charset="-122"/>
            </a:endParaRPr>
          </a:p>
          <a:p>
            <a:pPr lvl="0" indent="0" algn="just">
              <a:lnSpc>
                <a:spcPct val="150000"/>
              </a:lnSpc>
              <a:spcAft>
                <a:spcPts val="0"/>
              </a:spcAft>
              <a:buFont typeface="Wingdings" panose="05000000000000000000" charset="0"/>
              <a:buNone/>
            </a:pPr>
            <a:r>
              <a:rPr lang="en-US" altLang="zh-CN" sz="2000" b="1" kern="100" dirty="0" smtClean="0">
                <a:latin typeface="微软雅黑" panose="020B0503020204020204" pitchFamily="34" charset="-122"/>
                <a:ea typeface="微软雅黑" panose="020B0503020204020204" pitchFamily="34" charset="-122"/>
              </a:rPr>
              <a:t>            int64 sum</a:t>
            </a:r>
            <a:endParaRPr lang="en-US" altLang="zh-CN" sz="2000" b="1" kern="100" dirty="0" smtClean="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charset="0"/>
              <a:buChar char="Ø"/>
            </a:pPr>
            <a:r>
              <a:rPr lang="zh-CN" altLang="en-US" sz="2000" b="1" kern="100" dirty="0" smtClean="0">
                <a:latin typeface="微软雅黑" panose="020B0503020204020204" pitchFamily="34" charset="-122"/>
                <a:ea typeface="微软雅黑" panose="020B0503020204020204" pitchFamily="34" charset="-122"/>
              </a:rPr>
              <a:t>自己编写服务端和客户端代码</a:t>
            </a:r>
            <a:endParaRPr lang="zh-CN" altLang="en-US" sz="2000" b="1" kern="100" dirty="0" smtClean="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charset="0"/>
              <a:buChar char="Ø"/>
            </a:pPr>
            <a:r>
              <a:rPr lang="zh-CN" altLang="en-US" sz="2000" b="1" kern="100" dirty="0" smtClean="0">
                <a:latin typeface="微软雅黑" panose="020B0503020204020204" pitchFamily="34" charset="-122"/>
                <a:ea typeface="微软雅黑" panose="020B0503020204020204" pitchFamily="34" charset="-122"/>
              </a:rPr>
              <a:t>可参考</a:t>
            </a:r>
            <a:r>
              <a:rPr lang="en-US" altLang="zh-CN" sz="2000" b="1" kern="100" dirty="0" smtClean="0">
                <a:latin typeface="微软雅黑" panose="020B0503020204020204" pitchFamily="34" charset="-122"/>
                <a:ea typeface="微软雅黑" panose="020B0503020204020204" pitchFamily="34" charset="-122"/>
              </a:rPr>
              <a:t>ROSwiki</a:t>
            </a:r>
            <a:r>
              <a:rPr lang="zh-CN" altLang="en-US" sz="2000" b="1" kern="100" dirty="0" smtClean="0">
                <a:latin typeface="微软雅黑" panose="020B0503020204020204" pitchFamily="34" charset="-122"/>
                <a:ea typeface="微软雅黑" panose="020B0503020204020204" pitchFamily="34" charset="-122"/>
              </a:rPr>
              <a:t>上的教程</a:t>
            </a:r>
            <a:endParaRPr lang="zh-CN" altLang="zh-CN" sz="2000" b="1" kern="100" dirty="0" smtClean="0">
              <a:latin typeface="微软雅黑" panose="020B0503020204020204" pitchFamily="34" charset="-122"/>
              <a:ea typeface="微软雅黑" panose="020B0503020204020204" pitchFamily="34" charset="-122"/>
            </a:endParaRPr>
          </a:p>
          <a:p>
            <a:pPr lvl="0" indent="0" algn="just">
              <a:lnSpc>
                <a:spcPct val="150000"/>
              </a:lnSpc>
              <a:spcAft>
                <a:spcPts val="0"/>
              </a:spcAft>
              <a:buFont typeface="Wingdings" panose="05000000000000000000"/>
              <a:buNone/>
            </a:pPr>
            <a:r>
              <a:rPr lang="zh-CN" altLang="zh-CN" sz="2800" b="1" kern="100" dirty="0" smtClean="0">
                <a:latin typeface="微软雅黑" panose="020B0503020204020204" pitchFamily="34" charset="-122"/>
                <a:ea typeface="微软雅黑" panose="020B0503020204020204" pitchFamily="34" charset="-122"/>
              </a:rPr>
              <a:t>     </a:t>
            </a:r>
            <a:endParaRPr lang="zh-CN" altLang="zh-CN" sz="28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0" y="2168497"/>
            <a:ext cx="12192000" cy="264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altLang="zh-CN" sz="4800" dirty="0" smtClean="0">
                <a:latin typeface="微软雅黑" panose="020B0503020204020204" pitchFamily="34" charset="-122"/>
                <a:ea typeface="微软雅黑" panose="020B0503020204020204" pitchFamily="34" charset="-122"/>
                <a:cs typeface="Times New Roman" panose="02020603050405020304" pitchFamily="18" charset="0"/>
              </a:rPr>
              <a:t>5.3.2 KFC_demo</a:t>
            </a:r>
            <a:endParaRPr lang="en-US" altLang="zh-CN" sz="4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6" name="矩形 5"/>
          <p:cNvSpPr/>
          <p:nvPr/>
        </p:nvSpPr>
        <p:spPr>
          <a:xfrm>
            <a:off x="1195868" y="1656183"/>
            <a:ext cx="2031325"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600" i="0" u="none" strike="noStrike" kern="0" cap="none" spc="0" normalizeH="0" baseline="0" noProof="0" dirty="0" smtClean="0">
                <a:ln>
                  <a:noFill/>
                </a:ln>
                <a:effectLst>
                  <a:outerShdw blurRad="38100" dist="38100" dir="2700000" algn="tl">
                    <a:srgbClr val="000000"/>
                  </a:outerShdw>
                </a:effectLst>
                <a:uLnTx/>
                <a:uFillTx/>
                <a:latin typeface="Arial Narrow" panose="020B0606020202030204"/>
                <a:ea typeface="黑体" panose="02010609060101010101" pitchFamily="49" charset="-122"/>
                <a:cs typeface="+mj-cs"/>
              </a:rPr>
              <a:t>任务描述</a:t>
            </a:r>
            <a:endParaRPr kumimoji="0" lang="zh-CN" altLang="en-US" sz="2400" i="0" u="none" strike="noStrike" kern="0" cap="none" spc="0" normalizeH="0" baseline="0" noProof="0" dirty="0" smtClean="0">
              <a:ln>
                <a:noFill/>
              </a:ln>
              <a:effectLst/>
              <a:uLnTx/>
              <a:uFillTx/>
            </a:endParaRPr>
          </a:p>
        </p:txBody>
      </p:sp>
      <p:sp>
        <p:nvSpPr>
          <p:cNvPr id="7" name="矩形 6"/>
          <p:cNvSpPr/>
          <p:nvPr/>
        </p:nvSpPr>
        <p:spPr>
          <a:xfrm>
            <a:off x="1558210" y="2342549"/>
            <a:ext cx="8363029" cy="2031325"/>
          </a:xfrm>
          <a:prstGeom prst="rect">
            <a:avLst/>
          </a:prstGeom>
        </p:spPr>
        <p:txBody>
          <a:bodyPr wrap="square">
            <a:spAutoFit/>
          </a:bodyPr>
          <a:lstStyle/>
          <a:p>
            <a:pPr algn="just">
              <a:lnSpc>
                <a:spcPct val="150000"/>
              </a:lnSpc>
              <a:spcAft>
                <a:spcPts val="0"/>
              </a:spcAft>
            </a:pPr>
            <a:r>
              <a:rPr lang="zh-CN" altLang="en-US" sz="2800" kern="100" dirty="0" smtClean="0">
                <a:latin typeface="Times New Roman" panose="02020603050405020304"/>
                <a:ea typeface="宋体" panose="02010600030101010101" pitchFamily="2" charset="-122"/>
              </a:rPr>
              <a:t>         写</a:t>
            </a:r>
            <a:r>
              <a:rPr lang="zh-CN" altLang="en-US" sz="2800" kern="100" dirty="0">
                <a:latin typeface="Times New Roman" panose="02020603050405020304"/>
                <a:ea typeface="宋体" panose="02010600030101010101" pitchFamily="2" charset="-122"/>
              </a:rPr>
              <a:t>一个简单的服务端</a:t>
            </a:r>
            <a:r>
              <a:rPr lang="en-US" altLang="zh-CN" sz="2800" kern="100" dirty="0">
                <a:latin typeface="Times New Roman" panose="02020603050405020304"/>
                <a:ea typeface="宋体" panose="02010600030101010101" pitchFamily="2" charset="-122"/>
              </a:rPr>
              <a:t>(server)</a:t>
            </a:r>
            <a:r>
              <a:rPr lang="zh-CN" altLang="en-US" sz="2800" kern="100" dirty="0">
                <a:latin typeface="Times New Roman" panose="02020603050405020304"/>
                <a:ea typeface="宋体" panose="02010600030101010101" pitchFamily="2" charset="-122"/>
              </a:rPr>
              <a:t>和客户端</a:t>
            </a:r>
            <a:r>
              <a:rPr lang="en-US" altLang="zh-CN" sz="2800" kern="100" dirty="0">
                <a:latin typeface="Times New Roman" panose="02020603050405020304"/>
                <a:ea typeface="宋体" panose="02010600030101010101" pitchFamily="2" charset="-122"/>
              </a:rPr>
              <a:t>(client)</a:t>
            </a:r>
            <a:r>
              <a:rPr lang="zh-CN" altLang="en-US" sz="2800" kern="100" dirty="0">
                <a:latin typeface="Times New Roman" panose="02020603050405020304"/>
                <a:ea typeface="宋体" panose="02010600030101010101" pitchFamily="2" charset="-122"/>
              </a:rPr>
              <a:t>，模拟点餐功能，加深对服务通信方式的理解。服务请求包括菜品，单价和数量，服务回复需支付的总价。</a:t>
            </a:r>
            <a:endParaRPr lang="zh-CN" altLang="zh-CN" sz="2800" kern="100" dirty="0">
              <a:effectLst/>
              <a:latin typeface="Times New Roman" panose="02020603050405020304"/>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6" name="矩形 5"/>
          <p:cNvSpPr/>
          <p:nvPr/>
        </p:nvSpPr>
        <p:spPr>
          <a:xfrm>
            <a:off x="915950" y="1384335"/>
            <a:ext cx="2031325"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600" i="0" u="none" strike="noStrike" kern="0" cap="none" spc="0" normalizeH="0" baseline="0" noProof="0" dirty="0" smtClean="0">
                <a:ln>
                  <a:noFill/>
                </a:ln>
                <a:effectLst>
                  <a:outerShdw blurRad="38100" dist="38100" dir="2700000" algn="tl">
                    <a:srgbClr val="000000"/>
                  </a:outerShdw>
                </a:effectLst>
                <a:uLnTx/>
                <a:uFillTx/>
                <a:latin typeface="Arial Narrow" panose="020B0606020202030204"/>
                <a:ea typeface="黑体" panose="02010609060101010101" pitchFamily="49" charset="-122"/>
                <a:cs typeface="+mj-cs"/>
              </a:rPr>
              <a:t>任务要点</a:t>
            </a:r>
            <a:endParaRPr kumimoji="0" lang="zh-CN" altLang="en-US" sz="2400" i="0" u="none" strike="noStrike" kern="0" cap="none" spc="0" normalizeH="0" baseline="0" noProof="0" dirty="0" smtClean="0">
              <a:ln>
                <a:noFill/>
              </a:ln>
              <a:effectLst/>
              <a:uLnTx/>
              <a:uFillTx/>
            </a:endParaRPr>
          </a:p>
        </p:txBody>
      </p:sp>
      <p:sp>
        <p:nvSpPr>
          <p:cNvPr id="7" name="矩形 6"/>
          <p:cNvSpPr/>
          <p:nvPr/>
        </p:nvSpPr>
        <p:spPr>
          <a:xfrm>
            <a:off x="1558211" y="2030666"/>
            <a:ext cx="9619862" cy="3046988"/>
          </a:xfrm>
          <a:prstGeom prst="rect">
            <a:avLst/>
          </a:prstGeom>
        </p:spPr>
        <p:txBody>
          <a:bodyPr wrap="square">
            <a:spAutoFit/>
          </a:bodyPr>
          <a:lstStyle/>
          <a:p>
            <a:pPr marL="342900" lvl="0" indent="-342900" algn="just" hangingPunct="0">
              <a:lnSpc>
                <a:spcPct val="150000"/>
              </a:lnSpc>
              <a:spcAft>
                <a:spcPts val="0"/>
              </a:spcAft>
              <a:buFont typeface="Wingdings" panose="05000000000000000000"/>
              <a:buChar char=""/>
            </a:pPr>
            <a:r>
              <a:rPr lang="en-US" altLang="zh-CN" sz="2800" b="1" kern="100" dirty="0" smtClean="0">
                <a:latin typeface="微软雅黑" panose="020B0503020204020204" pitchFamily="34" charset="-122"/>
                <a:ea typeface="微软雅黑" panose="020B0503020204020204" pitchFamily="34" charset="-122"/>
                <a:cs typeface="宋体" panose="02010600030101010101" pitchFamily="2" charset="-122"/>
              </a:rPr>
              <a:t>1.</a:t>
            </a:r>
            <a:r>
              <a:rPr lang="zh-CN" altLang="en-US" sz="2800" b="1" kern="100" dirty="0">
                <a:latin typeface="微软雅黑" panose="020B0503020204020204" pitchFamily="34" charset="-122"/>
                <a:ea typeface="微软雅黑" panose="020B0503020204020204" pitchFamily="34" charset="-122"/>
                <a:cs typeface="宋体" panose="02010600030101010101" pitchFamily="2" charset="-122"/>
              </a:rPr>
              <a:t>在已创建的</a:t>
            </a:r>
            <a:r>
              <a:rPr lang="en-US" altLang="zh-CN" sz="2800" b="1" kern="100" dirty="0" err="1">
                <a:latin typeface="微软雅黑" panose="020B0503020204020204" pitchFamily="34" charset="-122"/>
                <a:ea typeface="微软雅黑" panose="020B0503020204020204" pitchFamily="34" charset="-122"/>
                <a:cs typeface="宋体" panose="02010600030101010101" pitchFamily="2" charset="-122"/>
              </a:rPr>
              <a:t>service_rospy_demo</a:t>
            </a:r>
            <a:r>
              <a:rPr lang="zh-CN" altLang="en-US" sz="2800" b="1" kern="100" dirty="0">
                <a:latin typeface="微软雅黑" panose="020B0503020204020204" pitchFamily="34" charset="-122"/>
                <a:ea typeface="微软雅黑" panose="020B0503020204020204" pitchFamily="34" charset="-122"/>
                <a:cs typeface="宋体" panose="02010600030101010101" pitchFamily="2" charset="-122"/>
              </a:rPr>
              <a:t>功能包内定义新的</a:t>
            </a:r>
            <a:r>
              <a:rPr lang="en-US" altLang="zh-CN" sz="2800" b="1" kern="100" dirty="0" err="1">
                <a:latin typeface="微软雅黑" panose="020B0503020204020204" pitchFamily="34" charset="-122"/>
                <a:ea typeface="微软雅黑" panose="020B0503020204020204" pitchFamily="34" charset="-122"/>
                <a:cs typeface="宋体" panose="02010600030101010101" pitchFamily="2" charset="-122"/>
              </a:rPr>
              <a:t>srv</a:t>
            </a:r>
            <a:r>
              <a:rPr lang="zh-CN" altLang="en-US" sz="2800" b="1" kern="100" dirty="0">
                <a:latin typeface="微软雅黑" panose="020B0503020204020204" pitchFamily="34" charset="-122"/>
                <a:ea typeface="微软雅黑" panose="020B0503020204020204" pitchFamily="34" charset="-122"/>
                <a:cs typeface="宋体" panose="02010600030101010101" pitchFamily="2" charset="-122"/>
              </a:rPr>
              <a:t>服务</a:t>
            </a:r>
            <a:r>
              <a:rPr lang="zh-CN" altLang="zh-CN" sz="2800" b="1" kern="1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zh-CN" sz="2800" b="1" kern="100" dirty="0">
              <a:latin typeface="微软雅黑" panose="020B0503020204020204" pitchFamily="34" charset="-122"/>
              <a:ea typeface="微软雅黑" panose="020B0503020204020204" pitchFamily="34" charset="-122"/>
            </a:endParaRPr>
          </a:p>
          <a:p>
            <a:pPr marL="342900" lvl="0" indent="-342900" algn="just" hangingPunct="0">
              <a:lnSpc>
                <a:spcPct val="150000"/>
              </a:lnSpc>
              <a:spcAft>
                <a:spcPts val="0"/>
              </a:spcAft>
              <a:buSzPts val="1400"/>
              <a:buFont typeface="Symbol" panose="05050102010706020507"/>
              <a:buChar char=""/>
              <a:tabLst>
                <a:tab pos="457200" algn="l"/>
              </a:tabLst>
            </a:pPr>
            <a:r>
              <a:rPr lang="zh-CN" altLang="zh-CN" sz="2400" kern="100" dirty="0" smtClean="0">
                <a:latin typeface="微软雅黑" panose="020B0503020204020204" pitchFamily="34" charset="-122"/>
                <a:ea typeface="微软雅黑" panose="020B0503020204020204" pitchFamily="34" charset="-122"/>
                <a:cs typeface="宋体" panose="02010600030101010101" pitchFamily="2" charset="-122"/>
              </a:rPr>
              <a:t>在</a:t>
            </a:r>
            <a:r>
              <a:rPr lang="zh-CN" altLang="zh-CN" sz="2400" kern="100" dirty="0">
                <a:latin typeface="微软雅黑" panose="020B0503020204020204" pitchFamily="34" charset="-122"/>
                <a:ea typeface="微软雅黑" panose="020B0503020204020204" pitchFamily="34" charset="-122"/>
                <a:cs typeface="宋体" panose="02010600030101010101" pitchFamily="2" charset="-122"/>
              </a:rPr>
              <a:t>已创建的功能包里定义新的</a:t>
            </a:r>
            <a:r>
              <a:rPr lang="zh-CN" altLang="zh-CN" sz="2400" kern="100" dirty="0" smtClean="0">
                <a:latin typeface="微软雅黑" panose="020B0503020204020204" pitchFamily="34" charset="-122"/>
                <a:ea typeface="微软雅黑" panose="020B0503020204020204" pitchFamily="34" charset="-122"/>
                <a:cs typeface="宋体" panose="02010600030101010101" pitchFamily="2" charset="-122"/>
              </a:rPr>
              <a:t>服务</a:t>
            </a:r>
            <a:r>
              <a:rPr lang="en-US" altLang="zh-CN" sz="2000" kern="100" dirty="0" err="1" smtClean="0">
                <a:latin typeface="微软雅黑" panose="020B0503020204020204" pitchFamily="34" charset="-122"/>
                <a:ea typeface="微软雅黑" panose="020B0503020204020204" pitchFamily="34" charset="-122"/>
                <a:cs typeface="宋体" panose="02010600030101010101" pitchFamily="2" charset="-122"/>
              </a:rPr>
              <a:t>KFC</a:t>
            </a:r>
            <a:r>
              <a:rPr lang="en-US" altLang="zh-CN" sz="2000" kern="100" dirty="0" err="1" smtClean="0">
                <a:solidFill>
                  <a:srgbClr val="000000"/>
                </a:solidFill>
                <a:latin typeface="微软雅黑" panose="020B0503020204020204" pitchFamily="34" charset="-122"/>
                <a:ea typeface="微软雅黑" panose="020B0503020204020204" pitchFamily="34" charset="-122"/>
                <a:cs typeface="Symbol" panose="05050102010706020507"/>
              </a:rPr>
              <a:t>_demo.srv</a:t>
            </a:r>
            <a:r>
              <a:rPr lang="zh-CN" altLang="zh-CN" sz="2000" kern="100" dirty="0">
                <a:solidFill>
                  <a:srgbClr val="000000"/>
                </a:solidFill>
                <a:latin typeface="微软雅黑" panose="020B0503020204020204" pitchFamily="34" charset="-122"/>
                <a:ea typeface="微软雅黑" panose="020B0503020204020204" pitchFamily="34" charset="-122"/>
                <a:cs typeface="Symbol" panose="05050102010706020507"/>
              </a:rPr>
              <a:t>；</a:t>
            </a:r>
            <a:endParaRPr lang="zh-CN" altLang="zh-CN" sz="2400" kern="100" dirty="0">
              <a:latin typeface="微软雅黑" panose="020B0503020204020204" pitchFamily="34" charset="-122"/>
              <a:ea typeface="微软雅黑" panose="020B0503020204020204" pitchFamily="34" charset="-122"/>
              <a:cs typeface="Symbol" panose="05050102010706020507"/>
            </a:endParaRPr>
          </a:p>
          <a:p>
            <a:pPr marL="342900" lvl="0" indent="-342900" algn="just" hangingPunct="0">
              <a:lnSpc>
                <a:spcPct val="150000"/>
              </a:lnSpc>
              <a:spcAft>
                <a:spcPts val="0"/>
              </a:spcAft>
              <a:buSzPts val="1400"/>
              <a:buFont typeface="Symbol" panose="05050102010706020507"/>
              <a:buChar char=""/>
              <a:tabLst>
                <a:tab pos="457200" algn="l"/>
              </a:tabLst>
            </a:pPr>
            <a:r>
              <a:rPr lang="zh-CN" altLang="zh-CN" sz="2400" kern="100" dirty="0">
                <a:latin typeface="微软雅黑" panose="020B0503020204020204" pitchFamily="34" charset="-122"/>
                <a:ea typeface="微软雅黑" panose="020B0503020204020204" pitchFamily="34" charset="-122"/>
                <a:cs typeface="宋体" panose="02010600030101010101" pitchFamily="2" charset="-122"/>
              </a:rPr>
              <a:t>定义服务的请求部分和响应部分；</a:t>
            </a:r>
            <a:endParaRPr lang="zh-CN" altLang="zh-CN" sz="2400" kern="100" dirty="0">
              <a:latin typeface="微软雅黑" panose="020B0503020204020204" pitchFamily="34" charset="-122"/>
              <a:ea typeface="微软雅黑" panose="020B0503020204020204" pitchFamily="34" charset="-122"/>
              <a:cs typeface="Symbol" panose="05050102010706020507"/>
            </a:endParaRPr>
          </a:p>
          <a:p>
            <a:pPr marL="342900" lvl="0" indent="-342900" algn="just" hangingPunct="0">
              <a:lnSpc>
                <a:spcPct val="150000"/>
              </a:lnSpc>
              <a:spcAft>
                <a:spcPts val="0"/>
              </a:spcAft>
              <a:buSzPts val="1400"/>
              <a:buFont typeface="Symbol" panose="05050102010706020507"/>
              <a:buChar char=""/>
              <a:tabLst>
                <a:tab pos="457200" algn="l"/>
              </a:tabLst>
            </a:pPr>
            <a:r>
              <a:rPr lang="zh-CN" altLang="zh-CN" sz="2400" kern="100" dirty="0" smtClean="0">
                <a:latin typeface="微软雅黑" panose="020B0503020204020204" pitchFamily="34" charset="-122"/>
                <a:ea typeface="微软雅黑" panose="020B0503020204020204" pitchFamily="34" charset="-122"/>
                <a:cs typeface="宋体" panose="02010600030101010101" pitchFamily="2" charset="-122"/>
              </a:rPr>
              <a:t>在</a:t>
            </a:r>
            <a:r>
              <a:rPr lang="en-US" altLang="zh-CN" sz="2400" kern="100" dirty="0" smtClean="0">
                <a:latin typeface="微软雅黑" panose="020B0503020204020204" pitchFamily="34" charset="-122"/>
                <a:ea typeface="微软雅黑" panose="020B0503020204020204" pitchFamily="34" charset="-122"/>
                <a:cs typeface="宋体" panose="02010600030101010101" pitchFamily="2" charset="-122"/>
              </a:rPr>
              <a:t>package.xml</a:t>
            </a:r>
            <a:r>
              <a:rPr lang="zh-CN" altLang="zh-CN" sz="2400" kern="100" dirty="0">
                <a:latin typeface="微软雅黑" panose="020B0503020204020204" pitchFamily="34" charset="-122"/>
                <a:ea typeface="微软雅黑" panose="020B0503020204020204" pitchFamily="34" charset="-122"/>
                <a:cs typeface="宋体" panose="02010600030101010101" pitchFamily="2" charset="-122"/>
              </a:rPr>
              <a:t>文件中添加依赖项并配置</a:t>
            </a:r>
            <a:r>
              <a:rPr lang="en-US" altLang="zh-CN" sz="2400" kern="100" dirty="0">
                <a:latin typeface="微软雅黑" panose="020B0503020204020204" pitchFamily="34" charset="-122"/>
                <a:ea typeface="微软雅黑" panose="020B0503020204020204" pitchFamily="34" charset="-122"/>
                <a:cs typeface="宋体" panose="02010600030101010101" pitchFamily="2" charset="-122"/>
              </a:rPr>
              <a:t>CMakeLists.txt</a:t>
            </a:r>
            <a:r>
              <a:rPr lang="zh-CN" altLang="zh-CN" sz="2400" kern="100" dirty="0">
                <a:latin typeface="微软雅黑" panose="020B0503020204020204" pitchFamily="34" charset="-122"/>
                <a:ea typeface="微软雅黑" panose="020B0503020204020204" pitchFamily="34" charset="-122"/>
                <a:cs typeface="宋体" panose="02010600030101010101" pitchFamily="2" charset="-122"/>
              </a:rPr>
              <a:t>文件</a:t>
            </a:r>
            <a:r>
              <a:rPr lang="zh-CN" altLang="zh-CN" sz="2400" kern="1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zh-CN" sz="2400" kern="100" dirty="0">
              <a:latin typeface="微软雅黑" panose="020B0503020204020204" pitchFamily="34" charset="-122"/>
              <a:ea typeface="微软雅黑" panose="020B0503020204020204" pitchFamily="34" charset="-122"/>
              <a:cs typeface="Symbol" panose="0505010201070602050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6" name="矩形 5"/>
          <p:cNvSpPr/>
          <p:nvPr/>
        </p:nvSpPr>
        <p:spPr>
          <a:xfrm>
            <a:off x="915950" y="1384335"/>
            <a:ext cx="2031325"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600" i="0" u="none" strike="noStrike" kern="0" cap="none" spc="0" normalizeH="0" baseline="0" noProof="0" dirty="0" smtClean="0">
                <a:ln>
                  <a:noFill/>
                </a:ln>
                <a:effectLst>
                  <a:outerShdw blurRad="38100" dist="38100" dir="2700000" algn="tl">
                    <a:srgbClr val="000000"/>
                  </a:outerShdw>
                </a:effectLst>
                <a:uLnTx/>
                <a:uFillTx/>
                <a:latin typeface="Arial Narrow" panose="020B0606020202030204"/>
                <a:ea typeface="黑体" panose="02010609060101010101" pitchFamily="49" charset="-122"/>
                <a:cs typeface="+mj-cs"/>
              </a:rPr>
              <a:t>任务要点</a:t>
            </a:r>
            <a:endParaRPr kumimoji="0" lang="zh-CN" altLang="en-US" sz="2400" i="0" u="none" strike="noStrike" kern="0" cap="none" spc="0" normalizeH="0" baseline="0" noProof="0" dirty="0" smtClean="0">
              <a:ln>
                <a:noFill/>
              </a:ln>
              <a:effectLst/>
              <a:uLnTx/>
              <a:uFillTx/>
            </a:endParaRPr>
          </a:p>
        </p:txBody>
      </p:sp>
      <p:sp>
        <p:nvSpPr>
          <p:cNvPr id="7" name="矩形 6"/>
          <p:cNvSpPr/>
          <p:nvPr/>
        </p:nvSpPr>
        <p:spPr>
          <a:xfrm>
            <a:off x="1558210" y="2030666"/>
            <a:ext cx="8836091" cy="4339650"/>
          </a:xfrm>
          <a:prstGeom prst="rect">
            <a:avLst/>
          </a:prstGeom>
        </p:spPr>
        <p:txBody>
          <a:bodyPr wrap="square">
            <a:spAutoFit/>
          </a:bodyPr>
          <a:lstStyle/>
          <a:p>
            <a:pPr marL="342900" lvl="0" indent="-342900" algn="just" hangingPunct="0">
              <a:lnSpc>
                <a:spcPct val="150000"/>
              </a:lnSpc>
              <a:spcAft>
                <a:spcPts val="0"/>
              </a:spcAft>
              <a:buFont typeface="Wingdings" panose="05000000000000000000"/>
              <a:buChar char=""/>
            </a:pPr>
            <a:r>
              <a:rPr lang="en-US" altLang="zh-CN" sz="2800" b="1" kern="100" dirty="0">
                <a:latin typeface="微软雅黑" panose="020B0503020204020204" pitchFamily="34" charset="-122"/>
                <a:ea typeface="微软雅黑" panose="020B0503020204020204" pitchFamily="34" charset="-122"/>
                <a:cs typeface="宋体" panose="02010600030101010101" pitchFamily="2" charset="-122"/>
              </a:rPr>
              <a:t>2</a:t>
            </a:r>
            <a:r>
              <a:rPr lang="en-US" altLang="zh-CN" sz="2800" b="1" kern="1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zh-CN" sz="2800" b="1" kern="100" dirty="0">
                <a:latin typeface="微软雅黑" panose="020B0503020204020204" pitchFamily="34" charset="-122"/>
                <a:ea typeface="微软雅黑" panose="020B0503020204020204" pitchFamily="34" charset="-122"/>
                <a:cs typeface="宋体" panose="02010600030101010101" pitchFamily="2" charset="-122"/>
              </a:rPr>
              <a:t>编写服务端节点；</a:t>
            </a:r>
            <a:endParaRPr lang="zh-CN" altLang="zh-CN" sz="2800" b="1" kern="100" dirty="0">
              <a:latin typeface="微软雅黑" panose="020B0503020204020204" pitchFamily="34" charset="-122"/>
              <a:ea typeface="微软雅黑" panose="020B0503020204020204" pitchFamily="34" charset="-122"/>
            </a:endParaRPr>
          </a:p>
          <a:p>
            <a:pPr marL="342900" lvl="0" indent="-342900" algn="just" hangingPunct="0">
              <a:lnSpc>
                <a:spcPct val="150000"/>
              </a:lnSpc>
              <a:spcAft>
                <a:spcPts val="0"/>
              </a:spcAft>
              <a:buSzPts val="1400"/>
              <a:buFont typeface="Symbol" panose="05050102010706020507"/>
              <a:buChar char=""/>
              <a:tabLst>
                <a:tab pos="457200" algn="l"/>
              </a:tabLst>
            </a:pPr>
            <a:r>
              <a:rPr lang="zh-CN" altLang="zh-CN" sz="2000" kern="100" dirty="0">
                <a:latin typeface="微软雅黑" panose="020B0503020204020204" pitchFamily="34" charset="-122"/>
                <a:ea typeface="微软雅黑" panose="020B0503020204020204" pitchFamily="34" charset="-122"/>
                <a:cs typeface="宋体" panose="02010600030101010101" pitchFamily="2" charset="-122"/>
              </a:rPr>
              <a:t>编写</a:t>
            </a:r>
            <a:r>
              <a:rPr lang="en-US" altLang="zh-CN" sz="2000" kern="100" dirty="0">
                <a:latin typeface="微软雅黑" panose="020B0503020204020204" pitchFamily="34" charset="-122"/>
                <a:ea typeface="微软雅黑" panose="020B0503020204020204" pitchFamily="34" charset="-122"/>
                <a:cs typeface="宋体" panose="02010600030101010101" pitchFamily="2" charset="-122"/>
              </a:rPr>
              <a:t>server_demo.py</a:t>
            </a:r>
            <a:r>
              <a:rPr lang="zh-CN" altLang="zh-CN" sz="2000" kern="100" dirty="0">
                <a:latin typeface="微软雅黑" panose="020B0503020204020204" pitchFamily="34" charset="-122"/>
                <a:ea typeface="微软雅黑" panose="020B0503020204020204" pitchFamily="34" charset="-122"/>
                <a:cs typeface="宋体" panose="02010600030101010101" pitchFamily="2" charset="-122"/>
              </a:rPr>
              <a:t>文件，内容包含导入服务的定义、定义服务节点名称、服务的类型、处理函数</a:t>
            </a:r>
            <a:r>
              <a:rPr lang="zh-CN" altLang="zh-CN" sz="2000" kern="100" dirty="0" smtClean="0">
                <a:latin typeface="微软雅黑" panose="020B0503020204020204" pitchFamily="34" charset="-122"/>
                <a:ea typeface="微软雅黑" panose="020B0503020204020204" pitchFamily="34" charset="-122"/>
                <a:cs typeface="宋体" panose="02010600030101010101" pitchFamily="2" charset="-122"/>
              </a:rPr>
              <a:t>等</a:t>
            </a:r>
            <a:r>
              <a:rPr lang="zh-CN" altLang="en-US" sz="2000" kern="1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kern="100" dirty="0" smtClean="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hangingPunct="0">
              <a:lnSpc>
                <a:spcPct val="150000"/>
              </a:lnSpc>
              <a:buSzPts val="1400"/>
              <a:buFont typeface="Symbol" panose="05050102010706020507"/>
              <a:buChar char=""/>
              <a:tabLst>
                <a:tab pos="457200" algn="l"/>
              </a:tabLst>
            </a:pPr>
            <a:r>
              <a:rPr lang="zh-CN" altLang="zh-CN" sz="2000" kern="100" dirty="0">
                <a:latin typeface="微软雅黑" panose="020B0503020204020204" pitchFamily="34" charset="-122"/>
                <a:ea typeface="微软雅黑" panose="020B0503020204020204" pitchFamily="34" charset="-122"/>
                <a:cs typeface="宋体" panose="02010600030101010101" pitchFamily="2" charset="-122"/>
              </a:rPr>
              <a:t>学习用命令行的方式调用</a:t>
            </a:r>
            <a:r>
              <a:rPr lang="zh-CN" altLang="zh-CN" sz="2000" kern="100" dirty="0" smtClean="0">
                <a:latin typeface="微软雅黑" panose="020B0503020204020204" pitchFamily="34" charset="-122"/>
                <a:ea typeface="微软雅黑" panose="020B0503020204020204" pitchFamily="34" charset="-122"/>
                <a:cs typeface="宋体" panose="02010600030101010101" pitchFamily="2" charset="-122"/>
              </a:rPr>
              <a:t>服务</a:t>
            </a:r>
            <a:r>
              <a:rPr lang="zh-CN" altLang="en-US" sz="2000" kern="100" dirty="0" smtClean="0">
                <a:latin typeface="微软雅黑" panose="020B0503020204020204" pitchFamily="34" charset="-122"/>
                <a:ea typeface="微软雅黑" panose="020B0503020204020204" pitchFamily="34" charset="-122"/>
                <a:cs typeface="宋体" panose="02010600030101010101" pitchFamily="2" charset="-122"/>
              </a:rPr>
              <a:t>。</a:t>
            </a:r>
            <a:endParaRPr lang="en-US" altLang="zh-CN" sz="2000" kern="1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hangingPunct="0">
              <a:lnSpc>
                <a:spcPct val="150000"/>
              </a:lnSpc>
              <a:buFont typeface="Wingdings" panose="05000000000000000000"/>
              <a:buChar char=""/>
            </a:pPr>
            <a:r>
              <a:rPr lang="en-US" altLang="zh-CN" sz="2800" b="1" kern="100" dirty="0">
                <a:latin typeface="微软雅黑" panose="020B0503020204020204" pitchFamily="34" charset="-122"/>
                <a:ea typeface="微软雅黑" panose="020B0503020204020204" pitchFamily="34" charset="-122"/>
                <a:cs typeface="宋体" panose="02010600030101010101" pitchFamily="2" charset="-122"/>
              </a:rPr>
              <a:t>3</a:t>
            </a:r>
            <a:r>
              <a:rPr lang="en-US" altLang="zh-CN" sz="2800" b="1" kern="1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zh-CN" sz="2800" b="1" kern="100" dirty="0">
                <a:latin typeface="微软雅黑" panose="020B0503020204020204" pitchFamily="34" charset="-122"/>
                <a:ea typeface="微软雅黑" panose="020B0503020204020204" pitchFamily="34" charset="-122"/>
                <a:cs typeface="宋体" panose="02010600030101010101" pitchFamily="2" charset="-122"/>
              </a:rPr>
              <a:t>编写客户端节点</a:t>
            </a:r>
            <a:endParaRPr lang="zh-CN" altLang="zh-CN" sz="2800" b="1" kern="1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hangingPunct="0">
              <a:lnSpc>
                <a:spcPct val="150000"/>
              </a:lnSpc>
              <a:buSzPts val="1400"/>
              <a:buFont typeface="Symbol" panose="05050102010706020507"/>
              <a:buChar char=""/>
              <a:tabLst>
                <a:tab pos="457200" algn="l"/>
              </a:tabLst>
            </a:pPr>
            <a:r>
              <a:rPr lang="zh-CN" altLang="zh-CN" sz="2000" kern="100" dirty="0" smtClean="0">
                <a:latin typeface="微软雅黑" panose="020B0503020204020204" pitchFamily="34" charset="-122"/>
                <a:ea typeface="微软雅黑" panose="020B0503020204020204" pitchFamily="34" charset="-122"/>
                <a:cs typeface="宋体" panose="02010600030101010101" pitchFamily="2" charset="-122"/>
              </a:rPr>
              <a:t>编写</a:t>
            </a:r>
            <a:r>
              <a:rPr lang="en-US" altLang="zh-CN" sz="2000" kern="100" dirty="0" smtClean="0">
                <a:latin typeface="微软雅黑" panose="020B0503020204020204" pitchFamily="34" charset="-122"/>
                <a:ea typeface="微软雅黑" panose="020B0503020204020204" pitchFamily="34" charset="-122"/>
                <a:cs typeface="宋体" panose="02010600030101010101" pitchFamily="2" charset="-122"/>
              </a:rPr>
              <a:t>KFC_client_demo.py</a:t>
            </a:r>
            <a:r>
              <a:rPr lang="zh-CN" altLang="zh-CN" sz="2000" kern="100" dirty="0">
                <a:latin typeface="微软雅黑" panose="020B0503020204020204" pitchFamily="34" charset="-122"/>
                <a:ea typeface="微软雅黑" panose="020B0503020204020204" pitchFamily="34" charset="-122"/>
                <a:cs typeface="宋体" panose="02010600030101010101" pitchFamily="2" charset="-122"/>
              </a:rPr>
              <a:t>文件，内容包含导入服务的定义、等待接入服务节点、创建服务的处理句柄等。</a:t>
            </a:r>
            <a:endParaRPr lang="zh-CN" altLang="zh-CN" sz="2000" kern="1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hangingPunct="0">
              <a:lnSpc>
                <a:spcPct val="150000"/>
              </a:lnSpc>
              <a:buFont typeface="Wingdings" panose="05000000000000000000"/>
              <a:buChar char=""/>
            </a:pPr>
            <a:r>
              <a:rPr lang="en-US" altLang="zh-CN" sz="2800" b="1" kern="100" dirty="0">
                <a:latin typeface="微软雅黑" panose="020B0503020204020204" pitchFamily="34" charset="-122"/>
                <a:ea typeface="微软雅黑" panose="020B0503020204020204" pitchFamily="34" charset="-122"/>
                <a:cs typeface="宋体" panose="02010600030101010101" pitchFamily="2" charset="-122"/>
              </a:rPr>
              <a:t>4</a:t>
            </a:r>
            <a:r>
              <a:rPr lang="en-US" altLang="zh-CN" sz="2800" b="1" kern="1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zh-CN" sz="2800" b="1" kern="100" dirty="0">
                <a:latin typeface="微软雅黑" panose="020B0503020204020204" pitchFamily="34" charset="-122"/>
                <a:ea typeface="微软雅黑" panose="020B0503020204020204" pitchFamily="34" charset="-122"/>
                <a:cs typeface="宋体" panose="02010600030101010101" pitchFamily="2" charset="-122"/>
              </a:rPr>
              <a:t>编译代码并进行测试</a:t>
            </a:r>
            <a:endParaRPr lang="zh-CN" altLang="zh-CN" sz="2800" b="1" kern="100"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7" name="矩形 6"/>
          <p:cNvSpPr/>
          <p:nvPr/>
        </p:nvSpPr>
        <p:spPr>
          <a:xfrm>
            <a:off x="914400" y="1236942"/>
            <a:ext cx="10119360" cy="2954655"/>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a:latin typeface="微软雅黑" panose="020B0503020204020204" pitchFamily="34" charset="-122"/>
                <a:ea typeface="微软雅黑" panose="020B0503020204020204" pitchFamily="34" charset="-122"/>
              </a:rPr>
              <a:t>子</a:t>
            </a:r>
            <a:r>
              <a:rPr lang="zh-CN" altLang="zh-CN" sz="2800" b="1" kern="100" dirty="0" smtClean="0">
                <a:latin typeface="微软雅黑" panose="020B0503020204020204" pitchFamily="34" charset="-122"/>
                <a:ea typeface="微软雅黑" panose="020B0503020204020204" pitchFamily="34" charset="-122"/>
              </a:rPr>
              <a:t>任务</a:t>
            </a:r>
            <a:r>
              <a:rPr lang="en-US" altLang="zh-CN" sz="2800" b="1" kern="100" dirty="0">
                <a:latin typeface="微软雅黑" panose="020B0503020204020204" pitchFamily="34" charset="-122"/>
                <a:ea typeface="微软雅黑" panose="020B0503020204020204" pitchFamily="34" charset="-122"/>
              </a:rPr>
              <a:t>1</a:t>
            </a:r>
            <a:r>
              <a:rPr lang="en-US" altLang="zh-CN" sz="2800" b="1" kern="100" dirty="0" smtClean="0">
                <a:latin typeface="微软雅黑" panose="020B0503020204020204" pitchFamily="34" charset="-122"/>
                <a:ea typeface="微软雅黑" panose="020B0503020204020204" pitchFamily="34" charset="-122"/>
              </a:rPr>
              <a:t> </a:t>
            </a:r>
            <a:r>
              <a:rPr lang="zh-CN" altLang="zh-CN" sz="2800" b="1" kern="100" dirty="0" smtClean="0">
                <a:latin typeface="微软雅黑" panose="020B0503020204020204" pitchFamily="34" charset="-122"/>
                <a:ea typeface="微软雅黑" panose="020B0503020204020204" pitchFamily="34" charset="-122"/>
              </a:rPr>
              <a:t>定义</a:t>
            </a:r>
            <a:r>
              <a:rPr lang="en-US" altLang="zh-CN" sz="2800" b="1" kern="100" dirty="0" err="1">
                <a:latin typeface="微软雅黑" panose="020B0503020204020204" pitchFamily="34" charset="-122"/>
                <a:ea typeface="微软雅黑" panose="020B0503020204020204" pitchFamily="34" charset="-122"/>
              </a:rPr>
              <a:t>srv</a:t>
            </a:r>
            <a:r>
              <a:rPr lang="zh-CN" altLang="zh-CN" sz="2800" b="1" kern="100" dirty="0">
                <a:latin typeface="微软雅黑" panose="020B0503020204020204" pitchFamily="34" charset="-122"/>
                <a:ea typeface="微软雅黑" panose="020B0503020204020204" pitchFamily="34" charset="-122"/>
              </a:rPr>
              <a:t>服务</a:t>
            </a:r>
            <a:endParaRPr lang="zh-CN" altLang="zh-CN" sz="2800" b="1" kern="100" dirty="0">
              <a:latin typeface="微软雅黑" panose="020B0503020204020204" pitchFamily="34" charset="-122"/>
              <a:ea typeface="微软雅黑" panose="020B0503020204020204" pitchFamily="34" charset="-122"/>
            </a:endParaRPr>
          </a:p>
          <a:p>
            <a:pPr marL="742950" lvl="1" indent="-285750" algn="just">
              <a:lnSpc>
                <a:spcPct val="150000"/>
              </a:lnSpc>
              <a:spcAft>
                <a:spcPts val="0"/>
              </a:spcAft>
              <a:buFont typeface="Wingdings" panose="05000000000000000000"/>
              <a:buChar char=""/>
            </a:pPr>
            <a:r>
              <a:rPr lang="zh-CN" altLang="zh-CN" sz="2400" b="1" kern="100" dirty="0">
                <a:latin typeface="微软雅黑" panose="020B0503020204020204" pitchFamily="34" charset="-122"/>
                <a:ea typeface="微软雅黑" panose="020B0503020204020204" pitchFamily="34" charset="-122"/>
              </a:rPr>
              <a:t>创建新的</a:t>
            </a:r>
            <a:r>
              <a:rPr lang="zh-CN" altLang="zh-CN" sz="2400" b="1" kern="100" dirty="0" smtClean="0">
                <a:latin typeface="微软雅黑" panose="020B0503020204020204" pitchFamily="34" charset="-122"/>
                <a:ea typeface="微软雅黑" panose="020B0503020204020204" pitchFamily="34" charset="-122"/>
              </a:rPr>
              <a:t>服务</a:t>
            </a:r>
            <a:endParaRPr lang="en-US" altLang="zh-CN" sz="1400" kern="100" dirty="0" smtClean="0">
              <a:latin typeface="微软雅黑" panose="020B0503020204020204" pitchFamily="34" charset="-122"/>
              <a:ea typeface="微软雅黑" panose="020B0503020204020204" pitchFamily="34" charset="-122"/>
            </a:endParaRPr>
          </a:p>
          <a:p>
            <a:pPr lvl="1" algn="just">
              <a:lnSpc>
                <a:spcPct val="150000"/>
              </a:lnSpc>
            </a:pPr>
            <a:r>
              <a:rPr lang="zh-CN" altLang="en-US" sz="2400" dirty="0">
                <a:latin typeface="微软雅黑" panose="020B0503020204020204" pitchFamily="34" charset="-122"/>
                <a:ea typeface="微软雅黑" panose="020B0503020204020204" pitchFamily="34" charset="-122"/>
              </a:rPr>
              <a:t>在</a:t>
            </a:r>
            <a:r>
              <a:rPr lang="en-US" altLang="zh-CN" sz="2400" dirty="0" err="1">
                <a:latin typeface="微软雅黑" panose="020B0503020204020204" pitchFamily="34" charset="-122"/>
                <a:ea typeface="微软雅黑" panose="020B0503020204020204" pitchFamily="34" charset="-122"/>
              </a:rPr>
              <a:t>service_rospy_demo</a:t>
            </a:r>
            <a:r>
              <a:rPr lang="zh-CN" altLang="en-US" sz="2400" dirty="0">
                <a:latin typeface="微软雅黑" panose="020B0503020204020204" pitchFamily="34" charset="-122"/>
                <a:ea typeface="微软雅黑" panose="020B0503020204020204" pitchFamily="34" charset="-122"/>
              </a:rPr>
              <a:t>包下新建服务</a:t>
            </a:r>
            <a:r>
              <a:rPr lang="en-US" altLang="zh-CN" sz="2400" dirty="0" err="1">
                <a:latin typeface="微软雅黑" panose="020B0503020204020204" pitchFamily="34" charset="-122"/>
                <a:ea typeface="微软雅黑" panose="020B0503020204020204" pitchFamily="34" charset="-122"/>
              </a:rPr>
              <a:t>KFC_demo.srv</a:t>
            </a:r>
            <a:r>
              <a:rPr lang="zh-CN" altLang="en-US" sz="2400" dirty="0">
                <a:latin typeface="微软雅黑" panose="020B0503020204020204" pitchFamily="34" charset="-122"/>
                <a:ea typeface="微软雅黑" panose="020B0503020204020204" pitchFamily="34" charset="-122"/>
              </a:rPr>
              <a:t>内容如下，我们定义了服务请求的内容，菜单</a:t>
            </a:r>
            <a:r>
              <a:rPr lang="en-US" altLang="zh-CN" sz="2400" dirty="0">
                <a:latin typeface="微软雅黑" panose="020B0503020204020204" pitchFamily="34" charset="-122"/>
                <a:ea typeface="微软雅黑" panose="020B0503020204020204" pitchFamily="34" charset="-122"/>
              </a:rPr>
              <a:t>menu</a:t>
            </a:r>
            <a:r>
              <a:rPr lang="zh-CN" altLang="en-US" sz="2400" dirty="0">
                <a:latin typeface="微软雅黑" panose="020B0503020204020204" pitchFamily="34" charset="-122"/>
                <a:ea typeface="微软雅黑" panose="020B0503020204020204" pitchFamily="34" charset="-122"/>
              </a:rPr>
              <a:t>，单价</a:t>
            </a:r>
            <a:r>
              <a:rPr lang="en-US" altLang="zh-CN" sz="2400" dirty="0">
                <a:latin typeface="微软雅黑" panose="020B0503020204020204" pitchFamily="34" charset="-122"/>
                <a:ea typeface="微软雅黑" panose="020B0503020204020204" pitchFamily="34" charset="-122"/>
              </a:rPr>
              <a:t>price</a:t>
            </a:r>
            <a:r>
              <a:rPr lang="zh-CN" altLang="en-US" sz="2400" dirty="0">
                <a:latin typeface="微软雅黑" panose="020B0503020204020204" pitchFamily="34" charset="-122"/>
                <a:ea typeface="微软雅黑" panose="020B0503020204020204" pitchFamily="34" charset="-122"/>
              </a:rPr>
              <a:t>，和数量</a:t>
            </a:r>
            <a:r>
              <a:rPr lang="en-US" altLang="zh-CN" sz="2400" dirty="0">
                <a:latin typeface="微软雅黑" panose="020B0503020204020204" pitchFamily="34" charset="-122"/>
                <a:ea typeface="微软雅黑" panose="020B0503020204020204" pitchFamily="34" charset="-122"/>
              </a:rPr>
              <a:t>number</a:t>
            </a:r>
            <a:r>
              <a:rPr lang="zh-CN" altLang="en-US" sz="2400" dirty="0">
                <a:latin typeface="微软雅黑" panose="020B0503020204020204" pitchFamily="34" charset="-122"/>
                <a:ea typeface="微软雅黑" panose="020B0503020204020204" pitchFamily="34" charset="-122"/>
              </a:rPr>
              <a:t>，以及服务应答的内容 账单（总价</a:t>
            </a:r>
            <a:r>
              <a:rPr lang="en-US" altLang="zh-CN" sz="2400" dirty="0">
                <a:latin typeface="微软雅黑" panose="020B0503020204020204" pitchFamily="34" charset="-122"/>
                <a:ea typeface="微软雅黑" panose="020B0503020204020204" pitchFamily="34" charset="-122"/>
              </a:rPr>
              <a:t>bill)</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933" y="4313517"/>
            <a:ext cx="7795867"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sp>
        <p:nvSpPr>
          <p:cNvPr id="7" name="矩形 6"/>
          <p:cNvSpPr/>
          <p:nvPr/>
        </p:nvSpPr>
        <p:spPr>
          <a:xfrm>
            <a:off x="951723" y="1228233"/>
            <a:ext cx="10618236" cy="4616648"/>
          </a:xfrm>
          <a:prstGeom prst="rect">
            <a:avLst/>
          </a:prstGeom>
        </p:spPr>
        <p:txBody>
          <a:bodyPr wrap="square">
            <a:spAutoFit/>
          </a:bodyPr>
          <a:lstStyle/>
          <a:p>
            <a:pPr marL="342900" lvl="0" indent="-342900" algn="just">
              <a:lnSpc>
                <a:spcPct val="150000"/>
              </a:lnSpc>
              <a:spcAft>
                <a:spcPts val="0"/>
              </a:spcAft>
              <a:buFont typeface="Wingdings" panose="05000000000000000000"/>
              <a:buBlip>
                <a:blip r:embed="rId1"/>
              </a:buBlip>
            </a:pPr>
            <a:r>
              <a:rPr lang="zh-CN" altLang="zh-CN" sz="2800" b="1" kern="100" dirty="0" smtClean="0">
                <a:latin typeface="微软雅黑" panose="020B0503020204020204" pitchFamily="34" charset="-122"/>
                <a:ea typeface="微软雅黑" panose="020B0503020204020204" pitchFamily="34" charset="-122"/>
              </a:rPr>
              <a:t>子任务</a:t>
            </a:r>
            <a:r>
              <a:rPr lang="en-US" altLang="zh-CN" sz="2800" b="1" kern="100" dirty="0">
                <a:latin typeface="微软雅黑" panose="020B0503020204020204" pitchFamily="34" charset="-122"/>
                <a:ea typeface="微软雅黑" panose="020B0503020204020204" pitchFamily="34" charset="-122"/>
              </a:rPr>
              <a:t>1</a:t>
            </a:r>
            <a:r>
              <a:rPr lang="en-US" altLang="zh-CN" sz="2800" b="1" kern="100" dirty="0" smtClean="0">
                <a:latin typeface="微软雅黑" panose="020B0503020204020204" pitchFamily="34" charset="-122"/>
                <a:ea typeface="微软雅黑" panose="020B0503020204020204" pitchFamily="34" charset="-122"/>
              </a:rPr>
              <a:t> </a:t>
            </a:r>
            <a:r>
              <a:rPr lang="zh-CN" altLang="zh-CN" sz="2800" b="1" kern="100" dirty="0" smtClean="0">
                <a:latin typeface="微软雅黑" panose="020B0503020204020204" pitchFamily="34" charset="-122"/>
                <a:ea typeface="微软雅黑" panose="020B0503020204020204" pitchFamily="34" charset="-122"/>
              </a:rPr>
              <a:t>定义</a:t>
            </a:r>
            <a:r>
              <a:rPr lang="en-US" altLang="zh-CN" sz="2800" b="1" kern="100" dirty="0" err="1" smtClean="0">
                <a:latin typeface="微软雅黑" panose="020B0503020204020204" pitchFamily="34" charset="-122"/>
                <a:ea typeface="微软雅黑" panose="020B0503020204020204" pitchFamily="34" charset="-122"/>
              </a:rPr>
              <a:t>srv</a:t>
            </a:r>
            <a:r>
              <a:rPr lang="zh-CN" altLang="zh-CN" sz="2800" b="1" kern="100" dirty="0" smtClean="0">
                <a:latin typeface="微软雅黑" panose="020B0503020204020204" pitchFamily="34" charset="-122"/>
                <a:ea typeface="微软雅黑" panose="020B0503020204020204" pitchFamily="34" charset="-122"/>
              </a:rPr>
              <a:t>服务</a:t>
            </a:r>
            <a:endParaRPr lang="zh-CN" altLang="zh-CN" sz="2800" b="1" kern="100" dirty="0" smtClean="0">
              <a:latin typeface="微软雅黑" panose="020B0503020204020204" pitchFamily="34" charset="-122"/>
              <a:ea typeface="微软雅黑" panose="020B0503020204020204" pitchFamily="34" charset="-122"/>
            </a:endParaRPr>
          </a:p>
          <a:p>
            <a:pPr marL="742950" lvl="1" indent="-285750" algn="just">
              <a:lnSpc>
                <a:spcPct val="150000"/>
              </a:lnSpc>
              <a:spcAft>
                <a:spcPts val="0"/>
              </a:spcAft>
              <a:buFont typeface="Wingdings" panose="05000000000000000000"/>
              <a:buChar char=""/>
            </a:pPr>
            <a:r>
              <a:rPr lang="zh-CN" altLang="en-US" sz="2400" b="1" kern="100" dirty="0" smtClean="0">
                <a:latin typeface="微软雅黑" panose="020B0503020204020204" pitchFamily="34" charset="-122"/>
                <a:ea typeface="微软雅黑" panose="020B0503020204020204" pitchFamily="34" charset="-122"/>
              </a:rPr>
              <a:t>配置</a:t>
            </a:r>
            <a:r>
              <a:rPr lang="en-US" altLang="zh-CN" sz="2400" b="1" kern="100" dirty="0">
                <a:latin typeface="微软雅黑" panose="020B0503020204020204" pitchFamily="34" charset="-122"/>
                <a:ea typeface="微软雅黑" panose="020B0503020204020204" pitchFamily="34" charset="-122"/>
              </a:rPr>
              <a:t>package.xml</a:t>
            </a:r>
            <a:r>
              <a:rPr lang="zh-CN" altLang="en-US" sz="2400" b="1" kern="100" dirty="0">
                <a:latin typeface="微软雅黑" panose="020B0503020204020204" pitchFamily="34" charset="-122"/>
                <a:ea typeface="微软雅黑" panose="020B0503020204020204" pitchFamily="34" charset="-122"/>
              </a:rPr>
              <a:t>和</a:t>
            </a:r>
            <a:r>
              <a:rPr lang="en-US" altLang="zh-CN" sz="2400" b="1" kern="100" dirty="0">
                <a:latin typeface="微软雅黑" panose="020B0503020204020204" pitchFamily="34" charset="-122"/>
                <a:ea typeface="微软雅黑" panose="020B0503020204020204" pitchFamily="34" charset="-122"/>
              </a:rPr>
              <a:t>CMakeLists.txt </a:t>
            </a:r>
            <a:r>
              <a:rPr lang="zh-CN" altLang="en-US" sz="2400" b="1" kern="100" dirty="0" smtClean="0">
                <a:latin typeface="微软雅黑" panose="020B0503020204020204" pitchFamily="34" charset="-122"/>
                <a:ea typeface="微软雅黑" panose="020B0503020204020204" pitchFamily="34" charset="-122"/>
              </a:rPr>
              <a:t>文件</a:t>
            </a:r>
            <a:endParaRPr lang="en-US" altLang="zh-CN" sz="2400" b="1"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zh-CN" altLang="en-US" sz="2000" kern="100" dirty="0">
                <a:latin typeface="微软雅黑" panose="020B0503020204020204" pitchFamily="34" charset="-122"/>
                <a:ea typeface="微软雅黑" panose="020B0503020204020204" pitchFamily="34" charset="-122"/>
              </a:rPr>
              <a:t>在</a:t>
            </a:r>
            <a:r>
              <a:rPr lang="en-US" altLang="zh-CN" sz="2000" kern="100" dirty="0">
                <a:latin typeface="微软雅黑" panose="020B0503020204020204" pitchFamily="34" charset="-122"/>
                <a:ea typeface="微软雅黑" panose="020B0503020204020204" pitchFamily="34" charset="-122"/>
              </a:rPr>
              <a:t>CMakeLists.txt</a:t>
            </a:r>
            <a:r>
              <a:rPr lang="zh-CN" altLang="en-US" sz="2000" kern="100" dirty="0">
                <a:latin typeface="微软雅黑" panose="020B0503020204020204" pitchFamily="34" charset="-122"/>
                <a:ea typeface="微软雅黑" panose="020B0503020204020204" pitchFamily="34" charset="-122"/>
              </a:rPr>
              <a:t>文件，我们只需要增加新建的服务文件</a:t>
            </a:r>
            <a:r>
              <a:rPr lang="zh-CN" altLang="en-US" sz="2000" kern="100" dirty="0" smtClean="0">
                <a:latin typeface="微软雅黑" panose="020B0503020204020204" pitchFamily="34" charset="-122"/>
                <a:ea typeface="微软雅黑" panose="020B0503020204020204" pitchFamily="34" charset="-122"/>
              </a:rPr>
              <a:t>：</a:t>
            </a:r>
            <a:endParaRPr lang="en-US" altLang="zh-CN" sz="2000" kern="100" dirty="0" smtClean="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err="1">
                <a:latin typeface="微软雅黑" panose="020B0503020204020204" pitchFamily="34" charset="-122"/>
                <a:ea typeface="微软雅黑" panose="020B0503020204020204" pitchFamily="34" charset="-122"/>
              </a:rPr>
              <a:t>add_service_files</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FILES</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Greeting_demo.srv</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err="1">
                <a:latin typeface="微软雅黑" panose="020B0503020204020204" pitchFamily="34" charset="-122"/>
                <a:ea typeface="微软雅黑" panose="020B0503020204020204" pitchFamily="34" charset="-122"/>
              </a:rPr>
              <a:t>KFC_demo.srv</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lvl="1" algn="just">
              <a:lnSpc>
                <a:spcPct val="150000"/>
              </a:lnSpc>
              <a:spcAft>
                <a:spcPts val="0"/>
              </a:spcAft>
            </a:pP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485484"/>
            <a:ext cx="4946650" cy="555915"/>
          </a:xfrm>
          <a:custGeom>
            <a:avLst/>
            <a:gdLst>
              <a:gd name="connsiteX0" fmla="*/ 0 w 6877050"/>
              <a:gd name="connsiteY0" fmla="*/ 0 h 783320"/>
              <a:gd name="connsiteX1" fmla="*/ 6877050 w 6877050"/>
              <a:gd name="connsiteY1" fmla="*/ 0 h 783320"/>
              <a:gd name="connsiteX2" fmla="*/ 6877050 w 6877050"/>
              <a:gd name="connsiteY2" fmla="*/ 783320 h 783320"/>
              <a:gd name="connsiteX3" fmla="*/ 0 w 6877050"/>
              <a:gd name="connsiteY3" fmla="*/ 783320 h 783320"/>
              <a:gd name="connsiteX4" fmla="*/ 0 w 6877050"/>
              <a:gd name="connsiteY4" fmla="*/ 0 h 783320"/>
              <a:gd name="connsiteX0-1" fmla="*/ 0 w 6877050"/>
              <a:gd name="connsiteY0-2" fmla="*/ 0 h 784750"/>
              <a:gd name="connsiteX1-3" fmla="*/ 6877050 w 6877050"/>
              <a:gd name="connsiteY1-4" fmla="*/ 0 h 784750"/>
              <a:gd name="connsiteX2-5" fmla="*/ 6877050 w 6877050"/>
              <a:gd name="connsiteY2-6" fmla="*/ 783320 h 784750"/>
              <a:gd name="connsiteX3-7" fmla="*/ 6505575 w 6877050"/>
              <a:gd name="connsiteY3-8" fmla="*/ 784750 h 784750"/>
              <a:gd name="connsiteX4-9" fmla="*/ 0 w 6877050"/>
              <a:gd name="connsiteY4-10" fmla="*/ 783320 h 784750"/>
              <a:gd name="connsiteX5" fmla="*/ 0 w 6877050"/>
              <a:gd name="connsiteY5" fmla="*/ 0 h 784750"/>
              <a:gd name="connsiteX0-11" fmla="*/ 0 w 6877050"/>
              <a:gd name="connsiteY0-12" fmla="*/ 0 h 784750"/>
              <a:gd name="connsiteX1-13" fmla="*/ 6877050 w 6877050"/>
              <a:gd name="connsiteY1-14" fmla="*/ 0 h 784750"/>
              <a:gd name="connsiteX2-15" fmla="*/ 6505575 w 6877050"/>
              <a:gd name="connsiteY2-16" fmla="*/ 784750 h 784750"/>
              <a:gd name="connsiteX3-17" fmla="*/ 0 w 6877050"/>
              <a:gd name="connsiteY3-18" fmla="*/ 783320 h 784750"/>
              <a:gd name="connsiteX4-19" fmla="*/ 0 w 6877050"/>
              <a:gd name="connsiteY4-20" fmla="*/ 0 h 7847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77050" h="784750">
                <a:moveTo>
                  <a:pt x="0" y="0"/>
                </a:moveTo>
                <a:lnTo>
                  <a:pt x="6877050" y="0"/>
                </a:lnTo>
                <a:lnTo>
                  <a:pt x="6505575" y="784750"/>
                </a:lnTo>
                <a:lnTo>
                  <a:pt x="0" y="783320"/>
                </a:lnTo>
                <a:lnTo>
                  <a:pt x="0" y="0"/>
                </a:lnTo>
                <a:close/>
              </a:path>
            </a:pathLst>
          </a:cu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zh-CN" altLang="en-US" sz="2400" b="1" noProof="1" smtClean="0"/>
              <a:t>任务</a:t>
            </a:r>
            <a:r>
              <a:rPr lang="zh-CN" altLang="en-US" sz="2400" b="1" noProof="1"/>
              <a:t>二</a:t>
            </a:r>
            <a:r>
              <a:rPr lang="zh-CN" altLang="en-US" sz="2400" b="1" noProof="1" smtClean="0"/>
              <a:t>：</a:t>
            </a:r>
            <a:r>
              <a:rPr lang="en-US" altLang="zh-CN" sz="2400" b="1" noProof="1" smtClean="0"/>
              <a:t>KFC_demo</a:t>
            </a:r>
            <a:endParaRPr lang="en-US" altLang="zh-CN" sz="2400" b="1" noProof="1"/>
          </a:p>
        </p:txBody>
      </p:sp>
      <p:pic>
        <p:nvPicPr>
          <p:cNvPr id="512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95939" y="485484"/>
            <a:ext cx="6617598" cy="585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83771" y="2453861"/>
            <a:ext cx="4162879" cy="1754326"/>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回到工作空间，</a:t>
            </a:r>
            <a:r>
              <a:rPr lang="en-US" altLang="zh-CN" sz="2400" dirty="0" err="1">
                <a:latin typeface="微软雅黑" panose="020B0503020204020204" pitchFamily="34" charset="-122"/>
                <a:ea typeface="微软雅黑" panose="020B0503020204020204" pitchFamily="34" charset="-122"/>
              </a:rPr>
              <a:t>catkin_make</a:t>
            </a:r>
            <a:r>
              <a:rPr lang="zh-CN" altLang="en-US" sz="2400" dirty="0">
                <a:latin typeface="微软雅黑" panose="020B0503020204020204" pitchFamily="34" charset="-122"/>
                <a:ea typeface="微软雅黑" panose="020B0503020204020204" pitchFamily="34" charset="-122"/>
              </a:rPr>
              <a:t>一下，若结果</a:t>
            </a:r>
            <a:r>
              <a:rPr lang="zh-CN" altLang="en-US" sz="2400" dirty="0" smtClean="0">
                <a:latin typeface="微软雅黑" panose="020B0503020204020204" pitchFamily="34" charset="-122"/>
                <a:ea typeface="微软雅黑" panose="020B0503020204020204" pitchFamily="34" charset="-122"/>
              </a:rPr>
              <a:t>如</a:t>
            </a:r>
            <a:r>
              <a:rPr lang="zh-CN" altLang="en-US" sz="2400" dirty="0">
                <a:latin typeface="微软雅黑" panose="020B0503020204020204" pitchFamily="34" charset="-122"/>
                <a:ea typeface="微软雅黑" panose="020B0503020204020204" pitchFamily="34" charset="-122"/>
              </a:rPr>
              <a:t>右</a:t>
            </a:r>
            <a:r>
              <a:rPr lang="zh-CN" altLang="en-US" sz="2400" dirty="0" smtClean="0">
                <a:latin typeface="微软雅黑" panose="020B0503020204020204" pitchFamily="34" charset="-122"/>
                <a:ea typeface="微软雅黑" panose="020B0503020204020204" pitchFamily="34" charset="-122"/>
              </a:rPr>
              <a:t>图</a:t>
            </a:r>
            <a:r>
              <a:rPr lang="zh-CN" altLang="en-US" sz="2400" dirty="0">
                <a:latin typeface="微软雅黑" panose="020B0503020204020204" pitchFamily="34" charset="-122"/>
                <a:ea typeface="微软雅黑" panose="020B0503020204020204" pitchFamily="34" charset="-122"/>
              </a:rPr>
              <a:t>所示，则说明创建成功。</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4502</Words>
  <Application>WPS 演示</Application>
  <PresentationFormat>自定义</PresentationFormat>
  <Paragraphs>252</Paragraphs>
  <Slides>29</Slides>
  <Notes>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29</vt:i4>
      </vt:variant>
    </vt:vector>
  </HeadingPairs>
  <TitlesOfParts>
    <vt:vector size="45" baseType="lpstr">
      <vt:lpstr>Arial</vt:lpstr>
      <vt:lpstr>宋体</vt:lpstr>
      <vt:lpstr>Wingdings</vt:lpstr>
      <vt:lpstr>Times New Roman</vt:lpstr>
      <vt:lpstr>黑体</vt:lpstr>
      <vt:lpstr>微软雅黑</vt:lpstr>
      <vt:lpstr>Arial Narrow</vt:lpstr>
      <vt:lpstr>Times New Roman</vt:lpstr>
      <vt:lpstr>Wingdings</vt:lpstr>
      <vt:lpstr>Symbol</vt:lpstr>
      <vt:lpstr>等线 Light</vt:lpstr>
      <vt:lpstr>Arial Unicode MS</vt:lpstr>
      <vt:lpstr>等线</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ROS入门教程</dc:title>
  <dc:creator>韩锦飞</dc:creator>
  <cp:lastModifiedBy>1414295702</cp:lastModifiedBy>
  <cp:revision>294</cp:revision>
  <dcterms:created xsi:type="dcterms:W3CDTF">2017-08-03T08:03:00Z</dcterms:created>
  <dcterms:modified xsi:type="dcterms:W3CDTF">2018-07-16T02:15:50Z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