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12192000" cy="6858000"/>
  <p:notesSz cx="7103745" cy="102342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Click to edit the notes format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&lt;header&gt;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pPr algn="r"/>
            <a:fld id="{FEC21E14-CBB5-4C79-A982-45F2B9FA02ED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1880" cy="402768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4024440" y="9721800"/>
            <a:ext cx="3076560" cy="511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35" name="图片 34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图片 3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72" name="图片 71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图片 72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Click to edit the title text format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Second Outline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Third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 hidden="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Click to edit the title text format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Second Outline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Third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7.emf"/><Relationship Id="rId1" Type="http://schemas.openxmlformats.org/officeDocument/2006/relationships/image" Target="../media/image3.jpe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724320" y="3952800"/>
            <a:ext cx="402948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4800" b="1" strike="noStrike" spc="-1">
                <a:solidFill>
                  <a:srgbClr val="354E65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ROS入门教程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3778920" y="4658400"/>
            <a:ext cx="2860560" cy="759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354E65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----ROSPY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1133640" y="5437440"/>
            <a:ext cx="343368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354E65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主讲教师：王晓云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254160" y="122040"/>
            <a:ext cx="6768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2480400" y="450360"/>
            <a:ext cx="19310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5.3 service in 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10525320" y="627768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4811760" y="2135160"/>
            <a:ext cx="1144800" cy="1144800"/>
          </a:xfrm>
          <a:prstGeom prst="rect">
            <a:avLst/>
          </a:prstGeom>
          <a:solidFill>
            <a:srgbClr val="4C93B3"/>
          </a:solidFill>
          <a:ln w="255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微软雅黑" panose="020B0503020204020204" charset="-122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0" name="CustomShape 5"/>
          <p:cNvSpPr/>
          <p:nvPr/>
        </p:nvSpPr>
        <p:spPr>
          <a:xfrm>
            <a:off x="671400" y="2135160"/>
            <a:ext cx="4019760" cy="394200"/>
          </a:xfrm>
          <a:prstGeom prst="rect">
            <a:avLst/>
          </a:prstGeom>
          <a:solidFill>
            <a:srgbClr val="4C93B3"/>
          </a:solidFill>
          <a:ln w="255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创建服务srv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1" name="CustomShape 6"/>
          <p:cNvSpPr/>
          <p:nvPr/>
        </p:nvSpPr>
        <p:spPr>
          <a:xfrm>
            <a:off x="532440" y="2605680"/>
            <a:ext cx="41587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2" name="CustomShape 7"/>
          <p:cNvSpPr/>
          <p:nvPr/>
        </p:nvSpPr>
        <p:spPr>
          <a:xfrm>
            <a:off x="4811760" y="3479760"/>
            <a:ext cx="1127160" cy="1127160"/>
          </a:xfrm>
          <a:prstGeom prst="rect">
            <a:avLst/>
          </a:prstGeom>
          <a:solidFill>
            <a:srgbClr val="4C93B3"/>
          </a:solidFill>
          <a:ln w="25560">
            <a:solidFill>
              <a:srgbClr val="4C93B3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微软雅黑" panose="020B0503020204020204" charset="-122"/>
              </a:rPr>
              <a:t>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3" name="CustomShape 8"/>
          <p:cNvSpPr/>
          <p:nvPr/>
        </p:nvSpPr>
        <p:spPr>
          <a:xfrm>
            <a:off x="671760" y="3511440"/>
            <a:ext cx="4019400" cy="394200"/>
          </a:xfrm>
          <a:prstGeom prst="rect">
            <a:avLst/>
          </a:prstGeom>
          <a:solidFill>
            <a:srgbClr val="4C93B3"/>
          </a:solidFill>
          <a:ln w="255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编写服务端server节点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4" name="CustomShape 9"/>
          <p:cNvSpPr/>
          <p:nvPr/>
        </p:nvSpPr>
        <p:spPr>
          <a:xfrm>
            <a:off x="6130800" y="2139840"/>
            <a:ext cx="1140120" cy="1138320"/>
          </a:xfrm>
          <a:prstGeom prst="rect">
            <a:avLst/>
          </a:prstGeom>
          <a:solidFill>
            <a:srgbClr val="4C93B3"/>
          </a:solidFill>
          <a:ln w="25560">
            <a:solidFill>
              <a:srgbClr val="4C93B3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微软雅黑" panose="020B0503020204020204" charset="-122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5" name="CustomShape 10"/>
          <p:cNvSpPr/>
          <p:nvPr/>
        </p:nvSpPr>
        <p:spPr>
          <a:xfrm>
            <a:off x="7507800" y="2569320"/>
            <a:ext cx="4005000" cy="396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6" name="CustomShape 11"/>
          <p:cNvSpPr/>
          <p:nvPr/>
        </p:nvSpPr>
        <p:spPr>
          <a:xfrm>
            <a:off x="7414560" y="2139840"/>
            <a:ext cx="4019760" cy="393840"/>
          </a:xfrm>
          <a:prstGeom prst="rect">
            <a:avLst/>
          </a:prstGeom>
          <a:solidFill>
            <a:srgbClr val="4C93B3"/>
          </a:solidFill>
          <a:ln w="255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添加依赖项，配置文件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7" name="CustomShape 12"/>
          <p:cNvSpPr/>
          <p:nvPr/>
        </p:nvSpPr>
        <p:spPr>
          <a:xfrm>
            <a:off x="6130800" y="3467160"/>
            <a:ext cx="1140120" cy="1140120"/>
          </a:xfrm>
          <a:prstGeom prst="rect">
            <a:avLst/>
          </a:prstGeom>
          <a:solidFill>
            <a:srgbClr val="4C93B3"/>
          </a:solidFill>
          <a:ln w="255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微软雅黑" panose="020B0503020204020204" charset="-122"/>
              </a:rPr>
              <a:t>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8" name="CustomShape 13"/>
          <p:cNvSpPr/>
          <p:nvPr/>
        </p:nvSpPr>
        <p:spPr>
          <a:xfrm>
            <a:off x="7792920" y="3985200"/>
            <a:ext cx="35056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9" name="CustomShape 14"/>
          <p:cNvSpPr/>
          <p:nvPr/>
        </p:nvSpPr>
        <p:spPr>
          <a:xfrm>
            <a:off x="7412040" y="3495600"/>
            <a:ext cx="4021200" cy="441720"/>
          </a:xfrm>
          <a:prstGeom prst="rect">
            <a:avLst/>
          </a:prstGeom>
          <a:solidFill>
            <a:srgbClr val="4C93B3"/>
          </a:solidFill>
          <a:ln w="255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编写客户端client节点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60" name="CustomShape 15"/>
          <p:cNvSpPr/>
          <p:nvPr/>
        </p:nvSpPr>
        <p:spPr>
          <a:xfrm>
            <a:off x="671760" y="2634480"/>
            <a:ext cx="401940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85750" indent="-28448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定义服务的请求(request)部分和响应(response)部分。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61" name="CustomShape 16"/>
          <p:cNvSpPr/>
          <p:nvPr/>
        </p:nvSpPr>
        <p:spPr>
          <a:xfrm>
            <a:off x="7414200" y="2636640"/>
            <a:ext cx="40201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85750" indent="-28448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在package.xml文件中添加依赖项并配置CMakeLists.txt文件。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62" name="CustomShape 17"/>
          <p:cNvSpPr/>
          <p:nvPr/>
        </p:nvSpPr>
        <p:spPr>
          <a:xfrm>
            <a:off x="671760" y="3985200"/>
            <a:ext cx="3956040" cy="912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85750" indent="-284480" algn="just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编写Python文件，内容包含导入服务的定义、定义服务节点名称、服务的类型、处理函数等。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63" name="CustomShape 18"/>
          <p:cNvSpPr/>
          <p:nvPr/>
        </p:nvSpPr>
        <p:spPr>
          <a:xfrm>
            <a:off x="7412400" y="4041000"/>
            <a:ext cx="4020480" cy="912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85750" indent="-284480" algn="just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编写Pyhton文件，内容包含导入服务的定义、等待接入服务节点、创建服务的处理句柄等。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64" name="CustomShape 19"/>
          <p:cNvSpPr/>
          <p:nvPr/>
        </p:nvSpPr>
        <p:spPr>
          <a:xfrm>
            <a:off x="3573720" y="1280160"/>
            <a:ext cx="491832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service的Python实现的一般步骤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6477120" y="1113840"/>
            <a:ext cx="3518280" cy="3518280"/>
          </a:xfrm>
          <a:prstGeom prst="rect">
            <a:avLst/>
          </a:prstGeom>
          <a:ln>
            <a:noFill/>
          </a:ln>
        </p:spPr>
      </p:pic>
      <p:sp>
        <p:nvSpPr>
          <p:cNvPr id="166" name="CustomShape 1"/>
          <p:cNvSpPr/>
          <p:nvPr/>
        </p:nvSpPr>
        <p:spPr>
          <a:xfrm>
            <a:off x="254160" y="122040"/>
            <a:ext cx="6768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2480400" y="450360"/>
            <a:ext cx="19310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5.3 service in 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10525320" y="627768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69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23040" y="1113840"/>
            <a:ext cx="3518280" cy="3518280"/>
          </a:xfrm>
          <a:prstGeom prst="rect">
            <a:avLst/>
          </a:prstGeom>
          <a:ln>
            <a:noFill/>
          </a:ln>
        </p:spPr>
      </p:pic>
      <p:sp>
        <p:nvSpPr>
          <p:cNvPr id="170" name="CustomShape 4"/>
          <p:cNvSpPr/>
          <p:nvPr/>
        </p:nvSpPr>
        <p:spPr>
          <a:xfrm>
            <a:off x="2779920" y="2782440"/>
            <a:ext cx="18367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Greeting_demo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2896200" y="2414160"/>
            <a:ext cx="8658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实例一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72" name="CustomShape 6"/>
          <p:cNvSpPr/>
          <p:nvPr/>
        </p:nvSpPr>
        <p:spPr>
          <a:xfrm>
            <a:off x="7575120" y="2414160"/>
            <a:ext cx="8658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实例二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73" name="CustomShape 7"/>
          <p:cNvSpPr/>
          <p:nvPr/>
        </p:nvSpPr>
        <p:spPr>
          <a:xfrm>
            <a:off x="7751880" y="2782440"/>
            <a:ext cx="13428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KFC_demo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74" name="CustomShape 8"/>
          <p:cNvSpPr/>
          <p:nvPr/>
        </p:nvSpPr>
        <p:spPr>
          <a:xfrm>
            <a:off x="3788640" y="4749120"/>
            <a:ext cx="461340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service的Python实现具体实例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254160" y="122040"/>
            <a:ext cx="6768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2480400" y="450360"/>
            <a:ext cx="19310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5.3 service in 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10525320" y="627768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2284200" y="1918800"/>
            <a:ext cx="105372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浪漫雅圆"/>
                <a:ea typeface="微软雅黑" panose="020B0503020204020204" charset="-122"/>
              </a:rPr>
              <a:t>1.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79" name="CustomShape 5"/>
          <p:cNvSpPr/>
          <p:nvPr/>
        </p:nvSpPr>
        <p:spPr>
          <a:xfrm>
            <a:off x="3572640" y="1658160"/>
            <a:ext cx="626616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3200" b="1" i="1" u="sng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微软雅黑" panose="020B0503020204020204" charset="-122"/>
              </a:rPr>
              <a:t>实例一：Greeting_demo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80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4336560" y="1316880"/>
            <a:ext cx="3518280" cy="3518280"/>
          </a:xfrm>
          <a:prstGeom prst="rect">
            <a:avLst/>
          </a:prstGeom>
          <a:ln>
            <a:noFill/>
          </a:ln>
        </p:spPr>
      </p:pic>
      <p:sp>
        <p:nvSpPr>
          <p:cNvPr id="181" name="CustomShape 6"/>
          <p:cNvSpPr/>
          <p:nvPr/>
        </p:nvSpPr>
        <p:spPr>
          <a:xfrm>
            <a:off x="5293080" y="2985840"/>
            <a:ext cx="18367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Greeting_demo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82" name="CustomShape 7"/>
          <p:cNvSpPr/>
          <p:nvPr/>
        </p:nvSpPr>
        <p:spPr>
          <a:xfrm>
            <a:off x="5409720" y="2617560"/>
            <a:ext cx="8658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实例一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54160" y="122040"/>
            <a:ext cx="6768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2480400" y="450360"/>
            <a:ext cx="19310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5.3 service in 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10525320" y="627768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820440" y="1080360"/>
            <a:ext cx="119736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任务描述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979920" y="1419840"/>
            <a:ext cx="9380520" cy="927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just">
              <a:lnSpc>
                <a:spcPct val="15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宋体" panose="02010600030101010101" pitchFamily="2" charset="-122"/>
              </a:rPr>
              <a:t>     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写一个简单的服务端(server)和客户端(client)，客户端告诉服务端自己的姓名name和年龄age，服务端向客户打招呼。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254160" y="122040"/>
            <a:ext cx="6768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2480400" y="450360"/>
            <a:ext cx="19310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5.3 service in 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10525320" y="627768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811800" y="970200"/>
            <a:ext cx="150876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实现步骤：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1701720" y="1526040"/>
            <a:ext cx="5483520" cy="401040"/>
          </a:xfrm>
          <a:prstGeom prst="homePlate">
            <a:avLst>
              <a:gd name="adj" fmla="val 50000"/>
            </a:avLst>
          </a:prstGeom>
          <a:solidFill>
            <a:srgbClr val="C3DBE7"/>
          </a:solidFill>
          <a:ln w="255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3" name="CustomShape 6"/>
          <p:cNvSpPr/>
          <p:nvPr/>
        </p:nvSpPr>
        <p:spPr>
          <a:xfrm>
            <a:off x="1113840" y="1522800"/>
            <a:ext cx="656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marL="285750" indent="-28448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1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94" name="CustomShape 7"/>
          <p:cNvSpPr/>
          <p:nvPr/>
        </p:nvSpPr>
        <p:spPr>
          <a:xfrm>
            <a:off x="1699200" y="2093760"/>
            <a:ext cx="4203360" cy="401040"/>
          </a:xfrm>
          <a:prstGeom prst="homePlate">
            <a:avLst>
              <a:gd name="adj" fmla="val 50000"/>
            </a:avLst>
          </a:prstGeom>
          <a:solidFill>
            <a:srgbClr val="C3DBE7"/>
          </a:solidFill>
          <a:ln w="255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5" name="CustomShape 8"/>
          <p:cNvSpPr/>
          <p:nvPr/>
        </p:nvSpPr>
        <p:spPr>
          <a:xfrm>
            <a:off x="1089000" y="2112120"/>
            <a:ext cx="5907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marL="285750" indent="-28448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96" name="CustomShape 9"/>
          <p:cNvSpPr/>
          <p:nvPr/>
        </p:nvSpPr>
        <p:spPr>
          <a:xfrm>
            <a:off x="1701720" y="2671560"/>
            <a:ext cx="4200840" cy="401040"/>
          </a:xfrm>
          <a:prstGeom prst="homePlate">
            <a:avLst>
              <a:gd name="adj" fmla="val 50000"/>
            </a:avLst>
          </a:prstGeom>
          <a:solidFill>
            <a:srgbClr val="C3DBE7"/>
          </a:solidFill>
          <a:ln w="255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7" name="CustomShape 10"/>
          <p:cNvSpPr/>
          <p:nvPr/>
        </p:nvSpPr>
        <p:spPr>
          <a:xfrm>
            <a:off x="1089000" y="2689920"/>
            <a:ext cx="5907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marL="285750" indent="-28448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98" name="CustomShape 11"/>
          <p:cNvSpPr/>
          <p:nvPr/>
        </p:nvSpPr>
        <p:spPr>
          <a:xfrm>
            <a:off x="1701720" y="3276000"/>
            <a:ext cx="4138920" cy="401040"/>
          </a:xfrm>
          <a:prstGeom prst="homePlate">
            <a:avLst>
              <a:gd name="adj" fmla="val 50000"/>
            </a:avLst>
          </a:prstGeom>
          <a:solidFill>
            <a:srgbClr val="C3DBE7"/>
          </a:solidFill>
          <a:ln w="255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9" name="CustomShape 12"/>
          <p:cNvSpPr/>
          <p:nvPr/>
        </p:nvSpPr>
        <p:spPr>
          <a:xfrm>
            <a:off x="1089000" y="3294720"/>
            <a:ext cx="5907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marL="285750" indent="-28448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00" name="CustomShape 13"/>
          <p:cNvSpPr/>
          <p:nvPr/>
        </p:nvSpPr>
        <p:spPr>
          <a:xfrm>
            <a:off x="1699200" y="1533600"/>
            <a:ext cx="50202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创建一个名为service_rospy_demo功能包</a:t>
            </a: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01" name="CustomShape 14"/>
          <p:cNvSpPr/>
          <p:nvPr/>
        </p:nvSpPr>
        <p:spPr>
          <a:xfrm>
            <a:off x="1701720" y="2122920"/>
            <a:ext cx="39664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定义srv服务Greeting_demo.srv；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02" name="CustomShape 15"/>
          <p:cNvSpPr/>
          <p:nvPr/>
        </p:nvSpPr>
        <p:spPr>
          <a:xfrm>
            <a:off x="1699200" y="2705760"/>
            <a:ext cx="38775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编写服务端节点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server_demo.py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03" name="CustomShape 16"/>
          <p:cNvSpPr/>
          <p:nvPr/>
        </p:nvSpPr>
        <p:spPr>
          <a:xfrm>
            <a:off x="1701720" y="3302640"/>
            <a:ext cx="35190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编写客户端节点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client_demo.py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04" name="CustomShape 17"/>
          <p:cNvSpPr/>
          <p:nvPr/>
        </p:nvSpPr>
        <p:spPr>
          <a:xfrm>
            <a:off x="1701720" y="3866400"/>
            <a:ext cx="2863800" cy="401040"/>
          </a:xfrm>
          <a:prstGeom prst="homePlate">
            <a:avLst>
              <a:gd name="adj" fmla="val 50000"/>
            </a:avLst>
          </a:prstGeom>
          <a:solidFill>
            <a:srgbClr val="C3DBE7"/>
          </a:solidFill>
          <a:ln w="255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05" name="CustomShape 18"/>
          <p:cNvSpPr/>
          <p:nvPr/>
        </p:nvSpPr>
        <p:spPr>
          <a:xfrm>
            <a:off x="1107360" y="3867840"/>
            <a:ext cx="592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marL="285750" indent="-28448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06" name="CustomShape 19"/>
          <p:cNvSpPr/>
          <p:nvPr/>
        </p:nvSpPr>
        <p:spPr>
          <a:xfrm>
            <a:off x="1701720" y="3900960"/>
            <a:ext cx="2287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编译代码并进行测试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254160" y="122040"/>
            <a:ext cx="6768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2480400" y="450360"/>
            <a:ext cx="19310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5.3 service in 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10525320" y="627768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2284200" y="1918800"/>
            <a:ext cx="105372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浪漫雅圆"/>
                <a:ea typeface="微软雅黑" panose="020B0503020204020204" charset="-122"/>
              </a:rPr>
              <a:t>1.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3572640" y="1658160"/>
            <a:ext cx="626616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3200" b="1" i="1" u="sng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微软雅黑" panose="020B0503020204020204" charset="-122"/>
              </a:rPr>
              <a:t>实例一：Greeting_demo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12" name="CustomShape 6"/>
          <p:cNvSpPr/>
          <p:nvPr/>
        </p:nvSpPr>
        <p:spPr>
          <a:xfrm>
            <a:off x="725760" y="995040"/>
            <a:ext cx="8953200" cy="2085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4163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子任务1创建service_rospy_demo功能包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5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$cd ~/catkin_ws/src 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     $catkin_create_pkg service_rospy_demo std_msgs rospy roscpp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     $cd ..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     $catkin_make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254160" y="122040"/>
            <a:ext cx="6768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2480400" y="450360"/>
            <a:ext cx="1931040" cy="576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5.3 service in 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10525320" y="627768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789480" y="1631160"/>
            <a:ext cx="5814000" cy="3909600"/>
          </a:xfrm>
          <a:prstGeom prst="rect">
            <a:avLst/>
          </a:prstGeom>
          <a:solidFill>
            <a:srgbClr val="AFCFDC"/>
          </a:solidFill>
          <a:ln w="255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7" name="CustomShape 5"/>
          <p:cNvSpPr/>
          <p:nvPr/>
        </p:nvSpPr>
        <p:spPr>
          <a:xfrm>
            <a:off x="2682720" y="3129840"/>
            <a:ext cx="195552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此处放图片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18" name="CustomShape 6"/>
          <p:cNvSpPr/>
          <p:nvPr/>
        </p:nvSpPr>
        <p:spPr>
          <a:xfrm>
            <a:off x="7089840" y="1791360"/>
            <a:ext cx="3248640" cy="1551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 若结果图如左图所示，则表示编译通过。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219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955800" y="1769760"/>
            <a:ext cx="5481720" cy="3632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254160" y="122040"/>
            <a:ext cx="6768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2480400" y="450360"/>
            <a:ext cx="19310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5.3 service in 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10525320" y="627768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23" name="CustomShape 4"/>
          <p:cNvSpPr/>
          <p:nvPr/>
        </p:nvSpPr>
        <p:spPr>
          <a:xfrm>
            <a:off x="2073240" y="3105000"/>
            <a:ext cx="7701120" cy="1551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   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中科重德智能科技，中科重德智能科技，中科重德智能科技，中科重德智能科技中科重德智能科技，中科重德智能科技中科重德智能科技，中科重德智能科技 中科重德智能科技，中科重德智能科技（文字请替换）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24" name="CustomShape 5"/>
          <p:cNvSpPr/>
          <p:nvPr/>
        </p:nvSpPr>
        <p:spPr>
          <a:xfrm>
            <a:off x="772920" y="1104120"/>
            <a:ext cx="170568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配置环境变量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25" name="CustomShape 6"/>
          <p:cNvSpPr/>
          <p:nvPr/>
        </p:nvSpPr>
        <p:spPr>
          <a:xfrm>
            <a:off x="1099800" y="1572840"/>
            <a:ext cx="8104320" cy="2876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设置环境变量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$ source devel/setup.bash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检查环境变量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$ echo $ROS_PACKAGE_PATH   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2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2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226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906840" y="3512160"/>
            <a:ext cx="9967320" cy="1038600"/>
          </a:xfrm>
          <a:prstGeom prst="rect">
            <a:avLst/>
          </a:prstGeom>
          <a:ln w="88920">
            <a:solidFill>
              <a:srgbClr val="AFCFDC"/>
            </a:solidFill>
            <a:miter/>
          </a:ln>
          <a:effectLst>
            <a:outerShdw dist="18000" dir="5400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254160" y="122040"/>
            <a:ext cx="6768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2480400" y="450360"/>
            <a:ext cx="19310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5.3 service in 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10525320" y="627768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2284200" y="1918800"/>
            <a:ext cx="105372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浪漫雅圆"/>
                <a:ea typeface="微软雅黑" panose="020B0503020204020204" charset="-122"/>
              </a:rPr>
              <a:t>1.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31" name="CustomShape 5"/>
          <p:cNvSpPr/>
          <p:nvPr/>
        </p:nvSpPr>
        <p:spPr>
          <a:xfrm>
            <a:off x="3572640" y="1658160"/>
            <a:ext cx="626616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3200" b="1" i="1" u="sng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微软雅黑" panose="020B0503020204020204" charset="-122"/>
              </a:rPr>
              <a:t>实例一：Greeting_demo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32" name="CustomShape 6"/>
          <p:cNvSpPr/>
          <p:nvPr/>
        </p:nvSpPr>
        <p:spPr>
          <a:xfrm>
            <a:off x="783000" y="958320"/>
            <a:ext cx="6503040" cy="3274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4163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子任务2 定义srv服务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742950" lvl="1" indent="-284480" algn="just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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创建新的服务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algn="just"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   进入包目录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algn="just"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$ roscd service_rospy_demo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algn="just"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创建一个srv目录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algn="just"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$ mkdir srv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algn="just"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在srv目录里创建Greeting_demo.srv文件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algn="just"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33" name="CustomShape 7"/>
          <p:cNvSpPr/>
          <p:nvPr/>
        </p:nvSpPr>
        <p:spPr>
          <a:xfrm>
            <a:off x="1828800" y="4001760"/>
            <a:ext cx="3432240" cy="1113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string name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int64 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---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string response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254160" y="122040"/>
            <a:ext cx="6768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2480400" y="450360"/>
            <a:ext cx="19310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5.3 service in 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10525320" y="627768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2284200" y="1918800"/>
            <a:ext cx="105372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浪漫雅圆"/>
                <a:ea typeface="微软雅黑" panose="020B0503020204020204" charset="-122"/>
              </a:rPr>
              <a:t>1.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38" name="CustomShape 5"/>
          <p:cNvSpPr/>
          <p:nvPr/>
        </p:nvSpPr>
        <p:spPr>
          <a:xfrm>
            <a:off x="3572640" y="1658160"/>
            <a:ext cx="626616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3200" b="1" i="1" u="sng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微软雅黑" panose="020B0503020204020204" charset="-122"/>
              </a:rPr>
              <a:t>实例一：Greeting_demo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39" name="CustomShape 6"/>
          <p:cNvSpPr/>
          <p:nvPr/>
        </p:nvSpPr>
        <p:spPr>
          <a:xfrm>
            <a:off x="289440" y="1026000"/>
            <a:ext cx="9046080" cy="1505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742950" lvl="1" indent="-284480" algn="just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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配置package.xml和CMakeLists.txt 文件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algn="just"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在构建阶段我们需要 "message_generation", 而在运行时我们需要     "message_runtime"，所以需要在package.xml文件里添加相应的依赖项。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algn="just">
              <a:lnSpc>
                <a:spcPct val="15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确保里面存在这两行且去掉它们的注释：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240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984240" y="3058920"/>
            <a:ext cx="8120880" cy="1704960"/>
          </a:xfrm>
          <a:prstGeom prst="rect">
            <a:avLst/>
          </a:prstGeom>
          <a:ln w="88920">
            <a:solidFill>
              <a:srgbClr val="C3DBE7"/>
            </a:solidFill>
            <a:miter/>
          </a:ln>
          <a:effectLst>
            <a:outerShdw dist="18000" dir="5400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72520" y="113040"/>
            <a:ext cx="220572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480400" y="450360"/>
            <a:ext cx="19310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5.3 service in 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0525320" y="627768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867240" y="1230120"/>
            <a:ext cx="289116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5.3 service in rospy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1744920" y="1935000"/>
            <a:ext cx="1361160" cy="401040"/>
          </a:xfrm>
          <a:prstGeom prst="homePlate">
            <a:avLst>
              <a:gd name="adj" fmla="val 50000"/>
            </a:avLst>
          </a:prstGeom>
          <a:solidFill>
            <a:srgbClr val="C3DBE7"/>
          </a:solidFill>
          <a:ln w="255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7" name="CustomShape 6"/>
          <p:cNvSpPr/>
          <p:nvPr/>
        </p:nvSpPr>
        <p:spPr>
          <a:xfrm>
            <a:off x="1159560" y="1953360"/>
            <a:ext cx="4971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3.1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8" name="CustomShape 7"/>
          <p:cNvSpPr/>
          <p:nvPr/>
        </p:nvSpPr>
        <p:spPr>
          <a:xfrm>
            <a:off x="1747440" y="2523960"/>
            <a:ext cx="1432440" cy="401040"/>
          </a:xfrm>
          <a:prstGeom prst="homePlate">
            <a:avLst>
              <a:gd name="adj" fmla="val 50000"/>
            </a:avLst>
          </a:prstGeom>
          <a:solidFill>
            <a:srgbClr val="C3DBE7"/>
          </a:solidFill>
          <a:ln w="255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" name="CustomShape 8"/>
          <p:cNvSpPr/>
          <p:nvPr/>
        </p:nvSpPr>
        <p:spPr>
          <a:xfrm>
            <a:off x="1162080" y="2542680"/>
            <a:ext cx="4971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3.2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0" name="CustomShape 9"/>
          <p:cNvSpPr/>
          <p:nvPr/>
        </p:nvSpPr>
        <p:spPr>
          <a:xfrm>
            <a:off x="1747440" y="3102120"/>
            <a:ext cx="2725200" cy="401040"/>
          </a:xfrm>
          <a:prstGeom prst="homePlate">
            <a:avLst>
              <a:gd name="adj" fmla="val 50000"/>
            </a:avLst>
          </a:prstGeom>
          <a:solidFill>
            <a:srgbClr val="C3DBE7"/>
          </a:solidFill>
          <a:ln w="255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CustomShape 10"/>
          <p:cNvSpPr/>
          <p:nvPr/>
        </p:nvSpPr>
        <p:spPr>
          <a:xfrm>
            <a:off x="1162080" y="3120480"/>
            <a:ext cx="4971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3.3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2" name="CustomShape 11"/>
          <p:cNvSpPr/>
          <p:nvPr/>
        </p:nvSpPr>
        <p:spPr>
          <a:xfrm>
            <a:off x="1747440" y="3706560"/>
            <a:ext cx="1261440" cy="401040"/>
          </a:xfrm>
          <a:prstGeom prst="homePlate">
            <a:avLst>
              <a:gd name="adj" fmla="val 50000"/>
            </a:avLst>
          </a:prstGeom>
          <a:solidFill>
            <a:srgbClr val="C3DBE7"/>
          </a:solidFill>
          <a:ln w="255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3" name="CustomShape 12"/>
          <p:cNvSpPr/>
          <p:nvPr/>
        </p:nvSpPr>
        <p:spPr>
          <a:xfrm>
            <a:off x="1162080" y="3724920"/>
            <a:ext cx="4971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3.4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4" name="CustomShape 13"/>
          <p:cNvSpPr/>
          <p:nvPr/>
        </p:nvSpPr>
        <p:spPr>
          <a:xfrm>
            <a:off x="1745640" y="1964160"/>
            <a:ext cx="10944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学习要求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5" name="CustomShape 14"/>
          <p:cNvSpPr/>
          <p:nvPr/>
        </p:nvSpPr>
        <p:spPr>
          <a:xfrm>
            <a:off x="1747440" y="2553480"/>
            <a:ext cx="13593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背景知识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6" name="CustomShape 15"/>
          <p:cNvSpPr/>
          <p:nvPr/>
        </p:nvSpPr>
        <p:spPr>
          <a:xfrm>
            <a:off x="1747440" y="3131280"/>
            <a:ext cx="25146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service的Python实现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7" name="CustomShape 16"/>
          <p:cNvSpPr/>
          <p:nvPr/>
        </p:nvSpPr>
        <p:spPr>
          <a:xfrm>
            <a:off x="1748160" y="3733200"/>
            <a:ext cx="10944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课后练习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254160" y="122040"/>
            <a:ext cx="6768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2480400" y="450360"/>
            <a:ext cx="19310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5.3 service in 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10525320" y="627768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2284200" y="1918800"/>
            <a:ext cx="105372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浪漫雅圆"/>
                <a:ea typeface="微软雅黑" panose="020B0503020204020204" charset="-122"/>
              </a:rPr>
              <a:t>1.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45" name="CustomShape 5"/>
          <p:cNvSpPr/>
          <p:nvPr/>
        </p:nvSpPr>
        <p:spPr>
          <a:xfrm>
            <a:off x="3572640" y="1658160"/>
            <a:ext cx="626616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3200" b="1" i="1" u="sng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微软雅黑" panose="020B0503020204020204" charset="-122"/>
              </a:rPr>
              <a:t>实例一：Greeting_demo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46" name="CustomShape 6"/>
          <p:cNvSpPr/>
          <p:nvPr/>
        </p:nvSpPr>
        <p:spPr>
          <a:xfrm>
            <a:off x="309960" y="1020960"/>
            <a:ext cx="10703520" cy="3330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742950" lvl="1" indent="-284480" algn="just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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配置package.xml和CMakeLists.txt 文件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algn="just"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打开包目录下的CMakeLists.txt文件，在find_package调用中添加message_generation依赖: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>
              <a:lnSpc>
                <a:spcPct val="15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           find_package(catkin REQUIRED COMPONENTS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>
              <a:lnSpc>
                <a:spcPct val="15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           roscpp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>
              <a:lnSpc>
                <a:spcPct val="15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           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>
              <a:lnSpc>
                <a:spcPct val="15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           std_msgs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>
              <a:lnSpc>
                <a:spcPct val="15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           message_generation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>
              <a:lnSpc>
                <a:spcPct val="15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       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algn="just"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254160" y="122040"/>
            <a:ext cx="6768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2480400" y="450360"/>
            <a:ext cx="19310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5.3 service in 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10525320" y="627768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50" name="CustomShape 4"/>
          <p:cNvSpPr/>
          <p:nvPr/>
        </p:nvSpPr>
        <p:spPr>
          <a:xfrm>
            <a:off x="2284200" y="1918800"/>
            <a:ext cx="105372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浪漫雅圆"/>
                <a:ea typeface="微软雅黑" panose="020B0503020204020204" charset="-122"/>
              </a:rPr>
              <a:t>1.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51" name="CustomShape 5"/>
          <p:cNvSpPr/>
          <p:nvPr/>
        </p:nvSpPr>
        <p:spPr>
          <a:xfrm>
            <a:off x="3572640" y="1658160"/>
            <a:ext cx="626616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3200" b="1" i="1" u="sng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微软雅黑" panose="020B0503020204020204" charset="-122"/>
              </a:rPr>
              <a:t>实例一：Greeting_demo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52" name="CustomShape 6"/>
          <p:cNvSpPr/>
          <p:nvPr/>
        </p:nvSpPr>
        <p:spPr>
          <a:xfrm>
            <a:off x="322560" y="1041480"/>
            <a:ext cx="9046080" cy="2235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742950" lvl="1" indent="-284480" algn="just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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配置package.xml和CMakeLists.txt 文件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algn="just"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       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在CMakeLists.txt文件，增加服务文件，取消#，并修改为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algn="just">
              <a:lnSpc>
                <a:spcPct val="15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                        add_service_files(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algn="just">
              <a:lnSpc>
                <a:spcPct val="15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                            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>
              <a:lnSpc>
                <a:spcPct val="15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                            Greeting_demo.srv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>
              <a:lnSpc>
                <a:spcPct val="15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                         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254160" y="122040"/>
            <a:ext cx="6768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2480400" y="450360"/>
            <a:ext cx="19310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5.3 service in 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10525320" y="627768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2284200" y="1918800"/>
            <a:ext cx="105372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浪漫雅圆"/>
                <a:ea typeface="微软雅黑" panose="020B0503020204020204" charset="-122"/>
              </a:rPr>
              <a:t>1.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57" name="CustomShape 5"/>
          <p:cNvSpPr/>
          <p:nvPr/>
        </p:nvSpPr>
        <p:spPr>
          <a:xfrm>
            <a:off x="3572640" y="1658160"/>
            <a:ext cx="626616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3200" b="1" i="1" u="sng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微软雅黑" panose="020B0503020204020204" charset="-122"/>
              </a:rPr>
              <a:t>实例一：Greeting_demo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58" name="CustomShape 6"/>
          <p:cNvSpPr/>
          <p:nvPr/>
        </p:nvSpPr>
        <p:spPr>
          <a:xfrm>
            <a:off x="450720" y="1015200"/>
            <a:ext cx="9046080" cy="2235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742950" lvl="1" indent="-284480" algn="just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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配置package.xml和CMakeLists.txt 文件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algn="just"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在CMakeLists.txt文件，增加消息生成包，取消#，并修改为：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algn="just">
              <a:lnSpc>
                <a:spcPct val="15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                   generate_messages(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algn="just">
              <a:lnSpc>
                <a:spcPct val="15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                         DEPENDENCIES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algn="just">
              <a:lnSpc>
                <a:spcPct val="15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                         std_msgs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algn="just">
              <a:lnSpc>
                <a:spcPct val="15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                    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254160" y="122040"/>
            <a:ext cx="6768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2480400" y="450360"/>
            <a:ext cx="19310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5.3 service in 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10525320" y="627768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2284200" y="1918800"/>
            <a:ext cx="105372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浪漫雅圆"/>
                <a:ea typeface="微软雅黑" panose="020B0503020204020204" charset="-122"/>
              </a:rPr>
              <a:t>1.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63" name="CustomShape 5"/>
          <p:cNvSpPr/>
          <p:nvPr/>
        </p:nvSpPr>
        <p:spPr>
          <a:xfrm>
            <a:off x="3572640" y="1658160"/>
            <a:ext cx="626616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3200" b="1" i="1" u="sng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微软雅黑" panose="020B0503020204020204" charset="-122"/>
              </a:rPr>
              <a:t>实例一：Greeting_demo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64" name="CustomShape 6"/>
          <p:cNvSpPr/>
          <p:nvPr/>
        </p:nvSpPr>
        <p:spPr>
          <a:xfrm>
            <a:off x="851040" y="1058400"/>
            <a:ext cx="8054640" cy="2478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总结：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85750" indent="-28448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配置package.xml和CMakeLists.txt 文件一般包含以下四个方面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85750" indent="-28448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  在package.xml文件里添加相应的依赖；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85750" lvl="1" indent="-28448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  CMakeLists.txt文件里，在find_package调用中添加message_generation依赖；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85750" indent="-28448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  CMakeLists.txt文件里，在add_service_files里增加服务文件；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85750" indent="-28448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  CMakeLists.txt文件里，在generate_messages里增加消息生成包。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254160" y="122040"/>
            <a:ext cx="6768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2480400" y="450360"/>
            <a:ext cx="19310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5.3 service in 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10525320" y="627768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68" name="CustomShape 4"/>
          <p:cNvSpPr/>
          <p:nvPr/>
        </p:nvSpPr>
        <p:spPr>
          <a:xfrm>
            <a:off x="2284200" y="1918800"/>
            <a:ext cx="105372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浪漫雅圆"/>
                <a:ea typeface="微软雅黑" panose="020B0503020204020204" charset="-122"/>
              </a:rPr>
              <a:t>1.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69" name="CustomShape 5"/>
          <p:cNvSpPr/>
          <p:nvPr/>
        </p:nvSpPr>
        <p:spPr>
          <a:xfrm>
            <a:off x="3572640" y="1658160"/>
            <a:ext cx="626616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3200" b="1" i="1" u="sng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微软雅黑" panose="020B0503020204020204" charset="-122"/>
              </a:rPr>
              <a:t>实例一：Greeting_demo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270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762480" y="1160280"/>
            <a:ext cx="5613840" cy="4971240"/>
          </a:xfrm>
          <a:prstGeom prst="rect">
            <a:avLst/>
          </a:prstGeom>
          <a:ln>
            <a:noFill/>
          </a:ln>
        </p:spPr>
      </p:pic>
      <p:sp>
        <p:nvSpPr>
          <p:cNvPr id="271" name="CustomShape 6"/>
          <p:cNvSpPr/>
          <p:nvPr/>
        </p:nvSpPr>
        <p:spPr>
          <a:xfrm>
            <a:off x="6699600" y="1489320"/>
            <a:ext cx="4161600" cy="775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回到工作空间，catkin_make一下，若结果如左图所示，则说明创建成功。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254160" y="122040"/>
            <a:ext cx="6768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2480400" y="450360"/>
            <a:ext cx="19310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5.3 service in 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10525320" y="627768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2284200" y="1918800"/>
            <a:ext cx="105372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浪漫雅圆"/>
                <a:ea typeface="微软雅黑" panose="020B0503020204020204" charset="-122"/>
              </a:rPr>
              <a:t>1.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76" name="CustomShape 5"/>
          <p:cNvSpPr/>
          <p:nvPr/>
        </p:nvSpPr>
        <p:spPr>
          <a:xfrm>
            <a:off x="3572640" y="1658160"/>
            <a:ext cx="626616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3200" b="1" i="1" u="sng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微软雅黑" panose="020B0503020204020204" charset="-122"/>
              </a:rPr>
              <a:t>实例一：Greeting_demo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77" name="CustomShape 6"/>
          <p:cNvSpPr/>
          <p:nvPr/>
        </p:nvSpPr>
        <p:spPr>
          <a:xfrm>
            <a:off x="783720" y="1179360"/>
            <a:ext cx="8967960" cy="7750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使用rossrv命令查看我们创建的服务的信息，确保它被ROS正确识别：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$  rossrv show service_rospy_demo/Greeting_demo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278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790560" y="2391120"/>
            <a:ext cx="8960760" cy="1056600"/>
          </a:xfrm>
          <a:prstGeom prst="rect">
            <a:avLst/>
          </a:prstGeom>
          <a:ln>
            <a:noFill/>
          </a:ln>
        </p:spPr>
      </p:pic>
      <p:pic>
        <p:nvPicPr>
          <p:cNvPr id="279" name="图片 1"/>
          <p:cNvPicPr/>
          <p:nvPr/>
        </p:nvPicPr>
        <p:blipFill>
          <a:blip r:embed="rId3"/>
          <a:stretch>
            <a:fillRect/>
          </a:stretch>
        </p:blipFill>
        <p:spPr>
          <a:xfrm>
            <a:off x="786600" y="3973320"/>
            <a:ext cx="8960760" cy="147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254160" y="122040"/>
            <a:ext cx="6768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2480400" y="450360"/>
            <a:ext cx="19310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5.3 service in 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10525320" y="627768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83" name="CustomShape 4"/>
          <p:cNvSpPr/>
          <p:nvPr/>
        </p:nvSpPr>
        <p:spPr>
          <a:xfrm>
            <a:off x="2284200" y="1918800"/>
            <a:ext cx="105372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浪漫雅圆"/>
                <a:ea typeface="微软雅黑" panose="020B0503020204020204" charset="-122"/>
              </a:rPr>
              <a:t>1.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84" name="CustomShape 5"/>
          <p:cNvSpPr/>
          <p:nvPr/>
        </p:nvSpPr>
        <p:spPr>
          <a:xfrm>
            <a:off x="3572640" y="1658160"/>
            <a:ext cx="626616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3200" b="1" i="1" u="sng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微软雅黑" panose="020B0503020204020204" charset="-122"/>
              </a:rPr>
              <a:t>实例一：Greeting_demo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85" name="CustomShape 6"/>
          <p:cNvSpPr/>
          <p:nvPr/>
        </p:nvSpPr>
        <p:spPr>
          <a:xfrm>
            <a:off x="616320" y="1245240"/>
            <a:ext cx="66366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srv目录下的所有.srv文件，都会生成ROS支持的语言的源代码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28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976680" y="2009160"/>
            <a:ext cx="4238280" cy="1252080"/>
          </a:xfrm>
          <a:prstGeom prst="rect">
            <a:avLst/>
          </a:prstGeom>
          <a:ln>
            <a:noFill/>
          </a:ln>
        </p:spPr>
      </p:pic>
      <p:pic>
        <p:nvPicPr>
          <p:cNvPr id="287" name="图片 1"/>
          <p:cNvPicPr/>
          <p:nvPr/>
        </p:nvPicPr>
        <p:blipFill>
          <a:blip r:embed="rId3"/>
          <a:stretch>
            <a:fillRect/>
          </a:stretch>
        </p:blipFill>
        <p:spPr>
          <a:xfrm>
            <a:off x="976680" y="3503880"/>
            <a:ext cx="4861440" cy="1094040"/>
          </a:xfrm>
          <a:prstGeom prst="rect">
            <a:avLst/>
          </a:prstGeom>
          <a:ln>
            <a:noFill/>
          </a:ln>
        </p:spPr>
      </p:pic>
      <p:pic>
        <p:nvPicPr>
          <p:cNvPr id="288" name="图片 1"/>
          <p:cNvPicPr/>
          <p:nvPr/>
        </p:nvPicPr>
        <p:blipFill>
          <a:blip r:embed="rId4"/>
          <a:stretch>
            <a:fillRect/>
          </a:stretch>
        </p:blipFill>
        <p:spPr>
          <a:xfrm>
            <a:off x="976680" y="4874400"/>
            <a:ext cx="5336280" cy="1156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254160" y="122040"/>
            <a:ext cx="6768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2480400" y="450360"/>
            <a:ext cx="19310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5.3 service in 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10525320" y="627768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2284200" y="1918800"/>
            <a:ext cx="105372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浪漫雅圆"/>
                <a:ea typeface="微软雅黑" panose="020B0503020204020204" charset="-122"/>
              </a:rPr>
              <a:t>1.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3572640" y="1658160"/>
            <a:ext cx="626616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3200" b="1" i="1" u="sng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微软雅黑" panose="020B0503020204020204" charset="-122"/>
              </a:rPr>
              <a:t>实例一：Greeting_demo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94" name="CustomShape 6"/>
          <p:cNvSpPr/>
          <p:nvPr/>
        </p:nvSpPr>
        <p:spPr>
          <a:xfrm>
            <a:off x="826920" y="1138680"/>
            <a:ext cx="9846000" cy="1900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4163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子任务3 编写服务端节点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algn="just">
              <a:lnSpc>
                <a:spcPct val="15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在service_rospy_demo文件下新建scripts文件夹，用于存放编写的Python脚本server_demo.py。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algn="just"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algn="just"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254160" y="122040"/>
            <a:ext cx="6768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2480400" y="450360"/>
            <a:ext cx="19310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5.3 service in 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10525320" y="627768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98" name="CustomShape 4"/>
          <p:cNvSpPr/>
          <p:nvPr/>
        </p:nvSpPr>
        <p:spPr>
          <a:xfrm>
            <a:off x="2284200" y="1918800"/>
            <a:ext cx="105372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浪漫雅圆"/>
                <a:ea typeface="微软雅黑" panose="020B0503020204020204" charset="-122"/>
              </a:rPr>
              <a:t>1.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99" name="CustomShape 5"/>
          <p:cNvSpPr/>
          <p:nvPr/>
        </p:nvSpPr>
        <p:spPr>
          <a:xfrm>
            <a:off x="3572640" y="1658160"/>
            <a:ext cx="626616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3200" b="1" i="1" u="sng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微软雅黑" panose="020B0503020204020204" charset="-122"/>
              </a:rPr>
              <a:t>实例一：Greeting_demo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00" name="CustomShape 6"/>
          <p:cNvSpPr/>
          <p:nvPr/>
        </p:nvSpPr>
        <p:spPr>
          <a:xfrm>
            <a:off x="1154520" y="1092240"/>
            <a:ext cx="10339560" cy="3314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7200" algn="just"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42900" indent="-341630" algn="just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#!/usr/bin/env python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66700" algn="just">
              <a:lnSpc>
                <a:spcPct val="15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sz="1600" b="0" strike="noStrike" spc="-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指定通过python解释代码，这句话是所有Python脚本必须有的。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66700" algn="just"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42900" indent="-341630" algn="just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# coding:utf-8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66700" algn="just">
              <a:lnSpc>
                <a:spcPct val="15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sz="1600" b="0" strike="noStrike" spc="-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上面指定编码utf-8，使python能够识别中文，如果不加这个，编译Python脚本时会出现警告或者错误。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66700" algn="just"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42900" indent="-341630" algn="just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import 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sz="1600" b="0" strike="noStrike" spc="-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导入rospy模块，rospy是ROS的python客户端。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01" name="CustomShape 7"/>
          <p:cNvSpPr/>
          <p:nvPr/>
        </p:nvSpPr>
        <p:spPr>
          <a:xfrm>
            <a:off x="851760" y="1092240"/>
            <a:ext cx="10944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代码分析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254160" y="122040"/>
            <a:ext cx="6768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2480400" y="450360"/>
            <a:ext cx="19310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5.3 service in 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10525320" y="627768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05" name="CustomShape 4"/>
          <p:cNvSpPr/>
          <p:nvPr/>
        </p:nvSpPr>
        <p:spPr>
          <a:xfrm>
            <a:off x="2284200" y="1918800"/>
            <a:ext cx="105372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浪漫雅圆"/>
                <a:ea typeface="微软雅黑" panose="020B0503020204020204" charset="-122"/>
              </a:rPr>
              <a:t>1.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06" name="CustomShape 5"/>
          <p:cNvSpPr/>
          <p:nvPr/>
        </p:nvSpPr>
        <p:spPr>
          <a:xfrm>
            <a:off x="3572640" y="1658160"/>
            <a:ext cx="626616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3200" b="1" i="1" u="sng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微软雅黑" panose="020B0503020204020204" charset="-122"/>
              </a:rPr>
              <a:t>实例一：Greeting_demo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07" name="CustomShape 6"/>
          <p:cNvSpPr/>
          <p:nvPr/>
        </p:nvSpPr>
        <p:spPr>
          <a:xfrm>
            <a:off x="1071360" y="1009800"/>
            <a:ext cx="9698040" cy="3648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7200" algn="just"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42900" indent="-341630" algn="just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from service_rospy_demo.srv import *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66700" algn="just">
              <a:lnSpc>
                <a:spcPct val="150000"/>
              </a:lnSpc>
            </a:pPr>
            <a:r>
              <a:rPr lang="en-US" sz="1600" b="0" strike="noStrike" spc="-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导入定义的服务，这里我们定义的服务为service_rospy_demo.srv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66700" algn="just"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42900" indent="-341630" algn="just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def server_srv():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66700" algn="just">
              <a:lnSpc>
                <a:spcPct val="150000"/>
              </a:lnSpc>
            </a:pPr>
            <a:r>
              <a:rPr lang="en-US" sz="1600" b="0" strike="noStrike" spc="-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定义函数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66700" algn="just"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42900" indent="-341630" algn="just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rospy.init_node("greetings_server")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66700" algn="just">
              <a:lnSpc>
                <a:spcPct val="150000"/>
              </a:lnSpc>
            </a:pPr>
            <a:r>
              <a:rPr lang="en-US" sz="1600" b="0" strike="noStrike" spc="-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初始化节点，命名为 "greetings_server"，服务端必须是节点，所以必须有节点初始化语句，但客户端    可以不是节点，所以不用必须加这个语句。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526200" y="1829520"/>
            <a:ext cx="5331240" cy="3286440"/>
          </a:xfrm>
          <a:custGeom>
            <a:avLst/>
            <a:gdLst/>
            <a:ahLst/>
            <a:cxnLst/>
            <a:rect l="l" t="t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CustomShape 2"/>
          <p:cNvSpPr/>
          <p:nvPr/>
        </p:nvSpPr>
        <p:spPr>
          <a:xfrm>
            <a:off x="254160" y="122040"/>
            <a:ext cx="6768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2480400" y="450360"/>
            <a:ext cx="19310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5.3 service in 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10525320" y="627768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4559760" y="2464920"/>
            <a:ext cx="329976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5.3 service in 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3" name="CustomShape 6"/>
          <p:cNvSpPr/>
          <p:nvPr/>
        </p:nvSpPr>
        <p:spPr>
          <a:xfrm>
            <a:off x="5658480" y="3137040"/>
            <a:ext cx="10944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学习要求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254160" y="122040"/>
            <a:ext cx="6768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2480400" y="450360"/>
            <a:ext cx="19310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5.3 service in 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10525320" y="627768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11" name="CustomShape 4"/>
          <p:cNvSpPr/>
          <p:nvPr/>
        </p:nvSpPr>
        <p:spPr>
          <a:xfrm>
            <a:off x="2284200" y="1918800"/>
            <a:ext cx="105372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浪漫雅圆"/>
                <a:ea typeface="微软雅黑" panose="020B0503020204020204" charset="-122"/>
              </a:rPr>
              <a:t>1.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12" name="CustomShape 5"/>
          <p:cNvSpPr/>
          <p:nvPr/>
        </p:nvSpPr>
        <p:spPr>
          <a:xfrm>
            <a:off x="3572640" y="1658160"/>
            <a:ext cx="626616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3200" b="1" i="1" u="sng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微软雅黑" panose="020B0503020204020204" charset="-122"/>
              </a:rPr>
              <a:t>实例一：Greeting_demo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1015200" y="987480"/>
            <a:ext cx="7390440" cy="2918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7200" algn="just"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42900" indent="-341630" algn="just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s = rospy.Service("greetings", Greeting_demo, handle_function)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66700" algn="just">
              <a:lnSpc>
                <a:spcPct val="150000"/>
              </a:lnSpc>
            </a:pPr>
            <a:r>
              <a:rPr lang="en-US" sz="1600" b="0" strike="noStrike" spc="-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定义服务节点名称，服务的类型，处理函数。处理函数的具体实现将在后面进行定义。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66700" algn="just"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42900" indent="-341630" algn="just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rospy.spin()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66700" algn="just">
              <a:lnSpc>
                <a:spcPct val="150000"/>
              </a:lnSpc>
            </a:pPr>
            <a:r>
              <a:rPr lang="en-US" sz="1600" b="0" strike="noStrike" spc="-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保持节点运行，直到节点关闭。不像roscpp,rospy.spin不影响订阅的回调函数，因为回调函数有自己的线程。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254160" y="122040"/>
            <a:ext cx="6768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2480400" y="450360"/>
            <a:ext cx="19310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5.3 service in 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10525320" y="627768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17" name="CustomShape 4"/>
          <p:cNvSpPr/>
          <p:nvPr/>
        </p:nvSpPr>
        <p:spPr>
          <a:xfrm>
            <a:off x="3572640" y="1658160"/>
            <a:ext cx="626616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3200" b="1" i="1" u="sng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微软雅黑" panose="020B0503020204020204" charset="-122"/>
              </a:rPr>
              <a:t>实例一：Greeting_demo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18" name="CustomShape 5"/>
          <p:cNvSpPr/>
          <p:nvPr/>
        </p:nvSpPr>
        <p:spPr>
          <a:xfrm>
            <a:off x="1053360" y="1077120"/>
            <a:ext cx="7390440" cy="252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7200" algn="just"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42900" indent="-341630" algn="just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def handle_function(req):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5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   print "Hi Server, my name is %s and I'm %s years old"%(req.name,req.age)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66700" algn="just">
              <a:lnSpc>
                <a:spcPct val="15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         return Greeting_demoResponse("Hi %s"%req.name)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66700" algn="just">
              <a:lnSpc>
                <a:spcPct val="150000"/>
              </a:lnSpc>
            </a:pPr>
            <a:r>
              <a:rPr lang="en-US" sz="1600" b="0" strike="noStrike" spc="-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定义处理函数，打印信息输出，注意我们是如何调用request请求内容的，是将其认为是一个对象的属性，通过对象调用属性。return语句返回一个Greeting_demoResponse实例化对象，其实就是返回一个response的对象，其包含的内容为我们再Greeting_demo.srv中定义的 response部分的内容，我们定义了一个string类型的变量，因此，此处实例化时传入字符串即可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42900" indent="-341630" algn="just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if __name__=="__main__":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5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               server_srv()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5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sz="1600" b="0" strike="noStrike" spc="-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如果单独运行此文件，则将上面定义的server_srv作为主函数运行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254160" y="122040"/>
            <a:ext cx="6768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2480400" y="450360"/>
            <a:ext cx="19310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5.3 service in 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10525320" y="627768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22" name="CustomShape 4"/>
          <p:cNvSpPr/>
          <p:nvPr/>
        </p:nvSpPr>
        <p:spPr>
          <a:xfrm>
            <a:off x="2284200" y="1918800"/>
            <a:ext cx="105372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浪漫雅圆"/>
                <a:ea typeface="微软雅黑" panose="020B0503020204020204" charset="-122"/>
              </a:rPr>
              <a:t>1.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23" name="CustomShape 5"/>
          <p:cNvSpPr/>
          <p:nvPr/>
        </p:nvSpPr>
        <p:spPr>
          <a:xfrm>
            <a:off x="3572640" y="1658160"/>
            <a:ext cx="626616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3200" b="1" i="1" u="sng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微软雅黑" panose="020B0503020204020204" charset="-122"/>
              </a:rPr>
              <a:t>实例一：Greeting_demo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32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02360" y="1080000"/>
            <a:ext cx="5080320" cy="5182200"/>
          </a:xfrm>
          <a:prstGeom prst="rect">
            <a:avLst/>
          </a:prstGeom>
          <a:ln>
            <a:noFill/>
          </a:ln>
        </p:spPr>
      </p:pic>
      <p:pic>
        <p:nvPicPr>
          <p:cNvPr id="325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120720" y="1087920"/>
            <a:ext cx="5245560" cy="5188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254160" y="122040"/>
            <a:ext cx="6768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2480400" y="450360"/>
            <a:ext cx="19310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5.3 service in 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10525320" y="627768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29" name="CustomShape 4"/>
          <p:cNvSpPr/>
          <p:nvPr/>
        </p:nvSpPr>
        <p:spPr>
          <a:xfrm>
            <a:off x="2284200" y="1918800"/>
            <a:ext cx="105372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浪漫雅圆"/>
                <a:ea typeface="微软雅黑" panose="020B0503020204020204" charset="-122"/>
              </a:rPr>
              <a:t>1.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30" name="CustomShape 5"/>
          <p:cNvSpPr/>
          <p:nvPr/>
        </p:nvSpPr>
        <p:spPr>
          <a:xfrm>
            <a:off x="3572640" y="1658160"/>
            <a:ext cx="626616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3200" b="1" i="1" u="sng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微软雅黑" panose="020B0503020204020204" charset="-122"/>
              </a:rPr>
              <a:t>实例一：Greeting_demo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31" name="CustomShape 6"/>
          <p:cNvSpPr/>
          <p:nvPr/>
        </p:nvSpPr>
        <p:spPr>
          <a:xfrm>
            <a:off x="780480" y="1031760"/>
            <a:ext cx="6299640" cy="1628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4163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子任务4 编写客户端节点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algn="just"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在scripts文件夹下创建文件client_demo.py 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algn="just"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algn="just"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254160" y="122040"/>
            <a:ext cx="6768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2480400" y="450360"/>
            <a:ext cx="19310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5.3 service in 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10525320" y="627768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35" name="CustomShape 4"/>
          <p:cNvSpPr/>
          <p:nvPr/>
        </p:nvSpPr>
        <p:spPr>
          <a:xfrm>
            <a:off x="2284200" y="1918800"/>
            <a:ext cx="105372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浪漫雅圆"/>
                <a:ea typeface="微软雅黑" panose="020B0503020204020204" charset="-122"/>
              </a:rPr>
              <a:t>1.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36" name="CustomShape 5"/>
          <p:cNvSpPr/>
          <p:nvPr/>
        </p:nvSpPr>
        <p:spPr>
          <a:xfrm>
            <a:off x="3572640" y="1658160"/>
            <a:ext cx="626616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3200" b="1" i="1" u="sng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微软雅黑" panose="020B0503020204020204" charset="-122"/>
              </a:rPr>
              <a:t>实例一：Greeting_demo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37" name="CustomShape 6"/>
          <p:cNvSpPr/>
          <p:nvPr/>
        </p:nvSpPr>
        <p:spPr>
          <a:xfrm>
            <a:off x="1092240" y="1158840"/>
            <a:ext cx="7390440" cy="3648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7200" algn="just"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42900" indent="-341630" algn="just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#!/usr/bin/env python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66700" algn="just">
              <a:lnSpc>
                <a:spcPct val="150000"/>
              </a:lnSpc>
            </a:pPr>
            <a:r>
              <a:rPr lang="en-US" sz="1600" b="0" strike="noStrike" spc="-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指定通过python解释代码，这句话是所有Python脚本必须有的。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66700" algn="just"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42900" indent="-341630" algn="just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# coding:utf-8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66700" algn="just">
              <a:lnSpc>
                <a:spcPct val="150000"/>
              </a:lnSpc>
            </a:pPr>
            <a:r>
              <a:rPr lang="en-US" sz="1600" b="0" strike="noStrike" spc="-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上面指定编码utf-8，使python能够识别中文，如果不加这个，编译Python脚本时会出现警告或者错误。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66700" algn="just"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42900" indent="-341630" algn="just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import 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sz="1600" b="0" strike="noStrike" spc="-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 导入rospy包，rospy是ROS的python客户端。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38" name="CustomShape 7"/>
          <p:cNvSpPr/>
          <p:nvPr/>
        </p:nvSpPr>
        <p:spPr>
          <a:xfrm>
            <a:off x="851760" y="1145520"/>
            <a:ext cx="10944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代码分析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254160" y="122040"/>
            <a:ext cx="6768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2480400" y="450360"/>
            <a:ext cx="19310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5.3 service in 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10525320" y="627768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42" name="CustomShape 4"/>
          <p:cNvSpPr/>
          <p:nvPr/>
        </p:nvSpPr>
        <p:spPr>
          <a:xfrm>
            <a:off x="2284200" y="1918800"/>
            <a:ext cx="105372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浪漫雅圆"/>
                <a:ea typeface="微软雅黑" panose="020B0503020204020204" charset="-122"/>
              </a:rPr>
              <a:t>1.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43" name="CustomShape 5"/>
          <p:cNvSpPr/>
          <p:nvPr/>
        </p:nvSpPr>
        <p:spPr>
          <a:xfrm>
            <a:off x="3572640" y="1658160"/>
            <a:ext cx="626616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3200" b="1" i="1" u="sng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微软雅黑" panose="020B0503020204020204" charset="-122"/>
              </a:rPr>
              <a:t>实例一：Greeting_demo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44" name="CustomShape 6"/>
          <p:cNvSpPr/>
          <p:nvPr/>
        </p:nvSpPr>
        <p:spPr>
          <a:xfrm>
            <a:off x="1047600" y="1203480"/>
            <a:ext cx="7390440" cy="3252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41630" algn="just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def client_srv():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66700" algn="just">
              <a:lnSpc>
                <a:spcPct val="150000"/>
              </a:lnSpc>
            </a:pPr>
            <a:r>
              <a:rPr lang="en-US" sz="1600" b="0" strike="noStrike" spc="-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定义客户端函数，后面我们将此函数作为主函数运行。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66700" algn="just"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42900" indent="-341630" algn="just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rospy.init_node("greetings_client")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66700" algn="just">
              <a:lnSpc>
                <a:spcPct val="150000"/>
              </a:lnSpc>
            </a:pPr>
            <a:r>
              <a:rPr lang="en-US" sz="1600" b="0" strike="noStrike" spc="-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初始化客户端节点，命名为 "greetings_client"，客户端可以不是节点，所以在demo中我们省略了这一句，当然加上也没有影响。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66700" algn="just"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42900" indent="-341630" algn="just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rospy.wait_for_service("greetings")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5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sz="1600" b="0" strike="noStrike" spc="-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等待接入服务节点。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254160" y="122040"/>
            <a:ext cx="6768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2480400" y="450360"/>
            <a:ext cx="19310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5.3 service in 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47" name="CustomShape 3"/>
          <p:cNvSpPr/>
          <p:nvPr/>
        </p:nvSpPr>
        <p:spPr>
          <a:xfrm>
            <a:off x="10525320" y="627768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48" name="CustomShape 4"/>
          <p:cNvSpPr/>
          <p:nvPr/>
        </p:nvSpPr>
        <p:spPr>
          <a:xfrm>
            <a:off x="2284200" y="1918800"/>
            <a:ext cx="105372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浪漫雅圆"/>
                <a:ea typeface="微软雅黑" panose="020B0503020204020204" charset="-122"/>
              </a:rPr>
              <a:t>1.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49" name="CustomShape 5"/>
          <p:cNvSpPr/>
          <p:nvPr/>
        </p:nvSpPr>
        <p:spPr>
          <a:xfrm>
            <a:off x="3572640" y="1658160"/>
            <a:ext cx="626616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3200" b="1" i="1" u="sng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微软雅黑" panose="020B0503020204020204" charset="-122"/>
              </a:rPr>
              <a:t>实例一：Greeting_demo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50" name="CustomShape 6"/>
          <p:cNvSpPr/>
          <p:nvPr/>
        </p:nvSpPr>
        <p:spPr>
          <a:xfrm>
            <a:off x="1033200" y="868680"/>
            <a:ext cx="8535960" cy="2553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7200" algn="just"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42900" indent="-34163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greetings_client = rospy.ServiceProxy("greetings",Greeting_demo)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66700">
              <a:lnSpc>
                <a:spcPct val="150000"/>
              </a:lnSpc>
            </a:pPr>
            <a:r>
              <a:rPr lang="en-US" sz="1600" b="0" strike="noStrike" spc="-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创建服务的处理句柄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66700"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42900" indent="-34163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resp = greetings_client("HAN",20)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66700">
              <a:lnSpc>
                <a:spcPct val="150000"/>
              </a:lnSpc>
            </a:pPr>
            <a:r>
              <a:rPr lang="en-US" sz="1600" b="0" strike="noStrike" spc="-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向server端发送请求，发送的request内容为name和age,其值分别为"HAN", 20 。注意，此处发送的request内容与service文件中定义的request部分的属性是一致的。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254160" y="122040"/>
            <a:ext cx="6768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2480400" y="450360"/>
            <a:ext cx="19310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5.3 service in 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53" name="CustomShape 3"/>
          <p:cNvSpPr/>
          <p:nvPr/>
        </p:nvSpPr>
        <p:spPr>
          <a:xfrm>
            <a:off x="10525320" y="627768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54" name="CustomShape 4"/>
          <p:cNvSpPr/>
          <p:nvPr/>
        </p:nvSpPr>
        <p:spPr>
          <a:xfrm>
            <a:off x="2284200" y="1918800"/>
            <a:ext cx="105372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浪漫雅圆"/>
                <a:ea typeface="微软雅黑" panose="020B0503020204020204" charset="-122"/>
              </a:rPr>
              <a:t>1.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55" name="CustomShape 5"/>
          <p:cNvSpPr/>
          <p:nvPr/>
        </p:nvSpPr>
        <p:spPr>
          <a:xfrm>
            <a:off x="3572640" y="1658160"/>
            <a:ext cx="626616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3200" b="1" i="1" u="sng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微软雅黑" panose="020B0503020204020204" charset="-122"/>
              </a:rPr>
              <a:t>实例一：Greeting_demo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56" name="CustomShape 6"/>
          <p:cNvSpPr/>
          <p:nvPr/>
        </p:nvSpPr>
        <p:spPr>
          <a:xfrm>
            <a:off x="892800" y="899640"/>
            <a:ext cx="8865000" cy="3648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7200" algn="just"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42900" indent="-341630" algn="just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print "Message From server:%s"%resp.response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66700" algn="just">
              <a:lnSpc>
                <a:spcPct val="15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sz="1600" b="0" strike="noStrike" spc="-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打印处理结果，注意调用response的方法，类似于从resp对象中调取response属性。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66700" algn="just"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42900" indent="-341630" algn="just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try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: 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66700" algn="just">
              <a:lnSpc>
                <a:spcPct val="15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  ……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66700" algn="just">
              <a:lnSpc>
                <a:spcPct val="15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except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 rospy.ServiceException, e: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66700" indent="266700" algn="just">
              <a:lnSpc>
                <a:spcPct val="15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print "Service call failed: %s"%e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66700" indent="266700" algn="just">
              <a:lnSpc>
                <a:spcPct val="15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sz="1600" b="0" strike="noStrike" spc="-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如果尝试运行try 服务请求失败的话，将报告异常rospy.ServiceException 。将打印Service call failed语句到终端显示。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254160" y="122040"/>
            <a:ext cx="6768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2480400" y="450360"/>
            <a:ext cx="19310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5.3 service in 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10525320" y="627768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60" name="CustomShape 4"/>
          <p:cNvSpPr/>
          <p:nvPr/>
        </p:nvSpPr>
        <p:spPr>
          <a:xfrm>
            <a:off x="2284200" y="1918800"/>
            <a:ext cx="105372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浪漫雅圆"/>
                <a:ea typeface="微软雅黑" panose="020B0503020204020204" charset="-122"/>
              </a:rPr>
              <a:t>1.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61" name="CustomShape 5"/>
          <p:cNvSpPr/>
          <p:nvPr/>
        </p:nvSpPr>
        <p:spPr>
          <a:xfrm>
            <a:off x="3572640" y="1658160"/>
            <a:ext cx="626616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3200" b="1" i="1" u="sng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微软雅黑" panose="020B0503020204020204" charset="-122"/>
              </a:rPr>
              <a:t>实例一：Greeting_demo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36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674880" y="1019880"/>
            <a:ext cx="4841640" cy="525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254160" y="122040"/>
            <a:ext cx="6768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2480400" y="450360"/>
            <a:ext cx="19310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5.3 service in 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10525320" y="627768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66" name="CustomShape 4"/>
          <p:cNvSpPr/>
          <p:nvPr/>
        </p:nvSpPr>
        <p:spPr>
          <a:xfrm>
            <a:off x="2284200" y="1918800"/>
            <a:ext cx="105372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浪漫雅圆"/>
                <a:ea typeface="微软雅黑" panose="020B0503020204020204" charset="-122"/>
              </a:rPr>
              <a:t>1.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67" name="CustomShape 5"/>
          <p:cNvSpPr/>
          <p:nvPr/>
        </p:nvSpPr>
        <p:spPr>
          <a:xfrm>
            <a:off x="3572640" y="1658160"/>
            <a:ext cx="626616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3200" b="1" i="1" u="sng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微软雅黑" panose="020B0503020204020204" charset="-122"/>
              </a:rPr>
              <a:t>实例一：Greeting_demo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68" name="CustomShape 6"/>
          <p:cNvSpPr/>
          <p:nvPr/>
        </p:nvSpPr>
        <p:spPr>
          <a:xfrm>
            <a:off x="714960" y="1036440"/>
            <a:ext cx="6299640" cy="3274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4163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子任务5 编译代码并测试结果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algn="just"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打开终端 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algn="just"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$roscore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algn="just"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打开一个新的终端，运行服务端节点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algn="just"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$rosrun service_rospy_demo server_demo.py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algn="just"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algn="just"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algn="just"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369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1272600" y="3463200"/>
            <a:ext cx="8791920" cy="806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254160" y="122040"/>
            <a:ext cx="6768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2480400" y="450360"/>
            <a:ext cx="19310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5.3 service in 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10525320" y="627768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2470680" y="5103360"/>
            <a:ext cx="3146400" cy="850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掌握用Pyhton编写服务端和客户端节点的具体实现方法，掌握相关rospy函数的用法。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1096560" y="1311840"/>
            <a:ext cx="10944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学习要求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9" name="CustomShape 6"/>
          <p:cNvSpPr/>
          <p:nvPr/>
        </p:nvSpPr>
        <p:spPr>
          <a:xfrm>
            <a:off x="5931360" y="3187800"/>
            <a:ext cx="2137320" cy="610560"/>
          </a:xfrm>
          <a:prstGeom prst="homePlate">
            <a:avLst>
              <a:gd name="adj" fmla="val 50000"/>
            </a:avLst>
          </a:prstGeom>
          <a:solidFill>
            <a:srgbClr val="73ABC4"/>
          </a:solidFill>
          <a:ln w="255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0" name="CustomShape 7"/>
          <p:cNvSpPr/>
          <p:nvPr/>
        </p:nvSpPr>
        <p:spPr>
          <a:xfrm rot="16200000">
            <a:off x="4430880" y="2642400"/>
            <a:ext cx="2137320" cy="610560"/>
          </a:xfrm>
          <a:prstGeom prst="homePlate">
            <a:avLst>
              <a:gd name="adj" fmla="val 50000"/>
            </a:avLst>
          </a:prstGeom>
          <a:solidFill>
            <a:srgbClr val="73ABC4"/>
          </a:solidFill>
          <a:ln w="255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1" name="CustomShape 8"/>
          <p:cNvSpPr/>
          <p:nvPr/>
        </p:nvSpPr>
        <p:spPr>
          <a:xfrm rot="10800000">
            <a:off x="3667670" y="4161480"/>
            <a:ext cx="2137320" cy="610560"/>
          </a:xfrm>
          <a:prstGeom prst="homePlate">
            <a:avLst>
              <a:gd name="adj" fmla="val 50000"/>
            </a:avLst>
          </a:prstGeom>
          <a:solidFill>
            <a:srgbClr val="73ABC4"/>
          </a:solidFill>
          <a:ln w="255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2" name="CustomShape 9"/>
          <p:cNvSpPr/>
          <p:nvPr/>
        </p:nvSpPr>
        <p:spPr>
          <a:xfrm rot="5400000">
            <a:off x="5346195" y="4725610"/>
            <a:ext cx="2137320" cy="610560"/>
          </a:xfrm>
          <a:prstGeom prst="homePlate">
            <a:avLst>
              <a:gd name="adj" fmla="val 50000"/>
            </a:avLst>
          </a:prstGeom>
          <a:solidFill>
            <a:srgbClr val="73ABC4"/>
          </a:solidFill>
          <a:ln w="255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3" name="CustomShape 10"/>
          <p:cNvSpPr/>
          <p:nvPr/>
        </p:nvSpPr>
        <p:spPr>
          <a:xfrm>
            <a:off x="1886760" y="2886840"/>
            <a:ext cx="3122280" cy="606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  </a:t>
            </a:r>
            <a:r>
              <a:rPr lang="en-US" sz="16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掌握ROS服务（service）通信的基本原理和实现方法。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4" name="CustomShape 11"/>
          <p:cNvSpPr/>
          <p:nvPr/>
        </p:nvSpPr>
        <p:spPr>
          <a:xfrm>
            <a:off x="6009480" y="1972800"/>
            <a:ext cx="3122280" cy="1092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</a:t>
            </a:r>
            <a:r>
              <a:rPr lang="en-US" sz="16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通过两个实例，掌握实现服务的一般步骤和相关配置操作，学习ROS关于服务的相关命令。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5" name="CustomShape 12"/>
          <p:cNvSpPr/>
          <p:nvPr/>
        </p:nvSpPr>
        <p:spPr>
          <a:xfrm>
            <a:off x="6949440" y="3995640"/>
            <a:ext cx="3122280" cy="1124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掌握rospy中获取当前时间，睡眠，以及速率的函数方法。了解ROS异常。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254160" y="122040"/>
            <a:ext cx="6768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2480400" y="450360"/>
            <a:ext cx="19310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5.3 service in 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10525320" y="627768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73" name="CustomShape 4"/>
          <p:cNvSpPr/>
          <p:nvPr/>
        </p:nvSpPr>
        <p:spPr>
          <a:xfrm>
            <a:off x="2284200" y="1918800"/>
            <a:ext cx="105372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浪漫雅圆"/>
                <a:ea typeface="微软雅黑" panose="020B0503020204020204" charset="-122"/>
              </a:rPr>
              <a:t>1.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74" name="CustomShape 5"/>
          <p:cNvSpPr/>
          <p:nvPr/>
        </p:nvSpPr>
        <p:spPr>
          <a:xfrm>
            <a:off x="3572640" y="1658160"/>
            <a:ext cx="626616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3200" b="1" i="1" u="sng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微软雅黑" panose="020B0503020204020204" charset="-122"/>
              </a:rPr>
              <a:t>实例一：Greeting_demo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75" name="CustomShape 6"/>
          <p:cNvSpPr/>
          <p:nvPr/>
        </p:nvSpPr>
        <p:spPr>
          <a:xfrm>
            <a:off x="698040" y="1093320"/>
            <a:ext cx="6299640" cy="2040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4163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子任务5 编译代码并测试结果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      再打开一个新的终端，启动客户端节点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algn="just"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$ rosrun service_rospy_demo client_demo.py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algn="just"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algn="just"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376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223640" y="2717280"/>
            <a:ext cx="7642800" cy="1813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4183920" y="2270880"/>
            <a:ext cx="3709440" cy="1552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9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谢    谢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526200" y="1829520"/>
            <a:ext cx="5331240" cy="3286440"/>
          </a:xfrm>
          <a:custGeom>
            <a:avLst/>
            <a:gdLst/>
            <a:ahLst/>
            <a:cxnLst/>
            <a:rect l="l" t="t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7" name="CustomShape 2"/>
          <p:cNvSpPr/>
          <p:nvPr/>
        </p:nvSpPr>
        <p:spPr>
          <a:xfrm>
            <a:off x="254160" y="122040"/>
            <a:ext cx="6768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2480400" y="450360"/>
            <a:ext cx="19310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5.3 service in 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0525320" y="627768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4559760" y="2464920"/>
            <a:ext cx="329976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5.3 service in 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5658480" y="3119040"/>
            <a:ext cx="10944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背景知识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54160" y="122040"/>
            <a:ext cx="676800" cy="576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2480400" y="450360"/>
            <a:ext cx="19310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5.3 service in 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10525320" y="627768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3109680" y="5069160"/>
            <a:ext cx="605340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sevice服务通信机制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1012320" y="2560320"/>
            <a:ext cx="2920680" cy="1213920"/>
          </a:xfrm>
          <a:prstGeom prst="flowChartAlternateProcess">
            <a:avLst/>
          </a:prstGeom>
          <a:solidFill>
            <a:srgbClr val="73ABC4"/>
          </a:solidFill>
          <a:ln w="25560">
            <a:solidFill>
              <a:srgbClr val="4C93B3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客户端client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7" name="CustomShape 6"/>
          <p:cNvSpPr/>
          <p:nvPr/>
        </p:nvSpPr>
        <p:spPr>
          <a:xfrm>
            <a:off x="8409960" y="2560320"/>
            <a:ext cx="2920680" cy="1213920"/>
          </a:xfrm>
          <a:prstGeom prst="flowChartAlternateProcess">
            <a:avLst/>
          </a:prstGeom>
          <a:solidFill>
            <a:srgbClr val="73ABC4"/>
          </a:solidFill>
          <a:ln w="25560">
            <a:solidFill>
              <a:srgbClr val="4C93B3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服务端server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8" name="CustomShape 7"/>
          <p:cNvSpPr/>
          <p:nvPr/>
        </p:nvSpPr>
        <p:spPr>
          <a:xfrm>
            <a:off x="3996720" y="2884680"/>
            <a:ext cx="4324680" cy="27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C93B3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9" name="CustomShape 8"/>
          <p:cNvSpPr/>
          <p:nvPr/>
        </p:nvSpPr>
        <p:spPr>
          <a:xfrm flipH="1" flipV="1">
            <a:off x="3908160" y="3469320"/>
            <a:ext cx="4498200" cy="13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C93B3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0" name="CustomShape 9"/>
          <p:cNvSpPr/>
          <p:nvPr/>
        </p:nvSpPr>
        <p:spPr>
          <a:xfrm>
            <a:off x="4973400" y="2112120"/>
            <a:ext cx="2371680" cy="577800"/>
          </a:xfrm>
          <a:prstGeom prst="rect">
            <a:avLst/>
          </a:prstGeom>
          <a:solidFill>
            <a:srgbClr val="73ABC4"/>
          </a:solidFill>
          <a:ln w="25560">
            <a:solidFill>
              <a:srgbClr val="4C93B3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request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1" name="CustomShape 10"/>
          <p:cNvSpPr/>
          <p:nvPr/>
        </p:nvSpPr>
        <p:spPr>
          <a:xfrm>
            <a:off x="4974120" y="3775680"/>
            <a:ext cx="2371680" cy="577800"/>
          </a:xfrm>
          <a:prstGeom prst="rect">
            <a:avLst/>
          </a:prstGeom>
          <a:solidFill>
            <a:srgbClr val="73ABC4"/>
          </a:solidFill>
          <a:ln w="25560">
            <a:solidFill>
              <a:srgbClr val="4C93B3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response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254160" y="122040"/>
            <a:ext cx="6768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2480400" y="450360"/>
            <a:ext cx="19310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5.3 service in 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10525320" y="627768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838800" y="851400"/>
            <a:ext cx="9550800" cy="2497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2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时间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42900" indent="-341630"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获取当前时间：rospy.Time.now(), rospy.get_rostime()，rospy.get_time()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42900" indent="-341630"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睡眠：rospy.sleep(duration)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42900" indent="-341630"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速率：rospy.Rate(hz)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      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254160" y="122040"/>
            <a:ext cx="6768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480400" y="450360"/>
            <a:ext cx="19310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5.3 service in 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10525320" y="627768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849600" y="787320"/>
            <a:ext cx="9550800" cy="5301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2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异常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42900" indent="-341630"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ROSException，ROS</a:t>
            </a:r>
            <a:r>
              <a:rPr lang="en-US" sz="1800" b="0" strike="noStrike" spc="-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客户端基本异常类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42900" indent="-341630"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ROSSerializationException，</a:t>
            </a:r>
            <a:r>
              <a:rPr lang="en-US" sz="1800" b="0" strike="noStrike" spc="-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信息序列化的错误异常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42900" indent="-341630"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ROSInitException，</a:t>
            </a:r>
            <a:r>
              <a:rPr lang="en-US" sz="1800" b="0" strike="noStrike" spc="-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初始化ROS状态的错误异常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42900" indent="-341630"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ROSInterruptException，</a:t>
            </a:r>
            <a:r>
              <a:rPr lang="en-US" sz="1800" b="0" strike="noStrike" spc="-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操作中断的错误异常，经常在 rospy.sleep() and rospy.Rate 中用到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42900" indent="-341630"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ROSInternalException，</a:t>
            </a:r>
            <a:r>
              <a:rPr lang="en-US" sz="1800" b="0" strike="noStrike" spc="-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rospy内部错误的异常 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42900" indent="-341630"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ServiceException，</a:t>
            </a:r>
            <a:r>
              <a:rPr lang="en-US" sz="1800" b="0" strike="noStrike" spc="-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ROS服务通讯相关错误的异常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2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       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526200" y="1829520"/>
            <a:ext cx="5331240" cy="3286440"/>
          </a:xfrm>
          <a:custGeom>
            <a:avLst/>
            <a:gdLst/>
            <a:ahLst/>
            <a:cxnLst/>
            <a:rect l="l" t="t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1" name="CustomShape 2"/>
          <p:cNvSpPr/>
          <p:nvPr/>
        </p:nvSpPr>
        <p:spPr>
          <a:xfrm>
            <a:off x="254160" y="122040"/>
            <a:ext cx="6768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480400" y="450360"/>
            <a:ext cx="19310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5.3 service in 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10525320" y="627768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559760" y="2464920"/>
            <a:ext cx="329976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5.3 service in rospy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975200" y="3119040"/>
            <a:ext cx="24613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service的Python实现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6784</Words>
  <Application>WPS 演示</Application>
  <PresentationFormat/>
  <Paragraphs>657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4" baseType="lpstr">
      <vt:lpstr>Arial</vt:lpstr>
      <vt:lpstr>宋体</vt:lpstr>
      <vt:lpstr>Wingdings</vt:lpstr>
      <vt:lpstr>Arial</vt:lpstr>
      <vt:lpstr>Symbol</vt:lpstr>
      <vt:lpstr>Times New Roman</vt:lpstr>
      <vt:lpstr>微软雅黑</vt:lpstr>
      <vt:lpstr>Arial Unicode MS</vt:lpstr>
      <vt:lpstr>浪漫雅圆</vt:lpstr>
      <vt:lpstr>DejaVu Sans</vt:lpstr>
      <vt:lpstr>Segoe Print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1414295702</cp:lastModifiedBy>
  <cp:revision>409</cp:revision>
  <dcterms:created xsi:type="dcterms:W3CDTF">2017-08-03T09:01:00Z</dcterms:created>
  <dcterms:modified xsi:type="dcterms:W3CDTF">2018-07-31T02:02:34Z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2052-10.1.0.7400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自定义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41</vt:i4>
  </property>
</Properties>
</file>