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7AB"/>
    <a:srgbClr val="F9680D"/>
    <a:srgbClr val="4C9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05469-9AD7-4FE8-B4A1-A0AA751711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B818C-0242-47D2-A9B4-93BB15A40D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727-BB17-4C30-8209-0FB55A7E5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549-2396-4600-A85D-39B75481BD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727-BB17-4C30-8209-0FB55A7E5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549-2396-4600-A85D-39B75481BD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727-BB17-4C30-8209-0FB55A7E5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549-2396-4600-A85D-39B75481BD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727-BB17-4C30-8209-0FB55A7E5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549-2396-4600-A85D-39B75481BD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727-BB17-4C30-8209-0FB55A7E5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549-2396-4600-A85D-39B75481BD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727-BB17-4C30-8209-0FB55A7E5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549-2396-4600-A85D-39B75481BD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727-BB17-4C30-8209-0FB55A7E5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549-2396-4600-A85D-39B75481BD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727-BB17-4C30-8209-0FB55A7E5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549-2396-4600-A85D-39B75481BD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727-BB17-4C30-8209-0FB55A7E5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549-2396-4600-A85D-39B75481BD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727-BB17-4C30-8209-0FB55A7E5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549-2396-4600-A85D-39B75481BD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7727-BB17-4C30-8209-0FB55A7E5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549-2396-4600-A85D-39B75481BD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7727-BB17-4C30-8209-0FB55A7E5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5549-2396-4600-A85D-39B75481BD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0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3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4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6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8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9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0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1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3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4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95287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sz="4800" b="1">
              <a:solidFill>
                <a:srgbClr val="354E65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86660" y="4658360"/>
            <a:ext cx="5013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54E65"/>
                </a:solidFill>
                <a:latin typeface="微软雅黑" panose="020B0503020204020204" charset="-122"/>
              </a:rPr>
              <a:t>----</a:t>
            </a:r>
            <a:r>
              <a:rPr lang="en-US" altLang="zh-CN" sz="4400" b="1" dirty="0" err="1">
                <a:solidFill>
                  <a:srgbClr val="354E65"/>
                </a:solidFill>
                <a:latin typeface="微软雅黑" panose="020B0503020204020204" charset="-122"/>
              </a:rPr>
              <a:t>rospy</a:t>
            </a:r>
            <a:r>
              <a:rPr lang="zh-CN" altLang="en-US" sz="4400" b="1" dirty="0">
                <a:solidFill>
                  <a:srgbClr val="354E65"/>
                </a:solidFill>
                <a:latin typeface="微软雅黑" panose="020B0503020204020204" charset="-122"/>
              </a:rPr>
              <a:t>高级用法</a:t>
            </a:r>
            <a:endParaRPr lang="en-US" altLang="zh-CN" sz="4400" b="1" dirty="0">
              <a:solidFill>
                <a:srgbClr val="354E65"/>
              </a:solidFill>
              <a:latin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354E65"/>
                </a:solidFill>
              </a:rPr>
              <a:t>主讲教师：龚杰</a:t>
            </a:r>
            <a:endParaRPr lang="en-US" altLang="zh-CN" sz="3200">
              <a:solidFill>
                <a:srgbClr val="354E65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使用参数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1505" y="898525"/>
            <a:ext cx="2856230" cy="637540"/>
          </a:xfrm>
        </p:spPr>
        <p:txBody>
          <a:bodyPr/>
          <a:lstStyle/>
          <a:p>
            <a:pPr algn="ctr"/>
            <a:r>
              <a:rPr lang="zh-CN" altLang="en-US" sz="2000" b="0" dirty="0" smtClean="0"/>
              <a:t>编写参数运用实例</a:t>
            </a:r>
            <a:endParaRPr lang="zh-CN" altLang="en-US" sz="2000" b="0" dirty="0"/>
          </a:p>
        </p:txBody>
      </p:sp>
      <p:sp>
        <p:nvSpPr>
          <p:cNvPr id="9" name="文本框 8"/>
          <p:cNvSpPr txBox="1"/>
          <p:nvPr/>
        </p:nvSpPr>
        <p:spPr>
          <a:xfrm>
            <a:off x="1055565" y="1452072"/>
            <a:ext cx="781343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提供的接口，运用设置参数，打印参数以及删除参数的方法，并最终打印出参数信息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使用参数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3339" y="1057333"/>
            <a:ext cx="6096000" cy="13220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建立一个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param_demo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package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将上述代码命名为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param_demo.py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script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目录下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1" t="18258" r="18797" b="19507"/>
          <a:stretch>
            <a:fillRect/>
          </a:stretch>
        </p:blipFill>
        <p:spPr>
          <a:xfrm>
            <a:off x="6287770" y="1009015"/>
            <a:ext cx="4971415" cy="5243195"/>
          </a:xfr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使用参数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03" y="2023915"/>
            <a:ext cx="6896100" cy="413385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100602" y="9635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/>
              <a:t>运行</a:t>
            </a:r>
            <a:r>
              <a:rPr lang="en-US" altLang="zh-CN" sz="1800" dirty="0" smtClean="0"/>
              <a:t>param_demo.py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Rosrun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param_demo</a:t>
            </a:r>
            <a:r>
              <a:rPr lang="en-US" altLang="zh-CN" sz="1800" dirty="0" smtClean="0"/>
              <a:t> param_demo.py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使用日志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93097" y="2810202"/>
            <a:ext cx="10515600" cy="1325563"/>
          </a:xfrm>
        </p:spPr>
        <p:txBody>
          <a:bodyPr/>
          <a:lstStyle/>
          <a:p>
            <a:pPr algn="ctr"/>
            <a:r>
              <a:rPr lang="zh-CN" altLang="en-US" sz="3200" b="0" dirty="0">
                <a:solidFill>
                  <a:srgbClr val="3987A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日志的使用</a:t>
            </a:r>
            <a:br>
              <a:rPr lang="en-US" altLang="zh-CN" dirty="0">
                <a:solidFill>
                  <a:srgbClr val="000000"/>
                </a:solidFill>
              </a:rPr>
            </a:b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90" name="CustomShape 1"/>
          <p:cNvSpPr/>
          <p:nvPr/>
        </p:nvSpPr>
        <p:spPr>
          <a:xfrm>
            <a:off x="3493815" y="1905085"/>
            <a:ext cx="5331960" cy="3287160"/>
          </a:xfrm>
          <a:custGeom>
            <a:avLst/>
            <a:gdLst/>
            <a:ahLst/>
            <a:cxnLst/>
            <a:rect l="l" t="t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custDataLst>
      <p:tags r:id="rId2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使用日志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974725" y="995045"/>
            <a:ext cx="4716145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介绍日志级别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介绍日志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介绍日志使用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使用日志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87070" y="920115"/>
            <a:ext cx="1748155" cy="515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日志级别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1230" y="1489181"/>
            <a:ext cx="9127672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日志按严重程度，分为：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DEBUG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INFO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WARN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ERROR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FATAL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DEBUG</a:t>
            </a:r>
            <a:r>
              <a:rPr lang="zh-CN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（调试）</a:t>
            </a:r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, </a:t>
            </a:r>
            <a:r>
              <a:rPr lang="zh-CN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您永远不需要查看系统是否正常工作的信息。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实例：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“收到来自来电者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的主题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的消息”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“发送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个字节的套接字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”。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INFO(</a:t>
            </a:r>
            <a:r>
              <a:rPr lang="zh-CN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</a:t>
            </a:r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,</a:t>
            </a:r>
            <a:r>
              <a:rPr lang="zh-CN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少量的信息，可能是有用的用户。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实例：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“节点初始化”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“在主题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上的广告与消息类型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“新订阅的主题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使用日志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4180" y="1094080"/>
            <a:ext cx="9127672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WARN</a:t>
            </a:r>
            <a:r>
              <a:rPr lang="zh-CN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（警告）</a:t>
            </a:r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, </a:t>
            </a:r>
            <a:r>
              <a:rPr lang="zh-CN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用户可能会发现报警，并可能会影响应用程序的输出，但是该系统的预期工作的一部分。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实例：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“无法从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中加载配置文件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。使用默认值。”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ERROR</a:t>
            </a:r>
            <a:r>
              <a:rPr lang="zh-CN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（错误）， 一些严重的，已经错了的信息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。实例：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“没有收到关于主题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的更新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秒。直到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继续广播停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止机器人。”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“在转换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中接收到的意外的南值……”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FATAL</a:t>
            </a:r>
            <a:r>
              <a:rPr lang="zh-CN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（致命），事情发生了不可恢复的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。实例：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“电机着火了！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使用日志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89940" y="784860"/>
            <a:ext cx="1522095" cy="713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日志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8285" y="1471930"/>
            <a:ext cx="5490210" cy="283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有几个函数，可以写入日志的：</a:t>
            </a:r>
            <a:endParaRPr lang="zh-CN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</a:rPr>
              <a:t>rospy.logdebug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msg</a:t>
            </a:r>
            <a:r>
              <a:rPr lang="en-US" altLang="zh-CN" dirty="0">
                <a:solidFill>
                  <a:srgbClr val="000000"/>
                </a:solidFill>
              </a:rPr>
              <a:t>, *</a:t>
            </a:r>
            <a:r>
              <a:rPr lang="en-US" altLang="zh-CN" dirty="0" err="1">
                <a:solidFill>
                  <a:srgbClr val="000000"/>
                </a:solidFill>
              </a:rPr>
              <a:t>args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zh-CN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</a:rPr>
              <a:t>rospy.logwarn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msg</a:t>
            </a:r>
            <a:r>
              <a:rPr lang="en-US" altLang="zh-CN" dirty="0">
                <a:solidFill>
                  <a:srgbClr val="000000"/>
                </a:solidFill>
              </a:rPr>
              <a:t>, *</a:t>
            </a:r>
            <a:r>
              <a:rPr lang="en-US" altLang="zh-CN" dirty="0" err="1">
                <a:solidFill>
                  <a:srgbClr val="000000"/>
                </a:solidFill>
              </a:rPr>
              <a:t>args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zh-CN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</a:rPr>
              <a:t>rospy.loginfo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msg</a:t>
            </a:r>
            <a:r>
              <a:rPr lang="en-US" altLang="zh-CN" dirty="0">
                <a:solidFill>
                  <a:srgbClr val="000000"/>
                </a:solidFill>
              </a:rPr>
              <a:t>, *</a:t>
            </a:r>
            <a:r>
              <a:rPr lang="en-US" altLang="zh-CN" dirty="0" err="1">
                <a:solidFill>
                  <a:srgbClr val="000000"/>
                </a:solidFill>
              </a:rPr>
              <a:t>args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zh-CN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</a:rPr>
              <a:t>rospy.logerr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msg</a:t>
            </a:r>
            <a:r>
              <a:rPr lang="en-US" altLang="zh-CN" dirty="0">
                <a:solidFill>
                  <a:srgbClr val="000000"/>
                </a:solidFill>
              </a:rPr>
              <a:t>, *</a:t>
            </a:r>
            <a:r>
              <a:rPr lang="en-US" altLang="zh-CN" dirty="0" err="1">
                <a:solidFill>
                  <a:srgbClr val="000000"/>
                </a:solidFill>
              </a:rPr>
              <a:t>args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zh-CN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</a:rPr>
              <a:t>rospy.logfatal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msg</a:t>
            </a:r>
            <a:r>
              <a:rPr lang="en-US" altLang="zh-CN" dirty="0">
                <a:solidFill>
                  <a:srgbClr val="000000"/>
                </a:solidFill>
              </a:rPr>
              <a:t>, *</a:t>
            </a:r>
            <a:r>
              <a:rPr lang="en-US" altLang="zh-CN" dirty="0" err="1">
                <a:solidFill>
                  <a:srgbClr val="000000"/>
                </a:solidFill>
              </a:rPr>
              <a:t>args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zh-CN" sz="1600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zh-CN" dirty="0">
                <a:solidFill>
                  <a:srgbClr val="FF0000"/>
                </a:solidFill>
              </a:rPr>
              <a:t>这些函数跟日志等级是一对一对应的</a:t>
            </a:r>
            <a:endParaRPr lang="zh-CN" altLang="zh-CN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使用日志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8085" y="1404620"/>
            <a:ext cx="1002220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</a:t>
            </a:r>
            <a:endParaRPr lang="zh-CN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节点完全初始化前，信息将不会出现在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rosout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话题，所以你可能看不到最初的消息。</a:t>
            </a:r>
            <a:endParaRPr lang="zh-CN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当你看到一个消息输出在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stdout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，不在“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rosout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”，很可能是初始化未完成，或者你忘记调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rospy.init_node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节点日志文件一般位于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ROS_ROOT/log or ~/.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/log,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你可以可以通过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ROS_LOG_DIR 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环境变量来更改它</a:t>
            </a:r>
            <a:endParaRPr lang="zh-CN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如果你想看到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DEBUG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信息，可以在初始化节点如：</a:t>
            </a:r>
            <a:endParaRPr lang="zh-CN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rospy.init_node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my_node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',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log_level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rospy.DEBUG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rospy.log*()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函数可以输入格式化的字符串内容，如：</a:t>
            </a:r>
            <a:endParaRPr lang="zh-CN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rospy.logerr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("%s returned the invalid value %s",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other_name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other_value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25475" y="735330"/>
            <a:ext cx="1522095" cy="713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日志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使用时间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73670" y="23245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0" dirty="0" smtClean="0">
                <a:solidFill>
                  <a:srgbClr val="3987AB"/>
                </a:solidFill>
              </a:rPr>
              <a:t>时间的使用</a:t>
            </a:r>
            <a:endParaRPr lang="zh-CN" altLang="en-US" sz="3200" b="0" dirty="0" smtClean="0">
              <a:solidFill>
                <a:srgbClr val="3987AB"/>
              </a:solidFill>
            </a:endParaRPr>
          </a:p>
        </p:txBody>
      </p:sp>
      <p:sp>
        <p:nvSpPr>
          <p:cNvPr id="390" name="CustomShape 1"/>
          <p:cNvSpPr/>
          <p:nvPr/>
        </p:nvSpPr>
        <p:spPr>
          <a:xfrm>
            <a:off x="3526200" y="1829520"/>
            <a:ext cx="5331960" cy="3287160"/>
          </a:xfrm>
          <a:custGeom>
            <a:avLst/>
            <a:gdLst/>
            <a:ahLst/>
            <a:cxnLst/>
            <a:rect l="l" t="t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custDataLst>
      <p:tags r:id="rId2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185" y="1242060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</a:rPr>
              <a:t>Rospy</a:t>
            </a:r>
            <a:r>
              <a:rPr lang="zh-CN" altLang="en-US" sz="2400" dirty="0">
                <a:solidFill>
                  <a:srgbClr val="000000"/>
                </a:solidFill>
              </a:rPr>
              <a:t>高级用法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20" name=" 220"/>
          <p:cNvSpPr/>
          <p:nvPr/>
        </p:nvSpPr>
        <p:spPr>
          <a:xfrm>
            <a:off x="1896110" y="1934845"/>
            <a:ext cx="213296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5545" y="1951474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5.2.1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" name=" 220"/>
          <p:cNvSpPr/>
          <p:nvPr/>
        </p:nvSpPr>
        <p:spPr>
          <a:xfrm>
            <a:off x="1898650" y="2524125"/>
            <a:ext cx="223202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8085" y="2540754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5.2.2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4" name=" 220"/>
          <p:cNvSpPr/>
          <p:nvPr/>
        </p:nvSpPr>
        <p:spPr>
          <a:xfrm>
            <a:off x="1898650" y="3101975"/>
            <a:ext cx="223266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88085" y="3118604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5.2.3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96110" y="19640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参数的使用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98650" y="2553335"/>
            <a:ext cx="245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日志的使用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98650" y="3131185"/>
            <a:ext cx="252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时间的使用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使用时间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350010" y="1280795"/>
            <a:ext cx="10009505" cy="3562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具有内置的时间和持续的原始类型</a:t>
            </a:r>
            <a:endParaRPr lang="zh-CN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rospy.Time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rospy.Duration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是一个特定的时刻（如“今天下午”）而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Duration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是持续一段时间（如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小时）。持续时间可以是负的。</a:t>
            </a:r>
            <a:endParaRPr lang="zh-CN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时间和持续时间有相同的表现形式：</a:t>
            </a:r>
            <a:endParaRPr lang="zh-CN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int32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secs</a:t>
            </a:r>
            <a:endParaRPr lang="zh-CN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int32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nsecs</a:t>
            </a:r>
            <a:endParaRPr lang="zh-CN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有能力为节点设置一个模拟时钟。不必使用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time.time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模块，而是使用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的时间函数来获取当前时间</a:t>
            </a:r>
            <a:endParaRPr lang="zh-CN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0580" y="829945"/>
            <a:ext cx="499618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 and Duration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（时间和持续时间）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使用时间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81685" y="770890"/>
            <a:ext cx="2022475" cy="478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获取当前时间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7478" y="1275762"/>
            <a:ext cx="9127672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获取当前时间：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rospy.Time.now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rospy.get_rostime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两个是相同的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now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rospy.get_rostime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rospy.loginfo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("Current time %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%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now.secs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now.nsecs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获取当前时间：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rospy.get_time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，获取浮点值的秒数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seconds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rospy.get_time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sz="2800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使用时间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06120" y="859790"/>
            <a:ext cx="1833880" cy="478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0315" y="1497965"/>
            <a:ext cx="102666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使用模拟时钟的时间，直到在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/clock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上收到第一条消息，否则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get_rostime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会得到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值。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值意味客户端还不知道时间，需要区别对待，循环获取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get_rostime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直到非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使用时间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876935" y="868680"/>
            <a:ext cx="1757680" cy="467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创建时间实例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0960" y="1430655"/>
            <a:ext cx="97110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rospy.Time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=0,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nsecs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epoch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rospy.Time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#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nsecs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t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rospy.Time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(10) #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t.secs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=10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t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rospy.Time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(12345, 6789)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rospy.Time.from_sec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float_secs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t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rospy.Time.from_sec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(123456.789)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使用时间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55650" y="567690"/>
            <a:ext cx="3500755" cy="1052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转换时间和持续时间实例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29591" y="1493195"/>
            <a:ext cx="9127672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时间和持续时间的情况下可以转换为秒以及纳秒，便于非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库使用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t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rospy.Time.from_sec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time.time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seconds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t.to_sec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#floating point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nanoseconds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t.to_nsec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d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rospy.Duration.from_sec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(60.1) # a minute and change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seconds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d.to_sec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#floating point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nanoseconds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d.to_nsec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sz="2800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使用时间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909320" y="783590"/>
            <a:ext cx="314261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时间和持续时间算术运算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68961" y="1415579"/>
            <a:ext cx="9127672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像其他原始类型一样，您可以执行时间和持续时间的算术运算。例如：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1 hour + 1 hour = 2 hours (duration + duration = duration)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2 hours - 1 hour = 1 hour (duration - duration = duration)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Today + 1 day = tomorrow (time + duration = time)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Today - tomorrow = -1 day (time - time = duration)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Today + tomorrow = error (time + time is undefined)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sz="2800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使用时间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64185" y="788670"/>
            <a:ext cx="5254625" cy="74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Sleeping and Rates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（睡眠和速率）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5475" y="2598995"/>
            <a:ext cx="9127672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2800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5405" y="1530350"/>
            <a:ext cx="91313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rospy.sleep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(duration)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duration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可以是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rospy.Duration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或秒。会睡眠指定的时间。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# sleep for 10 seconds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rospy.sleep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(10.)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# sleep for duration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d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rospy.Duration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(10, 0)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rospy.sleep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(d)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rospy.sleep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如果出现错误，会抛出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rospy.ROSInterruptException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使用时间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51155" y="833120"/>
            <a:ext cx="5063490" cy="449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Sleeping and Rates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（睡眠和速率）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65609" y="1352252"/>
            <a:ext cx="10150421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rospy.Rate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hz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，可以保持一定的速率来进行循环。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r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rospy.Rate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(10) # 10hz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while not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rospy.is_shutdown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():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pub.publish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("hello")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r.sleep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Rate.sleep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出现错误，抛出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rospy.ROSInterruptException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rospy.sleep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(duration)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duration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可以是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rospy.Duration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或秒。会指定睡眠的时间。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# sleep for 10 seconds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rospy.sleep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(10.)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# sleep for duration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d 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rospy.Duration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(10, 0)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rospy.sleep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(d)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rospy.sleep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如果出现错误，会抛出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rospy.ROSInterruptException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sz="2800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使用时间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48665" y="855345"/>
            <a:ext cx="1261110" cy="467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Timer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2963" y="1314458"/>
            <a:ext cx="9127672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函数定义：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rospy.Timer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(period, callback,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oneshot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=False)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，实现方便定期调用回调函数。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period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，调用回调函数的时间间隔，如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rospy.Duration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(0.1)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秒。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callback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，定义回调函数，会传递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TimerEvent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oneshot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，定时器，是否执行多次。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即一直执行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使用时间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4909" y="1400421"/>
            <a:ext cx="9127672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实例：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def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my_callback</a:t>
            </a:r>
            <a:r>
              <a:rPr lang="en-US" altLang="zh-CN" dirty="0">
                <a:solidFill>
                  <a:srgbClr val="000000"/>
                </a:solidFill>
              </a:rPr>
              <a:t>(event):</a:t>
            </a:r>
            <a:endParaRPr lang="zh-CN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   print 'Timer called at ' + </a:t>
            </a:r>
            <a:r>
              <a:rPr lang="en-US" altLang="zh-CN" dirty="0" err="1">
                <a:solidFill>
                  <a:srgbClr val="000000"/>
                </a:solidFill>
              </a:rPr>
              <a:t>str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event.current_real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zh-CN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rospy.Timer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rospy.Duration</a:t>
            </a:r>
            <a:r>
              <a:rPr lang="en-US" altLang="zh-CN" dirty="0">
                <a:solidFill>
                  <a:srgbClr val="000000"/>
                </a:solidFill>
              </a:rPr>
              <a:t>(2), </a:t>
            </a:r>
            <a:r>
              <a:rPr lang="en-US" altLang="zh-CN" dirty="0" err="1">
                <a:solidFill>
                  <a:srgbClr val="000000"/>
                </a:solidFill>
              </a:rPr>
              <a:t>my_callback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Timer</a:t>
            </a:r>
            <a:r>
              <a:rPr lang="zh-CN" altLang="zh-CN" dirty="0">
                <a:solidFill>
                  <a:srgbClr val="000000"/>
                </a:solidFill>
              </a:rPr>
              <a:t>实例会每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zh-CN" dirty="0">
                <a:solidFill>
                  <a:srgbClr val="000000"/>
                </a:solidFill>
              </a:rPr>
              <a:t>秒调用</a:t>
            </a:r>
            <a:r>
              <a:rPr lang="en-US" altLang="zh-CN" dirty="0" err="1">
                <a:solidFill>
                  <a:srgbClr val="000000"/>
                </a:solidFill>
              </a:rPr>
              <a:t>my_callback</a:t>
            </a:r>
            <a:endParaRPr lang="zh-CN" altLang="zh-CN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739775" y="846455"/>
            <a:ext cx="1261110" cy="467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Timer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使用参数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34085" y="24531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0" dirty="0">
                <a:solidFill>
                  <a:srgbClr val="3987AB"/>
                </a:solidFill>
                <a:sym typeface="+mn-ea"/>
              </a:rPr>
              <a:t>参数的使用</a:t>
            </a:r>
            <a:endParaRPr lang="zh-CN" altLang="en-US" sz="3200" b="0" dirty="0">
              <a:solidFill>
                <a:srgbClr val="3987AB"/>
              </a:solidFill>
              <a:sym typeface="+mn-ea"/>
            </a:endParaRPr>
          </a:p>
        </p:txBody>
      </p:sp>
      <p:sp>
        <p:nvSpPr>
          <p:cNvPr id="390" name="CustomShape 1"/>
          <p:cNvSpPr/>
          <p:nvPr/>
        </p:nvSpPr>
        <p:spPr>
          <a:xfrm>
            <a:off x="3526200" y="1829520"/>
            <a:ext cx="5331960" cy="3287160"/>
          </a:xfrm>
          <a:custGeom>
            <a:avLst/>
            <a:gdLst/>
            <a:ahLst/>
            <a:cxnLst/>
            <a:rect l="l" t="t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custDataLst>
      <p:tags r:id="rId2"/>
    </p:custData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使用时间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4864" y="1000371"/>
            <a:ext cx="9127672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TimerEvent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实例包含如下字段：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last_expected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，上一个触发回调函数应该发生的时间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last_real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，上一个触发回调函数实际发生的时间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current_expected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，当前触发回调函数应该发生的时间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current_real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，当前触发回调函数实际发生的时间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last_duration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，上一个触发回调函数发生时间间隔（结束时间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开始时间）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shutdown()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关闭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页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2540"/>
            <a:ext cx="12181840" cy="6857365"/>
          </a:xfrm>
          <a:prstGeom prst="rect">
            <a:avLst/>
          </a:prstGeom>
        </p:spPr>
      </p:pic>
      <p:sp>
        <p:nvSpPr>
          <p:cNvPr id="534" name="CustomShape 1"/>
          <p:cNvSpPr/>
          <p:nvPr/>
        </p:nvSpPr>
        <p:spPr>
          <a:xfrm>
            <a:off x="4183920" y="2270880"/>
            <a:ext cx="371016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谢    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使用参数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1014095" y="347980"/>
            <a:ext cx="9187815" cy="314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</a:rPr>
              <a:t>介绍参数类型</a:t>
            </a: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介绍如何获取参数，设置参数，删除参数</a:t>
            </a: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介绍解释参数</a:t>
            </a: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介绍搜索参数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使用参数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101056" y="376646"/>
            <a:ext cx="2982686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参数类型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9251" y="1464219"/>
            <a:ext cx="9127672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可使用整数，浮点数，字符串，布尔值，列表，字典等作为参数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字典有额外的意义，可当作命名空间使用。可以这样设置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/gains/P = 1.0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/gains/I = 2.0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/gains/D = 3.0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可以获取输出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/gains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{'P': 1.0, 'I': 2.0, 'D': 3.0}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使用参数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71525" y="669925"/>
            <a:ext cx="1672590" cy="873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操作参数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7930" y="1443990"/>
            <a:ext cx="101631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  </a:t>
            </a:r>
            <a:r>
              <a:rPr lang="zh-CN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获取参数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rospy.get_param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param_name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获取全局参数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rospy.get_param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('/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global_param_name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获取目前命名空间的参数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rospy.get_param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param_name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获取私有命名空间参数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rospy.get_param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('~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private_param_name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获取参数，如果没，使用默认值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rospy.get_param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('foo', '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default_value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使用参数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8940" y="1004357"/>
            <a:ext cx="11397343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  </a:t>
            </a:r>
            <a:r>
              <a:rPr lang="zh-CN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设置参数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，使用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rospy.set_param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param_name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param_value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rospy.set_param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some_numbers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', [1., 2., 3., 4.])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rospy.set_param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('truth', True)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rospy.set_param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('~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private_bar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', 1+2)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3,  </a:t>
            </a:r>
            <a:r>
              <a:rPr lang="zh-CN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删除参数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，使用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rospy.delete_param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param_name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rospy.delete_param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to_delete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')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4,  </a:t>
            </a:r>
            <a:r>
              <a:rPr lang="zh-CN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判断参数是否存在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，使用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rospy.has_param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param_name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if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rospy.has_param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to_delete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'):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rospy.delete_param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to_delete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')</a:t>
            </a:r>
            <a:endParaRPr lang="zh-CN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使用参数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95325" y="877570"/>
            <a:ext cx="2002790" cy="525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解释参数名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2813" y="1475129"/>
            <a:ext cx="9356272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00000"/>
                </a:solidFill>
              </a:rPr>
              <a:t>在</a:t>
            </a:r>
            <a:r>
              <a:rPr lang="en-US" altLang="zh-CN" dirty="0">
                <a:solidFill>
                  <a:srgbClr val="000000"/>
                </a:solidFill>
              </a:rPr>
              <a:t>ROS,</a:t>
            </a:r>
            <a:r>
              <a:rPr lang="zh-CN" altLang="zh-CN" dirty="0">
                <a:solidFill>
                  <a:srgbClr val="000000"/>
                </a:solidFill>
              </a:rPr>
              <a:t>名称可以映射成不同名，你的节点也可以放入到命名空间。</a:t>
            </a:r>
            <a:endParaRPr lang="zh-CN" altLang="zh-CN" dirty="0">
              <a:solidFill>
                <a:srgbClr val="00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zh-CN" dirty="0">
              <a:solidFill>
                <a:srgbClr val="00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rospy</a:t>
            </a:r>
            <a:r>
              <a:rPr lang="zh-CN" altLang="zh-CN" dirty="0">
                <a:solidFill>
                  <a:srgbClr val="000000"/>
                </a:solidFill>
              </a:rPr>
              <a:t>一般都能自动解释这些名称，但作为调试目的，可能</a:t>
            </a:r>
            <a:r>
              <a:rPr lang="zh-CN" altLang="en-US" dirty="0">
                <a:solidFill>
                  <a:srgbClr val="000000"/>
                </a:solidFill>
              </a:rPr>
              <a:t>需要</a:t>
            </a:r>
            <a:r>
              <a:rPr lang="zh-CN" altLang="zh-CN" dirty="0">
                <a:solidFill>
                  <a:srgbClr val="000000"/>
                </a:solidFill>
              </a:rPr>
              <a:t>了解所有名称之间的关联。</a:t>
            </a:r>
            <a:endParaRPr lang="zh-CN" altLang="zh-CN" dirty="0">
              <a:solidFill>
                <a:srgbClr val="00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zh-CN" dirty="0">
              <a:solidFill>
                <a:srgbClr val="00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00000"/>
                </a:solidFill>
              </a:rPr>
              <a:t>获取实际的名称，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rospy.resolve_name</a:t>
            </a:r>
            <a:r>
              <a:rPr lang="en-US" altLang="zh-CN" dirty="0">
                <a:solidFill>
                  <a:srgbClr val="000000"/>
                </a:solidFill>
              </a:rPr>
              <a:t>(name)</a:t>
            </a:r>
            <a:r>
              <a:rPr lang="zh-CN" altLang="zh-CN" dirty="0">
                <a:solidFill>
                  <a:srgbClr val="000000"/>
                </a:solidFill>
              </a:rPr>
              <a:t>：</a:t>
            </a:r>
            <a:endParaRPr lang="zh-CN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                         value = </a:t>
            </a:r>
            <a:r>
              <a:rPr lang="en-US" altLang="zh-CN" dirty="0" err="1">
                <a:solidFill>
                  <a:srgbClr val="000000"/>
                </a:solidFill>
              </a:rPr>
              <a:t>rospy.get_param</a:t>
            </a:r>
            <a:r>
              <a:rPr lang="en-US" altLang="zh-CN" dirty="0">
                <a:solidFill>
                  <a:srgbClr val="000000"/>
                </a:solidFill>
              </a:rPr>
              <a:t>('~foo')</a:t>
            </a:r>
            <a:endParaRPr lang="zh-CN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                         </a:t>
            </a:r>
            <a:r>
              <a:rPr lang="en-US" altLang="zh-CN" dirty="0" err="1">
                <a:solidFill>
                  <a:srgbClr val="000000"/>
                </a:solidFill>
              </a:rPr>
              <a:t>rospy.loginfo</a:t>
            </a:r>
            <a:r>
              <a:rPr lang="en-US" altLang="zh-CN" dirty="0">
                <a:solidFill>
                  <a:srgbClr val="000000"/>
                </a:solidFill>
              </a:rPr>
              <a:t>('Parameter %s has value %s',                     </a:t>
            </a:r>
            <a:r>
              <a:rPr lang="en-US" altLang="zh-CN" dirty="0" err="1">
                <a:solidFill>
                  <a:srgbClr val="000000"/>
                </a:solidFill>
              </a:rPr>
              <a:t>rospy.resolve_name</a:t>
            </a:r>
            <a:r>
              <a:rPr lang="en-US" altLang="zh-CN" dirty="0">
                <a:solidFill>
                  <a:srgbClr val="000000"/>
                </a:solidFill>
              </a:rPr>
              <a:t>('~foo'), value)</a:t>
            </a:r>
            <a:endParaRPr lang="zh-CN" altLang="zh-CN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高级用法</a:t>
            </a:r>
            <a:endParaRPr lang="zh-CN" alt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使用参数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61340" y="354965"/>
            <a:ext cx="200279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搜索参数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4060" y="1418268"/>
            <a:ext cx="9127672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00000"/>
                </a:solidFill>
              </a:rPr>
              <a:t>如果你不知道命名空间，你可以搜索参数。</a:t>
            </a:r>
            <a:endParaRPr lang="zh-CN" altLang="zh-CN" dirty="0">
              <a:solidFill>
                <a:srgbClr val="00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zh-CN" dirty="0">
              <a:solidFill>
                <a:srgbClr val="00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00000"/>
                </a:solidFill>
              </a:rPr>
              <a:t>搜索由私有命名空间开始，向上到全局命名空间。</a:t>
            </a:r>
            <a:endParaRPr lang="zh-CN" altLang="zh-CN" dirty="0">
              <a:solidFill>
                <a:srgbClr val="00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zh-CN" dirty="0">
              <a:solidFill>
                <a:srgbClr val="00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00000"/>
                </a:solidFill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</a:rPr>
              <a:t>rospy.search_param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param_name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zh-CN" dirty="0">
                <a:solidFill>
                  <a:srgbClr val="000000"/>
                </a:solidFill>
              </a:rPr>
              <a:t>：</a:t>
            </a:r>
            <a:endParaRPr lang="zh-CN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          </a:t>
            </a:r>
            <a:r>
              <a:rPr lang="en-US" altLang="zh-CN" dirty="0" err="1">
                <a:solidFill>
                  <a:srgbClr val="000000"/>
                </a:solidFill>
              </a:rPr>
              <a:t>full_param_name</a:t>
            </a:r>
            <a:r>
              <a:rPr lang="en-US" altLang="zh-CN" dirty="0">
                <a:solidFill>
                  <a:srgbClr val="000000"/>
                </a:solidFill>
              </a:rPr>
              <a:t> = </a:t>
            </a:r>
            <a:r>
              <a:rPr lang="en-US" altLang="zh-CN" dirty="0" err="1">
                <a:solidFill>
                  <a:srgbClr val="000000"/>
                </a:solidFill>
              </a:rPr>
              <a:t>rospy.search_param</a:t>
            </a:r>
            <a:r>
              <a:rPr lang="en-US" altLang="zh-CN" dirty="0">
                <a:solidFill>
                  <a:srgbClr val="000000"/>
                </a:solidFill>
              </a:rPr>
              <a:t>('foo')</a:t>
            </a:r>
            <a:endParaRPr lang="zh-CN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          </a:t>
            </a:r>
            <a:r>
              <a:rPr lang="en-US" altLang="zh-CN" dirty="0" err="1">
                <a:solidFill>
                  <a:srgbClr val="000000"/>
                </a:solidFill>
              </a:rPr>
              <a:t>param_value</a:t>
            </a:r>
            <a:r>
              <a:rPr lang="en-US" altLang="zh-CN" dirty="0">
                <a:solidFill>
                  <a:srgbClr val="000000"/>
                </a:solidFill>
              </a:rPr>
              <a:t> = </a:t>
            </a:r>
            <a:r>
              <a:rPr lang="en-US" altLang="zh-CN" dirty="0" err="1">
                <a:solidFill>
                  <a:srgbClr val="000000"/>
                </a:solidFill>
              </a:rPr>
              <a:t>rospy.get_param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full_param_name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zh-CN" dirty="0">
              <a:solidFill>
                <a:srgbClr val="00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00000"/>
                </a:solidFill>
              </a:rPr>
              <a:t>获取参数名后，也可以进行参数操作</a:t>
            </a:r>
            <a:endParaRPr lang="zh-CN" altLang="zh-CN" sz="2000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5896</Words>
  <Application>WPS 演示</Application>
  <PresentationFormat>宽屏</PresentationFormat>
  <Paragraphs>483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等线</vt:lpstr>
      <vt:lpstr>等线</vt:lpstr>
      <vt:lpstr>Times New Roman</vt:lpstr>
      <vt:lpstr>Arial Unicode MS</vt:lpstr>
      <vt:lpstr>Calibri</vt:lpstr>
      <vt:lpstr>Batang</vt:lpstr>
      <vt:lpstr>Calibri Light</vt:lpstr>
      <vt:lpstr>Arial</vt:lpstr>
      <vt:lpstr>Office 主题</vt:lpstr>
      <vt:lpstr>Office 主题​​</vt:lpstr>
      <vt:lpstr>PowerPoint 演示文稿</vt:lpstr>
      <vt:lpstr>PowerPoint 演示文稿</vt:lpstr>
      <vt:lpstr>使用参数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编写参数运用实例</vt:lpstr>
      <vt:lpstr>PowerPoint 演示文稿</vt:lpstr>
      <vt:lpstr>PowerPoint 演示文稿</vt:lpstr>
      <vt:lpstr>使用日志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龚杰</dc:creator>
  <cp:lastModifiedBy>暴脾气的青豆</cp:lastModifiedBy>
  <cp:revision>5</cp:revision>
  <dcterms:created xsi:type="dcterms:W3CDTF">2018-07-27T09:33:00Z</dcterms:created>
  <dcterms:modified xsi:type="dcterms:W3CDTF">2018-07-28T11:06:18Z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