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5"/>
  </p:handoutMasterIdLst>
  <p:sldIdLst>
    <p:sldId id="256" r:id="rId4"/>
    <p:sldId id="257" r:id="rId6"/>
    <p:sldId id="263" r:id="rId7"/>
    <p:sldId id="290" r:id="rId8"/>
    <p:sldId id="291" r:id="rId9"/>
    <p:sldId id="293" r:id="rId10"/>
    <p:sldId id="294" r:id="rId11"/>
    <p:sldId id="359" r:id="rId12"/>
    <p:sldId id="295" r:id="rId13"/>
    <p:sldId id="317" r:id="rId14"/>
    <p:sldId id="318" r:id="rId15"/>
    <p:sldId id="320" r:id="rId16"/>
    <p:sldId id="323" r:id="rId17"/>
    <p:sldId id="333" r:id="rId18"/>
    <p:sldId id="324" r:id="rId19"/>
    <p:sldId id="330" r:id="rId20"/>
    <p:sldId id="341" r:id="rId21"/>
    <p:sldId id="345" r:id="rId22"/>
    <p:sldId id="346" r:id="rId23"/>
    <p:sldId id="347" r:id="rId24"/>
    <p:sldId id="348" r:id="rId25"/>
    <p:sldId id="349" r:id="rId26"/>
    <p:sldId id="378" r:id="rId27"/>
    <p:sldId id="358" r:id="rId28"/>
    <p:sldId id="379" r:id="rId29"/>
    <p:sldId id="350" r:id="rId30"/>
    <p:sldId id="351" r:id="rId31"/>
    <p:sldId id="381" r:id="rId32"/>
    <p:sldId id="382" r:id="rId33"/>
    <p:sldId id="353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208"/>
    <a:srgbClr val="73ABC4"/>
    <a:srgbClr val="C3DBE7"/>
    <a:srgbClr val="AFCFDC"/>
    <a:srgbClr val="4C93B3"/>
    <a:srgbClr val="446382"/>
    <a:srgbClr val="354E65"/>
    <a:srgbClr val="11494A"/>
    <a:srgbClr val="547E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114" y="-102"/>
      </p:cViewPr>
      <p:guideLst>
        <p:guide orient="horz" pos="2188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4.GIF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4.GIF"/><Relationship Id="rId2" Type="http://schemas.openxmlformats.org/officeDocument/2006/relationships/image" Target="../media/image6.emf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4.GIF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4.GIF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4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30645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----ROSPY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354E65"/>
                </a:solidFill>
              </a:rPr>
              <a:t>主讲教师：王晓云</a:t>
            </a:r>
            <a:endParaRPr lang="zh-CN" altLang="en-US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16" y="878626"/>
            <a:ext cx="4085907" cy="40859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17728" y="2839684"/>
            <a:ext cx="235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param_talker_demo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7319" y="249774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实例一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3943007" y="4749165"/>
            <a:ext cx="430598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 dirty="0" err="1" smtClean="0">
                <a:sym typeface="+mn-ea"/>
              </a:rPr>
              <a:t>param</a:t>
            </a:r>
            <a:r>
              <a:rPr lang="zh-CN" altLang="en-US" sz="2400" b="1" dirty="0" smtClean="0">
                <a:sym typeface="+mn-ea"/>
              </a:rPr>
              <a:t>的</a:t>
            </a:r>
            <a:r>
              <a:rPr lang="en-US" altLang="zh-CN" sz="2400" b="1" dirty="0">
                <a:sym typeface="+mn-ea"/>
              </a:rPr>
              <a:t>Python</a:t>
            </a:r>
            <a:r>
              <a:rPr lang="zh-CN" altLang="en-US" sz="2400" b="1" dirty="0">
                <a:sym typeface="+mn-ea"/>
              </a:rPr>
              <a:t>实现具体实例</a:t>
            </a:r>
            <a:endParaRPr lang="zh-CN" altLang="en-US" sz="2400" b="1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6173" y="12313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任务描述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395" y="1570990"/>
            <a:ext cx="9382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 panose="02020603050405020304"/>
                <a:ea typeface="宋体" panose="02010600030101010101" pitchFamily="2" charset="-122"/>
              </a:rPr>
              <a:t>      </a:t>
            </a:r>
            <a:r>
              <a:rPr lang="zh-CN" altLang="zh-CN" kern="100" dirty="0" smtClean="0">
                <a:latin typeface="+mn-ea"/>
              </a:rPr>
              <a:t>写一个简单的</a:t>
            </a:r>
            <a:r>
              <a:rPr lang="zh-CN" altLang="en-US" kern="100" dirty="0" smtClean="0">
                <a:latin typeface="+mn-ea"/>
              </a:rPr>
              <a:t>能够实现参数各种操作的例子。</a:t>
            </a:r>
            <a:endParaRPr lang="zh-CN" altLang="zh-CN" kern="100" dirty="0">
              <a:effectLst/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023620"/>
            <a:ext cx="1527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实现步骤：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0" name=" 220"/>
          <p:cNvSpPr/>
          <p:nvPr/>
        </p:nvSpPr>
        <p:spPr>
          <a:xfrm>
            <a:off x="1941830" y="1614805"/>
            <a:ext cx="54851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3185" y="1610360"/>
            <a:ext cx="6591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1 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939290" y="2182495"/>
            <a:ext cx="420497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5725" y="219964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941830" y="2760345"/>
            <a:ext cx="42024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5725" y="277749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941830" y="3364865"/>
            <a:ext cx="414020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5725" y="3382010"/>
            <a:ext cx="5384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939290" y="1622425"/>
            <a:ext cx="502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创建一个名为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param_rospy_demo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功能包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41829" y="2211705"/>
            <a:ext cx="33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</a:t>
            </a:r>
            <a:r>
              <a:rPr lang="en-US" altLang="zh-CN" dirty="0" err="1"/>
              <a:t>param_talker.launch</a:t>
            </a:r>
            <a:r>
              <a:rPr lang="en-US" altLang="zh-CN" dirty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939290" y="2794635"/>
            <a:ext cx="352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制作参数节点</a:t>
            </a:r>
            <a:r>
              <a:rPr lang="en-US" altLang="zh-CN" dirty="0"/>
              <a:t>param_talker.py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941830" y="3391535"/>
            <a:ext cx="352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编译代码并进行测试</a:t>
            </a:r>
            <a:endParaRPr lang="zh-CN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2485" y="1012825"/>
            <a:ext cx="8954770" cy="226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2"/>
              </a:buBlip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子任务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param_rospy_demo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功能包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$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cd ~/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catkin_ws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catkin_create_pkg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service_rospy_demo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std_msgs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roscpp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..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$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catkin_make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altLang="zh-CN" kern="100" dirty="0" smtClean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  <a:p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65" name=" 165"/>
          <p:cNvSpPr/>
          <p:nvPr/>
        </p:nvSpPr>
        <p:spPr>
          <a:xfrm>
            <a:off x="1136650" y="1652905"/>
            <a:ext cx="5815330" cy="3910965"/>
          </a:xfrm>
          <a:prstGeom prst="rect">
            <a:avLst/>
          </a:prstGeom>
          <a:solidFill>
            <a:srgbClr val="AF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此处放图片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7282180" y="1734820"/>
            <a:ext cx="3249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     </a:t>
            </a:r>
            <a:r>
              <a:rPr lang="zh-CN" altLang="en-US"/>
              <a:t>若结果图如左图所示，则表示编译通过。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1791335"/>
            <a:ext cx="5483225" cy="363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45" y="711200"/>
            <a:ext cx="4719955" cy="547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82956" y="958215"/>
            <a:ext cx="5057406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Blip>
                <a:blip r:embed="rId3"/>
              </a:buBlip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制作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launch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param_rospy_demo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目录下新建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launch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目录，在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launch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目录里新建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param_talker.launch</a:t>
            </a:r>
            <a:r>
              <a:rPr lang="zh-CN" altLang="en-US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文件。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1092200"/>
            <a:ext cx="10340975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/>
              <a:t> 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</a:t>
            </a:r>
            <a:r>
              <a:rPr lang="en-US" altLang="zh-CN" sz="1600" dirty="0" err="1"/>
              <a:t>global_example</a:t>
            </a:r>
            <a:r>
              <a:rPr lang="en-US" altLang="zh-CN" sz="1600" dirty="0"/>
              <a:t>" value="global value" /&gt; </a:t>
            </a:r>
            <a:endParaRPr lang="en-US" altLang="zh-CN" sz="1600" dirty="0" smtClean="0"/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运行中的参数，存储在参数服务器中，这里设置了一个全局参数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global_example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值为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global value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/>
              <a:t>&lt;node 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param_rospy_demo</a:t>
            </a:r>
            <a:r>
              <a:rPr lang="en-US" altLang="zh-CN" sz="1600" dirty="0"/>
              <a:t>" name="</a:t>
            </a:r>
            <a:r>
              <a:rPr lang="en-US" altLang="zh-CN" sz="1600" dirty="0" err="1"/>
              <a:t>param_talker</a:t>
            </a:r>
            <a:r>
              <a:rPr lang="en-US" altLang="zh-CN" sz="1600" dirty="0"/>
              <a:t>" type="param_talker.py" output="screen"&gt;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rgbClr val="F85208"/>
                </a:solidFill>
              </a:rPr>
              <a:t>pkg</a:t>
            </a:r>
            <a:r>
              <a:rPr lang="en-US" altLang="zh-CN" sz="1600" dirty="0">
                <a:solidFill>
                  <a:srgbClr val="F85208"/>
                </a:solidFill>
              </a:rPr>
              <a:t>:</a:t>
            </a:r>
            <a:r>
              <a:rPr lang="zh-CN" altLang="zh-CN" sz="1600" dirty="0">
                <a:solidFill>
                  <a:srgbClr val="F85208"/>
                </a:solidFill>
              </a:rPr>
              <a:t>节点所在的功能包名称 </a:t>
            </a:r>
            <a:r>
              <a:rPr lang="en-US" altLang="zh-CN" sz="1600" dirty="0" smtClean="0">
                <a:solidFill>
                  <a:srgbClr val="F85208"/>
                </a:solidFill>
              </a:rPr>
              <a:t> type</a:t>
            </a:r>
            <a:r>
              <a:rPr lang="zh-CN" altLang="zh-CN" sz="1600" dirty="0">
                <a:solidFill>
                  <a:srgbClr val="F85208"/>
                </a:solidFill>
              </a:rPr>
              <a:t>：节点的可执行文件名称 </a:t>
            </a:r>
            <a:r>
              <a:rPr lang="en-US" altLang="zh-CN" sz="1600" dirty="0" smtClean="0">
                <a:solidFill>
                  <a:srgbClr val="F85208"/>
                </a:solidFill>
              </a:rPr>
              <a:t> name</a:t>
            </a:r>
            <a:r>
              <a:rPr lang="en-US" altLang="zh-CN" sz="1600" dirty="0">
                <a:solidFill>
                  <a:srgbClr val="F85208"/>
                </a:solidFill>
              </a:rPr>
              <a:t>:</a:t>
            </a:r>
            <a:r>
              <a:rPr lang="zh-CN" altLang="zh-CN" sz="1600" dirty="0">
                <a:solidFill>
                  <a:srgbClr val="F85208"/>
                </a:solidFill>
              </a:rPr>
              <a:t>节点运行时的</a:t>
            </a:r>
            <a:r>
              <a:rPr lang="zh-CN" altLang="zh-CN" sz="1600" dirty="0" smtClean="0">
                <a:solidFill>
                  <a:srgbClr val="F85208"/>
                </a:solidFill>
              </a:rPr>
              <a:t>名称</a:t>
            </a:r>
            <a:endParaRPr lang="en-US" altLang="zh-CN" sz="1600" dirty="0" smtClean="0">
              <a:solidFill>
                <a:srgbClr val="F85208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zh-CN" sz="1600" dirty="0">
              <a:solidFill>
                <a:srgbClr val="F85208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 &lt;</a:t>
            </a:r>
            <a:r>
              <a:rPr lang="en-US" altLang="zh-CN" sz="1600" dirty="0"/>
              <a:t>node </a:t>
            </a:r>
            <a:r>
              <a:rPr lang="en-US" altLang="zh-CN" sz="1600" dirty="0" err="1"/>
              <a:t>pkg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param_rospy_demo</a:t>
            </a:r>
            <a:r>
              <a:rPr lang="en-US" altLang="zh-CN" sz="1600" dirty="0"/>
              <a:t>" name="</a:t>
            </a:r>
            <a:r>
              <a:rPr lang="en-US" altLang="zh-CN" sz="1600" dirty="0" err="1"/>
              <a:t>param_talker</a:t>
            </a:r>
            <a:r>
              <a:rPr lang="en-US" altLang="zh-CN" sz="1600" dirty="0"/>
              <a:t>" type="param_talker.py" output="screen"&gt;  </a:t>
            </a:r>
            <a:endParaRPr lang="zh-CN" altLang="zh-CN" sz="1600" dirty="0"/>
          </a:p>
          <a:p>
            <a:pPr lvl="0"/>
            <a:r>
              <a:rPr lang="en-US" altLang="zh-CN" sz="1600" dirty="0"/>
              <a:t>      </a:t>
            </a:r>
            <a:endParaRPr lang="zh-CN" altLang="zh-CN" sz="1600" dirty="0"/>
          </a:p>
          <a:p>
            <a:pPr lvl="0"/>
            <a:r>
              <a:rPr lang="en-US" altLang="zh-CN" sz="1600" dirty="0"/>
              <a:t>    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</a:t>
            </a:r>
            <a:r>
              <a:rPr lang="en-US" altLang="zh-CN" sz="1600" dirty="0" err="1"/>
              <a:t>topic_name</a:t>
            </a:r>
            <a:r>
              <a:rPr lang="en-US" altLang="zh-CN" sz="1600" dirty="0"/>
              <a:t>" value="chatter" /&gt;  </a:t>
            </a:r>
            <a:endParaRPr lang="zh-CN" altLang="zh-CN" sz="1600" dirty="0"/>
          </a:p>
          <a:p>
            <a:pPr lvl="0"/>
            <a:r>
              <a:rPr lang="en-US" altLang="zh-CN" sz="1600" dirty="0"/>
              <a:t>        </a:t>
            </a:r>
            <a:endParaRPr lang="zh-CN" altLang="zh-CN" sz="1600" dirty="0"/>
          </a:p>
          <a:p>
            <a:r>
              <a:rPr lang="en-US" altLang="zh-CN" sz="1600" dirty="0"/>
              <a:t>   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 &lt;/node&gt;</a:t>
            </a:r>
            <a:endParaRPr lang="zh-CN" altLang="zh-CN" sz="1600" dirty="0">
              <a:solidFill>
                <a:srgbClr val="F85208"/>
              </a:solidFill>
            </a:endParaRPr>
          </a:p>
          <a:p>
            <a:pPr marL="266700" lvl="0"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在节点内设置参数，</a:t>
            </a:r>
            <a:r>
              <a:rPr lang="en-US" altLang="zh-CN" sz="1600" kern="100" dirty="0" err="1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param_param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的值为</a:t>
            </a:r>
            <a:r>
              <a:rPr lang="en-US" altLang="zh-CN" sz="1600" kern="100" dirty="0" err="1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chattter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900" y="1092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代码分析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1245" y="1009650"/>
            <a:ext cx="9699625" cy="4570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/>
              <a:t> &lt;group ns="foo"&gt;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</a:t>
            </a:r>
            <a:r>
              <a:rPr lang="en-US" altLang="zh-CN" sz="1600" dirty="0" smtClean="0"/>
              <a:t>      </a:t>
            </a:r>
            <a:r>
              <a:rPr lang="en-US" altLang="zh-CN" sz="1600" dirty="0"/>
              <a:t>  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name="utterance" value="Hello World" /&gt;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 </a:t>
            </a:r>
            <a:r>
              <a:rPr lang="en-US" altLang="zh-CN" sz="1600" dirty="0" smtClean="0"/>
              <a:t>      </a:t>
            </a:r>
            <a:r>
              <a:rPr lang="en-US" altLang="zh-CN" sz="1600" dirty="0"/>
              <a:t> 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</a:t>
            </a:r>
            <a:r>
              <a:rPr lang="en-US" altLang="zh-CN" sz="1600" dirty="0" err="1"/>
              <a:t>to_delete</a:t>
            </a:r>
            <a:r>
              <a:rPr lang="en-US" altLang="zh-CN" sz="1600" dirty="0"/>
              <a:t>" value="Delete Me" /&gt;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</a:t>
            </a:r>
            <a:r>
              <a:rPr lang="en-US" altLang="zh-CN" sz="1600" dirty="0" smtClean="0"/>
              <a:t>      </a:t>
            </a:r>
            <a:r>
              <a:rPr lang="en-US" altLang="zh-CN" sz="1600" dirty="0"/>
              <a:t>  &lt;group ns="gains"&gt;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    </a:t>
            </a:r>
            <a:r>
              <a:rPr lang="en-US" altLang="zh-CN" sz="1600" dirty="0" smtClean="0"/>
              <a:t>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name="P" value="1.0" /&gt;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   </a:t>
            </a:r>
            <a:r>
              <a:rPr lang="en-US" altLang="zh-CN" sz="1600" dirty="0" smtClean="0"/>
              <a:t>       </a:t>
            </a:r>
            <a:r>
              <a:rPr lang="en-US" altLang="zh-CN" sz="1600" dirty="0"/>
              <a:t> 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name="I" value="2.0" /&gt;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    </a:t>
            </a:r>
            <a:r>
              <a:rPr lang="en-US" altLang="zh-CN" sz="1600" dirty="0" smtClean="0"/>
              <a:t>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 name="D" value="3.0" /&gt;      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 </a:t>
            </a:r>
            <a:r>
              <a:rPr lang="en-US" altLang="zh-CN" sz="1600" dirty="0" smtClean="0"/>
              <a:t>     </a:t>
            </a:r>
            <a:r>
              <a:rPr lang="en-US" altLang="zh-CN" sz="1600" dirty="0"/>
              <a:t>  &lt;/group&gt;  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 </a:t>
            </a:r>
            <a:r>
              <a:rPr lang="en-US" altLang="zh-CN" sz="1600" dirty="0" smtClean="0"/>
              <a:t>     </a:t>
            </a:r>
            <a:r>
              <a:rPr lang="en-US" altLang="zh-CN" sz="1600" dirty="0"/>
              <a:t> &lt;/group&gt; </a:t>
            </a:r>
            <a:r>
              <a:rPr lang="en-US" altLang="zh-CN" dirty="0"/>
              <a:t> 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首先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在全局空间下新建了一个“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foo”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分组，里面设置了两个局部空间参数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utterance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to_delete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，并在此分组内新建了“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gains”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分组，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gains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私有命名空间内设置了三个参数，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P ,I,D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32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0415" y="1031875"/>
            <a:ext cx="7655662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2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制作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 err="1"/>
              <a:t>param_rospy_demo</a:t>
            </a:r>
            <a:r>
              <a:rPr lang="zh-CN" altLang="zh-CN" dirty="0"/>
              <a:t>目录下新建</a:t>
            </a:r>
            <a:r>
              <a:rPr lang="en-US" altLang="zh-CN" dirty="0"/>
              <a:t>scripts</a:t>
            </a:r>
            <a:r>
              <a:rPr lang="zh-CN" altLang="zh-CN" dirty="0"/>
              <a:t>目录，在</a:t>
            </a:r>
            <a:r>
              <a:rPr lang="en-US" altLang="zh-CN" dirty="0"/>
              <a:t>scripts</a:t>
            </a:r>
            <a:r>
              <a:rPr lang="zh-CN" altLang="zh-CN" dirty="0"/>
              <a:t>目录里新建</a:t>
            </a:r>
            <a:r>
              <a:rPr lang="en-US" altLang="zh-CN" dirty="0"/>
              <a:t>param_demo.py</a:t>
            </a:r>
            <a:r>
              <a:rPr lang="zh-CN" altLang="zh-CN" dirty="0"/>
              <a:t>文件。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2200" y="1158875"/>
            <a:ext cx="9025194" cy="346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</a:rPr>
              <a:t>def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param_talker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():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了一个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param_talker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</a:rPr>
              <a:t>param_talker</a:t>
            </a: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rospy.init_node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('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param_talker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')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参数节点，节点命名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kern="100" dirty="0" err="1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param_talker</a:t>
            </a:r>
            <a:endParaRPr lang="en-US" altLang="zh-CN" sz="1600" kern="100" dirty="0" smtClean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</a:rPr>
              <a:t>global_example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rospy.get_param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("/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global_example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") 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    从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参数服务器获取</a:t>
            </a: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参数从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全局命名空间获取一个参数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 /global </a:t>
            </a:r>
            <a:r>
              <a:rPr lang="en-US" altLang="zh-CN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parameter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900" y="11455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代码分析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415" y="113030"/>
            <a:ext cx="220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</a:rPr>
              <a:t>rospy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 smtClean="0">
                <a:solidFill>
                  <a:srgbClr val="446382"/>
                </a:solidFill>
              </a:rPr>
              <a:t> </a:t>
            </a:r>
            <a:r>
              <a:rPr lang="en-US" altLang="zh-CN" sz="1600" dirty="0">
                <a:solidFill>
                  <a:srgbClr val="446382"/>
                </a:solidFill>
              </a:rPr>
              <a:t>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410" y="1229995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5.4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rospy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136271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4.1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143383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4.2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272669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912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126301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640"/>
            <a:ext cx="5003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/>
              <a:t>4.4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学习要求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背景知识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param</a:t>
            </a:r>
            <a:r>
              <a:rPr lang="zh-CN" altLang="en-US" dirty="0" smtClean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课后练习</a:t>
            </a:r>
            <a:endParaRPr lang="zh-CN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0" y="1203325"/>
            <a:ext cx="7392035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utterance =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rospy.get_param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('utterance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从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目前命令空间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parent namespace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获取一个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utterance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 </a:t>
            </a:r>
            <a:endParaRPr lang="zh-CN" altLang="en-US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rospy.get_param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('~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从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私有命名空间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private namespace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endParaRPr lang="zh-CN" altLang="en-US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rospy.get_param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default_value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/>
              <a:buNone/>
            </a:pPr>
            <a:r>
              <a:rPr lang="zh-CN" altLang="en-US" sz="1600" kern="100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    获取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参数，如果没有，使用默认值</a:t>
            </a:r>
            <a:r>
              <a:rPr lang="en-US" altLang="zh-CN" sz="1600" kern="100" dirty="0" err="1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default_value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145" y="868680"/>
            <a:ext cx="8537575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gains =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rospy.get_param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('gains')  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p, i, d = gains['P'], gains['I'], gains['D']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lvl="0">
              <a:lnSpc>
                <a:spcPct val="150000"/>
              </a:lnSpc>
            </a:pP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kern="10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获取一组参数。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lvl="0">
              <a:lnSpc>
                <a:spcPct val="150000"/>
              </a:lnSpc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/>
              <a:buChar char="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rospy.loginfo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("%s is %s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",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rospy.resolve_name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('~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'),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  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>
              <a:lnSpc>
                <a:spcPct val="150000"/>
              </a:lnSpc>
            </a:pP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将获参数名和参数值输出到日志。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66700" lvl="0">
              <a:lnSpc>
                <a:spcPct val="150000"/>
              </a:lnSpc>
            </a:pPr>
            <a:endParaRPr lang="zh-CN" altLang="en-US" sz="16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rospy.set_param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bool_True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, True)  </a:t>
            </a:r>
            <a:endParaRPr lang="zh-CN" altLang="zh-CN" sz="1600" kern="100" dirty="0">
              <a:solidFill>
                <a:srgbClr val="5C5C5C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   rospy.set_param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to_delete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,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baz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设置参数，参数值可以是bool值，可以是字符串，只要是参数服务器里可用的参数类型都可以。</a:t>
            </a:r>
            <a:endParaRPr lang="en-US" altLang="zh-CN" sz="1600" kern="1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>
              <a:lnSpc>
                <a:spcPct val="150000"/>
              </a:lnSpc>
            </a:pPr>
            <a:endParaRPr lang="zh-CN" altLang="en-US" sz="16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810" y="899795"/>
            <a:ext cx="88665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rospy.has_param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to_delete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'):  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      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rospy.delete_param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to_delete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  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      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rospy.loginfo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("deleted %s parameter"%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rospy.resolve_name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to_delete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'))  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  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  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        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rospy.loginfo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('parameter %s was already deleted'%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rospy.resolve_name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to_delete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'))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判断参数是否存在，如果to_delete存在，则删除，并输出日志信息，若不存在，则输出参数已被删除的信息。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param_name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rospy.search_param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global_example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') 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rospy.loginfo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('found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global_example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parameter under key: %s'%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param_name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搜索参数，搜索由私有命名空间开始，向上到全局命名空间。</a:t>
            </a:r>
            <a:endParaRPr lang="zh-CN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810" y="899795"/>
            <a:ext cx="88665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pub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rospy.Publisher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600" kern="1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topic_name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String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queue_size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=10</a:t>
            </a:r>
            <a:r>
              <a:rPr lang="en-US" altLang="zh-CN" sz="1600" kern="1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定义talker接口，在launch文件中，我们已经将topic_name参数赋值为“chatter”，所以这句      话表示节点发布chatter话题，使用String字符类型，实际上就是类std_msgs.msg.String。 queue_size表示队列的大小（适合hydro以后版本），如果队列消息处理不够快，就会丢弃旧的消息。</a:t>
            </a: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ü"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600" b="1" kern="0" dirty="0">
                <a:solidFill>
                  <a:srgbClr val="006699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600" b="1" kern="0" dirty="0">
                <a:solidFill>
                  <a:srgbClr val="006699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not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rospy.is_shutdown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():  </a:t>
            </a:r>
            <a:endParaRPr lang="zh-CN" altLang="zh-CN" sz="1600" kern="100" dirty="0">
              <a:solidFill>
                <a:srgbClr val="5C5C5C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>
              <a:tabLst>
                <a:tab pos="457200" algn="l"/>
              </a:tabLs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      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pub.publish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(utterance)  </a:t>
            </a:r>
            <a:endParaRPr lang="zh-CN" altLang="zh-CN" sz="1600" kern="100" dirty="0">
              <a:solidFill>
                <a:srgbClr val="5C5C5C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rospy.loginfo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(utterance)  </a:t>
            </a:r>
            <a:endParaRPr lang="zh-CN" altLang="zh-CN" sz="1600" kern="100" dirty="0">
              <a:solidFill>
                <a:srgbClr val="5C5C5C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    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rospy.sleep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sym typeface="+mn-ea"/>
              </a:rPr>
              <a:t>(1) 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如果不退出程序（没有按ctrl+c或其他），则一直循环输出 utterance参数的值"Hello World"，rospy.sleep(1)表示间隔1s </a:t>
            </a:r>
            <a:r>
              <a:rPr lang="zh-CN" altLang="en-US" sz="1600" kern="100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 kern="100" dirty="0">
              <a:solidFill>
                <a:srgbClr val="F8520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36955"/>
            <a:ext cx="5524500" cy="547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0" y="1324610"/>
            <a:ext cx="5303520" cy="456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" y="1226820"/>
            <a:ext cx="5467985" cy="470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05" y="1200150"/>
            <a:ext cx="5691505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0" y="1036320"/>
            <a:ext cx="6301105" cy="4292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2"/>
              </a:buBlip>
            </a:pP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编译代码并测试结果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回到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catkin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工作空间下，编译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$catkin_make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打开终端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$roscore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打开一个新的终端，运行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launch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$roslaunch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param_rospy_demo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param_talker.launch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endParaRPr lang="zh-CN" altLang="en-US"/>
          </a:p>
          <a:p>
            <a:pPr lvl="1" algn="just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901700"/>
            <a:ext cx="6087745" cy="523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33170" y="137541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结果图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600">
                <a:solidFill>
                  <a:srgbClr val="446382"/>
                </a:solidFill>
                <a:sym typeface="+mn-ea"/>
              </a:rPr>
              <a:t>第五章客户端库</a:t>
            </a:r>
            <a:r>
              <a:rPr lang="en-US" altLang="zh-CN" sz="1600">
                <a:solidFill>
                  <a:srgbClr val="446382"/>
                </a:solidFill>
                <a:sym typeface="+mn-ea"/>
              </a:rPr>
              <a:t>-rospy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793" y="2278380"/>
            <a:ext cx="35490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5.4 param in rospy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657850" y="29324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课后练习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866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  <a:sym typeface="+mn-ea"/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0" name="TextBox 22"/>
          <p:cNvSpPr>
            <a:spLocks noChangeArrowheads="1"/>
          </p:cNvSpPr>
          <p:nvPr/>
        </p:nvSpPr>
        <p:spPr bwMode="auto">
          <a:xfrm>
            <a:off x="2284254" y="1918687"/>
            <a:ext cx="105511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浪漫雅圆" charset="-122"/>
                <a:ea typeface="微软雅黑" panose="020B0503020204020204" charset="-122"/>
                <a:sym typeface="浪漫雅圆" charset="-122"/>
              </a:rPr>
              <a:t>1.</a:t>
            </a:r>
            <a:endParaRPr lang="zh-CN" altLang="en-US" sz="4800" b="1" i="1" dirty="0">
              <a:solidFill>
                <a:schemeClr val="bg1"/>
              </a:solidFill>
              <a:latin typeface="浪漫雅圆" charset="-122"/>
              <a:ea typeface="微软雅黑" panose="020B0503020204020204" charset="-122"/>
              <a:sym typeface="浪漫雅圆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2510" y="1658119"/>
            <a:ext cx="6267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实例一：</a:t>
            </a:r>
            <a:r>
              <a:rPr lang="en-US" altLang="zh-CN" sz="32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Greeting_demo</a:t>
            </a:r>
            <a:endParaRPr lang="en-US" altLang="zh-CN" sz="3200" b="1" i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010" y="1036320"/>
            <a:ext cx="867664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/>
              <a:buBlip>
                <a:blip r:embed="rId2"/>
              </a:buBlip>
            </a:pP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课后练习</a:t>
            </a:r>
            <a:endParaRPr lang="en-US" altLang="zh-CN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编写一个简单的能够实现参数各种操作的例子，加深对参数使用的理解。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具体要求：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制作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launch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文件，设置两个全局参数test_global和myrobot，可自行赋值。设置两个分组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test1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test2,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在每个组内自行设置几个参数。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制作参数节点，param_test.py，编写代码实现对参数的获取，设置，判断等操作。</a:t>
            </a:r>
            <a:endParaRPr lang="zh-CN" altLang="en-US" kern="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/>
              <a:buNone/>
            </a:pPr>
            <a:r>
              <a:rPr lang="zh-CN" altLang="en-US"/>
              <a:t>       </a:t>
            </a:r>
            <a:r>
              <a:rPr lang="zh-CN" altLang="en-US">
                <a:solidFill>
                  <a:srgbClr val="FF0000"/>
                </a:solidFill>
              </a:rPr>
              <a:t>参考代码见</a:t>
            </a:r>
            <a:r>
              <a:rPr lang="en-US" altLang="zh-CN">
                <a:solidFill>
                  <a:srgbClr val="FF0000"/>
                </a:solidFill>
              </a:rPr>
              <a:t>param_rospy_demo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pPr lvl="1" algn="just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1839" y="2465070"/>
            <a:ext cx="3336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5.4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31369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ym typeface="+mn-ea"/>
              </a:rPr>
              <a:t>学习要求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230" y="12407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学习要求</a:t>
            </a:r>
            <a:endParaRPr lang="zh-CN" altLang="en-US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2880" y="1657350"/>
            <a:ext cx="8948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latin typeface="+mn-ea"/>
              </a:rPr>
              <a:t>掌握</a:t>
            </a:r>
            <a:r>
              <a:rPr lang="en-US" altLang="zh-CN" sz="1600" dirty="0" smtClean="0">
                <a:latin typeface="+mn-ea"/>
              </a:rPr>
              <a:t>ROS</a:t>
            </a:r>
            <a:r>
              <a:rPr lang="zh-CN" altLang="zh-CN" sz="1600" dirty="0">
                <a:latin typeface="+mn-ea"/>
              </a:rPr>
              <a:t>参数服务器的原理的使用，了解</a:t>
            </a:r>
            <a:r>
              <a:rPr lang="en-US" altLang="zh-CN" sz="1600" dirty="0">
                <a:latin typeface="+mn-ea"/>
              </a:rPr>
              <a:t>ROS</a:t>
            </a:r>
            <a:r>
              <a:rPr lang="zh-CN" altLang="zh-CN" sz="1600" dirty="0">
                <a:latin typeface="+mn-ea"/>
              </a:rPr>
              <a:t>日志的分级和写入操作，编写参数节点实现对参数的各种操作</a:t>
            </a:r>
            <a:r>
              <a:rPr lang="zh-CN" altLang="zh-CN" sz="1600" dirty="0"/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1839" y="2465070"/>
            <a:ext cx="3336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5.4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0" y="31191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背景知识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851535"/>
            <a:ext cx="955230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200000"/>
              </a:lnSpc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参数服务器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lnSpc>
                <a:spcPct val="20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服务器（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Parameter server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）也可以说是特殊的“通信方式”。特殊点在于参数服务器是节点存储参数的地方、用于配置参数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全局共享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更加静态。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lnSpc>
                <a:spcPct val="20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参数类型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lnSpc>
                <a:spcPct val="20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可使用整数，浮点数，字符串，布尔值，列表，字典等作为参数。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9630" y="787400"/>
            <a:ext cx="955230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rospy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里常用的参数使用方法：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操作参数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altLang="zh-CN" sz="1600" kern="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                  </a:t>
            </a:r>
            <a:r>
              <a:rPr lang="zh-CN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获取参数，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 </a:t>
            </a:r>
            <a:r>
              <a:rPr lang="en-US" altLang="zh-CN" kern="1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rospy.get_param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(</a:t>
            </a:r>
            <a:r>
              <a:rPr lang="en-US" altLang="zh-CN" kern="1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param_name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)</a:t>
            </a:r>
            <a:endParaRPr lang="zh-CN" altLang="zh-CN" sz="1200" kern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Symbol" panose="05050102010706020507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设置参数，</a:t>
            </a:r>
            <a:r>
              <a:rPr lang="en-US" altLang="zh-CN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rospy.set_param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(</a:t>
            </a:r>
            <a:r>
              <a:rPr lang="en-US" altLang="zh-CN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param_name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param_value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)</a:t>
            </a:r>
            <a:endParaRPr lang="zh-CN" altLang="zh-CN" sz="1200" kern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Symbol" panose="05050102010706020507"/>
            </a:endParaRPr>
          </a:p>
          <a:p>
            <a:pPr lvl="0">
              <a:lnSpc>
                <a:spcPct val="150000"/>
              </a:lnSpc>
              <a:buSzPts val="1400"/>
              <a:tabLst>
                <a:tab pos="45720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rPr>
              <a:t>                </a:t>
            </a:r>
            <a:r>
              <a:rPr lang="zh-CN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删除参数，</a:t>
            </a:r>
            <a:r>
              <a:rPr lang="en-US" altLang="zh-CN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rospy.delete_param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('</a:t>
            </a:r>
            <a:r>
              <a:rPr lang="en-US" altLang="zh-CN" kern="1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param_name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')</a:t>
            </a:r>
            <a:endParaRPr lang="zh-CN" altLang="zh-CN" sz="1200" kern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Symbol" panose="05050102010706020507"/>
            </a:endParaRPr>
          </a:p>
          <a:p>
            <a:pPr lvl="0">
              <a:lnSpc>
                <a:spcPct val="150000"/>
              </a:lnSpc>
              <a:buSzPts val="1400"/>
              <a:tabLst>
                <a:tab pos="457200" algn="l"/>
              </a:tabLst>
            </a:pPr>
            <a:r>
              <a:rPr lang="en-US" altLang="zh-CN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rPr>
              <a:t>                </a:t>
            </a:r>
            <a:r>
              <a:rPr lang="zh-CN" altLang="zh-CN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判断参数是否存在，</a:t>
            </a:r>
            <a:r>
              <a:rPr lang="en-US" altLang="zh-CN" kern="1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rospy.has_param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('</a:t>
            </a:r>
            <a:r>
              <a:rPr lang="en-US" altLang="zh-CN" kern="1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param_name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Symbol" panose="05050102010706020507"/>
              </a:rPr>
              <a:t>')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解释参数名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dirty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获取实际的</a:t>
            </a:r>
            <a:r>
              <a:rPr lang="zh-CN" altLang="en-US" dirty="0" smtClean="0">
                <a:solidFill>
                  <a:srgbClr val="F85208"/>
                </a:solidFill>
                <a:latin typeface="微软雅黑" panose="020B0503020204020204" charset="-122"/>
                <a:ea typeface="微软雅黑" panose="020B0503020204020204" charset="-122"/>
              </a:rPr>
              <a:t>名称，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rospy.resolve_name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(name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搜索参数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rospy.search_param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param_name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4440" y="1327785"/>
            <a:ext cx="3969139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日志级别，按严重程度分：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DEBUG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（调试）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INFO(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信息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WARN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（警告）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 ERROR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（错误）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 FATAL</a:t>
            </a:r>
            <a:r>
              <a:rPr lang="zh-CN" altLang="zh-CN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（致命）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sym typeface="+mn-ea"/>
              </a:rPr>
              <a:t>             </a:t>
            </a:r>
            <a:endParaRPr lang="zh-CN" altLang="en-US" sz="2000" dirty="0" smtClean="0">
              <a:solidFill>
                <a:srgbClr val="000000"/>
              </a:solidFill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3579" y="1327785"/>
            <a:ext cx="6096000" cy="25844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2667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几个函数可以写入日志的函数：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rospy.logdebug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*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rospy.logwarn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*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rospy.loginfo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*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rospy.logerr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*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rospy.logfatal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*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68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446382"/>
                </a:solidFill>
                <a:sym typeface="+mn-ea"/>
              </a:rPr>
              <a:t>rospy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934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5.4 </a:t>
            </a:r>
            <a:r>
              <a:rPr lang="en-US" altLang="zh-CN" sz="1600" dirty="0" err="1">
                <a:solidFill>
                  <a:srgbClr val="446382"/>
                </a:solidFill>
              </a:rPr>
              <a:t>param</a:t>
            </a:r>
            <a:r>
              <a:rPr lang="en-US" altLang="zh-CN" sz="1600" dirty="0">
                <a:solidFill>
                  <a:srgbClr val="446382"/>
                </a:solidFill>
              </a:rPr>
              <a:t> in </a:t>
            </a:r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5641" y="2465070"/>
            <a:ext cx="33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5.4 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param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rospy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1822" y="3119120"/>
            <a:ext cx="22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sym typeface="+mn-ea"/>
              </a:rPr>
              <a:t>param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实现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5485</Words>
  <Application>WPS 演示</Application>
  <PresentationFormat>自定义</PresentationFormat>
  <Paragraphs>465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Symbol</vt:lpstr>
      <vt:lpstr>Helvetica</vt:lpstr>
      <vt:lpstr>Times New Roman</vt:lpstr>
      <vt:lpstr>浪漫雅圆</vt:lpstr>
      <vt:lpstr>Times New Roman</vt:lpstr>
      <vt:lpstr>Arial Unicode MS</vt:lpstr>
      <vt:lpstr>等线</vt:lpstr>
      <vt:lpstr>Wingdings</vt:lpstr>
      <vt:lpstr>Wingdings</vt:lpstr>
      <vt:lpstr>Consolas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暴脾气的青豆</cp:lastModifiedBy>
  <cp:revision>414</cp:revision>
  <dcterms:created xsi:type="dcterms:W3CDTF">2017-08-03T09:01:00Z</dcterms:created>
  <dcterms:modified xsi:type="dcterms:W3CDTF">2018-07-28T12:10:45Z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