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57" r:id="rId5"/>
    <p:sldId id="263" r:id="rId6"/>
    <p:sldId id="292" r:id="rId7"/>
    <p:sldId id="295" r:id="rId8"/>
    <p:sldId id="296" r:id="rId9"/>
    <p:sldId id="289" r:id="rId10"/>
    <p:sldId id="293" r:id="rId11"/>
    <p:sldId id="298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90" r:id="rId22"/>
    <p:sldId id="294" r:id="rId23"/>
    <p:sldId id="339" r:id="rId24"/>
    <p:sldId id="307" r:id="rId25"/>
    <p:sldId id="308" r:id="rId26"/>
    <p:sldId id="309" r:id="rId27"/>
    <p:sldId id="316" r:id="rId28"/>
    <p:sldId id="317" r:id="rId29"/>
    <p:sldId id="318" r:id="rId30"/>
    <p:sldId id="320" r:id="rId31"/>
    <p:sldId id="291" r:id="rId32"/>
    <p:sldId id="269" r:id="rId33"/>
    <p:sldId id="321" r:id="rId34"/>
    <p:sldId id="322" r:id="rId35"/>
    <p:sldId id="338" r:id="rId36"/>
    <p:sldId id="277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41A"/>
    <a:srgbClr val="F85208"/>
    <a:srgbClr val="73ABC4"/>
    <a:srgbClr val="4C93B3"/>
    <a:srgbClr val="C3DBE7"/>
    <a:srgbClr val="AFCFDC"/>
    <a:srgbClr val="446382"/>
    <a:srgbClr val="354E65"/>
    <a:srgbClr val="11494A"/>
    <a:srgbClr val="547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221"/>
        <p:guide pos="40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Relationship Id="rId3" Type="http://schemas.microsoft.com/office/2007/relationships/media" Target="../media/audio1.wav"/><Relationship Id="rId2" Type="http://schemas.openxmlformats.org/officeDocument/2006/relationships/audio" Target="../media/audio1.wav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3" Type="http://schemas.openxmlformats.org/officeDocument/2006/relationships/notesSlide" Target="../notesSlides/notesSlide14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28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40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41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42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43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44.pn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45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22021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----TF</a:t>
            </a:r>
            <a:endParaRPr lang="en-US" altLang="zh-CN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主讲教师：柴文杰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397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 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1995" y="1163320"/>
            <a:ext cx="4140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数学知识回顾</a:t>
            </a:r>
            <a:endParaRPr lang="zh-CN" altLang="en-US" sz="2000" dirty="0"/>
          </a:p>
        </p:txBody>
      </p:sp>
      <p:sp>
        <p:nvSpPr>
          <p:cNvPr id="8" name="副标题 7"/>
          <p:cNvSpPr>
            <a:spLocks noGrp="1" noRot="1" noChangeAspect="1" noMove="1" noResize="1" noEditPoints="1" noAdjustHandles="1" noChangeArrowheads="1" noChangeShapeType="1" noTextEdit="1"/>
          </p:cNvSpPr>
          <p:nvPr>
            <p:ph type="subTitle"/>
          </p:nvPr>
        </p:nvSpPr>
        <p:spPr>
          <a:xfrm>
            <a:off x="1520825" y="1468755"/>
            <a:ext cx="7846060" cy="3805555"/>
          </a:xfrm>
          <a:blipFill rotWithShape="1">
            <a:blip r:embed="rId2"/>
            <a:stretch>
              <a:fillRect l="-2048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44335" y="1859915"/>
            <a:ext cx="3692525" cy="3128645"/>
            <a:chOff x="6789649" y="787835"/>
            <a:chExt cx="5422154" cy="4593387"/>
          </a:xfrm>
        </p:grpSpPr>
        <p:grpSp>
          <p:nvGrpSpPr>
            <p:cNvPr id="9" name="组合 8"/>
            <p:cNvGrpSpPr/>
            <p:nvPr/>
          </p:nvGrpSpPr>
          <p:grpSpPr>
            <a:xfrm>
              <a:off x="7087942" y="1203762"/>
              <a:ext cx="4025534" cy="3529567"/>
              <a:chOff x="1671881" y="2601923"/>
              <a:chExt cx="3115509" cy="2678724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71881" y="2601923"/>
                <a:ext cx="3115509" cy="2678724"/>
                <a:chOff x="1671881" y="2601923"/>
                <a:chExt cx="3115509" cy="2678724"/>
              </a:xfrm>
            </p:grpSpPr>
            <p:sp>
              <p:nvSpPr>
                <p:cNvPr id="11" name="CustomShape 6"/>
                <p:cNvSpPr/>
                <p:nvPr/>
              </p:nvSpPr>
              <p:spPr>
                <a:xfrm>
                  <a:off x="2393681" y="4023637"/>
                  <a:ext cx="47124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等线"/>
                    </a:rPr>
                    <a:t>O</a:t>
                  </a:r>
                  <a:endPara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/>
                  </a:endParaRPr>
                </a:p>
              </p:txBody>
            </p:sp>
            <p:sp>
              <p:nvSpPr>
                <p:cNvPr id="12" name="CustomShape 7"/>
                <p:cNvSpPr/>
                <p:nvPr/>
              </p:nvSpPr>
              <p:spPr>
                <a:xfrm>
                  <a:off x="4316150" y="3680640"/>
                  <a:ext cx="47124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等线"/>
                    </a:rPr>
                    <a:t>Y</a:t>
                  </a:r>
                  <a:endPara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/>
                  </a:endParaRPr>
                </a:p>
              </p:txBody>
            </p:sp>
            <p:sp>
              <p:nvSpPr>
                <p:cNvPr id="13" name="CustomShape 8"/>
                <p:cNvSpPr/>
                <p:nvPr/>
              </p:nvSpPr>
              <p:spPr>
                <a:xfrm>
                  <a:off x="1671881" y="4884480"/>
                  <a:ext cx="47124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等线"/>
                    </a:rPr>
                    <a:t>X</a:t>
                  </a:r>
                  <a:endPara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/>
                  </a:endParaRPr>
                </a:p>
              </p:txBody>
            </p:sp>
            <p:sp>
              <p:nvSpPr>
                <p:cNvPr id="14" name="CustomShape 9"/>
                <p:cNvSpPr/>
                <p:nvPr/>
              </p:nvSpPr>
              <p:spPr>
                <a:xfrm>
                  <a:off x="2971481" y="2684134"/>
                  <a:ext cx="47124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等线"/>
                    </a:rPr>
                    <a:t>Z</a:t>
                  </a:r>
                  <a:endPara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 panose="020B0604020202020204"/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907861" y="2601923"/>
                  <a:ext cx="2557440" cy="2678724"/>
                  <a:chOff x="1795320" y="3249036"/>
                  <a:chExt cx="2557440" cy="2678724"/>
                </a:xfrm>
              </p:grpSpPr>
              <p:sp>
                <p:nvSpPr>
                  <p:cNvPr id="17" name="CustomShape 3"/>
                  <p:cNvSpPr/>
                  <p:nvPr/>
                </p:nvSpPr>
                <p:spPr>
                  <a:xfrm flipH="1" flipV="1">
                    <a:off x="2715646" y="3249036"/>
                    <a:ext cx="37274" cy="1620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" name="CustomShape 4"/>
                  <p:cNvSpPr/>
                  <p:nvPr/>
                </p:nvSpPr>
                <p:spPr>
                  <a:xfrm>
                    <a:off x="2752920" y="4856760"/>
                    <a:ext cx="159984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" name="CustomShape 5"/>
                  <p:cNvSpPr/>
                  <p:nvPr/>
                </p:nvSpPr>
                <p:spPr>
                  <a:xfrm flipH="1">
                    <a:off x="1795320" y="4870800"/>
                    <a:ext cx="956880" cy="1056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pic>
                <p:nvPicPr>
                  <p:cNvPr id="20" name="图形 15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36199" y="3249036"/>
                    <a:ext cx="642600" cy="642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cxnSp>
            <p:nvCxnSpPr>
              <p:cNvPr id="22" name="直接箭头连接符 21"/>
              <p:cNvCxnSpPr/>
              <p:nvPr/>
            </p:nvCxnSpPr>
            <p:spPr>
              <a:xfrm flipV="1">
                <a:off x="2864741" y="3121367"/>
                <a:ext cx="984960" cy="1084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4:artisticCrisscrossEtching id="{A72562A7-C72E-4EDF-952E-CFF4D1D1AF12}"/>
                    </a:ext>
                  </a:extLst>
                </p:cNvPr>
                <p:cNvSpPr txBox="1"/>
                <p:nvPr/>
              </p:nvSpPr>
              <p:spPr>
                <a:xfrm>
                  <a:off x="9402549" y="1530925"/>
                  <a:ext cx="2281943" cy="778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2549" y="1530925"/>
                  <a:ext cx="2281943" cy="77886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4:artisticCrisscrossEtching id="{07F8DD6E-CE0F-4E04-83B0-451C2429EF79}"/>
                    </a:ext>
                  </a:extLst>
                </p:cNvPr>
                <p:cNvSpPr txBox="1"/>
                <p:nvPr/>
              </p:nvSpPr>
              <p:spPr>
                <a:xfrm>
                  <a:off x="9929860" y="3077055"/>
                  <a:ext cx="2281943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860" y="3077055"/>
                  <a:ext cx="2281943" cy="8469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4:artisticCrisscrossEtching id="{D0DB93BF-4C02-4AA0-9DDF-899559BB16FB}"/>
                    </a:ext>
                  </a:extLst>
                </p:cNvPr>
                <p:cNvSpPr txBox="1"/>
                <p:nvPr/>
              </p:nvSpPr>
              <p:spPr>
                <a:xfrm>
                  <a:off x="6983619" y="787835"/>
                  <a:ext cx="2281943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619" y="787835"/>
                  <a:ext cx="2281943" cy="84696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4:artisticCrisscrossEtching id="{BA6B2123-63EB-4604-AAA2-3B06E7BEB7B5}"/>
                    </a:ext>
                  </a:extLst>
                </p:cNvPr>
                <p:cNvSpPr txBox="1"/>
                <p:nvPr/>
              </p:nvSpPr>
              <p:spPr>
                <a:xfrm>
                  <a:off x="6789649" y="4534259"/>
                  <a:ext cx="2281943" cy="846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649" y="4534259"/>
                  <a:ext cx="2281943" cy="84696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025" name="任意多边形 10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6" name="任意多边形 1025"/>
          <p:cNvSpPr/>
          <p:nvPr/>
        </p:nvSpPr>
        <p:spPr>
          <a:xfrm>
            <a:off x="126999" y="126999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7" name="任意多边形 1026"/>
          <p:cNvSpPr/>
          <p:nvPr/>
        </p:nvSpPr>
        <p:spPr>
          <a:xfrm>
            <a:off x="253998" y="253998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</p:spTree>
    <p:custDataLst>
      <p:tags r:id="rId8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25" name="任意多边形 10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6" name="任意多边形 1025"/>
          <p:cNvSpPr/>
          <p:nvPr/>
        </p:nvSpPr>
        <p:spPr>
          <a:xfrm>
            <a:off x="126999" y="126999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7" name="任意多边形 1026"/>
          <p:cNvSpPr/>
          <p:nvPr/>
        </p:nvSpPr>
        <p:spPr>
          <a:xfrm>
            <a:off x="253998" y="253998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3" name="副标题 2"/>
          <p:cNvSpPr>
            <a:spLocks noGrp="1" noRot="1" noChangeAspect="1" noMove="1" noResize="1" noEditPoints="1" noAdjustHandles="1" noChangeArrowheads="1" noChangeShapeType="1" noTextEdit="1"/>
          </p:cNvSpPr>
          <p:nvPr>
            <p:ph type="subTitle"/>
          </p:nvPr>
        </p:nvSpPr>
        <p:spPr>
          <a:xfrm>
            <a:off x="1087755" y="1352550"/>
            <a:ext cx="8017510" cy="4051935"/>
          </a:xfrm>
          <a:blipFill rotWithShape="1">
            <a:blip r:embed="rId2"/>
            <a:stretch>
              <a:fillRect l="-2132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25" name="任意多边形 10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6" name="任意多边形 1025"/>
          <p:cNvSpPr/>
          <p:nvPr/>
        </p:nvSpPr>
        <p:spPr>
          <a:xfrm>
            <a:off x="126999" y="126999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7" name="任意多边形 1026"/>
          <p:cNvSpPr/>
          <p:nvPr/>
        </p:nvSpPr>
        <p:spPr>
          <a:xfrm>
            <a:off x="253998" y="253998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8" name="文本框 7"/>
          <p:cNvSpPr txBox="1"/>
          <p:nvPr/>
        </p:nvSpPr>
        <p:spPr>
          <a:xfrm>
            <a:off x="902360" y="1018979"/>
            <a:ext cx="3017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欧拉角（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euler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angle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39484" y="1390373"/>
            <a:ext cx="8944890" cy="2568452"/>
          </a:xfrm>
          <a:prstGeom prst="rect">
            <a:avLst/>
          </a:prstGeom>
        </p:spPr>
      </p:pic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83350" y="4295140"/>
            <a:ext cx="2957830" cy="762000"/>
          </a:xfrm>
          <a:prstGeom prst="rect">
            <a:avLst/>
          </a:prstGeom>
          <a:blipFill rotWithShape="1">
            <a:blip r:embed="rId3"/>
            <a:stretch>
              <a:fillRect l="-4823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1" name="文本框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4900" y="5455920"/>
            <a:ext cx="2967990" cy="763905"/>
          </a:xfrm>
          <a:prstGeom prst="rect">
            <a:avLst/>
          </a:prstGeom>
          <a:blipFill rotWithShape="1">
            <a:blip r:embed="rId4"/>
            <a:stretch>
              <a:fillRect l="-4808"/>
            </a:stretch>
          </a:blipFill>
        </p:spPr>
        <p:txBody>
          <a:bodyPr/>
          <a:p>
            <a:pPr algn="l"/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4900" y="4295140"/>
            <a:ext cx="3037840" cy="763905"/>
          </a:xfrm>
          <a:prstGeom prst="rect">
            <a:avLst/>
          </a:prstGeom>
          <a:blipFill rotWithShape="1">
            <a:blip r:embed="rId5"/>
            <a:stretch>
              <a:fillRect l="-4695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83350" y="5657850"/>
            <a:ext cx="2637790" cy="360045"/>
          </a:xfrm>
          <a:prstGeom prst="rect">
            <a:avLst/>
          </a:prstGeom>
          <a:blipFill rotWithShape="1">
            <a:blip r:embed="rId6"/>
            <a:stretch>
              <a:fillRect l="-2703" t="-10526" r="-721" b="-28947"/>
            </a:stretch>
          </a:blipFill>
        </p:spPr>
        <p:txBody>
          <a:bodyPr/>
          <a:p>
            <a:pPr algn="l"/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84" name=" 184"/>
          <p:cNvSpPr/>
          <p:nvPr/>
        </p:nvSpPr>
        <p:spPr>
          <a:xfrm flipH="1">
            <a:off x="817245" y="1169670"/>
            <a:ext cx="95250" cy="95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25" name="任意多边形 10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6" name="任意多边形 1025"/>
          <p:cNvSpPr/>
          <p:nvPr/>
        </p:nvSpPr>
        <p:spPr>
          <a:xfrm>
            <a:off x="126999" y="126999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7" name="任意多边形 1026"/>
          <p:cNvSpPr/>
          <p:nvPr/>
        </p:nvSpPr>
        <p:spPr>
          <a:xfrm>
            <a:off x="253998" y="253998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3" name="文本框 2"/>
          <p:cNvSpPr txBox="1"/>
          <p:nvPr/>
        </p:nvSpPr>
        <p:spPr>
          <a:xfrm>
            <a:off x="2649220" y="6132195"/>
            <a:ext cx="689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https://blog.csdn.net/andrewfan/article/details/60981437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8" name="欧拉角旋转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4208" y="1229100"/>
            <a:ext cx="4895719" cy="4629647"/>
          </a:xfrm>
          <a:prstGeom prst="rect">
            <a:avLst/>
          </a:prstGeom>
        </p:spPr>
      </p:pic>
      <p:pic>
        <p:nvPicPr>
          <p:cNvPr id="9" name="图片 8" descr="220px-Gimbal_lock_airpla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315" y="1229360"/>
            <a:ext cx="4329430" cy="43294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397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 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25" name="任意多边形 10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6" name="任意多边形 1025"/>
          <p:cNvSpPr/>
          <p:nvPr/>
        </p:nvSpPr>
        <p:spPr>
          <a:xfrm>
            <a:off x="126999" y="126999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7" name="任意多边形 1026"/>
          <p:cNvSpPr/>
          <p:nvPr/>
        </p:nvSpPr>
        <p:spPr>
          <a:xfrm>
            <a:off x="253998" y="253998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3" name="文本框 2"/>
          <p:cNvSpPr txBox="1"/>
          <p:nvPr/>
        </p:nvSpPr>
        <p:spPr>
          <a:xfrm>
            <a:off x="1001420" y="1191064"/>
            <a:ext cx="2995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四元数（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quaternion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82090" y="1986280"/>
          <a:ext cx="249809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公式" r:id="rId2" imgW="1193800" imgH="203200" progId="Equation.3">
                  <p:embed/>
                </p:oleObj>
              </mc:Choice>
              <mc:Fallback>
                <p:oleObj name="公式" r:id="rId2" imgW="1193800" imgH="2032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90" y="1986280"/>
                        <a:ext cx="2498090" cy="433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240780" y="2106930"/>
          <a:ext cx="2302510" cy="191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公式" r:id="rId4" imgW="1129665" imgH="939165" progId="Equation.3">
                  <p:embed/>
                </p:oleObj>
              </mc:Choice>
              <mc:Fallback>
                <p:oleObj name="公式" r:id="rId4" imgW="1129665" imgH="939165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780" y="2106930"/>
                        <a:ext cx="2302510" cy="1916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82090" y="2815590"/>
          <a:ext cx="199517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公式" r:id="rId6" imgW="939800" imgH="228600" progId="Equation.3">
                  <p:embed/>
                </p:oleObj>
              </mc:Choice>
              <mc:Fallback>
                <p:oleObj name="公式" r:id="rId6" imgW="939800" imgH="2286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90" y="2815590"/>
                        <a:ext cx="1995170" cy="4997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482090" y="3714115"/>
          <a:ext cx="3105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公式" r:id="rId8" imgW="1612900" imgH="279400" progId="Equation.3">
                  <p:embed/>
                </p:oleObj>
              </mc:Choice>
              <mc:Fallback>
                <p:oleObj name="公式" r:id="rId8" imgW="1612900" imgH="2794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90" y="3714115"/>
                        <a:ext cx="3105150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 184"/>
          <p:cNvSpPr/>
          <p:nvPr/>
        </p:nvSpPr>
        <p:spPr>
          <a:xfrm flipH="1">
            <a:off x="870585" y="1329690"/>
            <a:ext cx="95250" cy="95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0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397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 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25" name="任意多边形 10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6" name="任意多边形 1025"/>
          <p:cNvSpPr/>
          <p:nvPr/>
        </p:nvSpPr>
        <p:spPr>
          <a:xfrm>
            <a:off x="126999" y="126999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7" name="任意多边形 1026"/>
          <p:cNvSpPr/>
          <p:nvPr/>
        </p:nvSpPr>
        <p:spPr>
          <a:xfrm>
            <a:off x="253998" y="253998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81455" y="1584960"/>
          <a:ext cx="8979535" cy="153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公式" r:id="rId2" imgW="5308600" imgH="914400" progId="Equation.3">
                  <p:embed/>
                </p:oleObj>
              </mc:Choice>
              <mc:Fallback>
                <p:oleObj name="公式" r:id="rId2" imgW="5308600" imgH="9144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455" y="1584960"/>
                        <a:ext cx="8979535" cy="1532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3275" y="10367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欧拉角转四元数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275" y="4023584"/>
            <a:ext cx="31525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四元数转欧拉角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81455" y="4521835"/>
          <a:ext cx="5092065" cy="13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公式" r:id="rId4" imgW="2768600" imgH="736600" progId="Equation.3">
                  <p:embed/>
                </p:oleObj>
              </mc:Choice>
              <mc:Fallback>
                <p:oleObj name="公式" r:id="rId4" imgW="2768600" imgH="7366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455" y="4521835"/>
                        <a:ext cx="5092065" cy="1365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25" name="任意多边形 10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6" name="任意多边形 1025"/>
          <p:cNvSpPr/>
          <p:nvPr/>
        </p:nvSpPr>
        <p:spPr>
          <a:xfrm>
            <a:off x="126999" y="126999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7" name="任意多边形 1026"/>
          <p:cNvSpPr/>
          <p:nvPr/>
        </p:nvSpPr>
        <p:spPr>
          <a:xfrm>
            <a:off x="253998" y="253998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grpSp>
        <p:nvGrpSpPr>
          <p:cNvPr id="11" name="组合 10"/>
          <p:cNvGrpSpPr/>
          <p:nvPr/>
        </p:nvGrpSpPr>
        <p:grpSpPr>
          <a:xfrm>
            <a:off x="2693035" y="1941830"/>
            <a:ext cx="6783070" cy="2942590"/>
            <a:chOff x="2473522" y="286263"/>
            <a:chExt cx="7244955" cy="3142737"/>
          </a:xfrm>
        </p:grpSpPr>
        <p:pic>
          <p:nvPicPr>
            <p:cNvPr id="12" name="图片 11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73522" y="286263"/>
              <a:ext cx="7244955" cy="314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4:artisticCrisscrossEtching id="{9CB0B65F-5FFC-42DF-BA16-101228779D84}"/>
                    </a:ext>
                  </a:extLst>
                </p:cNvPr>
                <p:cNvSpPr txBox="1"/>
                <p:nvPr/>
              </p:nvSpPr>
              <p:spPr>
                <a:xfrm>
                  <a:off x="7608277" y="1471247"/>
                  <a:ext cx="2105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277" y="1471247"/>
                  <a:ext cx="21050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857" r="-20000" b="-6522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4" name="文本框 13"/>
          <p:cNvSpPr txBox="1"/>
          <p:nvPr/>
        </p:nvSpPr>
        <p:spPr>
          <a:xfrm>
            <a:off x="1056030" y="1166934"/>
            <a:ext cx="21710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刚体的位姿表示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" name=" 184"/>
          <p:cNvSpPr/>
          <p:nvPr/>
        </p:nvSpPr>
        <p:spPr>
          <a:xfrm flipH="1">
            <a:off x="950595" y="1303020"/>
            <a:ext cx="95250" cy="95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25" name="任意多边形 10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6" name="任意多边形 1025"/>
          <p:cNvSpPr/>
          <p:nvPr/>
        </p:nvSpPr>
        <p:spPr>
          <a:xfrm>
            <a:off x="126999" y="126999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7" name="任意多边形 1026"/>
          <p:cNvSpPr/>
          <p:nvPr/>
        </p:nvSpPr>
        <p:spPr>
          <a:xfrm>
            <a:off x="253998" y="253998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grpSp>
        <p:nvGrpSpPr>
          <p:cNvPr id="36" name="组合 35"/>
          <p:cNvGrpSpPr/>
          <p:nvPr/>
        </p:nvGrpSpPr>
        <p:grpSpPr>
          <a:xfrm>
            <a:off x="1429385" y="1387475"/>
            <a:ext cx="6071870" cy="2633980"/>
            <a:chOff x="2473522" y="286263"/>
            <a:chExt cx="7244955" cy="3142737"/>
          </a:xfrm>
        </p:grpSpPr>
        <p:pic>
          <p:nvPicPr>
            <p:cNvPr id="37" name="图片 36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73522" y="286263"/>
              <a:ext cx="7244955" cy="314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4:artisticCrisscrossEtching id="{D05E4380-8BCF-485D-B56A-FACC05748A8F}"/>
                    </a:ext>
                  </a:extLst>
                </p:cNvPr>
                <p:cNvSpPr txBox="1"/>
                <p:nvPr/>
              </p:nvSpPr>
              <p:spPr>
                <a:xfrm>
                  <a:off x="7608277" y="1471247"/>
                  <a:ext cx="2105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277" y="1471247"/>
                  <a:ext cx="21050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857" r="-20000" b="-6522"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41" name="组合 40"/>
          <p:cNvGrpSpPr/>
          <p:nvPr/>
        </p:nvGrpSpPr>
        <p:grpSpPr>
          <a:xfrm rot="0">
            <a:off x="1860550" y="3255645"/>
            <a:ext cx="9196070" cy="2574975"/>
            <a:chOff x="2006" y="4419"/>
            <a:chExt cx="16485" cy="5579"/>
          </a:xfrm>
        </p:grpSpPr>
        <p:sp>
          <p:nvSpPr>
            <p:cNvPr id="39" name="文本框 38"/>
            <p:cNvSpPr txBox="1"/>
            <p:nvPr/>
          </p:nvSpPr>
          <p:spPr>
            <a:xfrm>
              <a:off x="2748" y="9200"/>
              <a:ext cx="3206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solidFill>
                    <a:srgbClr val="F85208"/>
                  </a:solidFill>
                  <a:latin typeface="微软雅黑" panose="020B0503020204020204" charset="-122"/>
                  <a:ea typeface="微软雅黑" panose="020B0503020204020204" charset="-122"/>
                </a:rPr>
                <a:t>(1) </a:t>
              </a:r>
              <a:r>
                <a:rPr lang="zh-CN" altLang="en-US" dirty="0">
                  <a:solidFill>
                    <a:srgbClr val="F85208"/>
                  </a:solidFill>
                  <a:latin typeface="微软雅黑" panose="020B0503020204020204" charset="-122"/>
                  <a:ea typeface="微软雅黑" panose="020B0503020204020204" charset="-122"/>
                </a:rPr>
                <a:t>位置</a:t>
              </a:r>
              <a:endPara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006" y="6947"/>
              <a:ext cx="2332" cy="1849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57" y="9200"/>
              <a:ext cx="429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solidFill>
                    <a:srgbClr val="F85208"/>
                  </a:solidFill>
                  <a:latin typeface="微软雅黑" panose="020B0503020204020204" charset="-122"/>
                  <a:ea typeface="微软雅黑" panose="020B0503020204020204" charset="-122"/>
                </a:rPr>
                <a:t>(2) </a:t>
              </a:r>
              <a:r>
                <a:rPr lang="zh-CN" altLang="en-US" dirty="0">
                  <a:solidFill>
                    <a:srgbClr val="F85208"/>
                  </a:solidFill>
                  <a:latin typeface="微软雅黑" panose="020B0503020204020204" charset="-122"/>
                  <a:ea typeface="微软雅黑" panose="020B0503020204020204" charset="-122"/>
                </a:rPr>
                <a:t>方位</a:t>
              </a:r>
              <a:endPara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28" y="7103"/>
              <a:ext cx="4585" cy="1537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44" name="文本框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357" y="4419"/>
              <a:ext cx="5972" cy="1538"/>
            </a:xfrm>
            <a:prstGeom prst="rect">
              <a:avLst/>
            </a:prstGeom>
            <a:blipFill rotWithShape="1">
              <a:blip r:embed="rId6"/>
              <a:stretch>
                <a:fillRect l="-4823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45" name="文本框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357" y="6261"/>
              <a:ext cx="5993" cy="1543"/>
            </a:xfrm>
            <a:prstGeom prst="rect">
              <a:avLst/>
            </a:prstGeom>
            <a:blipFill rotWithShape="1">
              <a:blip r:embed="rId7"/>
              <a:stretch>
                <a:fillRect l="-4968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46" name="文本框 4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357" y="8156"/>
              <a:ext cx="6134" cy="1543"/>
            </a:xfrm>
            <a:prstGeom prst="rect">
              <a:avLst/>
            </a:prstGeom>
            <a:blipFill rotWithShape="1">
              <a:blip r:embed="rId8"/>
              <a:stretch>
                <a:fillRect l="-4695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</p:spTree>
    <p:custDataLst>
      <p:tags r:id="rId9"/>
    </p:custData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25" name="任意多边形 10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6" name="任意多边形 1025"/>
          <p:cNvSpPr/>
          <p:nvPr/>
        </p:nvSpPr>
        <p:spPr>
          <a:xfrm>
            <a:off x="126999" y="126999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sp>
        <p:nvSpPr>
          <p:cNvPr id="1027" name="任意多边形 1026"/>
          <p:cNvSpPr/>
          <p:nvPr/>
        </p:nvSpPr>
        <p:spPr>
          <a:xfrm>
            <a:off x="253998" y="253998"/>
            <a:ext cx="1" cy="1"/>
          </a:xfrm>
          <a:custGeom>
            <a:avLst/>
            <a:gdLst/>
            <a:ahLst/>
            <a:cxnLst/>
            <a:pathLst/>
          </a:custGeom>
          <a:noFill/>
          <a:ln w="9525">
            <a:noFill/>
          </a:ln>
        </p:spPr>
      </p:sp>
      <p:grpSp>
        <p:nvGrpSpPr>
          <p:cNvPr id="3" name="组合 2"/>
          <p:cNvGrpSpPr/>
          <p:nvPr/>
        </p:nvGrpSpPr>
        <p:grpSpPr>
          <a:xfrm>
            <a:off x="1018540" y="1525270"/>
            <a:ext cx="9940027" cy="3271520"/>
            <a:chOff x="1275" y="980"/>
            <a:chExt cx="16572" cy="5152"/>
          </a:xfrm>
        </p:grpSpPr>
        <p:grpSp>
          <p:nvGrpSpPr>
            <p:cNvPr id="9" name="组合 8"/>
            <p:cNvGrpSpPr/>
            <p:nvPr/>
          </p:nvGrpSpPr>
          <p:grpSpPr>
            <a:xfrm>
              <a:off x="1275" y="980"/>
              <a:ext cx="10258" cy="5152"/>
              <a:chOff x="810064" y="622191"/>
              <a:chExt cx="6514194" cy="3271647"/>
            </a:xfrm>
          </p:grpSpPr>
          <p:pic>
            <p:nvPicPr>
              <p:cNvPr id="8" name="图片 7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10064" y="622191"/>
                <a:ext cx="6514194" cy="3271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>
                    <a:extLst>
                      <a:ext uri="{FF2B5EF4-FFF2-40B4-BE49-F238E27FC236}">
                        <a14:artisticCrisscrossEtching id="{D05E4380-8BCF-485D-B56A-FACC05748A8F}"/>
                      </a:ext>
                    </a:extLst>
                  </p:cNvPr>
                  <p:cNvSpPr txBox="1"/>
                  <p:nvPr/>
                </p:nvSpPr>
                <p:spPr>
                  <a:xfrm>
                    <a:off x="7608277" y="1471247"/>
                    <a:ext cx="210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2969" y="1471247"/>
                    <a:ext cx="210507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2857" r="-20000" b="-6522"/>
                    </a:stretch>
                  </a:blipFill>
                </p:spPr>
                <p:txBody>
                  <a:bodyPr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15" name="文本框 14"/>
            <p:cNvSpPr txBox="1"/>
            <p:nvPr/>
          </p:nvSpPr>
          <p:spPr>
            <a:xfrm>
              <a:off x="12793" y="1533"/>
              <a:ext cx="30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非齐次变换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4:artisticCrisscrossEtching id="{E5649195-F2D2-4B47-B570-11E80898683F}"/>
                    </a:ext>
                  </a:extLst>
                </p:cNvPr>
                <p:cNvSpPr txBox="1"/>
                <p:nvPr/>
              </p:nvSpPr>
              <p:spPr>
                <a:xfrm>
                  <a:off x="2973440" y="4588188"/>
                  <a:ext cx="2508827" cy="4090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sPr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sPre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sPr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oMath>
                    </m:oMathPara>
                  </a14:m>
                  <a:endPara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1" y="2373"/>
                  <a:ext cx="2977" cy="45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" name="文本框 15"/>
            <p:cNvSpPr txBox="1"/>
            <p:nvPr/>
          </p:nvSpPr>
          <p:spPr>
            <a:xfrm>
              <a:off x="12793" y="4428"/>
              <a:ext cx="23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齐次变换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4:artisticCrisscrossEtching id="{45037BEC-A9A5-4ED0-ADDA-8227971F1259}"/>
                    </a:ext>
                  </a:extLst>
                </p:cNvPr>
                <p:cNvSpPr txBox="1"/>
                <p:nvPr/>
              </p:nvSpPr>
              <p:spPr>
                <a:xfrm>
                  <a:off x="6222032" y="4588188"/>
                  <a:ext cx="3239733" cy="7238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Pre>
                                    <m:sPre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sPre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Pre>
                                    <m:sPre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p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sPre>
                                </m:e>
                                <m:e>
                                  <m:sPre>
                                    <m:sPre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p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sPre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Pre>
                                    <m:sPre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sPre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1" y="5239"/>
                  <a:ext cx="3466" cy="7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  <p:custDataLst>
      <p:tags r:id="rId6"/>
    </p:custData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812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0528" y="2278380"/>
            <a:ext cx="1439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6.1 TF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5199381" y="3180080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6.1.3 TF</a:t>
            </a:r>
            <a:r>
              <a:rPr lang="zh-CN" altLang="en-US"/>
              <a:t>和坐标系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2287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 TF</a:t>
            </a:r>
            <a:r>
              <a:rPr lang="zh-CN" altLang="en-US" sz="1600">
                <a:solidFill>
                  <a:srgbClr val="446382"/>
                </a:solidFill>
              </a:rPr>
              <a:t>目录</a:t>
            </a:r>
            <a:r>
              <a:rPr lang="en-US" altLang="zh-CN" sz="1600">
                <a:solidFill>
                  <a:srgbClr val="446382"/>
                </a:solidFill>
              </a:rPr>
              <a:t> 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11258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6.1 TF</a:t>
            </a:r>
            <a:endParaRPr lang="en-US" altLang="zh-CN" sz="2400"/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202628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270" y="196913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6.1.1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747520" y="2541905"/>
            <a:ext cx="251333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270" y="254190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6.1.2</a:t>
            </a:r>
            <a:endParaRPr lang="en-US" altLang="zh-CN"/>
          </a:p>
        </p:txBody>
      </p:sp>
      <p:sp>
        <p:nvSpPr>
          <p:cNvPr id="14" name=" 220"/>
          <p:cNvSpPr/>
          <p:nvPr/>
        </p:nvSpPr>
        <p:spPr>
          <a:xfrm>
            <a:off x="1747520" y="3147060"/>
            <a:ext cx="251333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7270" y="316420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6.1.3</a:t>
            </a:r>
            <a:endParaRPr lang="en-US" altLang="zh-CN"/>
          </a:p>
        </p:txBody>
      </p:sp>
      <p:sp>
        <p:nvSpPr>
          <p:cNvPr id="16" name=" 220"/>
          <p:cNvSpPr/>
          <p:nvPr/>
        </p:nvSpPr>
        <p:spPr>
          <a:xfrm>
            <a:off x="1747520" y="3768725"/>
            <a:ext cx="160909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7270" y="3768725"/>
            <a:ext cx="763905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6.1.4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63395" y="1951355"/>
            <a:ext cx="1337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DEMO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41905"/>
            <a:ext cx="202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坐标系的矩阵表示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4980" y="3164205"/>
            <a:ext cx="202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TF</a:t>
            </a:r>
            <a:r>
              <a:rPr lang="zh-CN" altLang="en-US"/>
              <a:t>和坐标系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47520" y="3786505"/>
            <a:ext cx="143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TF in rospy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397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 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192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6.1.3 TF</a:t>
            </a:r>
            <a:r>
              <a:rPr lang="zh-CN" altLang="en-US" sz="1600">
                <a:solidFill>
                  <a:srgbClr val="446382"/>
                </a:solidFill>
              </a:rPr>
              <a:t>和坐标系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840" y="1147445"/>
            <a:ext cx="1000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TF tree</a:t>
            </a:r>
            <a:endParaRPr lang="en-US" sz="2000"/>
          </a:p>
        </p:txBody>
      </p:sp>
      <p:pic>
        <p:nvPicPr>
          <p:cNvPr id="8" name="图片 7" descr="part_tree_screen_sh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" y="1457960"/>
            <a:ext cx="10805795" cy="4279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397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 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192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6.1.3 TF</a:t>
            </a:r>
            <a:r>
              <a:rPr lang="zh-CN" altLang="en-US" sz="1600">
                <a:solidFill>
                  <a:srgbClr val="446382"/>
                </a:solidFill>
              </a:rPr>
              <a:t>和坐标系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485" y="1005840"/>
            <a:ext cx="10712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TF </a:t>
            </a:r>
            <a:r>
              <a:rPr lang="zh-CN" altLang="en-US" sz="2000"/>
              <a:t>消息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179195" y="1525270"/>
            <a:ext cx="853567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TF的消息格式是TransformStamped.msg，格式规范如下：</a:t>
            </a:r>
            <a:endParaRPr lang="zh-CN" altLang="en-US" sz="1600"/>
          </a:p>
          <a:p>
            <a:r>
              <a:rPr lang="zh-CN" altLang="en-US" sz="1600"/>
              <a:t>std_m</a:t>
            </a:r>
            <a:r>
              <a:rPr lang="en-US" altLang="zh-CN" sz="1600"/>
              <a:t>s</a:t>
            </a:r>
            <a:r>
              <a:rPr lang="zh-CN" altLang="en-US" sz="1600"/>
              <a:t>gs/Header	header</a:t>
            </a:r>
            <a:endParaRPr lang="zh-CN" altLang="en-US" sz="1600"/>
          </a:p>
          <a:p>
            <a:r>
              <a:rPr lang="zh-CN" altLang="en-US" sz="1600"/>
              <a:t>uint32	seq</a:t>
            </a:r>
            <a:endParaRPr lang="zh-CN" altLang="en-US" sz="1600"/>
          </a:p>
          <a:p>
            <a:r>
              <a:rPr lang="zh-CN" altLang="en-US" sz="1600"/>
              <a:t>time	stamp</a:t>
            </a:r>
            <a:endParaRPr lang="zh-CN" altLang="en-US" sz="1600"/>
          </a:p>
          <a:p>
            <a:r>
              <a:rPr lang="zh-CN" altLang="en-US" sz="1600"/>
              <a:t>string	frame_id</a:t>
            </a:r>
            <a:endParaRPr lang="zh-CN" altLang="en-US" sz="1600"/>
          </a:p>
          <a:p>
            <a:r>
              <a:rPr lang="zh-CN" altLang="en-US" sz="1600"/>
              <a:t>string	child_frame_id</a:t>
            </a:r>
            <a:endParaRPr lang="zh-CN" altLang="en-US" sz="1600"/>
          </a:p>
          <a:p>
            <a:r>
              <a:rPr lang="zh-CN" altLang="en-US" sz="1600"/>
              <a:t>geometry_msgs/Transform	transform</a:t>
            </a:r>
            <a:endParaRPr lang="zh-CN" altLang="en-US" sz="1600"/>
          </a:p>
          <a:p>
            <a:r>
              <a:rPr lang="zh-CN" altLang="en-US" sz="1600"/>
              <a:t>geometry_msgs/Vector3	translation</a:t>
            </a:r>
            <a:endParaRPr lang="zh-CN" altLang="en-US" sz="1600"/>
          </a:p>
          <a:p>
            <a:r>
              <a:rPr lang="zh-CN" altLang="en-US" sz="1600"/>
              <a:t>float64	x</a:t>
            </a:r>
            <a:endParaRPr lang="zh-CN" altLang="en-US" sz="1600"/>
          </a:p>
          <a:p>
            <a:r>
              <a:rPr lang="zh-CN" altLang="en-US" sz="1600"/>
              <a:t>float64	y</a:t>
            </a:r>
            <a:endParaRPr lang="zh-CN" altLang="en-US" sz="1600"/>
          </a:p>
          <a:p>
            <a:r>
              <a:rPr lang="zh-CN" altLang="en-US" sz="1600"/>
              <a:t>float64	z</a:t>
            </a:r>
            <a:endParaRPr lang="zh-CN" altLang="en-US" sz="1600"/>
          </a:p>
          <a:p>
            <a:r>
              <a:rPr lang="zh-CN" altLang="en-US" sz="1600"/>
              <a:t>geometry_msgs/Quaternion	rotation</a:t>
            </a:r>
            <a:endParaRPr lang="zh-CN" altLang="en-US" sz="1600"/>
          </a:p>
          <a:p>
            <a:r>
              <a:rPr lang="zh-CN" altLang="en-US" sz="1600"/>
              <a:t>float64	x</a:t>
            </a:r>
            <a:endParaRPr lang="zh-CN" altLang="en-US" sz="1600"/>
          </a:p>
          <a:p>
            <a:r>
              <a:rPr lang="zh-CN" altLang="en-US" sz="1600"/>
              <a:t>float64	y</a:t>
            </a:r>
            <a:endParaRPr lang="zh-CN" altLang="en-US" sz="1600"/>
          </a:p>
          <a:p>
            <a:r>
              <a:rPr lang="zh-CN" altLang="en-US" sz="1600"/>
              <a:t>flaot64	z</a:t>
            </a:r>
            <a:endParaRPr lang="zh-CN" altLang="en-US" sz="1600"/>
          </a:p>
          <a:p>
            <a:r>
              <a:rPr lang="zh-CN" altLang="en-US" sz="1600"/>
              <a:t>float64	w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397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 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192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6.1.3 TF</a:t>
            </a:r>
            <a:r>
              <a:rPr lang="zh-CN" altLang="en-US" sz="1600">
                <a:solidFill>
                  <a:srgbClr val="446382"/>
                </a:solidFill>
              </a:rPr>
              <a:t>和坐标系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495" y="5247640"/>
            <a:ext cx="6635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85208"/>
                </a:solidFill>
              </a:rPr>
              <a:t>主要函数为：</a:t>
            </a:r>
            <a:r>
              <a:rPr lang="en-US" altLang="zh-CN">
                <a:solidFill>
                  <a:srgbClr val="F85208"/>
                </a:solidFill>
              </a:rPr>
              <a:t>sendTransform() &amp; sendTransformmessage()</a:t>
            </a:r>
            <a:br>
              <a:rPr lang="en-US" altLang="zh-CN">
                <a:solidFill>
                  <a:srgbClr val="F85208"/>
                </a:solidFill>
              </a:rPr>
            </a:br>
            <a:r>
              <a:rPr lang="en-US" altLang="zh-CN">
                <a:solidFill>
                  <a:srgbClr val="F85208"/>
                </a:solidFill>
              </a:rPr>
              <a:t>功</a:t>
            </a:r>
            <a:r>
              <a:rPr lang="zh-CN" altLang="en-US">
                <a:solidFill>
                  <a:srgbClr val="F85208"/>
                </a:solidFill>
              </a:rPr>
              <a:t>能：发布坐标转换</a:t>
            </a:r>
            <a:endParaRPr lang="zh-CN" altLang="en-US">
              <a:solidFill>
                <a:srgbClr val="F8520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8850" y="1015365"/>
            <a:ext cx="3176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err="1">
                <a:sym typeface="+mn-ea"/>
              </a:rPr>
              <a:t>1. tf</a:t>
            </a:r>
            <a:r>
              <a:rPr lang="en-US" altLang="zh-CN" sz="2000" b="1" dirty="0">
                <a:sym typeface="+mn-ea"/>
              </a:rPr>
              <a:t> broadcaster</a:t>
            </a:r>
            <a:r>
              <a:rPr lang="zh-CN" altLang="en-US" sz="2000" b="1" dirty="0">
                <a:sym typeface="+mn-ea"/>
              </a:rPr>
              <a:t>类</a:t>
            </a:r>
            <a:endParaRPr lang="zh-CN" altLang="en-US" sz="2000" b="1"/>
          </a:p>
        </p:txBody>
      </p:sp>
      <p:pic>
        <p:nvPicPr>
          <p:cNvPr id="4" name="图片 3" descr="图片包含 文字&#10;&#10;已生成高可信度的说明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6" b="6760"/>
          <a:stretch>
            <a:fillRect/>
          </a:stretch>
        </p:blipFill>
        <p:spPr>
          <a:xfrm>
            <a:off x="1411605" y="1614170"/>
            <a:ext cx="8144510" cy="32010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397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 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192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6.1.3 TF</a:t>
            </a:r>
            <a:r>
              <a:rPr lang="zh-CN" altLang="en-US" sz="1600">
                <a:solidFill>
                  <a:srgbClr val="446382"/>
                </a:solidFill>
              </a:rPr>
              <a:t>和坐标系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62650" y="4387215"/>
            <a:ext cx="5900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85208"/>
                </a:solidFill>
              </a:rPr>
              <a:t>主要函数为：</a:t>
            </a:r>
            <a:r>
              <a:rPr lang="en-US" altLang="zh-CN">
                <a:solidFill>
                  <a:srgbClr val="F85208"/>
                </a:solidFill>
              </a:rPr>
              <a:t>waitforTransform(), Lookuptransform()</a:t>
            </a:r>
            <a:r>
              <a:rPr lang="zh-CN" altLang="en-US">
                <a:solidFill>
                  <a:srgbClr val="F85208"/>
                </a:solidFill>
              </a:rPr>
              <a:t>和</a:t>
            </a:r>
            <a:r>
              <a:rPr lang="en-US" altLang="zh-CN">
                <a:solidFill>
                  <a:srgbClr val="F85208"/>
                </a:solidFill>
              </a:rPr>
              <a:t>canTransform()</a:t>
            </a:r>
            <a:endParaRPr lang="en-US" altLang="zh-CN">
              <a:solidFill>
                <a:srgbClr val="F85208"/>
              </a:solidFill>
            </a:endParaRPr>
          </a:p>
          <a:p>
            <a:br>
              <a:rPr lang="en-US" altLang="zh-CN">
                <a:solidFill>
                  <a:srgbClr val="F85208"/>
                </a:solidFill>
              </a:rPr>
            </a:br>
            <a:r>
              <a:rPr lang="zh-CN" altLang="en-US">
                <a:solidFill>
                  <a:srgbClr val="F85208"/>
                </a:solidFill>
              </a:rPr>
              <a:t>功能：监听坐标系变换</a:t>
            </a:r>
            <a:endParaRPr lang="zh-CN" altLang="en-US">
              <a:solidFill>
                <a:srgbClr val="F8520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265" y="1008380"/>
            <a:ext cx="3030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2. tf listener</a:t>
            </a:r>
            <a:r>
              <a:rPr lang="zh-CN" altLang="en-US" sz="2000" b="1"/>
              <a:t>类函数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60" y="1775460"/>
            <a:ext cx="4161155" cy="4161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397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 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192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6.1.3 TF</a:t>
            </a:r>
            <a:r>
              <a:rPr lang="zh-CN" altLang="en-US" sz="1600">
                <a:solidFill>
                  <a:srgbClr val="446382"/>
                </a:solidFill>
              </a:rPr>
              <a:t>和坐标系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4355" y="5163820"/>
            <a:ext cx="6361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借助于：</a:t>
            </a:r>
            <a:r>
              <a:rPr lang="en-US" altLang="zh-CN"/>
              <a:t>evince frames.pdf</a:t>
            </a:r>
            <a:r>
              <a:rPr lang="zh-CN" altLang="en-US"/>
              <a:t>查看或者在对应的文件路径查看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9700" y="1625600"/>
            <a:ext cx="10515600" cy="3998400"/>
          </a:xfrm>
        </p:spPr>
        <p:txBody>
          <a:bodyPr/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view_frame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功能：生成一个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frames.pdf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图片包含 动物&#10;&#10;已生成高可信度的说明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28"/>
          <a:stretch>
            <a:fillRect/>
          </a:stretch>
        </p:blipFill>
        <p:spPr>
          <a:xfrm>
            <a:off x="1824355" y="2424430"/>
            <a:ext cx="8107045" cy="2573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7265" y="1012190"/>
            <a:ext cx="2483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3. tf tools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192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6.1.3 TF</a:t>
            </a:r>
            <a:r>
              <a:rPr lang="zh-CN" altLang="en-US" sz="1600">
                <a:solidFill>
                  <a:srgbClr val="446382"/>
                </a:solidFill>
              </a:rPr>
              <a:t>和坐标系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825" y="1252220"/>
            <a:ext cx="10515600" cy="3998400"/>
          </a:xfrm>
        </p:spPr>
        <p:txBody>
          <a:bodyPr/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rqt_tf_tree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使坐标树的广播关系实时反映（被广播）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 descr="图片包含 屏幕截图&#10;&#10;已生成极高可信度的说明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30" y="2184400"/>
            <a:ext cx="6747510" cy="3761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192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6.1.3 TF</a:t>
            </a:r>
            <a:r>
              <a:rPr lang="zh-CN" altLang="en-US" sz="1600">
                <a:solidFill>
                  <a:srgbClr val="446382"/>
                </a:solidFill>
              </a:rPr>
              <a:t>和坐标系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835" y="1189990"/>
            <a:ext cx="10515600" cy="3998400"/>
          </a:xfrm>
        </p:spPr>
        <p:txBody>
          <a:bodyPr/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tf_echo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任意两个坐标系间的转换关系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 descr="图片包含 文字&#10;&#10;已生成极高可信度的说明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70" y="1376680"/>
            <a:ext cx="5456555" cy="4518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192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6.1.3 TF</a:t>
            </a:r>
            <a:r>
              <a:rPr lang="zh-CN" altLang="en-US" sz="1600">
                <a:solidFill>
                  <a:srgbClr val="446382"/>
                </a:solidFill>
              </a:rPr>
              <a:t>和坐标系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5760" y="5633720"/>
            <a:ext cx="2630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功能不仅限于此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165" y="1131570"/>
            <a:ext cx="10515600" cy="3998400"/>
          </a:xfrm>
        </p:spPr>
        <p:txBody>
          <a:bodyPr/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rviz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功能：可视化坐标系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 descr="图片包含 监视器&#10;&#10;已生成高可信度的说明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6"/>
          <a:stretch>
            <a:fillRect/>
          </a:stretch>
        </p:blipFill>
        <p:spPr>
          <a:xfrm>
            <a:off x="4822825" y="985520"/>
            <a:ext cx="6758940" cy="5081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832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3727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6.1.3 TF</a:t>
            </a:r>
            <a:r>
              <a:rPr lang="zh-CN" altLang="en-US" sz="1600">
                <a:solidFill>
                  <a:srgbClr val="446382"/>
                </a:solidFill>
                <a:sym typeface="+mn-ea"/>
              </a:rPr>
              <a:t>和坐标系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20" name=" 220"/>
          <p:cNvSpPr/>
          <p:nvPr/>
        </p:nvSpPr>
        <p:spPr>
          <a:xfrm>
            <a:off x="6555740" y="2703195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 rot="16200000">
            <a:off x="4340225" y="1939925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20"/>
          <p:cNvSpPr/>
          <p:nvPr/>
        </p:nvSpPr>
        <p:spPr>
          <a:xfrm rot="10800000">
            <a:off x="3576955" y="4098290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220"/>
          <p:cNvSpPr/>
          <p:nvPr/>
        </p:nvSpPr>
        <p:spPr>
          <a:xfrm rot="5400000">
            <a:off x="5792470" y="4846955"/>
            <a:ext cx="2138680" cy="612140"/>
          </a:xfrm>
          <a:prstGeom prst="homePlate">
            <a:avLst/>
          </a:prstGeom>
          <a:solidFill>
            <a:srgbClr val="73A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3710" y="3315335"/>
            <a:ext cx="142811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TF</a:t>
            </a:r>
            <a:endParaRPr lang="en-US" altLang="zh-CN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16885" y="206184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坐标转换的标准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29450" y="209740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话题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3955" y="4950460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工具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01465" y="4942205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接口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19488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第六章 </a:t>
            </a:r>
            <a:r>
              <a:rPr lang="en-US" altLang="zh-CN" sz="1600">
                <a:solidFill>
                  <a:srgbClr val="446382"/>
                </a:solidFill>
              </a:rPr>
              <a:t>TF &amp; URDF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812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361" y="2367280"/>
            <a:ext cx="1325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6.1 TF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2719" y="3180080"/>
            <a:ext cx="1955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6.1.4 TF in rospy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812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361" y="2278380"/>
            <a:ext cx="1325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6.1 TF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5418" y="3180080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6.1.1 DEMO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9488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</a:t>
            </a:r>
            <a:r>
              <a:rPr lang="en-US" altLang="zh-CN" sz="1600">
                <a:solidFill>
                  <a:srgbClr val="446382"/>
                </a:solidFill>
              </a:rPr>
              <a:t>TF &amp; URDF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6.1.4 tf in rospy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6050" y="1672590"/>
            <a:ext cx="67818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向量、点、四元数、矩阵都表示成类似数组形式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Tuple，List，Numpy Array通用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 = (1.0, 1.5, 0)   #平移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 = [1, 0, 0, 0]    #四元数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 = numpy.identity(3)  #旋转矩阵</a:t>
            </a:r>
            <a:endParaRPr lang="en-US" alt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485" y="1186180"/>
            <a:ext cx="237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TF相关数据类型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9488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</a:t>
            </a:r>
            <a:r>
              <a:rPr lang="en-US" altLang="zh-CN" sz="1600">
                <a:solidFill>
                  <a:srgbClr val="446382"/>
                </a:solidFill>
              </a:rPr>
              <a:t>TF &amp; URDF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6.1.4 tf in rospy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2545" y="1880235"/>
            <a:ext cx="97536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euler_matrix(ai, aj, ak, axes=‘sxyz’)  </a:t>
            </a:r>
            <a:r>
              <a:rPr lang="en-US" spc="-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#欧拉角到矩阵</a:t>
            </a:r>
            <a:endParaRPr lang="en-US" b="0" strike="noStrike" spc="-1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euler_from_matrix(matrix, axes=‘sxyz’) </a:t>
            </a:r>
            <a:r>
              <a:rPr lang="en-US" spc="-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#矩阵到欧拉角</a:t>
            </a:r>
            <a:endParaRPr lang="en-US" b="0" strike="noStrike" spc="-1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euler_from_quaternion(quaternion, axes=‘sxyz’) </a:t>
            </a:r>
            <a:r>
              <a:rPr lang="en-US" spc="-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#四元数到欧拉角</a:t>
            </a:r>
            <a:endParaRPr lang="en-US" b="0" strike="noStrike" spc="-1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quaternion_from_euler(ai, aj, ak, axes=‘sxyz’) </a:t>
            </a:r>
            <a:r>
              <a:rPr lang="en-US" spc="-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#欧拉角到四元数</a:t>
            </a:r>
            <a:endParaRPr lang="en-US" b="0" strike="noStrike" spc="-1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quaternion_matrix(quaternion)   </a:t>
            </a:r>
            <a:r>
              <a:rPr lang="en-US" spc="-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#四元数到矩阵</a:t>
            </a:r>
            <a:endParaRPr lang="en-US" b="0" strike="noStrike" spc="-1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quaternion_from_matrix(matrix)   </a:t>
            </a:r>
            <a:r>
              <a:rPr lang="en-US" spc="-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#矩阵到四元数</a:t>
            </a:r>
            <a:endParaRPr lang="en-US" b="0" strike="noStrike" spc="-1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….</a:t>
            </a:r>
            <a:endParaRPr lang="en-US" altLang="en-US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835" y="895985"/>
            <a:ext cx="233616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tf.transformations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基本数学运算函数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9488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</a:t>
            </a:r>
            <a:r>
              <a:rPr lang="en-US" altLang="zh-CN" sz="1600">
                <a:solidFill>
                  <a:srgbClr val="446382"/>
                </a:solidFill>
              </a:rPr>
              <a:t>TF &amp; URDF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6.1.4 tf in rospy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220" y="1576705"/>
            <a:ext cx="101676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canTransform(self, target_frame, source_frame, time)  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#frame是否相通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waitForTransform(self, target_frame, source_frame, time, timeout) 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#阻塞直到frame相通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lookupTransform(self, target_frame, source_frame, time)   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pc="-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#查看相对的tf,返回(trans, quat)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l">
              <a:lnSpc>
                <a:spcPct val="150000"/>
              </a:lnSpc>
            </a:pPr>
            <a:endParaRPr lang="en-US" alt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5515" y="1068705"/>
            <a:ext cx="2828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tf.TransformListener类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19488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第六章 </a:t>
            </a:r>
            <a:r>
              <a:rPr lang="en-US" altLang="zh-CN" sz="1600">
                <a:solidFill>
                  <a:srgbClr val="446382"/>
                </a:solidFill>
              </a:rPr>
              <a:t>TF &amp; URDF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6.1.4 tf in rospy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588135"/>
            <a:ext cx="105422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chain(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target_frame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target_time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source_frame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source_time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fixed_frame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frame的连接关系</a:t>
            </a:r>
            <a:endParaRPr lang="en-US" b="0" strike="noStrike" spc="-1" dirty="0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frameExists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(self,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frame_id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 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frame是否存在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getFrameStrings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(self)   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返回所有tf的名称</a:t>
            </a:r>
            <a:endParaRPr lang="en-US" b="0" strike="noStrike" spc="-1" dirty="0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fromTranslationRotation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(translation, rotation) 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#根据平移和旋转返回4x4矩阵</a:t>
            </a:r>
            <a:endParaRPr lang="en-US" b="0" strike="noStrike" spc="-1" dirty="0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transformPoint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target_frame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point_msg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将PointStamped消息转换到新frame下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transformPose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target_frame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pose_msg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将PoseStamped消息转换到新frame下</a:t>
            </a:r>
            <a:endParaRPr lang="en-US" b="0" strike="noStrike" spc="-1" dirty="0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transformQuaternion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target_frame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quat_msg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将QuaternionStamped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</a:t>
            </a:r>
            <a:endParaRPr lang="en-US" b="0" strike="noStrike" spc="-1" dirty="0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					    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r>
              <a:rPr lang="en-US" spc="-1" dirty="0" err="1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返回相同类型</a:t>
            </a:r>
            <a:r>
              <a:rPr lang="en-US" spc="-1" dirty="0">
                <a:solidFill>
                  <a:srgbClr val="F3541A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en-US" spc="-1" dirty="0">
              <a:solidFill>
                <a:srgbClr val="F3541A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824605" y="6273800"/>
            <a:ext cx="6388100" cy="364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http://docs.ros.org/api/tf/html/python/tf_python.html</a:t>
            </a:r>
            <a:endParaRPr lang="en-US" sz="1600" b="0" strike="noStrike" spc="-1" dirty="0">
              <a:solidFill>
                <a:schemeClr val="accent6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0275" y="1076960"/>
            <a:ext cx="2828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tf.TransformListener类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1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6.1.1 DEMO</a:t>
            </a:r>
            <a:r>
              <a:rPr lang="zh-CN" altLang="en-US" sz="1600">
                <a:solidFill>
                  <a:srgbClr val="446382"/>
                </a:solidFill>
              </a:rPr>
              <a:t>实例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46785" y="1285875"/>
            <a:ext cx="3841750" cy="645160"/>
            <a:chOff x="1491" y="1759"/>
            <a:chExt cx="6050" cy="1016"/>
          </a:xfrm>
        </p:grpSpPr>
        <p:sp>
          <p:nvSpPr>
            <p:cNvPr id="3" name="文本框 2"/>
            <p:cNvSpPr txBox="1"/>
            <p:nvPr/>
          </p:nvSpPr>
          <p:spPr>
            <a:xfrm>
              <a:off x="2649" y="1759"/>
              <a:ext cx="489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ROS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版本：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kinetic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编译系统：  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catkin</a:t>
              </a:r>
              <a:endPara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五角星 10"/>
            <p:cNvSpPr/>
            <p:nvPr/>
          </p:nvSpPr>
          <p:spPr>
            <a:xfrm>
              <a:off x="1491" y="1846"/>
              <a:ext cx="885" cy="84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46785" y="2288540"/>
            <a:ext cx="10052050" cy="860425"/>
            <a:chOff x="1491" y="3293"/>
            <a:chExt cx="15830" cy="1355"/>
          </a:xfrm>
        </p:grpSpPr>
        <p:sp>
          <p:nvSpPr>
            <p:cNvPr id="4" name="文本框 3"/>
            <p:cNvSpPr txBox="1"/>
            <p:nvPr/>
          </p:nvSpPr>
          <p:spPr>
            <a:xfrm>
              <a:off x="2649" y="3293"/>
              <a:ext cx="14672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设置环境：</a:t>
              </a:r>
              <a:endParaRPr lang="zh-CN" altLang="en-US"/>
            </a:p>
            <a:p>
              <a:r>
                <a:rPr lang="zh-CN" altLang="en-US" sz="1600"/>
                <a:t>sudo apt-get install ros-kinetic-ros-tutorials ros-kinetic-geometry-tutorials ros-kinetic-rviz ros-kinetic-rosbash ros-kinetic-rqt-tf-tree  #安装节点</a:t>
              </a:r>
              <a:endParaRPr lang="zh-CN" altLang="en-US" sz="1600"/>
            </a:p>
          </p:txBody>
        </p:sp>
        <p:sp>
          <p:nvSpPr>
            <p:cNvPr id="12" name="五角星 11"/>
            <p:cNvSpPr/>
            <p:nvPr/>
          </p:nvSpPr>
          <p:spPr>
            <a:xfrm>
              <a:off x="1491" y="3598"/>
              <a:ext cx="885" cy="84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46785" y="3582035"/>
            <a:ext cx="6904990" cy="614045"/>
            <a:chOff x="1491" y="5353"/>
            <a:chExt cx="10874" cy="967"/>
          </a:xfrm>
        </p:grpSpPr>
        <p:sp>
          <p:nvSpPr>
            <p:cNvPr id="8" name="文本框 7"/>
            <p:cNvSpPr txBox="1"/>
            <p:nvPr/>
          </p:nvSpPr>
          <p:spPr>
            <a:xfrm>
              <a:off x="2649" y="5353"/>
              <a:ext cx="9716" cy="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/>
                  <a:sym typeface="+mn-ea"/>
                </a:rPr>
                <a:t>运行DEMO（实例）：</a:t>
              </a:r>
              <a:endParaRPr 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endParaRPr>
            </a:p>
            <a:p>
              <a:r>
                <a:rPr lang="zh-CN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/>
                  <a:sym typeface="+mn-ea"/>
                </a:rPr>
                <a:t>roslaunch turtle_tf turtle_tf_demo.launch</a:t>
              </a:r>
              <a:endParaRPr lang="zh-CN" altLang="en-US" sz="1600"/>
            </a:p>
          </p:txBody>
        </p:sp>
        <p:sp>
          <p:nvSpPr>
            <p:cNvPr id="13" name="五角星 12"/>
            <p:cNvSpPr/>
            <p:nvPr/>
          </p:nvSpPr>
          <p:spPr>
            <a:xfrm>
              <a:off x="1491" y="5440"/>
              <a:ext cx="885" cy="84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6785" y="4779010"/>
            <a:ext cx="6567170" cy="534035"/>
            <a:chOff x="1491" y="6817"/>
            <a:chExt cx="10342" cy="841"/>
          </a:xfrm>
        </p:grpSpPr>
        <p:sp>
          <p:nvSpPr>
            <p:cNvPr id="9" name="文本框 8"/>
            <p:cNvSpPr txBox="1"/>
            <p:nvPr/>
          </p:nvSpPr>
          <p:spPr>
            <a:xfrm>
              <a:off x="2649" y="6948"/>
              <a:ext cx="91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/>
                  <a:sym typeface="+mn-ea"/>
                </a:rPr>
                <a:t>移动小龟：</a:t>
              </a:r>
              <a:r>
                <a:rPr lang="zh-CN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/>
                  <a:sym typeface="+mn-ea"/>
                </a:rPr>
                <a:t>选中终端对话框，按方向键控制小龟移动</a:t>
              </a:r>
              <a:endParaRPr lang="zh-CN" altLang="en-US" sz="1600"/>
            </a:p>
          </p:txBody>
        </p:sp>
        <p:sp>
          <p:nvSpPr>
            <p:cNvPr id="14" name="五角星 13"/>
            <p:cNvSpPr/>
            <p:nvPr/>
          </p:nvSpPr>
          <p:spPr>
            <a:xfrm>
              <a:off x="1491" y="6817"/>
              <a:ext cx="885" cy="84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1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6.1.1 DEMO</a:t>
            </a:r>
            <a:r>
              <a:rPr lang="zh-CN" altLang="en-US" sz="1600">
                <a:solidFill>
                  <a:srgbClr val="446382"/>
                </a:solidFill>
              </a:rPr>
              <a:t>实例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770" y="1216660"/>
            <a:ext cx="499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运行后的初始化界面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27720" y="5383530"/>
            <a:ext cx="212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运行后的结果界面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内容占位符 4"/>
          <p:cNvPicPr/>
          <p:nvPr/>
        </p:nvPicPr>
        <p:blipFill>
          <a:blip r:embed="rId2"/>
          <a:srcRect l="17652" t="8881" r="27246" b="34983"/>
          <a:stretch>
            <a:fillRect/>
          </a:stretch>
        </p:blipFill>
        <p:spPr>
          <a:xfrm>
            <a:off x="1569085" y="2014220"/>
            <a:ext cx="3943350" cy="3960000"/>
          </a:xfrm>
          <a:prstGeom prst="rect">
            <a:avLst/>
          </a:prstGeom>
          <a:ln>
            <a:noFill/>
          </a:ln>
        </p:spPr>
      </p:pic>
      <p:pic>
        <p:nvPicPr>
          <p:cNvPr id="228" name="图片 8"/>
          <p:cNvPicPr/>
          <p:nvPr/>
        </p:nvPicPr>
        <p:blipFill>
          <a:blip r:embed="rId3"/>
          <a:srcRect r="5373" b="21406"/>
          <a:stretch>
            <a:fillRect/>
          </a:stretch>
        </p:blipFill>
        <p:spPr>
          <a:xfrm>
            <a:off x="5873115" y="958850"/>
            <a:ext cx="4375785" cy="3960000"/>
          </a:xfrm>
          <a:prstGeom prst="rect">
            <a:avLst/>
          </a:prstGeom>
          <a:ln>
            <a:noFill/>
          </a:ln>
        </p:spPr>
      </p:pic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1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6.1.1 DEMO</a:t>
            </a:r>
            <a:r>
              <a:rPr lang="zh-CN" altLang="en-US" sz="1600">
                <a:solidFill>
                  <a:srgbClr val="446382"/>
                </a:solidFill>
              </a:rPr>
              <a:t>实例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8555" y="2167255"/>
            <a:ext cx="4835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sz="28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rans</a:t>
            </a:r>
            <a:r>
              <a:rPr lang="en-US" sz="28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坐标变换（位置+姿态）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坐标系数据维护的工具</a:t>
            </a:r>
            <a:endParaRPr lang="en-US" alt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812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 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361" y="2349500"/>
            <a:ext cx="1325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6.1 TF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14266" y="3153410"/>
            <a:ext cx="2592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6.1.2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坐标系的矩阵表示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4870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 rot="0">
            <a:off x="1608455" y="1619885"/>
            <a:ext cx="4025265" cy="3529330"/>
            <a:chOff x="1671881" y="2601923"/>
            <a:chExt cx="3115509" cy="2678724"/>
          </a:xfrm>
        </p:grpSpPr>
        <p:grpSp>
          <p:nvGrpSpPr>
            <p:cNvPr id="4" name="组合 3"/>
            <p:cNvGrpSpPr/>
            <p:nvPr/>
          </p:nvGrpSpPr>
          <p:grpSpPr>
            <a:xfrm>
              <a:off x="1671881" y="2601923"/>
              <a:ext cx="3115509" cy="2678724"/>
              <a:chOff x="1671881" y="2601923"/>
              <a:chExt cx="3115509" cy="2678724"/>
            </a:xfrm>
          </p:grpSpPr>
          <p:sp>
            <p:nvSpPr>
              <p:cNvPr id="239" name="CustomShape 6"/>
              <p:cNvSpPr/>
              <p:nvPr/>
            </p:nvSpPr>
            <p:spPr>
              <a:xfrm>
                <a:off x="2393681" y="4023637"/>
                <a:ext cx="4712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等线"/>
                  </a:rPr>
                  <a:t>O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</p:txBody>
          </p:sp>
          <p:sp>
            <p:nvSpPr>
              <p:cNvPr id="240" name="CustomShape 7"/>
              <p:cNvSpPr/>
              <p:nvPr/>
            </p:nvSpPr>
            <p:spPr>
              <a:xfrm>
                <a:off x="4316150" y="3680640"/>
                <a:ext cx="4712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等线"/>
                  </a:rPr>
                  <a:t>Y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</p:txBody>
          </p:sp>
          <p:sp>
            <p:nvSpPr>
              <p:cNvPr id="241" name="CustomShape 8"/>
              <p:cNvSpPr/>
              <p:nvPr/>
            </p:nvSpPr>
            <p:spPr>
              <a:xfrm>
                <a:off x="1671881" y="4884480"/>
                <a:ext cx="4712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等线"/>
                  </a:rPr>
                  <a:t>X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</p:txBody>
          </p:sp>
          <p:sp>
            <p:nvSpPr>
              <p:cNvPr id="242" name="CustomShape 9"/>
              <p:cNvSpPr/>
              <p:nvPr/>
            </p:nvSpPr>
            <p:spPr>
              <a:xfrm>
                <a:off x="2971481" y="2684134"/>
                <a:ext cx="4712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等线"/>
                  </a:rPr>
                  <a:t>Z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1907861" y="2601923"/>
                <a:ext cx="2557440" cy="2678724"/>
                <a:chOff x="1795320" y="3249036"/>
                <a:chExt cx="2557440" cy="2678724"/>
              </a:xfrm>
            </p:grpSpPr>
            <p:sp>
              <p:nvSpPr>
                <p:cNvPr id="236" name="CustomShape 3"/>
                <p:cNvSpPr/>
                <p:nvPr/>
              </p:nvSpPr>
              <p:spPr>
                <a:xfrm flipH="1" flipV="1">
                  <a:off x="2715646" y="3249036"/>
                  <a:ext cx="37274" cy="1620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" name="CustomShape 4"/>
                <p:cNvSpPr/>
                <p:nvPr/>
              </p:nvSpPr>
              <p:spPr>
                <a:xfrm>
                  <a:off x="2752920" y="4856760"/>
                  <a:ext cx="15998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" name="CustomShape 5"/>
                <p:cNvSpPr/>
                <p:nvPr/>
              </p:nvSpPr>
              <p:spPr>
                <a:xfrm flipH="1">
                  <a:off x="1795320" y="4870800"/>
                  <a:ext cx="956880" cy="105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pic>
              <p:nvPicPr>
                <p:cNvPr id="243" name="图形 15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36199" y="3249036"/>
                  <a:ext cx="642600" cy="6426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cxnSp>
          <p:nvCxnSpPr>
            <p:cNvPr id="11" name="直接箭头连接符 10"/>
            <p:cNvCxnSpPr/>
            <p:nvPr/>
          </p:nvCxnSpPr>
          <p:spPr>
            <a:xfrm flipV="1">
              <a:off x="2864741" y="3121367"/>
              <a:ext cx="984960" cy="1084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rot="0">
            <a:off x="6739255" y="1446530"/>
            <a:ext cx="3791585" cy="3540760"/>
            <a:chOff x="7264740" y="2402084"/>
            <a:chExt cx="3791885" cy="3540575"/>
          </a:xfrm>
        </p:grpSpPr>
        <p:grpSp>
          <p:nvGrpSpPr>
            <p:cNvPr id="13" name="组合 12"/>
            <p:cNvGrpSpPr/>
            <p:nvPr/>
          </p:nvGrpSpPr>
          <p:grpSpPr>
            <a:xfrm>
              <a:off x="8287505" y="2652979"/>
              <a:ext cx="2769120" cy="3289680"/>
              <a:chOff x="6669720" y="3131280"/>
              <a:chExt cx="2769120" cy="3289680"/>
            </a:xfrm>
          </p:grpSpPr>
          <p:pic>
            <p:nvPicPr>
              <p:cNvPr id="244" name="图形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4800" y="5506920"/>
                <a:ext cx="914040" cy="914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5" name="图形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9720" y="4335120"/>
                <a:ext cx="914040" cy="914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6" name="图形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4080" y="3131280"/>
                <a:ext cx="914040" cy="9140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7" name="CustomShape 10"/>
              <p:cNvSpPr/>
              <p:nvPr/>
            </p:nvSpPr>
            <p:spPr>
              <a:xfrm flipH="1" flipV="1">
                <a:off x="7584120" y="4975920"/>
                <a:ext cx="940320" cy="746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FFFF00"/>
                </a:solidFill>
                <a:custDash>
                  <a:ds d="300000" sp="100000"/>
                </a:custDash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11"/>
              <p:cNvSpPr/>
              <p:nvPr/>
            </p:nvSpPr>
            <p:spPr>
              <a:xfrm flipV="1">
                <a:off x="7481880" y="3723480"/>
                <a:ext cx="681840" cy="513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FFFF00"/>
                </a:solidFill>
                <a:custDash>
                  <a:ds d="300000" sp="100000"/>
                </a:custDash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37" name="图形 19"/>
            <p:cNvPicPr/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64740" y="2402084"/>
              <a:ext cx="914040" cy="91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CustomShape 11"/>
            <p:cNvSpPr/>
            <p:nvPr/>
          </p:nvSpPr>
          <p:spPr>
            <a:xfrm flipH="1" flipV="1">
              <a:off x="7827934" y="3383779"/>
              <a:ext cx="622125" cy="3547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FF00"/>
              </a:solidFill>
              <a:custDash>
                <a:ds d="300000" sp="100000"/>
              </a:custDash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543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 </a:t>
            </a:r>
            <a:r>
              <a:rPr lang="en-US" altLang="zh-CN" sz="1600">
                <a:solidFill>
                  <a:srgbClr val="446382"/>
                </a:solidFill>
              </a:rPr>
              <a:t>TF 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391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>
                <a:solidFill>
                  <a:srgbClr val="446382"/>
                </a:solidFill>
              </a:rPr>
              <a:t>6.1.2 </a:t>
            </a:r>
            <a:r>
              <a:rPr lang="zh-CN" altLang="en-US" sz="1600">
                <a:solidFill>
                  <a:srgbClr val="446382"/>
                </a:solidFill>
              </a:rPr>
              <a:t>坐标系的矩阵表示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770" y="1145540"/>
            <a:ext cx="4994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Willow garage</a:t>
            </a:r>
            <a:r>
              <a:rPr lang="zh-CN" alt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ROS</a:t>
            </a:r>
            <a:r>
              <a:rPr lang="zh-CN" alt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开发团队之一）</a:t>
            </a:r>
            <a:endParaRPr lang="zh-CN" alt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46645" y="5631815"/>
            <a:ext cx="303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2000">
                <a:latin typeface="微软雅黑" panose="020B0503020204020204" charset="-122"/>
                <a:ea typeface="微软雅黑" panose="020B0503020204020204" charset="-122"/>
              </a:rPr>
              <a:t>PR2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的坐标系示意图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Picture 2"/>
          <p:cNvPicPr/>
          <p:nvPr/>
        </p:nvPicPr>
        <p:blipFill rotWithShape="1">
          <a:blip r:embed="rId2"/>
          <a:srcRect l="19144" r="13139"/>
          <a:stretch>
            <a:fillRect/>
          </a:stretch>
        </p:blipFill>
        <p:spPr>
          <a:xfrm>
            <a:off x="1354455" y="1800225"/>
            <a:ext cx="4325620" cy="4230370"/>
          </a:xfrm>
          <a:prstGeom prst="rect">
            <a:avLst/>
          </a:prstGeom>
        </p:spPr>
      </p:pic>
      <p:pic>
        <p:nvPicPr>
          <p:cNvPr id="233" name="内容占位符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1767" y="787613"/>
            <a:ext cx="5294715" cy="4593164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3238</Words>
  <Application>WPS 演示</Application>
  <PresentationFormat>宽屏</PresentationFormat>
  <Paragraphs>442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Calibri</vt:lpstr>
      <vt:lpstr>Times New Roman</vt:lpstr>
      <vt:lpstr>Arial</vt:lpstr>
      <vt:lpstr>等线</vt:lpstr>
      <vt:lpstr>Monospace</vt:lpstr>
      <vt:lpstr>DejaVu Sans</vt:lpstr>
      <vt:lpstr>宋体</vt:lpstr>
      <vt:lpstr>Abyssinica SIL</vt:lpstr>
      <vt:lpstr>AR PL UKai CN</vt:lpstr>
      <vt:lpstr>Arial Unicode MS</vt:lpstr>
      <vt:lpstr>OpenSymbol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cwj</cp:lastModifiedBy>
  <cp:revision>430</cp:revision>
  <dcterms:created xsi:type="dcterms:W3CDTF">2018-07-29T13:57:56Z</dcterms:created>
  <dcterms:modified xsi:type="dcterms:W3CDTF">2018-07-29T13:57:56Z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