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257" r:id="rId5"/>
    <p:sldId id="263" r:id="rId6"/>
    <p:sldId id="290" r:id="rId7"/>
    <p:sldId id="296" r:id="rId8"/>
    <p:sldId id="297" r:id="rId9"/>
    <p:sldId id="298" r:id="rId10"/>
    <p:sldId id="299" r:id="rId11"/>
    <p:sldId id="300" r:id="rId12"/>
    <p:sldId id="301" r:id="rId13"/>
    <p:sldId id="287" r:id="rId14"/>
    <p:sldId id="292" r:id="rId15"/>
    <p:sldId id="321" r:id="rId16"/>
    <p:sldId id="322" r:id="rId17"/>
    <p:sldId id="323" r:id="rId18"/>
    <p:sldId id="288" r:id="rId19"/>
    <p:sldId id="291" r:id="rId20"/>
    <p:sldId id="329" r:id="rId21"/>
    <p:sldId id="326" r:id="rId22"/>
    <p:sldId id="327" r:id="rId23"/>
    <p:sldId id="328" r:id="rId24"/>
    <p:sldId id="330" r:id="rId25"/>
    <p:sldId id="331" r:id="rId26"/>
    <p:sldId id="289" r:id="rId27"/>
    <p:sldId id="269" r:id="rId28"/>
    <p:sldId id="332" r:id="rId29"/>
    <p:sldId id="333" r:id="rId30"/>
    <p:sldId id="334" r:id="rId31"/>
    <p:sldId id="335" r:id="rId32"/>
    <p:sldId id="336" r:id="rId33"/>
    <p:sldId id="341" r:id="rId34"/>
    <p:sldId id="337" r:id="rId35"/>
    <p:sldId id="340" r:id="rId36"/>
    <p:sldId id="270" r:id="rId37"/>
    <p:sldId id="277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BC4"/>
    <a:srgbClr val="4C93B3"/>
    <a:srgbClr val="C3DBE7"/>
    <a:srgbClr val="AFCFDC"/>
    <a:srgbClr val="446382"/>
    <a:srgbClr val="354E65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360"/>
      </p:cViewPr>
      <p:guideLst>
        <p:guide orient="horz" pos="213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image" Target="../media/image11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2.xml"/><Relationship Id="rId5" Type="http://schemas.openxmlformats.org/officeDocument/2006/relationships/image" Target="../media/image13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image" Target="../media/image15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6.xml"/><Relationship Id="rId5" Type="http://schemas.openxmlformats.org/officeDocument/2006/relationships/image" Target="../media/image17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5.xml"/><Relationship Id="rId5" Type="http://schemas.openxmlformats.org/officeDocument/2006/relationships/image" Target="../media/image23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6.xml"/><Relationship Id="rId5" Type="http://schemas.openxmlformats.org/officeDocument/2006/relationships/image" Target="../media/image24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7920" y="4658360"/>
            <a:ext cx="36576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----TF</a:t>
            </a:r>
            <a:r>
              <a:rPr lang="zh-CN" altLang="en-US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4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354E65"/>
                </a:solidFill>
              </a:rPr>
              <a:t>主讲教师：柴文杰</a:t>
            </a:r>
            <a:endParaRPr lang="zh-CN" altLang="en-US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34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1——DEMO</a:t>
            </a:r>
            <a:r>
              <a:rPr lang="zh-CN" altLang="en-US" sz="1600">
                <a:solidFill>
                  <a:srgbClr val="446382"/>
                </a:solidFill>
              </a:rPr>
              <a:t>实例演示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48715" y="1464310"/>
            <a:ext cx="10658475" cy="42672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i="1" dirty="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$ rosrun rviz rviz -d `rospack find turtle_tf`/rviz/turtle_rviz.rviz</a:t>
            </a:r>
            <a:r>
              <a:rPr lang="en-US" altLang="zh-CN" i="1" dirty="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'</a:t>
            </a:r>
            <a:endParaRPr lang="en-US" altLang="zh-CN" i="1" baseline="-25000" dirty="0">
              <a:latin typeface="Tibetan Machine Uni" panose="01000503020000020002" charset="0"/>
              <a:ea typeface="宋体" charset="0"/>
              <a:cs typeface="Tibetan Machine Uni" panose="01000503020000020002" charset="0"/>
              <a:sym typeface="+mn-ea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1049020" y="787400"/>
            <a:ext cx="2252980" cy="676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0">
                <a:latin typeface="+mn-ea"/>
                <a:ea typeface="+mn-ea"/>
              </a:rPr>
              <a:t>1.4 rviz &amp; tf</a:t>
            </a:r>
            <a:endParaRPr lang="en-US" altLang="zh-CN" sz="2000" b="0">
              <a:latin typeface="+mn-ea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1850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pic>
        <p:nvPicPr>
          <p:cNvPr id="3" name="内容占位符 3" descr="turtle_tf_rviz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715" y="1890395"/>
            <a:ext cx="6586855" cy="45681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3481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6.2 TF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r>
              <a:rPr lang="en-US" altLang="zh-CN" sz="1600">
                <a:solidFill>
                  <a:srgbClr val="446382"/>
                </a:solidFill>
              </a:rPr>
              <a:t>1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4905" y="2278380"/>
            <a:ext cx="2510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6.2 TF</a:t>
            </a:r>
            <a:r>
              <a:rPr lang="zh-CN" altLang="en-US" sz="3200"/>
              <a:t>实训</a:t>
            </a:r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4886960" y="2932430"/>
            <a:ext cx="26390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6.2.2 </a:t>
            </a:r>
            <a:r>
              <a:rPr lang="zh-CN" altLang="en-US"/>
              <a:t>子任务</a:t>
            </a:r>
            <a:r>
              <a:rPr lang="en-US" altLang="zh-CN"/>
              <a:t>2</a:t>
            </a:r>
            <a:br>
              <a:rPr lang="en-US" altLang="zh-CN"/>
            </a:br>
            <a:r>
              <a:rPr lang="en-US" altLang="zh-CN"/>
              <a:t>——</a:t>
            </a:r>
            <a:r>
              <a:rPr lang="en-US"/>
              <a:t>tf</a:t>
            </a:r>
            <a:r>
              <a:rPr lang="zh-CN" altLang="en-US"/>
              <a:t>中常见的坐标转换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68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2——tf</a:t>
            </a:r>
            <a:r>
              <a:rPr lang="zh-CN" altLang="en-US" sz="1600">
                <a:solidFill>
                  <a:srgbClr val="446382"/>
                </a:solidFill>
              </a:rPr>
              <a:t>中常见的坐标转换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1212215"/>
            <a:ext cx="10353675" cy="4554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3200">
                <a:sym typeface="+mn-ea"/>
              </a:rPr>
              <a:t>准备工作</a:t>
            </a:r>
            <a:br>
              <a:rPr lang="zh-CN" altLang="en-US" sz="2000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zh-CN" altLang="en-US" sz="2400">
                <a:sym typeface="+mn-ea"/>
              </a:rPr>
              <a:t>建立一个</a:t>
            </a:r>
            <a:r>
              <a:rPr lang="en-US" altLang="zh-CN" sz="2400">
                <a:sym typeface="+mn-ea"/>
              </a:rPr>
              <a:t>package</a:t>
            </a:r>
            <a:r>
              <a:rPr lang="zh-CN" altLang="en-US" sz="2400">
                <a:ea typeface="宋体" charset="0"/>
                <a:sym typeface="+mn-ea"/>
              </a:rPr>
              <a:t>，在该路径下创建一个</a:t>
            </a:r>
            <a:r>
              <a:rPr lang="en-US" altLang="zh-CN" sz="2400">
                <a:ea typeface="宋体" charset="0"/>
                <a:sym typeface="+mn-ea"/>
              </a:rPr>
              <a:t>script</a:t>
            </a:r>
            <a:r>
              <a:rPr lang="zh-CN" altLang="en-US" sz="2400">
                <a:ea typeface="宋体" charset="0"/>
                <a:sym typeface="+mn-ea"/>
              </a:rPr>
              <a:t>的文件夹，新建一个名为</a:t>
            </a:r>
            <a:r>
              <a:rPr lang="en-US" altLang="zh-CN" sz="2400">
                <a:ea typeface="宋体" charset="0"/>
                <a:sym typeface="+mn-ea"/>
              </a:rPr>
              <a:t>py_coordinate_translation.py</a:t>
            </a:r>
            <a:r>
              <a:rPr lang="zh-CN" altLang="en-US" sz="2400">
                <a:ea typeface="宋体" charset="0"/>
                <a:sym typeface="+mn-ea"/>
              </a:rPr>
              <a:t>的文件</a:t>
            </a:r>
            <a:endParaRPr lang="zh-CN" altLang="en-US" sz="2400">
              <a:ea typeface="宋体" charset="0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写入下面代码，观察返回值</a:t>
            </a:r>
            <a:br>
              <a:rPr lang="zh-CN" altLang="en-US" sz="2400">
                <a:sym typeface="+mn-ea"/>
              </a:rPr>
            </a:b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tf.transformations.random_quaternion(rand=None)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功能：返回一个均匀随机的四元数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用法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q=tf.transformations.random_quaternion(rand=None)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print '定义均匀随机四元数：'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print q</a:t>
            </a:r>
            <a:endParaRPr lang="zh-CN" altLang="en-US" sz="2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68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2——tf</a:t>
            </a:r>
            <a:r>
              <a:rPr lang="zh-CN" altLang="en-US" sz="1600">
                <a:solidFill>
                  <a:srgbClr val="446382"/>
                </a:solidFill>
              </a:rPr>
              <a:t>中常见的坐标转换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1875155"/>
            <a:ext cx="1035367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>
                <a:sym typeface="+mn-ea"/>
              </a:rPr>
              <a:t>tf.transformations.random_rotation_matrix(rand=None)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功能：返回一个均匀随机单位旋转矩阵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用法：</a:t>
            </a:r>
            <a:br>
              <a:rPr lang="zh-CN" altLang="en-US" sz="2400">
                <a:sym typeface="+mn-ea"/>
              </a:rPr>
            </a:b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m=tf.transformations.random_rotation_matrix(rand=None)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print '定义均匀随机单位旋转矩阵：'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print m</a:t>
            </a:r>
            <a:endParaRPr lang="zh-CN" altLang="en-US" sz="2400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1850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68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2——tf</a:t>
            </a:r>
            <a:r>
              <a:rPr lang="zh-CN" altLang="en-US" sz="1600">
                <a:solidFill>
                  <a:srgbClr val="446382"/>
                </a:solidFill>
              </a:rPr>
              <a:t>中常见的坐标转换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133475" y="1818005"/>
          <a:ext cx="9653270" cy="434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/>
                <a:gridCol w="6595110"/>
                <a:gridCol w="2313305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tf.transformation.random_vector(size)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charset="0"/>
                        </a:rPr>
                        <a:t>返回均匀随机单位向量</a:t>
                      </a:r>
                      <a:endParaRPr lang="zh-CN" altLang="en-US">
                        <a:ea typeface="宋体" charset="0"/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tf.transformations.translation_matrix(v)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根据向量求旋转矩阵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tf.transformations.translation_from_matrix(m)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通过旋转矩阵求平移向量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tf.transformation.quaternion_about_axis(angle axis)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charset="0"/>
                        </a:rPr>
                        <a:t>通过旋转轴和旋转角返回四元数</a:t>
                      </a:r>
                      <a:endParaRPr lang="zh-CN" altLang="en-US">
                        <a:ea typeface="宋体" charset="0"/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tf.transformations.quaternion_conjugate(quaternion)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charset="0"/>
                        </a:rPr>
                        <a:t>返回四元数的共轭</a:t>
                      </a:r>
                      <a:endParaRPr lang="zh-CN" altLang="en-US">
                        <a:ea typeface="宋体" charset="0"/>
                      </a:endParaRPr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tf.transformations.quaternion_from_euler(ai,aj,ak,axes'ryxz')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charset="0"/>
                        </a:rPr>
                        <a:t>从欧拉角和旋转轴求四元数</a:t>
                      </a:r>
                      <a:endParaRPr lang="zh-CN" altLang="en-US">
                        <a:ea typeface="宋体" charset="0"/>
                      </a:endParaRPr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tf.transformations.quaternion_from_matrix(matrix)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charset="0"/>
                        </a:rPr>
                        <a:t>从旋转矩阵返回四元数</a:t>
                      </a:r>
                      <a:endParaRPr lang="zh-CN" altLang="en-US">
                        <a:ea typeface="宋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33475" y="1221740"/>
            <a:ext cx="9232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这里用法比较简单，但是繁琐所以留成作业练习</a:t>
            </a:r>
            <a:endParaRPr lang="zh-CN" altLang="en-US" sz="2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68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2——tf</a:t>
            </a:r>
            <a:r>
              <a:rPr lang="zh-CN" altLang="en-US" sz="1600">
                <a:solidFill>
                  <a:srgbClr val="446382"/>
                </a:solidFill>
              </a:rPr>
              <a:t>中常见的坐标转换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18500" y="541464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642110"/>
          <a:ext cx="10515600" cy="381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/>
                <a:gridCol w="7184390"/>
                <a:gridCol w="2519680"/>
              </a:tblGrid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tf.transformation.quaternion_multiply(quaternion1,quaternion2)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charset="0"/>
                        </a:rPr>
                        <a:t>两个四元数相乘</a:t>
                      </a:r>
                      <a:endParaRPr lang="zh-CN" altLang="en-US">
                        <a:ea typeface="宋体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tf.transformations.euler_matrix(ai,aj,ak,axes='xyz')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charset="0"/>
                        </a:rPr>
                        <a:t>由欧拉角和旋转轴返回旋转矩阵</a:t>
                      </a:r>
                      <a:endParaRPr lang="zh-CN" altLang="en-US">
                        <a:ea typeface="宋体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tf.transformations.euler_from_matrix(matrix)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charset="0"/>
                        </a:rPr>
                        <a:t>由旋转矩阵和特定的旋转轴返回欧拉角</a:t>
                      </a:r>
                      <a:endParaRPr lang="zh-CN" altLang="en-US">
                        <a:ea typeface="宋体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tf.transformation.euler_from_quaternion(quaternion)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charset="0"/>
                        </a:rPr>
                        <a:t>由四元数和特定的轴得到欧拉角</a:t>
                      </a:r>
                      <a:endParaRPr lang="zh-CN" altLang="en-US">
                        <a:ea typeface="宋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3481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6.2 TF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r>
              <a:rPr lang="en-US" altLang="zh-CN" sz="1600">
                <a:solidFill>
                  <a:srgbClr val="446382"/>
                </a:solidFill>
              </a:rPr>
              <a:t>1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4905" y="2278380"/>
            <a:ext cx="2510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6.2 TF</a:t>
            </a:r>
            <a:r>
              <a:rPr lang="zh-CN" altLang="en-US" sz="3200"/>
              <a:t>实训</a:t>
            </a:r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4659630" y="2932430"/>
            <a:ext cx="3134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6.2.3 </a:t>
            </a:r>
            <a:r>
              <a:rPr lang="zh-CN" altLang="en-US"/>
              <a:t>子任务</a:t>
            </a:r>
            <a:r>
              <a:rPr lang="en-US" altLang="zh-CN"/>
              <a:t>3</a:t>
            </a:r>
            <a:br>
              <a:rPr lang="en-US" altLang="zh-CN"/>
            </a:br>
            <a:r>
              <a:rPr lang="en-US" altLang="zh-CN"/>
              <a:t>——</a:t>
            </a:r>
            <a:r>
              <a:rPr lang="zh-CN"/>
              <a:t>建立一个</a:t>
            </a:r>
            <a:r>
              <a:rPr lang="en-US" altLang="zh-CN"/>
              <a:t>broadcaster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94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6.2.3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3——</a:t>
            </a:r>
            <a:r>
              <a:rPr lang="zh-CN" altLang="en-US" sz="1600">
                <a:solidFill>
                  <a:srgbClr val="446382"/>
                </a:solidFill>
              </a:rPr>
              <a:t>建立一个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0935" y="1072515"/>
            <a:ext cx="94926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3200">
                <a:sym typeface="+mn-ea"/>
              </a:rPr>
              <a:t>1.</a:t>
            </a:r>
            <a:r>
              <a:rPr lang="zh-CN" altLang="en-US" sz="3200">
                <a:sym typeface="+mn-ea"/>
              </a:rPr>
              <a:t>对于</a:t>
            </a:r>
            <a:r>
              <a:rPr lang="en-US" altLang="zh-CN" sz="3200">
                <a:sym typeface="+mn-ea"/>
              </a:rPr>
              <a:t>broadcaster</a:t>
            </a:r>
            <a:r>
              <a:rPr lang="zh-CN" altLang="en-US" sz="3200">
                <a:ea typeface="宋体" charset="0"/>
                <a:sym typeface="+mn-ea"/>
              </a:rPr>
              <a:t>类函数的回顾</a:t>
            </a:r>
            <a:br>
              <a:rPr lang="zh-CN" altLang="en-US" sz="2400">
                <a:ea typeface="宋体" charset="0"/>
                <a:sym typeface="+mn-ea"/>
              </a:rPr>
            </a:br>
            <a:endParaRPr lang="zh-CN" altLang="en-US" sz="2400">
              <a:ea typeface="宋体" charset="0"/>
            </a:endParaRPr>
          </a:p>
          <a:p>
            <a:pPr marL="0" indent="0" algn="l">
              <a:buNone/>
            </a:pPr>
            <a:r>
              <a:rPr lang="en-US" altLang="zh-CN" sz="2400">
                <a:ea typeface="宋体" charset="0"/>
                <a:sym typeface="+mn-ea"/>
              </a:rPr>
              <a:t>sendTransform(translation,rotation,time,child,parent)</a:t>
            </a:r>
            <a:endParaRPr lang="en-US" altLang="zh-CN" sz="2400">
              <a:ea typeface="宋体" charset="0"/>
            </a:endParaRPr>
          </a:p>
          <a:p>
            <a:pPr marL="0" indent="0" algn="l">
              <a:buNone/>
            </a:pPr>
            <a:r>
              <a:rPr lang="zh-CN" altLang="en-US" sz="2400">
                <a:ea typeface="宋体" charset="0"/>
                <a:sym typeface="+mn-ea"/>
              </a:rPr>
              <a:t>作用：传递详细的</a:t>
            </a:r>
            <a:r>
              <a:rPr lang="en-US" altLang="zh-CN" sz="2400">
                <a:ea typeface="宋体" charset="0"/>
                <a:sym typeface="+mn-ea"/>
              </a:rPr>
              <a:t>frame</a:t>
            </a:r>
            <a:r>
              <a:rPr lang="zh-CN" altLang="en-US" sz="2400">
                <a:ea typeface="宋体" charset="0"/>
                <a:sym typeface="+mn-ea"/>
              </a:rPr>
              <a:t>流</a:t>
            </a:r>
            <a:br>
              <a:rPr lang="zh-CN" altLang="en-US" sz="2400">
                <a:ea typeface="宋体" charset="0"/>
                <a:sym typeface="+mn-ea"/>
              </a:rPr>
            </a:br>
            <a:endParaRPr lang="en-US" altLang="zh-CN" sz="2400">
              <a:ea typeface="宋体" charset="0"/>
            </a:endParaRPr>
          </a:p>
          <a:p>
            <a:pPr marL="0" indent="0" algn="l">
              <a:buNone/>
            </a:pPr>
            <a:r>
              <a:rPr lang="en-US" altLang="zh-CN" sz="2400">
                <a:ea typeface="宋体" charset="0"/>
                <a:sym typeface="+mn-ea"/>
              </a:rPr>
              <a:t>sendTransformmessage(transform)</a:t>
            </a:r>
            <a:endParaRPr lang="en-US" altLang="zh-CN" sz="2400">
              <a:ea typeface="宋体" charset="0"/>
            </a:endParaRPr>
          </a:p>
          <a:p>
            <a:pPr marL="0" indent="0" algn="l">
              <a:buNone/>
            </a:pPr>
            <a:r>
              <a:rPr lang="zh-CN" altLang="en-US" sz="2400">
                <a:ea typeface="宋体" charset="0"/>
                <a:sym typeface="+mn-ea"/>
              </a:rPr>
              <a:t>作用：将平移旋转这些信息封装好的</a:t>
            </a:r>
            <a:r>
              <a:rPr lang="en-US" altLang="zh-CN" sz="2400">
                <a:ea typeface="宋体" charset="0"/>
                <a:sym typeface="+mn-ea"/>
              </a:rPr>
              <a:t>message</a:t>
            </a:r>
            <a:r>
              <a:rPr lang="zh-CN" altLang="en-US" sz="2400">
                <a:ea typeface="宋体" charset="0"/>
                <a:sym typeface="+mn-ea"/>
              </a:rPr>
              <a:t>发送到</a:t>
            </a:r>
            <a:r>
              <a:rPr lang="en-US" altLang="zh-CN" sz="2400">
                <a:ea typeface="宋体" charset="0"/>
                <a:sym typeface="+mn-ea"/>
              </a:rPr>
              <a:t>/tf</a:t>
            </a:r>
            <a:endParaRPr lang="en-US" altLang="zh-CN" sz="2400">
              <a:ea typeface="宋体" charset="0"/>
            </a:endParaRPr>
          </a:p>
          <a:p>
            <a:pPr marL="0" indent="0" algn="l">
              <a:buNone/>
            </a:pPr>
            <a:r>
              <a:rPr lang="zh-CN" altLang="en-US" sz="2400">
                <a:ea typeface="宋体" charset="0"/>
                <a:sym typeface="+mn-ea"/>
              </a:rPr>
              <a:t>两者之间形式不同，功能一致</a:t>
            </a:r>
            <a:endParaRPr lang="zh-CN" altLang="en-US" sz="2400">
              <a:ea typeface="宋体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18500" y="541464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94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6.2.3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3——</a:t>
            </a:r>
            <a:r>
              <a:rPr lang="zh-CN" altLang="en-US" sz="1600">
                <a:solidFill>
                  <a:srgbClr val="446382"/>
                </a:solidFill>
              </a:rPr>
              <a:t>建立一个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1850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2" name="文本框 1"/>
          <p:cNvSpPr txBox="1"/>
          <p:nvPr/>
        </p:nvSpPr>
        <p:spPr>
          <a:xfrm>
            <a:off x="1118235" y="1055370"/>
            <a:ext cx="1032954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800">
                <a:sym typeface="+mn-ea"/>
              </a:rPr>
              <a:t>步骤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NO1</a:t>
            </a:r>
            <a:br>
              <a:rPr lang="en-US" altLang="zh-CN">
                <a:sym typeface="+mn-ea"/>
              </a:rPr>
            </a:br>
            <a:r>
              <a:rPr lang="en-US" altLang="zh-CN" sz="2400">
                <a:sym typeface="+mn-ea"/>
              </a:rPr>
              <a:t> </a:t>
            </a:r>
            <a:r>
              <a:rPr lang="zh-CN" altLang="en-US" sz="2000">
                <a:ea typeface="宋体" charset="0"/>
                <a:sym typeface="+mn-ea"/>
              </a:rPr>
              <a:t>在你的文件路径下建立名为</a:t>
            </a:r>
            <a:r>
              <a:rPr lang="en-US" altLang="zh-CN" sz="2000">
                <a:ea typeface="宋体" charset="0"/>
                <a:sym typeface="+mn-ea"/>
              </a:rPr>
              <a:t>py_tf_broadcaster.py</a:t>
            </a:r>
            <a:r>
              <a:rPr lang="zh-CN" altLang="en-US" sz="2000">
                <a:ea typeface="宋体" charset="0"/>
                <a:sym typeface="+mn-ea"/>
              </a:rPr>
              <a:t>的文件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这里使用的路径为</a:t>
            </a:r>
            <a:r>
              <a:rPr lang="en-US" altLang="zh-CN" sz="2000">
                <a:ea typeface="宋体" charset="0"/>
                <a:sym typeface="+mn-ea"/>
              </a:rPr>
              <a:t>/home/.../catkin_ws/ROS-Academy-for-Beginners/tf_demo/script</a:t>
            </a:r>
            <a:endParaRPr lang="en-US" altLang="zh-CN" sz="2000">
              <a:ea typeface="宋体" charset="0"/>
              <a:sym typeface="+mn-ea"/>
            </a:endParaRPr>
          </a:p>
        </p:txBody>
      </p:sp>
      <p:pic>
        <p:nvPicPr>
          <p:cNvPr id="4" name="图片 3" descr="broadcaster_roo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985" y="3434715"/>
            <a:ext cx="7101840" cy="18599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94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6.2.3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3——</a:t>
            </a:r>
            <a:r>
              <a:rPr lang="zh-CN" altLang="en-US" sz="1600">
                <a:solidFill>
                  <a:srgbClr val="446382"/>
                </a:solidFill>
              </a:rPr>
              <a:t>建立一个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1850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2" name="文本框 1"/>
          <p:cNvSpPr txBox="1"/>
          <p:nvPr/>
        </p:nvSpPr>
        <p:spPr>
          <a:xfrm>
            <a:off x="1177925" y="1110615"/>
            <a:ext cx="89604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>
                <a:ea typeface="宋体" charset="0"/>
                <a:sym typeface="+mn-ea"/>
              </a:rPr>
              <a:t>NO.2 </a:t>
            </a:r>
            <a:endParaRPr lang="en-US" altLang="zh-CN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输入所需要的库函数</a:t>
            </a:r>
            <a:r>
              <a:rPr lang="en-US" altLang="zh-CN" sz="2000">
                <a:ea typeface="宋体" charset="0"/>
                <a:sym typeface="+mn-ea"/>
              </a:rPr>
              <a:t>import rospy </a:t>
            </a:r>
            <a:r>
              <a:rPr lang="zh-CN" altLang="en-US" sz="2000">
                <a:ea typeface="宋体" charset="0"/>
                <a:sym typeface="+mn-ea"/>
              </a:rPr>
              <a:t>等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注册和初始化节点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创建一个名为</a:t>
            </a:r>
            <a:r>
              <a:rPr lang="en-US" altLang="zh-CN" sz="2000">
                <a:ea typeface="宋体" charset="0"/>
                <a:sym typeface="+mn-ea"/>
              </a:rPr>
              <a:t>br</a:t>
            </a:r>
            <a:r>
              <a:rPr lang="zh-CN" altLang="en-US" sz="2000">
                <a:ea typeface="宋体" charset="0"/>
                <a:sym typeface="+mn-ea"/>
              </a:rPr>
              <a:t>的</a:t>
            </a:r>
            <a:r>
              <a:rPr lang="en-US" altLang="zh-CN" sz="2000">
                <a:ea typeface="宋体" charset="0"/>
                <a:sym typeface="+mn-ea"/>
              </a:rPr>
              <a:t>broadcaster</a:t>
            </a:r>
            <a:r>
              <a:rPr lang="zh-CN" altLang="en-US" sz="2000">
                <a:ea typeface="宋体" charset="0"/>
                <a:sym typeface="+mn-ea"/>
              </a:rPr>
              <a:t>对象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输入 </a:t>
            </a:r>
            <a:r>
              <a:rPr lang="en-US" altLang="zh-CN" sz="2000">
                <a:ea typeface="宋体" charset="0"/>
                <a:sym typeface="+mn-ea"/>
              </a:rPr>
              <a:t>br=tf.TransformBroadcaster()</a:t>
            </a:r>
            <a:endParaRPr lang="en-US" altLang="zh-CN" sz="2000">
              <a:ea typeface="宋体" charset="0"/>
              <a:sym typeface="+mn-ea"/>
            </a:endParaRPr>
          </a:p>
        </p:txBody>
      </p:sp>
      <p:pic>
        <p:nvPicPr>
          <p:cNvPr id="4" name="图片 3" descr="br_broadcast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205" y="3371850"/>
            <a:ext cx="6371590" cy="18383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3481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 TF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r>
              <a:rPr lang="en-US" altLang="zh-CN" sz="1600">
                <a:solidFill>
                  <a:srgbClr val="446382"/>
                </a:solidFill>
              </a:rPr>
              <a:t>1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1242060"/>
            <a:ext cx="1929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6.2 TF</a:t>
            </a:r>
            <a:r>
              <a:rPr lang="zh-CN" altLang="en-US" sz="2400"/>
              <a:t>实训</a:t>
            </a:r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319151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7115" y="1951990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6.2.1</a:t>
            </a:r>
            <a:endParaRPr lang="en-US" altLang="zh-CN"/>
          </a:p>
        </p:txBody>
      </p:sp>
      <p:sp>
        <p:nvSpPr>
          <p:cNvPr id="12" name=" 220"/>
          <p:cNvSpPr/>
          <p:nvPr/>
        </p:nvSpPr>
        <p:spPr>
          <a:xfrm>
            <a:off x="1747520" y="2524125"/>
            <a:ext cx="353377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7115" y="2524125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6.2.2</a:t>
            </a:r>
            <a:endParaRPr lang="en-US" altLang="zh-CN"/>
          </a:p>
        </p:txBody>
      </p:sp>
      <p:sp>
        <p:nvSpPr>
          <p:cNvPr id="14" name=" 220"/>
          <p:cNvSpPr/>
          <p:nvPr/>
        </p:nvSpPr>
        <p:spPr>
          <a:xfrm>
            <a:off x="1747520" y="3101975"/>
            <a:ext cx="386715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7115" y="3101975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6.2.3</a:t>
            </a:r>
            <a:endParaRPr lang="en-US" altLang="zh-CN"/>
          </a:p>
        </p:txBody>
      </p:sp>
      <p:sp>
        <p:nvSpPr>
          <p:cNvPr id="16" name=" 220"/>
          <p:cNvSpPr/>
          <p:nvPr/>
        </p:nvSpPr>
        <p:spPr>
          <a:xfrm>
            <a:off x="1747520" y="3706495"/>
            <a:ext cx="457898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7115" y="3706495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6.2.4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744980" y="1964055"/>
            <a:ext cx="3082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子任务</a:t>
            </a:r>
            <a:r>
              <a:rPr lang="en-US" altLang="zh-CN"/>
              <a:t>1——DEMO</a:t>
            </a:r>
            <a:r>
              <a:rPr lang="zh-CN" altLang="en-US"/>
              <a:t>实例演示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47520" y="2541270"/>
            <a:ext cx="353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子任务</a:t>
            </a:r>
            <a:r>
              <a:rPr lang="en-US" altLang="zh-CN"/>
              <a:t>2——tf</a:t>
            </a:r>
            <a:r>
              <a:rPr lang="zh-CN" altLang="en-US"/>
              <a:t>中常用的坐标转换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7520" y="3119120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子任务</a:t>
            </a:r>
            <a:r>
              <a:rPr lang="en-US" altLang="zh-CN"/>
              <a:t>3——</a:t>
            </a:r>
            <a:r>
              <a:rPr lang="zh-CN" altLang="en-US"/>
              <a:t>建立一个</a:t>
            </a:r>
            <a:r>
              <a:rPr lang="en-US" altLang="zh-CN"/>
              <a:t>broadcaster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747520" y="3733165"/>
            <a:ext cx="4451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子任务</a:t>
            </a:r>
            <a:r>
              <a:rPr lang="en-US" altLang="zh-CN"/>
              <a:t>4——</a:t>
            </a:r>
            <a:r>
              <a:rPr lang="zh-CN" altLang="en-US"/>
              <a:t>创建</a:t>
            </a:r>
            <a:r>
              <a:rPr lang="en-US" altLang="zh-CN"/>
              <a:t>DEMO</a:t>
            </a:r>
            <a:r>
              <a:rPr lang="zh-CN" altLang="en-US"/>
              <a:t>中的</a:t>
            </a:r>
            <a:r>
              <a:rPr lang="en-US" altLang="zh-CN"/>
              <a:t>broadcaster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94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6.2.3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3——</a:t>
            </a:r>
            <a:r>
              <a:rPr lang="zh-CN" altLang="en-US" sz="1600">
                <a:solidFill>
                  <a:srgbClr val="446382"/>
                </a:solidFill>
              </a:rPr>
              <a:t>建立一个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0453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2" name="文本框 1"/>
          <p:cNvSpPr txBox="1"/>
          <p:nvPr/>
        </p:nvSpPr>
        <p:spPr>
          <a:xfrm>
            <a:off x="1087755" y="1672590"/>
            <a:ext cx="42964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>
                <a:sym typeface="+mn-ea"/>
              </a:rPr>
              <a:t>NO.3 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设置一个向量和欧拉角</a:t>
            </a:r>
            <a:endParaRPr lang="zh-CN" altLang="en-US" sz="2000">
              <a:ea typeface="宋体" charset="0"/>
              <a:sym typeface="+mn-ea"/>
            </a:endParaRPr>
          </a:p>
        </p:txBody>
      </p:sp>
      <p:pic>
        <p:nvPicPr>
          <p:cNvPr id="4" name="图片 3" descr="vector_eula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050" y="2862580"/>
            <a:ext cx="5967095" cy="2082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94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6.2.3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3——</a:t>
            </a:r>
            <a:r>
              <a:rPr lang="zh-CN" altLang="en-US" sz="1600">
                <a:solidFill>
                  <a:srgbClr val="446382"/>
                </a:solidFill>
              </a:rPr>
              <a:t>建立一个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23468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2" name="文本框 1"/>
          <p:cNvSpPr txBox="1"/>
          <p:nvPr/>
        </p:nvSpPr>
        <p:spPr>
          <a:xfrm>
            <a:off x="1087755" y="1236980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>
                <a:sym typeface="+mn-ea"/>
              </a:rPr>
              <a:t>NO.4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设置频率和循环</a:t>
            </a:r>
            <a:endParaRPr lang="zh-CN" altLang="en-US" sz="2000">
              <a:ea typeface="宋体" charset="0"/>
              <a:sym typeface="+mn-ea"/>
            </a:endParaRPr>
          </a:p>
        </p:txBody>
      </p:sp>
      <p:pic>
        <p:nvPicPr>
          <p:cNvPr id="4" name="图片 3" descr="rate_while_no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545" y="2514600"/>
            <a:ext cx="9058275" cy="24657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94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6.2.3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3——</a:t>
            </a:r>
            <a:r>
              <a:rPr lang="zh-CN" altLang="en-US" sz="1600">
                <a:solidFill>
                  <a:srgbClr val="446382"/>
                </a:solidFill>
              </a:rPr>
              <a:t>建立一个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7120" y="1130935"/>
            <a:ext cx="780796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校验结果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通过</a:t>
            </a:r>
            <a:r>
              <a:rPr lang="en-US" altLang="zh-CN" sz="2000">
                <a:sym typeface="+mn-ea"/>
              </a:rPr>
              <a:t>node</a:t>
            </a:r>
            <a:r>
              <a:rPr lang="zh-CN" altLang="en-US" sz="2000">
                <a:ea typeface="宋体" charset="0"/>
                <a:sym typeface="+mn-ea"/>
              </a:rPr>
              <a:t>和</a:t>
            </a:r>
            <a:r>
              <a:rPr lang="en-US" altLang="zh-CN" sz="2000">
                <a:ea typeface="宋体" charset="0"/>
                <a:sym typeface="+mn-ea"/>
              </a:rPr>
              <a:t>topic</a:t>
            </a:r>
            <a:r>
              <a:rPr lang="zh-CN" altLang="en-US" sz="2000">
                <a:ea typeface="宋体" charset="0"/>
                <a:sym typeface="+mn-ea"/>
              </a:rPr>
              <a:t>来检验</a:t>
            </a:r>
            <a:r>
              <a:rPr lang="en-US" altLang="zh-CN" sz="2000">
                <a:ea typeface="宋体" charset="0"/>
                <a:sym typeface="+mn-ea"/>
              </a:rPr>
              <a:t>broadcaster</a:t>
            </a:r>
            <a:endParaRPr lang="en-US" altLang="zh-CN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在终端输入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en-US" altLang="zh-CN" sz="2000">
                <a:ea typeface="宋体" charset="0"/>
                <a:sym typeface="+mn-ea"/>
              </a:rPr>
              <a:t>$ roscore</a:t>
            </a:r>
            <a:endParaRPr lang="en-US" altLang="zh-CN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打开新的终端，输入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en-US" altLang="zh-CN" sz="2000">
                <a:ea typeface="宋体" charset="0"/>
                <a:sym typeface="+mn-ea"/>
              </a:rPr>
              <a:t>$ rosrun tf_demo py_tf_broadcaster.py</a:t>
            </a:r>
            <a:endParaRPr lang="en-US" altLang="zh-CN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结果</a:t>
            </a:r>
            <a:endParaRPr lang="zh-CN" altLang="en-US" sz="2000">
              <a:ea typeface="宋体" charset="0"/>
              <a:sym typeface="+mn-ea"/>
            </a:endParaRPr>
          </a:p>
        </p:txBody>
      </p:sp>
      <p:pic>
        <p:nvPicPr>
          <p:cNvPr id="3" name="图片 2" descr="py_tf_broadcaster.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5" y="3766185"/>
            <a:ext cx="9979025" cy="8699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206740" y="5428615"/>
            <a:ext cx="3606800" cy="636270"/>
            <a:chOff x="6931" y="9276"/>
            <a:chExt cx="5680" cy="100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94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6.2.3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3——</a:t>
            </a:r>
            <a:r>
              <a:rPr lang="zh-CN" altLang="en-US" sz="1600">
                <a:solidFill>
                  <a:srgbClr val="446382"/>
                </a:solidFill>
              </a:rPr>
              <a:t>建立一个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7120" y="1130935"/>
            <a:ext cx="780796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校验结果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打开新的终端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输入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$ rostopic list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查看</a:t>
            </a:r>
            <a:r>
              <a:rPr lang="en-US" altLang="zh-CN" sz="2000">
                <a:ea typeface="宋体" charset="0"/>
                <a:sym typeface="+mn-ea"/>
              </a:rPr>
              <a:t>topic</a:t>
            </a:r>
            <a:r>
              <a:rPr lang="zh-CN" altLang="en-US" sz="2000">
                <a:ea typeface="宋体" charset="0"/>
                <a:sym typeface="+mn-ea"/>
              </a:rPr>
              <a:t>列表，其中的</a:t>
            </a:r>
            <a:r>
              <a:rPr lang="en-US" altLang="zh-CN" sz="2000">
                <a:ea typeface="宋体" charset="0"/>
                <a:sym typeface="+mn-ea"/>
              </a:rPr>
              <a:t>/tf</a:t>
            </a:r>
            <a:r>
              <a:rPr lang="zh-CN" altLang="en-US" sz="2000">
                <a:ea typeface="宋体" charset="0"/>
                <a:sym typeface="+mn-ea"/>
              </a:rPr>
              <a:t>就是发布的</a:t>
            </a:r>
            <a:r>
              <a:rPr lang="en-US" altLang="zh-CN" sz="2000">
                <a:ea typeface="宋体" charset="0"/>
                <a:sym typeface="+mn-ea"/>
              </a:rPr>
              <a:t>topic</a:t>
            </a:r>
            <a:endParaRPr lang="en-US" altLang="zh-CN" sz="2000">
              <a:ea typeface="宋体" charset="0"/>
            </a:endParaRPr>
          </a:p>
          <a:p>
            <a:pPr marL="0" indent="0">
              <a:buNone/>
            </a:pPr>
            <a:r>
              <a:rPr lang="en-US" altLang="zh-CN" sz="2000">
                <a:ea typeface="宋体" charset="0"/>
                <a:sym typeface="+mn-ea"/>
              </a:rPr>
              <a:t>$ rostopic info /tf</a:t>
            </a:r>
            <a:endParaRPr lang="en-US" altLang="zh-CN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结果</a:t>
            </a:r>
            <a:endParaRPr lang="zh-CN" altLang="en-US" sz="2000">
              <a:ea typeface="宋体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06740" y="5428615"/>
            <a:ext cx="3606800" cy="636270"/>
            <a:chOff x="6931" y="9276"/>
            <a:chExt cx="5680" cy="100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pic>
        <p:nvPicPr>
          <p:cNvPr id="4" name="图片 3" descr="rostopic_info_t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675" y="3173095"/>
            <a:ext cx="5362575" cy="24618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3481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6.2 TF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r>
              <a:rPr lang="en-US" altLang="zh-CN" sz="1600">
                <a:solidFill>
                  <a:srgbClr val="446382"/>
                </a:solidFill>
              </a:rPr>
              <a:t>1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4905" y="2278380"/>
            <a:ext cx="2510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6.2 TF</a:t>
            </a:r>
            <a:r>
              <a:rPr lang="zh-CN" altLang="en-US" sz="3200"/>
              <a:t>实训</a:t>
            </a:r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4396105" y="2932430"/>
            <a:ext cx="3620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6.2.4 </a:t>
            </a:r>
            <a:r>
              <a:rPr lang="zh-CN" altLang="en-US"/>
              <a:t>子任务</a:t>
            </a:r>
            <a:r>
              <a:rPr lang="en-US" altLang="zh-CN"/>
              <a:t>4</a:t>
            </a:r>
            <a:br>
              <a:rPr lang="en-US" altLang="zh-CN"/>
            </a:br>
            <a:r>
              <a:rPr lang="en-US" altLang="zh-CN"/>
              <a:t>——</a:t>
            </a:r>
            <a:r>
              <a:rPr lang="zh-CN" altLang="en-US"/>
              <a:t>创建</a:t>
            </a:r>
            <a:r>
              <a:rPr lang="en-US"/>
              <a:t>DEMO</a:t>
            </a:r>
            <a:r>
              <a:rPr lang="zh-CN" altLang="en-US"/>
              <a:t>中的</a:t>
            </a:r>
            <a:r>
              <a:rPr lang="en-US" altLang="zh-CN"/>
              <a:t>broadcaster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559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6.2.4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4——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8575" y="2329815"/>
            <a:ext cx="787971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创建</a:t>
            </a:r>
            <a:r>
              <a:rPr lang="en-US" altLang="zh-CN" sz="2000">
                <a:sym typeface="+mn-ea"/>
              </a:rPr>
              <a:t>Package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$ cd %YOUR_CATKIN_WORKSPACE_HOME%/src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$ catkin_create_pkg learning_tf tf roscpp rospy turtlesim</a:t>
            </a:r>
            <a:br>
              <a:rPr lang="en-US" altLang="zh-CN" sz="2000">
                <a:sym typeface="+mn-ea"/>
              </a:rPr>
            </a:b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#</a:t>
            </a:r>
            <a:r>
              <a:rPr lang="zh-CN" altLang="en-US" sz="2000">
                <a:sym typeface="+mn-ea"/>
              </a:rPr>
              <a:t>创建一个</a:t>
            </a:r>
            <a:r>
              <a:rPr lang="en-US" altLang="zh-CN" sz="2000">
                <a:sym typeface="+mn-ea"/>
              </a:rPr>
              <a:t>package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$ cd %YOUR_CATKIN_WORKSPACE_HOME%/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$ catkin_make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$ source ./devel/setup.bash</a:t>
            </a:r>
            <a:endParaRPr lang="en-US" altLang="zh-CN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7435" y="1094740"/>
            <a:ext cx="15214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ym typeface="+mn-ea"/>
              </a:rPr>
              <a:t>1. </a:t>
            </a:r>
            <a:r>
              <a:rPr lang="zh-CN" altLang="en-US" sz="2000">
                <a:sym typeface="+mn-ea"/>
              </a:rPr>
              <a:t>前期准备</a:t>
            </a:r>
            <a:endParaRPr lang="zh-CN" altLang="en-US" sz="200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06740" y="5428615"/>
            <a:ext cx="3606800" cy="636270"/>
            <a:chOff x="6931" y="9276"/>
            <a:chExt cx="5680" cy="10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559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6.2.4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4——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6350" y="5287010"/>
            <a:ext cx="5072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此页之后皆为模板，具体根据</a:t>
            </a:r>
            <a:r>
              <a:rPr lang="en-US" altLang="zh-CN"/>
              <a:t>ppt</a:t>
            </a:r>
            <a:r>
              <a:rPr lang="zh-CN" altLang="en-US"/>
              <a:t>实际内容摆放，</a:t>
            </a:r>
            <a:endParaRPr lang="zh-CN" altLang="en-US"/>
          </a:p>
          <a:p>
            <a:r>
              <a:rPr lang="zh-CN" altLang="en-US"/>
              <a:t>不一定非要和模板一致</a:t>
            </a:r>
            <a:endParaRPr lang="zh-CN" altLang="en-US"/>
          </a:p>
        </p:txBody>
      </p:sp>
      <p:pic>
        <p:nvPicPr>
          <p:cNvPr id="3" name="图片 2" descr="错误第一步"/>
          <p:cNvPicPr>
            <a:picLocks noChangeAspect="1"/>
          </p:cNvPicPr>
          <p:nvPr/>
        </p:nvPicPr>
        <p:blipFill>
          <a:blip r:embed="rId2"/>
          <a:srcRect b="84838"/>
          <a:stretch>
            <a:fillRect/>
          </a:stretch>
        </p:blipFill>
        <p:spPr>
          <a:xfrm>
            <a:off x="2028825" y="1600200"/>
            <a:ext cx="8280602" cy="751205"/>
          </a:xfrm>
          <a:prstGeom prst="rect">
            <a:avLst/>
          </a:prstGeom>
        </p:spPr>
      </p:pic>
      <p:pic>
        <p:nvPicPr>
          <p:cNvPr id="4" name="图片 3" descr="错误第一步结果"/>
          <p:cNvPicPr>
            <a:picLocks noChangeAspect="1"/>
          </p:cNvPicPr>
          <p:nvPr/>
        </p:nvPicPr>
        <p:blipFill>
          <a:blip r:embed="rId3"/>
          <a:srcRect b="73375"/>
          <a:stretch>
            <a:fillRect/>
          </a:stretch>
        </p:blipFill>
        <p:spPr>
          <a:xfrm>
            <a:off x="2028825" y="2873375"/>
            <a:ext cx="8280602" cy="1319134"/>
          </a:xfrm>
          <a:prstGeom prst="rect">
            <a:avLst/>
          </a:prstGeom>
        </p:spPr>
      </p:pic>
      <p:pic>
        <p:nvPicPr>
          <p:cNvPr id="8" name="图片 7" descr="第一步正解"/>
          <p:cNvPicPr>
            <a:picLocks noChangeAspect="1"/>
          </p:cNvPicPr>
          <p:nvPr/>
        </p:nvPicPr>
        <p:blipFill>
          <a:blip r:embed="rId4"/>
          <a:srcRect b="77485"/>
          <a:stretch>
            <a:fillRect/>
          </a:stretch>
        </p:blipFill>
        <p:spPr>
          <a:xfrm>
            <a:off x="2028825" y="4758929"/>
            <a:ext cx="8300948" cy="1118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99820" y="1039495"/>
            <a:ext cx="2473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出现的结果</a:t>
            </a:r>
            <a:endParaRPr lang="zh-CN" altLang="en-US" sz="2000"/>
          </a:p>
        </p:txBody>
      </p:sp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559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6.2.4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4——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995" y="1164590"/>
            <a:ext cx="25330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ym typeface="+mn-ea"/>
              </a:rPr>
              <a:t>2. </a:t>
            </a:r>
            <a:r>
              <a:rPr lang="zh-CN" altLang="en-US" sz="2000">
                <a:sym typeface="+mn-ea"/>
              </a:rPr>
              <a:t>建立</a:t>
            </a:r>
            <a:r>
              <a:rPr lang="en-US" altLang="zh-CN" sz="2000">
                <a:sym typeface="+mn-ea"/>
              </a:rPr>
              <a:t>broadcaster</a:t>
            </a:r>
            <a:endParaRPr lang="en-US" altLang="zh-CN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6580" y="1970405"/>
            <a:ext cx="4127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第一步：创建源文件</a:t>
            </a:r>
            <a:endParaRPr lang="zh-CN" altLang="en-US" sz="2000"/>
          </a:p>
          <a:p>
            <a:pPr marL="0" indent="0" algn="ctr">
              <a:buNone/>
            </a:pPr>
            <a:endParaRPr lang="en-US" altLang="zh-CN" sz="2000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 algn="ctr">
              <a:buNone/>
            </a:pPr>
            <a:r>
              <a:rPr lang="en-US" altLang="zh-CN" sz="200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$</a:t>
            </a:r>
            <a:r>
              <a:rPr lang="zh-CN" altLang="en-US" sz="200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 roscd learning_tf</a:t>
            </a:r>
            <a:endParaRPr lang="zh-CN" altLang="en-US" sz="2000">
              <a:latin typeface="Tibetan Machine Uni" panose="01000503020000020002" charset="0"/>
              <a:cs typeface="Tibetan Machine Uni" panose="01000503020000020002" charset="0"/>
              <a:sym typeface="+mn-ea"/>
            </a:endParaRPr>
          </a:p>
        </p:txBody>
      </p:sp>
      <p:pic>
        <p:nvPicPr>
          <p:cNvPr id="8" name="内容占位符 7" descr="第二步源文件"/>
          <p:cNvPicPr>
            <a:picLocks noGrp="1" noChangeAspect="1"/>
          </p:cNvPicPr>
          <p:nvPr>
            <p:ph idx="1"/>
          </p:nvPr>
        </p:nvPicPr>
        <p:blipFill>
          <a:blip r:embed="rId2"/>
          <a:srcRect t="83719" r="34223" b="-854"/>
          <a:stretch>
            <a:fillRect/>
          </a:stretch>
        </p:blipFill>
        <p:spPr>
          <a:xfrm>
            <a:off x="1622425" y="3208020"/>
            <a:ext cx="8947785" cy="139509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20674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559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6.2.4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4——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755" y="1239520"/>
            <a:ext cx="49295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第二步：创建</a:t>
            </a:r>
            <a:r>
              <a:rPr lang="en-US" altLang="zh-CN" sz="2000">
                <a:sym typeface="+mn-ea"/>
              </a:rPr>
              <a:t>script</a:t>
            </a:r>
            <a:r>
              <a:rPr lang="zh-CN" altLang="en-US" sz="2000">
                <a:sym typeface="+mn-ea"/>
              </a:rPr>
              <a:t>文件夹</a:t>
            </a:r>
            <a:endParaRPr lang="en-US" altLang="zh-CN" sz="2000"/>
          </a:p>
          <a:p>
            <a:pPr marL="0" indent="0">
              <a:buNone/>
            </a:pPr>
            <a:endParaRPr lang="en-US" altLang="zh-CN" sz="2000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 algn="ctr">
              <a:buNone/>
            </a:pPr>
            <a:r>
              <a:rPr lang="en-US" altLang="zh-CN" sz="200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$ mkdir script</a:t>
            </a:r>
            <a:endParaRPr lang="en-US" altLang="zh-CN" sz="2000">
              <a:latin typeface="Tibetan Machine Uni" panose="01000503020000020002" charset="0"/>
              <a:cs typeface="Tibetan Machine Uni" panose="01000503020000020002" charset="0"/>
              <a:sym typeface="+mn-ea"/>
            </a:endParaRPr>
          </a:p>
        </p:txBody>
      </p:sp>
      <p:pic>
        <p:nvPicPr>
          <p:cNvPr id="4" name="内容占位符 3" descr="mkdir_nodes"/>
          <p:cNvPicPr>
            <a:picLocks noGrp="1" noChangeAspect="1"/>
          </p:cNvPicPr>
          <p:nvPr>
            <p:ph idx="1"/>
          </p:nvPr>
        </p:nvPicPr>
        <p:blipFill>
          <a:blip r:embed="rId2"/>
          <a:srcRect l="371" t="82212" r="19092" b="-1253"/>
          <a:stretch>
            <a:fillRect/>
          </a:stretch>
        </p:blipFill>
        <p:spPr>
          <a:xfrm>
            <a:off x="1588770" y="3119755"/>
            <a:ext cx="8585835" cy="121475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20674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559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6.2.4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4——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150" y="1070610"/>
            <a:ext cx="1073404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第三步：创建</a:t>
            </a:r>
            <a:r>
              <a:rPr lang="en-US" altLang="zh-CN" sz="2000">
                <a:sym typeface="+mn-ea"/>
              </a:rPr>
              <a:t>turtle_tf_broadcaster.py</a:t>
            </a:r>
            <a:r>
              <a:rPr lang="zh-CN" altLang="en-US" sz="2000">
                <a:ea typeface="宋体" charset="0"/>
                <a:sym typeface="+mn-ea"/>
              </a:rPr>
              <a:t>文件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br>
              <a:rPr lang="zh-CN" altLang="en-US" sz="2000">
                <a:ea typeface="宋体" charset="0"/>
                <a:sym typeface="+mn-ea"/>
              </a:rPr>
            </a:br>
            <a:r>
              <a:rPr lang="zh-CN" altLang="en-US" sz="2000">
                <a:ea typeface="宋体" charset="0"/>
                <a:sym typeface="+mn-ea"/>
              </a:rPr>
              <a:t>#!/usr/bin/env python  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import roslib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roslib.load_manifest('learning_tf')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import rospy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import tf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  <a:sym typeface="+mn-ea"/>
              </a:rPr>
              <a:t>import turtlesim.msg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def handle_turtle_pose(msg, turtlename):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br = tf.TransformBroadcaster()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    br.sendTransform((msg.x, msg.y, 0),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           tf.transformations.quaternion_from_euler(0, 0, msg.theta),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                     rospy.Time.now(),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                     turtlename,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                     "world")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000">
              <a:ea typeface="宋体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3481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6.2 TF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r>
              <a:rPr lang="en-US" altLang="zh-CN" sz="1600">
                <a:solidFill>
                  <a:srgbClr val="446382"/>
                </a:solidFill>
              </a:rPr>
              <a:t>1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4905" y="2278380"/>
            <a:ext cx="2510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6.2 TF</a:t>
            </a:r>
            <a:r>
              <a:rPr lang="zh-CN" altLang="en-US" sz="3200"/>
              <a:t>实训</a:t>
            </a:r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5080635" y="2932430"/>
            <a:ext cx="2251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6.2.1 </a:t>
            </a:r>
            <a:r>
              <a:rPr lang="zh-CN" altLang="en-US"/>
              <a:t>子任务</a:t>
            </a:r>
            <a:r>
              <a:rPr lang="en-US" altLang="zh-CN"/>
              <a:t>1</a:t>
            </a:r>
            <a:br>
              <a:rPr lang="en-US" altLang="zh-CN"/>
            </a:br>
            <a:r>
              <a:rPr lang="en-US" altLang="zh-CN"/>
              <a:t>——</a:t>
            </a:r>
            <a:r>
              <a:rPr lang="en-US"/>
              <a:t>DEMO</a:t>
            </a:r>
            <a:r>
              <a:rPr lang="zh-CN" altLang="en-US"/>
              <a:t>实例演示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559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6.2.4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4——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150" y="1070610"/>
            <a:ext cx="71507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第四步：创建</a:t>
            </a:r>
            <a:r>
              <a:rPr lang="en-US" altLang="zh-CN" sz="2000">
                <a:sym typeface="+mn-ea"/>
              </a:rPr>
              <a:t>turtle_tf_broadcaster.py</a:t>
            </a:r>
            <a:r>
              <a:rPr lang="zh-CN" altLang="en-US" sz="2000">
                <a:ea typeface="宋体" charset="0"/>
                <a:sym typeface="+mn-ea"/>
              </a:rPr>
              <a:t>文件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br>
              <a:rPr lang="zh-CN" altLang="en-US" sz="2000">
                <a:ea typeface="宋体" charset="0"/>
                <a:sym typeface="+mn-ea"/>
              </a:rPr>
            </a:br>
            <a:r>
              <a:rPr lang="zh-CN" altLang="en-US" sz="2000" dirty="0">
                <a:sym typeface="+mn-ea"/>
              </a:rPr>
              <a:t>if __name__ == '__main__':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rospy.init_node('turtle_tf_broadcaster')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 turtlename = rospy.get_param('~turtle')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#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rospy.Subscriber('/%s/pose' % turtlename,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#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                    turtlesim.msg.Pose,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                    handle_turtle_pose,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                    turtlename)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rospy.spin()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ea typeface="宋体" charset="0"/>
              </a:rPr>
              <a:t>同样注意：</a:t>
            </a:r>
            <a:r>
              <a:rPr lang="en-US" altLang="zh-CN" sz="2000">
                <a:ea typeface="宋体" charset="0"/>
              </a:rPr>
              <a:t>chmod +x nodes/turtle_tf_broadcaster.py</a:t>
            </a:r>
            <a:endParaRPr lang="en-US" altLang="zh-CN" sz="2000">
              <a:ea typeface="宋体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20674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559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6.2.4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4——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005" y="1057275"/>
            <a:ext cx="1107122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第五步：创建</a:t>
            </a:r>
            <a:r>
              <a:rPr lang="en-US" altLang="zh-CN" sz="2000">
                <a:sym typeface="+mn-ea"/>
              </a:rPr>
              <a:t>launch</a:t>
            </a:r>
            <a:r>
              <a:rPr lang="zh-CN" altLang="en-US" sz="2000">
                <a:ea typeface="宋体" charset="0"/>
                <a:sym typeface="+mn-ea"/>
              </a:rPr>
              <a:t>文件</a:t>
            </a:r>
            <a:endParaRPr lang="zh-CN" altLang="en-US" sz="2000"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&lt;launch&gt;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&lt;!-- Turtlesim Node--&gt;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&lt;node pkg="turtlesim" type="turtlesim_node" name="sim"/&gt;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&lt;node pkg="turtlesim" type="turtle_teleop_key" name="teleop" output="screen"/&gt;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&lt;node name="turtle1_tf_broadcaster" pkg="learning_tf" type="turtle_tf_broadcaster.py" respawn="false" output="screen" &gt;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&lt;param name="turtle" type="string" value="turtle1" /&gt;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&lt;/node&gt;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&lt;node name="turtle2_tf_broadcaster" pkg="learning_tf" type="turtle_tf_broadcaster.py" respawn="false" output="screen" &gt;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&lt;param name="turtle" type="string" value="turtle2" /&gt; 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&lt;/node&gt;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&lt;/launch&gt;</a:t>
            </a:r>
            <a:endParaRPr lang="en-US" altLang="zh-CN" sz="2000">
              <a:ea typeface="宋体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166735" y="5548630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559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6.2.4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4——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005" y="1070610"/>
            <a:ext cx="715073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第六步：运行</a:t>
            </a:r>
            <a:r>
              <a:rPr lang="en-US" altLang="zh-CN" sz="2000">
                <a:sym typeface="+mn-ea"/>
              </a:rPr>
              <a:t>broadcaster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br>
              <a:rPr lang="en-US" altLang="zh-CN" sz="2000" dirty="0">
                <a:sym typeface="+mn-ea"/>
              </a:rPr>
            </a:br>
            <a:r>
              <a:rPr lang="zh-CN" altLang="en-US" sz="2000" dirty="0">
                <a:sym typeface="+mn-ea"/>
              </a:rPr>
              <a:t>运行</a:t>
            </a:r>
            <a:r>
              <a:rPr lang="en-US" altLang="zh-CN" sz="2000" dirty="0" err="1">
                <a:sym typeface="+mn-ea"/>
              </a:rPr>
              <a:t>start_demo.launch</a:t>
            </a:r>
            <a:endParaRPr lang="en-US" altLang="zh-CN" sz="2000" dirty="0"/>
          </a:p>
          <a:p>
            <a:pPr marL="0" indent="0" algn="ctr">
              <a:buNone/>
            </a:pPr>
            <a:endParaRPr lang="en-US" altLang="zh-CN" sz="2000" dirty="0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$ </a:t>
            </a:r>
            <a:r>
              <a:rPr lang="en-US" altLang="zh-CN" sz="2000" dirty="0" err="1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roslaunch</a:t>
            </a:r>
            <a:r>
              <a:rPr lang="en-US" altLang="zh-CN" sz="2000" dirty="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 </a:t>
            </a:r>
            <a:r>
              <a:rPr lang="en-US" altLang="zh-CN" sz="2000" dirty="0" err="1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learning_tf</a:t>
            </a:r>
            <a:r>
              <a:rPr lang="en-US" altLang="zh-CN" sz="2000" dirty="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 </a:t>
            </a:r>
            <a:r>
              <a:rPr lang="en-US" altLang="zh-CN" sz="2000" dirty="0" err="1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start_demo.launch</a:t>
            </a: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br>
              <a:rPr lang="zh-CN" altLang="en-US" sz="2000">
                <a:ea typeface="宋体" charset="0"/>
                <a:sym typeface="+mn-ea"/>
              </a:rPr>
            </a:br>
            <a:endParaRPr lang="en-US" altLang="zh-CN" sz="2000">
              <a:ea typeface="宋体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20674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85" y="685800"/>
            <a:ext cx="3961130" cy="41833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559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6.2.4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4——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broadcaster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005" y="1056640"/>
            <a:ext cx="71507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ea typeface="宋体" charset="0"/>
              </a:rPr>
              <a:t>检验结果</a:t>
            </a:r>
            <a:br>
              <a:rPr lang="zh-CN" altLang="en-US" sz="2000">
                <a:ea typeface="宋体" charset="0"/>
              </a:rPr>
            </a:br>
            <a:r>
              <a:rPr lang="en-US" altLang="zh-CN" sz="2000" dirty="0" err="1">
                <a:sym typeface="+mn-ea"/>
              </a:rPr>
              <a:t>tf_echo</a:t>
            </a:r>
            <a:r>
              <a:rPr lang="zh-CN" altLang="en-US" sz="2000" dirty="0">
                <a:ea typeface="宋体" charset="0"/>
                <a:sym typeface="+mn-ea"/>
              </a:rPr>
              <a:t>命令</a:t>
            </a:r>
            <a:endParaRPr lang="zh-CN" altLang="en-US" sz="2000" dirty="0">
              <a:ea typeface="宋体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+mn-ea"/>
              </a:rPr>
              <a:t>$ rosrun tf tf_echo /world /turtle1</a:t>
            </a:r>
            <a:endParaRPr lang="zh-CN" altLang="en-US" sz="2000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>
              <a:ea typeface="宋体" charset="0"/>
            </a:endParaRPr>
          </a:p>
          <a:p>
            <a:pPr marL="0" indent="0">
              <a:buNone/>
            </a:pPr>
            <a:br>
              <a:rPr lang="zh-CN" altLang="en-US" sz="2000">
                <a:ea typeface="宋体" charset="0"/>
                <a:sym typeface="+mn-ea"/>
              </a:rPr>
            </a:br>
            <a:endParaRPr lang="en-US" altLang="zh-CN" sz="2000">
              <a:ea typeface="宋体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20674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pic>
        <p:nvPicPr>
          <p:cNvPr id="2" name="图片 1" descr="图片包含 屏幕截图&#10;&#10;已生成极高可信度的说明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5" y="2105343"/>
            <a:ext cx="6972300" cy="4171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022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6.2 TF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r>
              <a:rPr lang="en-US" altLang="zh-CN" sz="1600">
                <a:solidFill>
                  <a:srgbClr val="446382"/>
                </a:solidFill>
              </a:rPr>
              <a:t>1 </a:t>
            </a:r>
            <a:r>
              <a:rPr lang="zh-CN" altLang="en-US" sz="1600">
                <a:solidFill>
                  <a:srgbClr val="446382"/>
                </a:solidFill>
              </a:rPr>
              <a:t>作业题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59610" y="1859915"/>
            <a:ext cx="961707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使用</a:t>
            </a:r>
            <a:r>
              <a:rPr lang="en-US" altLang="zh-CN" sz="2400" dirty="0">
                <a:sym typeface="+mn-ea"/>
              </a:rPr>
              <a:t>broadcaster</a:t>
            </a:r>
            <a:r>
              <a:rPr lang="zh-CN" altLang="en-US" sz="2400" dirty="0">
                <a:sym typeface="+mn-ea"/>
              </a:rPr>
              <a:t>类函数的</a:t>
            </a:r>
            <a:r>
              <a:rPr lang="en-US" altLang="zh-CN" sz="2400" dirty="0" err="1">
                <a:sym typeface="+mn-ea"/>
              </a:rPr>
              <a:t>sendTransformmessage</a:t>
            </a:r>
            <a:r>
              <a:rPr lang="en-US" altLang="zh-CN" sz="2400" dirty="0">
                <a:sym typeface="+mn-ea"/>
              </a:rPr>
              <a:t>(transform)</a:t>
            </a:r>
            <a:endParaRPr lang="en-US" altLang="zh-CN" sz="2400" dirty="0"/>
          </a:p>
          <a:p>
            <a:pPr indent="0">
              <a:buFont typeface="Arial" panose="02080604020202020204" pitchFamily="34" charset="0"/>
              <a:buNone/>
            </a:pPr>
            <a:r>
              <a:rPr lang="zh-CN" altLang="en-US" sz="2400" dirty="0">
                <a:sym typeface="+mn-ea"/>
              </a:rPr>
              <a:t>函数，改写任务三。</a:t>
            </a:r>
            <a:br>
              <a:rPr lang="zh-CN" altLang="en-US" sz="2400" dirty="0">
                <a:sym typeface="+mn-ea"/>
              </a:rPr>
            </a:br>
            <a:endParaRPr lang="zh-CN" altLang="en-US" sz="2400" dirty="0">
              <a:sym typeface="+mn-ea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使用</a:t>
            </a:r>
            <a:r>
              <a:rPr lang="en-US" altLang="zh-CN" sz="2400" dirty="0">
                <a:sym typeface="+mn-ea"/>
              </a:rPr>
              <a:t>broadcaster</a:t>
            </a:r>
            <a:r>
              <a:rPr lang="zh-CN" altLang="en-US" sz="2400" dirty="0">
                <a:sym typeface="+mn-ea"/>
              </a:rPr>
              <a:t>类函数的</a:t>
            </a:r>
            <a:r>
              <a:rPr lang="en-US" altLang="zh-CN" sz="2400" dirty="0" err="1">
                <a:sym typeface="+mn-ea"/>
              </a:rPr>
              <a:t>sendTransformmessage</a:t>
            </a:r>
            <a:r>
              <a:rPr lang="en-US" altLang="zh-CN" sz="2400" dirty="0">
                <a:sym typeface="+mn-ea"/>
              </a:rPr>
              <a:t>(transform)</a:t>
            </a:r>
            <a:endParaRPr lang="en-US" altLang="zh-CN" sz="2400" dirty="0"/>
          </a:p>
          <a:p>
            <a:pPr indent="0">
              <a:buFont typeface="Arial" panose="02080604020202020204" pitchFamily="34" charset="0"/>
              <a:buNone/>
            </a:pPr>
            <a:r>
              <a:rPr lang="zh-CN" altLang="en-US" sz="2400" dirty="0">
                <a:sym typeface="+mn-ea"/>
              </a:rPr>
              <a:t>函数，改写任务四。</a:t>
            </a:r>
            <a:endParaRPr lang="en-US" altLang="zh-CN" sz="2400" dirty="0"/>
          </a:p>
          <a:p>
            <a:pPr indent="0">
              <a:buFont typeface="Arial" panose="02080604020202020204" pitchFamily="34" charset="0"/>
              <a:buNone/>
            </a:pPr>
            <a:r>
              <a:rPr lang="zh-CN" altLang="en-US" sz="2400" dirty="0">
                <a:ea typeface="宋体" charset="0"/>
                <a:sym typeface="+mn-ea"/>
              </a:rPr>
              <a:t>提示：需要使用</a:t>
            </a:r>
            <a:r>
              <a:rPr sz="2400" dirty="0">
                <a:ea typeface="宋体" charset="0"/>
                <a:sym typeface="+mn-ea"/>
              </a:rPr>
              <a:t>到geometry_msgs.msg模块</a:t>
            </a:r>
            <a:r>
              <a:rPr lang="zh-CN" sz="2400" dirty="0">
                <a:ea typeface="宋体" charset="0"/>
                <a:sym typeface="+mn-ea"/>
              </a:rPr>
              <a:t>；</a:t>
            </a:r>
            <a:endParaRPr lang="zh-CN" sz="2400" dirty="0">
              <a:ea typeface="宋体" charset="0"/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en-US" altLang="zh-CN" sz="2400" dirty="0">
                <a:ea typeface="宋体" charset="0"/>
                <a:sym typeface="+mn-ea"/>
              </a:rPr>
              <a:t>import geometry_msgs.msg</a:t>
            </a:r>
            <a:endParaRPr lang="en-US" altLang="zh-CN" sz="2400" dirty="0">
              <a:ea typeface="宋体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34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1——DEMO</a:t>
            </a:r>
            <a:r>
              <a:rPr lang="zh-CN" altLang="en-US" sz="1600">
                <a:solidFill>
                  <a:srgbClr val="446382"/>
                </a:solidFill>
              </a:rPr>
              <a:t>实例演示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0930" y="1296035"/>
            <a:ext cx="15214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1. </a:t>
            </a:r>
            <a:r>
              <a:rPr lang="zh-CN" altLang="en-US" sz="2000"/>
              <a:t>设置环境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610995" y="2829560"/>
            <a:ext cx="80206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dirty="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$ sudo apt-get install ros-kinetic-ros-tutorials（空格）</a:t>
            </a:r>
            <a:endParaRPr lang="zh-CN" altLang="en-US" sz="2400" dirty="0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ros-kinetic-geometry-tutorials ros-kinetic-rviz（空格） </a:t>
            </a:r>
            <a:endParaRPr lang="zh-CN" altLang="en-US" sz="2400" dirty="0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ros-kinetic-rosbash ros-kinetic-rqt-tf-tree</a:t>
            </a:r>
            <a:endParaRPr lang="zh-CN" altLang="en-US" sz="2400" dirty="0">
              <a:latin typeface="Tibetan Machine Uni" panose="01000503020000020002" charset="0"/>
              <a:cs typeface="Tibetan Machine Uni" panose="01000503020000020002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34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1——DEMO</a:t>
            </a:r>
            <a:r>
              <a:rPr lang="zh-CN" altLang="en-US" sz="1600">
                <a:solidFill>
                  <a:srgbClr val="446382"/>
                </a:solidFill>
              </a:rPr>
              <a:t>实例演示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3" name="图片 2" descr="setup_demo"/>
          <p:cNvPicPr>
            <a:picLocks noChangeAspect="1"/>
          </p:cNvPicPr>
          <p:nvPr/>
        </p:nvPicPr>
        <p:blipFill>
          <a:blip r:embed="rId2"/>
          <a:srcRect t="5620" b="23327"/>
          <a:stretch>
            <a:fillRect/>
          </a:stretch>
        </p:blipFill>
        <p:spPr>
          <a:xfrm>
            <a:off x="2626360" y="3327400"/>
            <a:ext cx="6939280" cy="2950210"/>
          </a:xfrm>
          <a:prstGeom prst="rect">
            <a:avLst/>
          </a:prstGeom>
        </p:spPr>
      </p:pic>
      <p:pic>
        <p:nvPicPr>
          <p:cNvPr id="4" name="图片 3" descr="setup_demo_install"/>
          <p:cNvPicPr>
            <a:picLocks noChangeAspect="1"/>
          </p:cNvPicPr>
          <p:nvPr/>
        </p:nvPicPr>
        <p:blipFill>
          <a:blip r:embed="rId3"/>
          <a:srcRect t="6729" b="30750"/>
          <a:stretch>
            <a:fillRect/>
          </a:stretch>
        </p:blipFill>
        <p:spPr>
          <a:xfrm>
            <a:off x="665480" y="787400"/>
            <a:ext cx="6480810" cy="24244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34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1——DEMO</a:t>
            </a:r>
            <a:r>
              <a:rPr lang="zh-CN" altLang="en-US" sz="1600">
                <a:solidFill>
                  <a:srgbClr val="446382"/>
                </a:solidFill>
              </a:rPr>
              <a:t>实例演示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3625" y="998220"/>
            <a:ext cx="3151505" cy="1311910"/>
          </a:xfrm>
        </p:spPr>
        <p:txBody>
          <a:bodyPr/>
          <a:p>
            <a:r>
              <a:rPr lang="en-US" altLang="zh-CN" sz="2000" b="0"/>
              <a:t>1.2 </a:t>
            </a:r>
            <a:r>
              <a:rPr lang="zh-CN" altLang="en-US" sz="2000" b="0"/>
              <a:t>运行</a:t>
            </a:r>
            <a:r>
              <a:rPr lang="en-US" altLang="zh-CN" sz="2000" b="0"/>
              <a:t>DEMO</a:t>
            </a:r>
            <a:endParaRPr lang="en-US" altLang="zh-CN" sz="2000" b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76655" y="2194560"/>
            <a:ext cx="7245350" cy="13652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dirty="0">
                <a:latin typeface="Tibetan Machine Uni" panose="01000503020000020002" charset="0"/>
                <a:cs typeface="Tibetan Machine Uni" panose="01000503020000020002" charset="0"/>
              </a:rPr>
              <a:t>$ roslaunch turtle_tf turtle_tf_demo.launch</a:t>
            </a:r>
            <a:endParaRPr lang="zh-CN" altLang="en-US" dirty="0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endParaRPr lang="zh-CN" altLang="en-US" dirty="0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Tibetan Machine Uni" panose="01000503020000020002" charset="0"/>
                <a:cs typeface="Tibetan Machine Uni" panose="01000503020000020002" charset="0"/>
              </a:rPr>
              <a:t>注意：选中</a:t>
            </a:r>
            <a:r>
              <a:rPr lang="en-US" altLang="zh-CN" sz="1600" dirty="0" err="1">
                <a:latin typeface="Tibetan Machine Uni" panose="01000503020000020002" charset="0"/>
                <a:cs typeface="Tibetan Machine Uni" panose="01000503020000020002" charset="0"/>
              </a:rPr>
              <a:t>roslauch</a:t>
            </a:r>
            <a:r>
              <a:rPr lang="en-US" altLang="zh-CN" sz="1600" dirty="0">
                <a:latin typeface="Tibetan Machine Uni" panose="01000503020000020002" charset="0"/>
                <a:cs typeface="Tibetan Machine Uni" panose="01000503020000020002" charset="0"/>
              </a:rPr>
              <a:t> terminal</a:t>
            </a:r>
            <a:r>
              <a:rPr lang="zh-CN" altLang="en-US" sz="1600" dirty="0">
                <a:latin typeface="Tibetan Machine Uni" panose="01000503020000020002" charset="0"/>
                <a:ea typeface="宋体" charset="0"/>
                <a:cs typeface="Tibetan Machine Uni" panose="01000503020000020002" charset="0"/>
              </a:rPr>
              <a:t>窗口，也就是运行中的</a:t>
            </a:r>
            <a:r>
              <a:rPr lang="en-US" altLang="zh-CN" sz="1600" dirty="0">
                <a:latin typeface="Tibetan Machine Uni" panose="01000503020000020002" charset="0"/>
                <a:ea typeface="宋体" charset="0"/>
                <a:cs typeface="Tibetan Machine Uni" panose="01000503020000020002" charset="0"/>
              </a:rPr>
              <a:t>terminal</a:t>
            </a:r>
            <a:r>
              <a:rPr lang="zh-CN" altLang="en-US" sz="1600" dirty="0">
                <a:latin typeface="Tibetan Machine Uni" panose="01000503020000020002" charset="0"/>
                <a:ea typeface="宋体" charset="0"/>
                <a:cs typeface="Tibetan Machine Uni" panose="01000503020000020002" charset="0"/>
              </a:rPr>
              <a:t>窗口才可以</a:t>
            </a:r>
            <a:endParaRPr lang="zh-CN" altLang="en-US" sz="1600" dirty="0">
              <a:latin typeface="Tibetan Machine Uni" panose="01000503020000020002" charset="0"/>
              <a:ea typeface="宋体" charset="0"/>
              <a:cs typeface="Tibetan Machine Uni" panose="01000503020000020002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480300" y="5506085"/>
            <a:ext cx="3606800" cy="636270"/>
            <a:chOff x="6931" y="9276"/>
            <a:chExt cx="5680" cy="10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pic>
        <p:nvPicPr>
          <p:cNvPr id="12" name="图片 11" descr="turtlesi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910" y="1122680"/>
            <a:ext cx="3882390" cy="41001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34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1——DEMO</a:t>
            </a:r>
            <a:r>
              <a:rPr lang="zh-CN" altLang="en-US" sz="1600">
                <a:solidFill>
                  <a:srgbClr val="446382"/>
                </a:solidFill>
              </a:rPr>
              <a:t>实例演示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49020" y="787400"/>
            <a:ext cx="2252980" cy="676910"/>
          </a:xfrm>
        </p:spPr>
        <p:txBody>
          <a:bodyPr/>
          <a:p>
            <a:r>
              <a:rPr lang="en-US" altLang="zh-CN" sz="2000" b="0">
                <a:latin typeface="+mn-ea"/>
                <a:ea typeface="+mn-ea"/>
              </a:rPr>
              <a:t>1.3 tf tools</a:t>
            </a:r>
            <a:endParaRPr lang="en-US" altLang="zh-CN" sz="2000" b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82750" y="1791970"/>
            <a:ext cx="7507605" cy="39166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view_frames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latin typeface="Tibetan Machine Uni" panose="01000503020000020002" charset="0"/>
                <a:cs typeface="Tibetan Machine Uni" panose="01000503020000020002" charset="0"/>
              </a:rPr>
              <a:t>$ rosrun tf view_frames</a:t>
            </a:r>
            <a:endParaRPr lang="en-US" altLang="zh-CN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endParaRPr lang="en-US" altLang="zh-CN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endParaRPr lang="en-US" altLang="zh-CN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endParaRPr lang="en-US" altLang="zh-CN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endParaRPr lang="en-US" altLang="zh-CN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endParaRPr lang="en-US" altLang="zh-CN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endParaRPr lang="en-US" altLang="zh-CN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endParaRPr lang="en-US" altLang="zh-CN">
              <a:latin typeface="Tibetan Machine Uni" panose="01000503020000020002" charset="0"/>
              <a:cs typeface="Tibetan Machine Uni" panose="01000503020000020002" charset="0"/>
            </a:endParaRPr>
          </a:p>
          <a:p>
            <a:pPr marL="0" indent="0">
              <a:buNone/>
            </a:pPr>
            <a:r>
              <a:rPr lang="en-US" altLang="zh-CN">
                <a:latin typeface="Tibetan Machine Uni" panose="01000503020000020002" charset="0"/>
                <a:cs typeface="Tibetan Machine Uni" panose="01000503020000020002" charset="0"/>
              </a:rPr>
              <a:t>$ evince frames.pdf</a:t>
            </a:r>
            <a:endParaRPr lang="en-US" altLang="zh-CN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8" name="图片 7" descr="view_frames"/>
          <p:cNvPicPr>
            <a:picLocks noChangeAspect="1"/>
          </p:cNvPicPr>
          <p:nvPr/>
        </p:nvPicPr>
        <p:blipFill>
          <a:blip r:embed="rId2"/>
          <a:srcRect r="34987"/>
          <a:stretch>
            <a:fillRect/>
          </a:stretch>
        </p:blipFill>
        <p:spPr>
          <a:xfrm>
            <a:off x="2100580" y="2593340"/>
            <a:ext cx="6671945" cy="20332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761605" y="5527040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34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1——DEMO</a:t>
            </a:r>
            <a:r>
              <a:rPr lang="zh-CN" altLang="en-US" sz="1600">
                <a:solidFill>
                  <a:srgbClr val="446382"/>
                </a:solidFill>
              </a:rPr>
              <a:t>实例演示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3625" y="998220"/>
            <a:ext cx="3151505" cy="1311910"/>
          </a:xfrm>
        </p:spPr>
        <p:txBody>
          <a:bodyPr/>
          <a:p>
            <a:r>
              <a:rPr lang="zh-CN" altLang="en-US" sz="2000" b="0" dirty="0">
                <a:sym typeface="+mn-ea"/>
              </a:rPr>
              <a:t>rqt_tf_tree</a:t>
            </a:r>
            <a:endParaRPr lang="en-US" altLang="zh-CN" sz="2000" b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76655" y="2194560"/>
            <a:ext cx="4827905" cy="136525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dirty="0">
                <a:sym typeface="+mn-ea"/>
              </a:rPr>
              <a:t>使用rqt_tf_tree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运行：rosrun rqt_tf_tree rqt_tf_tree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ym typeface="+mn-ea"/>
              </a:rPr>
              <a:t>rqt</a:t>
            </a:r>
            <a:r>
              <a:rPr lang="en-US" altLang="zh-CN" dirty="0">
                <a:sym typeface="+mn-ea"/>
              </a:rPr>
              <a:t> &amp;</a:t>
            </a:r>
            <a:endParaRPr lang="zh-CN" altLang="en-US" sz="1600" dirty="0">
              <a:latin typeface="Tibetan Machine Uni" panose="01000503020000020002" charset="0"/>
              <a:ea typeface="宋体" charset="0"/>
              <a:cs typeface="Tibetan Machine Uni" panose="01000503020000020002" charset="0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1049020" y="787400"/>
            <a:ext cx="2252980" cy="676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0">
                <a:latin typeface="+mn-ea"/>
                <a:ea typeface="+mn-ea"/>
              </a:rPr>
              <a:t>1.3 tf tools</a:t>
            </a:r>
            <a:endParaRPr lang="en-US" altLang="zh-CN" sz="2000" b="0">
              <a:latin typeface="+mn-ea"/>
              <a:ea typeface="+mn-ea"/>
            </a:endParaRPr>
          </a:p>
        </p:txBody>
      </p:sp>
      <p:pic>
        <p:nvPicPr>
          <p:cNvPr id="10" name="图片 9" descr="rqt_tf_tr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10" y="819785"/>
            <a:ext cx="6209665" cy="52190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34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6.2.1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1——DEMO</a:t>
            </a:r>
            <a:r>
              <a:rPr lang="zh-CN" altLang="en-US" sz="1600">
                <a:solidFill>
                  <a:srgbClr val="446382"/>
                </a:solidFill>
              </a:rPr>
              <a:t>实例演示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6655" y="1537335"/>
            <a:ext cx="1591310" cy="643255"/>
          </a:xfrm>
        </p:spPr>
        <p:txBody>
          <a:bodyPr/>
          <a:p>
            <a:r>
              <a:rPr lang="en-US" altLang="zh-CN" sz="2000" b="0" dirty="0" err="1">
                <a:sym typeface="+mn-ea"/>
              </a:rPr>
              <a:t>tf_echo</a:t>
            </a:r>
            <a:endParaRPr lang="en-US" altLang="zh-CN" sz="2000" b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76655" y="2180590"/>
            <a:ext cx="7357110" cy="28409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dirty="0">
                <a:ea typeface="宋体" charset="0"/>
                <a:sym typeface="+mn-ea"/>
              </a:rPr>
              <a:t>格式：</a:t>
            </a:r>
            <a:r>
              <a:rPr lang="en-US" altLang="zh-CN" dirty="0" err="1">
                <a:sym typeface="+mn-ea"/>
              </a:rPr>
              <a:t>rosrun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tf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tf_echo</a:t>
            </a:r>
            <a:r>
              <a:rPr lang="en-US" altLang="zh-CN" dirty="0">
                <a:sym typeface="+mn-ea"/>
              </a:rPr>
              <a:t> [</a:t>
            </a:r>
            <a:r>
              <a:rPr lang="en-US" altLang="zh-CN" dirty="0" err="1">
                <a:sym typeface="+mn-ea"/>
              </a:rPr>
              <a:t>reference_frame</a:t>
            </a:r>
            <a:r>
              <a:rPr lang="en-US" altLang="zh-CN" dirty="0">
                <a:sym typeface="+mn-ea"/>
              </a:rPr>
              <a:t>] [</a:t>
            </a:r>
            <a:r>
              <a:rPr lang="en-US" altLang="zh-CN" dirty="0" err="1">
                <a:sym typeface="+mn-ea"/>
              </a:rPr>
              <a:t>target_frame</a:t>
            </a:r>
            <a:r>
              <a:rPr lang="en-US" altLang="zh-CN" dirty="0">
                <a:sym typeface="+mn-ea"/>
              </a:rPr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ea typeface="宋体" charset="0"/>
                <a:sym typeface="+mn-ea"/>
              </a:rPr>
              <a:t>例：</a:t>
            </a:r>
            <a:r>
              <a:rPr lang="zh-CN" altLang="en-US" dirty="0">
                <a:latin typeface="Tibetan Machine Uni" panose="01000503020000020002" charset="0"/>
                <a:ea typeface="宋体" charset="0"/>
                <a:cs typeface="Tibetan Machine Uni" panose="01000503020000020002" charset="0"/>
                <a:sym typeface="+mn-ea"/>
              </a:rPr>
              <a:t>$ rosrun tf tf_echo turtle1 turtle2</a:t>
            </a:r>
            <a:endParaRPr lang="zh-CN" altLang="en-US" dirty="0">
              <a:latin typeface="Tibetan Machine Uni" panose="01000503020000020002" charset="0"/>
              <a:ea typeface="宋体" charset="0"/>
              <a:cs typeface="Tibetan Machine Uni" panose="01000503020000020002" charset="0"/>
            </a:endParaRPr>
          </a:p>
          <a:p>
            <a:pPr marL="0" indent="0">
              <a:buNone/>
            </a:pPr>
            <a:endParaRPr lang="en-US" altLang="zh-CN" dirty="0">
              <a:latin typeface="Tibetan Machine Uni" panose="01000503020000020002" charset="0"/>
              <a:ea typeface="宋体" charset="0"/>
              <a:cs typeface="Tibetan Machine Uni" panose="01000503020000020002" charset="0"/>
            </a:endParaRPr>
          </a:p>
          <a:p>
            <a:pPr marL="0" indent="0">
              <a:buNone/>
            </a:pPr>
            <a:endParaRPr lang="en-US" altLang="zh-CN" dirty="0">
              <a:latin typeface="Tibetan Machine Uni" panose="01000503020000020002" charset="0"/>
              <a:ea typeface="宋体" charset="0"/>
              <a:cs typeface="Tibetan Machine Uni" panose="01000503020000020002" charset="0"/>
            </a:endParaRPr>
          </a:p>
          <a:p>
            <a:pPr marL="0" indent="0" algn="ctr">
              <a:buNone/>
            </a:pPr>
            <a:r>
              <a:rPr lang="en-US" altLang="zh-CN" sz="2800" dirty="0">
                <a:latin typeface="Tibetan Machine Uni" panose="01000503020000020002" charset="0"/>
                <a:ea typeface="宋体" charset="0"/>
                <a:cs typeface="Tibetan Machine Uni" panose="01000503020000020002" charset="0"/>
                <a:sym typeface="+mn-ea"/>
              </a:rPr>
              <a:t>T</a:t>
            </a:r>
            <a:r>
              <a:rPr lang="en-US" altLang="zh-CN" sz="2800" baseline="-25000" dirty="0">
                <a:latin typeface="Tibetan Machine Uni" panose="01000503020000020002" charset="0"/>
                <a:ea typeface="宋体" charset="0"/>
                <a:cs typeface="Tibetan Machine Uni" panose="01000503020000020002" charset="0"/>
                <a:sym typeface="+mn-ea"/>
              </a:rPr>
              <a:t>turtle1_turtle2 </a:t>
            </a:r>
            <a:r>
              <a:rPr lang="en-US" altLang="zh-CN" sz="2800" dirty="0">
                <a:latin typeface="Tibetan Machine Uni" panose="01000503020000020002" charset="0"/>
                <a:ea typeface="宋体" charset="0"/>
                <a:cs typeface="Tibetan Machine Uni" panose="01000503020000020002" charset="0"/>
                <a:sym typeface="+mn-ea"/>
              </a:rPr>
              <a:t>= T</a:t>
            </a:r>
            <a:r>
              <a:rPr lang="en-US" altLang="zh-CN" sz="2800" baseline="-25000" dirty="0">
                <a:latin typeface="Tibetan Machine Uni" panose="01000503020000020002" charset="0"/>
                <a:ea typeface="宋体" charset="0"/>
                <a:cs typeface="Tibetan Machine Uni" panose="01000503020000020002" charset="0"/>
                <a:sym typeface="+mn-ea"/>
              </a:rPr>
              <a:t>turtle1_world </a:t>
            </a:r>
            <a:r>
              <a:rPr lang="en-US" altLang="zh-CN" sz="2800" dirty="0">
                <a:latin typeface="Tibetan Machine Uni" panose="01000503020000020002" charset="0"/>
                <a:ea typeface="宋体" charset="0"/>
                <a:cs typeface="Tibetan Machine Uni" panose="01000503020000020002" charset="0"/>
                <a:sym typeface="+mn-ea"/>
              </a:rPr>
              <a:t>* T</a:t>
            </a:r>
            <a:r>
              <a:rPr lang="en-US" altLang="zh-CN" sz="2800" baseline="-25000" dirty="0">
                <a:latin typeface="Tibetan Machine Uni" panose="01000503020000020002" charset="0"/>
                <a:ea typeface="宋体" charset="0"/>
                <a:cs typeface="Tibetan Machine Uni" panose="01000503020000020002" charset="0"/>
                <a:sym typeface="+mn-ea"/>
              </a:rPr>
              <a:t>world_turtle2</a:t>
            </a:r>
            <a:endParaRPr lang="en-US" altLang="zh-CN" sz="2800" baseline="-25000" dirty="0">
              <a:latin typeface="Tibetan Machine Uni" panose="01000503020000020002" charset="0"/>
              <a:ea typeface="宋体" charset="0"/>
              <a:cs typeface="Tibetan Machine Uni" panose="01000503020000020002" charset="0"/>
              <a:sym typeface="+mn-ea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1049020" y="787400"/>
            <a:ext cx="2252980" cy="676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0">
                <a:latin typeface="+mn-ea"/>
                <a:ea typeface="+mn-ea"/>
              </a:rPr>
              <a:t>1.3 tf tools</a:t>
            </a:r>
            <a:endParaRPr lang="en-US" altLang="zh-CN" sz="2000" b="0">
              <a:latin typeface="+mn-ea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18500" y="5428615"/>
            <a:ext cx="3606800" cy="636270"/>
            <a:chOff x="6931" y="9276"/>
            <a:chExt cx="5680" cy="10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5595</Words>
  <Application>WPS 演示</Application>
  <PresentationFormat>宽屏</PresentationFormat>
  <Paragraphs>510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Calibri</vt:lpstr>
      <vt:lpstr>Tibetan Machine Uni</vt:lpstr>
      <vt:lpstr>宋体</vt:lpstr>
      <vt:lpstr>Times New Roman</vt:lpstr>
      <vt:lpstr>Monospace</vt:lpstr>
      <vt:lpstr>DejaVu Sans</vt:lpstr>
      <vt:lpstr>Abyssinica SIL</vt:lpstr>
      <vt:lpstr>AR PL UKai CN</vt:lpstr>
      <vt:lpstr>Arial Unicode MS</vt:lpstr>
      <vt:lpstr>等线</vt:lpstr>
      <vt:lpstr>OpenSymbol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运行DEMO</vt:lpstr>
      <vt:lpstr>1.3 tf tools</vt:lpstr>
      <vt:lpstr>rqt_tf_tree</vt:lpstr>
      <vt:lpstr>tf_echo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cwj</cp:lastModifiedBy>
  <cp:revision>424</cp:revision>
  <dcterms:created xsi:type="dcterms:W3CDTF">2018-07-29T14:22:15Z</dcterms:created>
  <dcterms:modified xsi:type="dcterms:W3CDTF">2018-07-29T14:22:15Z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