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257" r:id="rId5"/>
    <p:sldId id="263" r:id="rId6"/>
    <p:sldId id="269" r:id="rId7"/>
    <p:sldId id="290" r:id="rId8"/>
    <p:sldId id="291" r:id="rId9"/>
    <p:sldId id="292" r:id="rId10"/>
    <p:sldId id="293" r:id="rId11"/>
    <p:sldId id="294" r:id="rId12"/>
    <p:sldId id="267" r:id="rId13"/>
    <p:sldId id="288" r:id="rId14"/>
    <p:sldId id="295" r:id="rId15"/>
    <p:sldId id="296" r:id="rId16"/>
    <p:sldId id="287" r:id="rId17"/>
    <p:sldId id="289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71" r:id="rId29"/>
    <p:sldId id="277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BC4"/>
    <a:srgbClr val="4C93B3"/>
    <a:srgbClr val="C3DBE7"/>
    <a:srgbClr val="AFCFDC"/>
    <a:srgbClr val="446382"/>
    <a:srgbClr val="354E65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2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15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36576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----TF</a:t>
            </a:r>
            <a:r>
              <a:rPr lang="zh-CN" altLang="en-US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354E65"/>
                </a:solidFill>
              </a:rPr>
              <a:t>主讲教师：柴文杰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2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6.4.2 tf</a:t>
            </a:r>
            <a:r>
              <a:rPr lang="zh-CN" altLang="en-US" sz="1600">
                <a:solidFill>
                  <a:srgbClr val="446382"/>
                </a:solidFill>
              </a:rPr>
              <a:t>的时间迁移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4905" y="2278380"/>
            <a:ext cx="2510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6.4 TF</a:t>
            </a:r>
            <a:r>
              <a:rPr lang="zh-CN" altLang="en-US" sz="3200"/>
              <a:t>实训</a:t>
            </a:r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5135563" y="3244850"/>
            <a:ext cx="214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6.4.2 tf</a:t>
            </a:r>
            <a:r>
              <a:rPr lang="zh-CN" altLang="en-US"/>
              <a:t>的时间迁移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2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6.4.2 tf</a:t>
            </a:r>
            <a:r>
              <a:rPr lang="zh-CN" altLang="en-US" sz="1600">
                <a:solidFill>
                  <a:srgbClr val="446382"/>
                </a:solidFill>
              </a:rPr>
              <a:t>的时间迁移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48385" y="1276985"/>
            <a:ext cx="246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/>
              <a:t>修改文件中的代码为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1048385" y="1875790"/>
            <a:ext cx="110413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 dirty="0">
                <a:sym typeface="+mn-ea"/>
              </a:rPr>
              <a:t>try: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now = </a:t>
            </a:r>
            <a:r>
              <a:rPr lang="en-US" altLang="zh-CN" sz="2000" dirty="0" err="1">
                <a:sym typeface="+mn-ea"/>
              </a:rPr>
              <a:t>rospy.Time.now</a:t>
            </a:r>
            <a:r>
              <a:rPr lang="en-US" altLang="zh-CN" sz="2000" dirty="0">
                <a:sym typeface="+mn-ea"/>
              </a:rPr>
              <a:t>()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 past = now - </a:t>
            </a:r>
            <a:r>
              <a:rPr lang="en-US" altLang="zh-CN" sz="2000" dirty="0" err="1">
                <a:sym typeface="+mn-ea"/>
              </a:rPr>
              <a:t>rospy.Duration</a:t>
            </a:r>
            <a:r>
              <a:rPr lang="en-US" altLang="zh-CN" sz="2000" dirty="0">
                <a:sym typeface="+mn-ea"/>
              </a:rPr>
              <a:t>(5.0)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 </a:t>
            </a:r>
            <a:r>
              <a:rPr lang="en-US" altLang="zh-CN" sz="2000" dirty="0" err="1">
                <a:sym typeface="+mn-ea"/>
              </a:rPr>
              <a:t>listener.waitForTransformFull</a:t>
            </a:r>
            <a:r>
              <a:rPr lang="en-US" altLang="zh-CN" sz="2000" dirty="0">
                <a:sym typeface="+mn-ea"/>
              </a:rPr>
              <a:t>("/turtle2", now,"/turtle1", past,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                            "/world", </a:t>
            </a:r>
            <a:r>
              <a:rPr lang="en-US" altLang="zh-CN" sz="2000" dirty="0" err="1">
                <a:sym typeface="+mn-ea"/>
              </a:rPr>
              <a:t>rospy.Duration</a:t>
            </a:r>
            <a:r>
              <a:rPr lang="en-US" altLang="zh-CN" sz="2000" dirty="0">
                <a:sym typeface="+mn-ea"/>
              </a:rPr>
              <a:t>(1.0))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 (trans, rot) = </a:t>
            </a:r>
            <a:r>
              <a:rPr lang="en-US" altLang="zh-CN" sz="2000" dirty="0" err="1">
                <a:sym typeface="+mn-ea"/>
              </a:rPr>
              <a:t>listener.lookupTransformFull</a:t>
            </a:r>
            <a:r>
              <a:rPr lang="en-US" altLang="zh-CN" sz="2000" dirty="0">
                <a:sym typeface="+mn-ea"/>
              </a:rPr>
              <a:t>("/turtle2",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now</a:t>
            </a:r>
            <a:r>
              <a:rPr lang="en-US" altLang="zh-CN" sz="2000" dirty="0">
                <a:sym typeface="+mn-ea"/>
              </a:rPr>
              <a:t>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                            "/turtle1",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past</a:t>
            </a:r>
            <a:r>
              <a:rPr lang="en-US" altLang="zh-CN" sz="2000" dirty="0">
                <a:sym typeface="+mn-ea"/>
              </a:rPr>
              <a:t>, "/world")</a:t>
            </a:r>
            <a:endParaRPr lang="en-US" altLang="zh-CN" sz="20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2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6.4.2 tf</a:t>
            </a:r>
            <a:r>
              <a:rPr lang="zh-CN" altLang="en-US" sz="1600">
                <a:solidFill>
                  <a:srgbClr val="446382"/>
                </a:solidFill>
              </a:rPr>
              <a:t>的时间迁移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8385" y="116522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/>
              <a:t>运行结果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5" y="1275080"/>
            <a:ext cx="6050915" cy="4840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2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6.4.2 tf</a:t>
            </a:r>
            <a:r>
              <a:rPr lang="zh-CN" altLang="en-US" sz="1600">
                <a:solidFill>
                  <a:srgbClr val="446382"/>
                </a:solidFill>
              </a:rPr>
              <a:t>的时间迁移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8385" y="1165225"/>
            <a:ext cx="69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/>
              <a:t>原理</a:t>
            </a:r>
            <a:endParaRPr lang="zh-CN" altLang="en-US" sz="2000"/>
          </a:p>
        </p:txBody>
      </p:sp>
      <p:pic>
        <p:nvPicPr>
          <p:cNvPr id="4" name="图片 3" descr="time_travel_the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0" y="1564005"/>
            <a:ext cx="8001635" cy="4243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4905" y="2278380"/>
            <a:ext cx="2510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6.4 TF</a:t>
            </a:r>
            <a:r>
              <a:rPr lang="zh-CN" altLang="en-US" sz="3200"/>
              <a:t>实训</a:t>
            </a:r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5021263" y="3244850"/>
            <a:ext cx="2378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6.4.3 </a:t>
            </a:r>
            <a:r>
              <a:rPr lang="zh-CN" altLang="en-US"/>
              <a:t>用</a:t>
            </a:r>
            <a:r>
              <a:rPr lang="en-US" altLang="zh-CN"/>
              <a:t>tf</a:t>
            </a:r>
            <a:r>
              <a:rPr lang="zh-CN" altLang="en-US"/>
              <a:t>设置机器人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101725" y="1164590"/>
            <a:ext cx="1100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tf</a:t>
            </a:r>
            <a:endParaRPr lang="en-US" altLang="zh-CN" dirty="0">
              <a:sym typeface="+mn-ea"/>
            </a:endParaRPr>
          </a:p>
        </p:txBody>
      </p:sp>
      <p:pic>
        <p:nvPicPr>
          <p:cNvPr id="2" name="内容占位符 1" descr="simple_robot1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47725" y="2228215"/>
            <a:ext cx="10497185" cy="22212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101725" y="1164590"/>
            <a:ext cx="1100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tf</a:t>
            </a:r>
            <a:endParaRPr lang="en-US" altLang="zh-CN" dirty="0">
              <a:sym typeface="+mn-ea"/>
            </a:endParaRPr>
          </a:p>
        </p:txBody>
      </p:sp>
      <p:pic>
        <p:nvPicPr>
          <p:cNvPr id="11" name="内容占位符 3" descr="配置转换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96720" y="2361565"/>
            <a:ext cx="8797925" cy="21342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30935" y="1038860"/>
            <a:ext cx="12503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ym typeface="+mn-ea"/>
              </a:rPr>
              <a:t>2. codes</a:t>
            </a:r>
            <a:endParaRPr lang="en-US" altLang="zh-CN" sz="20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0935" y="1910080"/>
            <a:ext cx="96221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$ cd %TOP_DIR_YOUR_CATKIN_WS%/src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$ catkin_create_pkg robot_setup_tf roscpp tf geometry_msgs</a:t>
            </a:r>
            <a:endParaRPr lang="zh-CN" altLang="en-US" sz="2000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30935" y="3161030"/>
            <a:ext cx="77209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ym typeface="+mn-ea"/>
              </a:rPr>
              <a:t>在对应的</a:t>
            </a:r>
            <a:r>
              <a:rPr lang="en-US" altLang="zh-CN" sz="2400" dirty="0" err="1">
                <a:sym typeface="+mn-ea"/>
              </a:rPr>
              <a:t>src</a:t>
            </a:r>
            <a:r>
              <a:rPr lang="zh-CN" altLang="en-US" sz="2400" dirty="0">
                <a:sym typeface="+mn-ea"/>
              </a:rPr>
              <a:t>下创建文件名为tf_broadcaster.cpp的文件</a:t>
            </a:r>
            <a:endParaRPr lang="zh-CN" altLang="en-US" sz="2400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0935" y="3933825"/>
            <a:ext cx="323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/>
              <a:t>在该文件中写入下面的代码</a:t>
            </a:r>
            <a:endParaRPr lang="zh-CN" altLang="en-US" sz="20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30935" y="1038860"/>
            <a:ext cx="12503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ym typeface="+mn-ea"/>
              </a:rPr>
              <a:t>2. codes</a:t>
            </a:r>
            <a:endParaRPr lang="en-US" altLang="zh-CN" sz="20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30935" y="1038860"/>
            <a:ext cx="12503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ym typeface="+mn-ea"/>
              </a:rPr>
              <a:t>2. codes</a:t>
            </a:r>
            <a:endParaRPr lang="en-US" altLang="zh-CN" sz="20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3481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 TF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r>
              <a:rPr lang="en-US" altLang="zh-CN" sz="1600">
                <a:solidFill>
                  <a:srgbClr val="446382"/>
                </a:solidFill>
              </a:rPr>
              <a:t>3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1929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6.4 TF</a:t>
            </a:r>
            <a:r>
              <a:rPr lang="zh-CN" altLang="en-US" sz="2400"/>
              <a:t>实训</a:t>
            </a:r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267335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6635" y="1951990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6.4.1</a:t>
            </a:r>
            <a:endParaRPr lang="en-US" altLang="zh-CN"/>
          </a:p>
        </p:txBody>
      </p:sp>
      <p:sp>
        <p:nvSpPr>
          <p:cNvPr id="12" name=" 220"/>
          <p:cNvSpPr/>
          <p:nvPr/>
        </p:nvSpPr>
        <p:spPr>
          <a:xfrm>
            <a:off x="1747520" y="2519045"/>
            <a:ext cx="298767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6635" y="255333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6.4.2</a:t>
            </a:r>
            <a:endParaRPr lang="en-US" altLang="zh-CN"/>
          </a:p>
        </p:txBody>
      </p:sp>
      <p:sp>
        <p:nvSpPr>
          <p:cNvPr id="14" name=" 220"/>
          <p:cNvSpPr/>
          <p:nvPr/>
        </p:nvSpPr>
        <p:spPr>
          <a:xfrm>
            <a:off x="1747520" y="3101975"/>
            <a:ext cx="183642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6635" y="313626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6.4.3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2480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子任务</a:t>
            </a:r>
            <a:r>
              <a:rPr lang="en-US" altLang="zh-CN"/>
              <a:t>1——tf &amp; time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47520" y="2553335"/>
            <a:ext cx="315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子任务</a:t>
            </a:r>
            <a:r>
              <a:rPr lang="en-US" altLang="zh-CN"/>
              <a:t>2——tf</a:t>
            </a:r>
            <a:r>
              <a:rPr lang="zh-CN" altLang="en-US"/>
              <a:t>的时间迁移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7520" y="3131185"/>
            <a:ext cx="1837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用</a:t>
            </a:r>
            <a:r>
              <a:rPr lang="en-US" altLang="zh-CN"/>
              <a:t>tf</a:t>
            </a:r>
            <a:r>
              <a:rPr lang="zh-CN" altLang="en-US"/>
              <a:t>设置机器人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30935" y="1038860"/>
            <a:ext cx="12503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ym typeface="+mn-ea"/>
              </a:rPr>
              <a:t>2. codes</a:t>
            </a:r>
            <a:endParaRPr lang="en-US" altLang="zh-CN" sz="20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30935" y="1038860"/>
            <a:ext cx="27838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>
                <a:sym typeface="+mn-ea"/>
              </a:rPr>
              <a:t>3. </a:t>
            </a:r>
            <a:r>
              <a:rPr lang="zh-CN" altLang="en-US" sz="2000">
                <a:sym typeface="+mn-ea"/>
              </a:rPr>
              <a:t>使用一个</a:t>
            </a:r>
            <a:r>
              <a:rPr lang="en-US" altLang="zh-CN" sz="2000">
                <a:sym typeface="+mn-ea"/>
              </a:rPr>
              <a:t>Transform</a:t>
            </a:r>
            <a:endParaRPr lang="en-US" altLang="zh-CN" sz="20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30935" y="1038860"/>
            <a:ext cx="27838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>
                <a:sym typeface="+mn-ea"/>
              </a:rPr>
              <a:t>3. </a:t>
            </a:r>
            <a:r>
              <a:rPr lang="zh-CN" altLang="en-US" sz="2000">
                <a:sym typeface="+mn-ea"/>
              </a:rPr>
              <a:t>使用一个</a:t>
            </a:r>
            <a:r>
              <a:rPr lang="en-US" altLang="zh-CN" sz="2000">
                <a:sym typeface="+mn-ea"/>
              </a:rPr>
              <a:t>Transform</a:t>
            </a:r>
            <a:endParaRPr lang="en-US" altLang="zh-CN" sz="20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30935" y="1038860"/>
            <a:ext cx="27838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>
                <a:sym typeface="+mn-ea"/>
              </a:rPr>
              <a:t>3. </a:t>
            </a:r>
            <a:r>
              <a:rPr lang="zh-CN" altLang="en-US" sz="2000">
                <a:sym typeface="+mn-ea"/>
              </a:rPr>
              <a:t>使用一个</a:t>
            </a:r>
            <a:r>
              <a:rPr lang="en-US" altLang="zh-CN" sz="2000">
                <a:sym typeface="+mn-ea"/>
              </a:rPr>
              <a:t>Transform</a:t>
            </a:r>
            <a:endParaRPr lang="en-US" altLang="zh-CN" sz="20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30935" y="1038860"/>
            <a:ext cx="23672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>
                <a:sym typeface="+mn-ea"/>
              </a:rPr>
              <a:t>4. </a:t>
            </a:r>
            <a:r>
              <a:rPr lang="zh-CN" sz="2000">
                <a:sym typeface="+mn-ea"/>
              </a:rPr>
              <a:t>修改</a:t>
            </a:r>
            <a:r>
              <a:rPr lang="en-US" altLang="zh-CN" sz="2000">
                <a:sym typeface="+mn-ea"/>
              </a:rPr>
              <a:t>CMake</a:t>
            </a:r>
            <a:r>
              <a:rPr lang="zh-CN" altLang="en-US" sz="2000">
                <a:sym typeface="+mn-ea"/>
              </a:rPr>
              <a:t>文件</a:t>
            </a:r>
            <a:endParaRPr lang="zh-CN" altLang="en-US" sz="2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7300" y="1718945"/>
            <a:ext cx="101974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在CMakeLists.txt文件底部添加代码：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add_executable(tf_broadcaster src/tf_broadcaster.cpp)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add_executable(tf_listener src/tf_listener.cpp)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target_link_libraries(tf_broadcaster ${catkin_LIBRARIES})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target_link_libraries(tf_listener ${catkin_LIBRARIES})</a:t>
            </a:r>
            <a:endParaRPr lang="zh-CN" altLang="en-US" sz="20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7300" y="3986530"/>
            <a:ext cx="67271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dirty="0">
                <a:sym typeface="+mn-ea"/>
              </a:rPr>
              <a:t>建造</a:t>
            </a:r>
            <a:r>
              <a:rPr lang="en-US" altLang="zh-CN" dirty="0">
                <a:sym typeface="+mn-ea"/>
              </a:rPr>
              <a:t>package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$ cd %TOP_DIR_YOUR_CATKIN_WS%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$ </a:t>
            </a:r>
            <a:r>
              <a:rPr lang="en-US" altLang="zh-CN" dirty="0" err="1">
                <a:sym typeface="+mn-ea"/>
              </a:rPr>
              <a:t>catkin_make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1361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6.4.3 </a:t>
            </a:r>
            <a:r>
              <a:rPr lang="zh-CN" altLang="en-US" sz="1600">
                <a:solidFill>
                  <a:srgbClr val="446382"/>
                </a:solidFill>
              </a:rPr>
              <a:t>用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r>
              <a:rPr lang="zh-CN" altLang="en-US" sz="1600">
                <a:solidFill>
                  <a:srgbClr val="446382"/>
                </a:solidFill>
              </a:rPr>
              <a:t>设置机器人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0935" y="1038860"/>
            <a:ext cx="10134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>
                <a:sym typeface="+mn-ea"/>
              </a:rPr>
              <a:t>5. </a:t>
            </a:r>
            <a:r>
              <a:rPr lang="zh-CN" sz="2000">
                <a:sym typeface="+mn-ea"/>
              </a:rPr>
              <a:t>运行</a:t>
            </a:r>
            <a:endParaRPr lang="zh-CN" sz="2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7300" y="1718945"/>
            <a:ext cx="101974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打开三个终端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第一个终端：roscore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第二个终端：rosrun robot_setup_tf tf_broadcaster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第三个终端：rosrun robot_setup_tf tf_listener</a:t>
            </a:r>
            <a:endParaRPr lang="zh-CN" altLang="en-US" sz="2000">
              <a:sym typeface="+mn-ea"/>
            </a:endParaRPr>
          </a:p>
        </p:txBody>
      </p:sp>
      <p:pic>
        <p:nvPicPr>
          <p:cNvPr id="12" name="内容占位符 11" descr="setup_robot_tf_resul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945" y="3928110"/>
            <a:ext cx="8550275" cy="2077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022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6.4 TF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r>
              <a:rPr lang="en-US" altLang="zh-CN" sz="1600">
                <a:solidFill>
                  <a:srgbClr val="446382"/>
                </a:solidFill>
              </a:rPr>
              <a:t>3 </a:t>
            </a:r>
            <a:r>
              <a:rPr lang="zh-CN" altLang="en-US" sz="1600">
                <a:solidFill>
                  <a:srgbClr val="446382"/>
                </a:solidFill>
              </a:rPr>
              <a:t>作业题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65" name=" 165"/>
          <p:cNvSpPr/>
          <p:nvPr/>
        </p:nvSpPr>
        <p:spPr>
          <a:xfrm>
            <a:off x="1104900" y="2136775"/>
            <a:ext cx="5815330" cy="3910965"/>
          </a:xfrm>
          <a:prstGeom prst="rect">
            <a:avLst/>
          </a:prstGeom>
          <a:solidFill>
            <a:srgbClr val="AF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0970" y="312991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此处放图片</a:t>
            </a:r>
            <a:endParaRPr lang="zh-CN" altLang="en-US" sz="2800"/>
          </a:p>
        </p:txBody>
      </p:sp>
      <p:sp>
        <p:nvSpPr>
          <p:cNvPr id="17" name="文本框 16"/>
          <p:cNvSpPr txBox="1"/>
          <p:nvPr/>
        </p:nvSpPr>
        <p:spPr>
          <a:xfrm>
            <a:off x="1104900" y="1040130"/>
            <a:ext cx="8884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</a:t>
            </a:r>
            <a:r>
              <a:rPr lang="zh-CN" altLang="en-US" dirty="0">
                <a:sym typeface="+mn-ea"/>
              </a:rPr>
              <a:t>将实训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中创建的</a:t>
            </a:r>
            <a:r>
              <a:rPr lang="en-US" altLang="zh-CN" dirty="0">
                <a:sym typeface="+mn-ea"/>
              </a:rPr>
              <a:t>carrot2</a:t>
            </a:r>
            <a:r>
              <a:rPr lang="zh-CN" altLang="en-US" dirty="0">
                <a:sym typeface="+mn-ea"/>
              </a:rPr>
              <a:t>设置为跟随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秒前的</a:t>
            </a:r>
            <a:r>
              <a:rPr lang="en-US" altLang="zh-CN" dirty="0">
                <a:sym typeface="+mn-ea"/>
              </a:rPr>
              <a:t>turtle2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按照</a:t>
            </a:r>
            <a:r>
              <a:rPr lang="en-US" altLang="zh-CN" dirty="0">
                <a:sym typeface="+mn-ea"/>
              </a:rPr>
              <a:t>Xbot</a:t>
            </a:r>
            <a:r>
              <a:rPr lang="zh-CN" altLang="en-US" dirty="0">
                <a:sym typeface="+mn-ea"/>
              </a:rPr>
              <a:t>的尺寸，建立</a:t>
            </a:r>
            <a:r>
              <a:rPr lang="en-US" altLang="zh-CN" dirty="0">
                <a:sym typeface="+mn-ea"/>
              </a:rPr>
              <a:t>tf tree</a:t>
            </a:r>
            <a:r>
              <a:rPr lang="zh-CN" altLang="en-US" dirty="0">
                <a:sym typeface="+mn-ea"/>
              </a:rPr>
              <a:t>，并建立各个部分间的</a:t>
            </a:r>
            <a:r>
              <a:rPr lang="en-US" altLang="zh-CN" dirty="0">
                <a:sym typeface="+mn-ea"/>
              </a:rPr>
              <a:t>broadcaster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listener</a:t>
            </a:r>
            <a:r>
              <a:rPr lang="zh-CN" altLang="en-US" dirty="0">
                <a:sym typeface="+mn-ea"/>
              </a:rPr>
              <a:t>函数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809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6.4.1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1——</a:t>
            </a:r>
            <a:r>
              <a:rPr lang="en-US" altLang="zh-CN" sz="1600">
                <a:solidFill>
                  <a:srgbClr val="446382"/>
                </a:solidFill>
              </a:rPr>
              <a:t> tf &amp; time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4905" y="2278380"/>
            <a:ext cx="2510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6.4 TF</a:t>
            </a:r>
            <a:r>
              <a:rPr lang="zh-CN" altLang="en-US" sz="3200"/>
              <a:t>实训</a:t>
            </a:r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4624706" y="3140075"/>
            <a:ext cx="3134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6.4.2</a:t>
            </a:r>
            <a:r>
              <a:rPr lang="zh-CN" altLang="en-US"/>
              <a:t>子任务</a:t>
            </a:r>
            <a:r>
              <a:rPr lang="en-US" altLang="zh-CN"/>
              <a:t>1——</a:t>
            </a:r>
            <a:r>
              <a:rPr lang="en-US" altLang="zh-CN"/>
              <a:t> tf &amp; time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809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6.4.1 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1——</a:t>
            </a:r>
            <a:r>
              <a:rPr lang="en-US" altLang="zh-CN" sz="1600">
                <a:solidFill>
                  <a:srgbClr val="446382"/>
                </a:solidFill>
              </a:rPr>
              <a:t>tf &amp; time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图片 11" descr="lookuptransform_fron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762" y="2046129"/>
            <a:ext cx="8674735" cy="12103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48385" y="1249045"/>
            <a:ext cx="3385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之前的</a:t>
            </a:r>
            <a:r>
              <a:rPr lang="en-US" altLang="zh-CN" dirty="0">
                <a:sym typeface="+mn-ea"/>
              </a:rPr>
              <a:t>listener</a:t>
            </a:r>
            <a:r>
              <a:rPr lang="zh-CN" altLang="en-US" dirty="0">
                <a:sym typeface="+mn-ea"/>
              </a:rPr>
              <a:t>中使用的代码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01445" y="3560445"/>
            <a:ext cx="92284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dirty="0">
                <a:sym typeface="+mn-ea"/>
              </a:rPr>
              <a:t>try: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   now = rospy.Time.now()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   (trans,rot) = listener.lookupTransform("/turtle2", "/carrot1", now)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except (tf.LookupException, tf.ConnectivityException):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将该段代码替换上面截图中的部分（注意空格）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809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6.4.1</a:t>
            </a:r>
            <a:r>
              <a:rPr lang="zh-CN" altLang="en-US" sz="1600">
                <a:solidFill>
                  <a:srgbClr val="446382"/>
                </a:solidFill>
              </a:rPr>
              <a:t>子任务</a:t>
            </a:r>
            <a:r>
              <a:rPr lang="en-US" altLang="zh-CN" sz="1600">
                <a:solidFill>
                  <a:srgbClr val="446382"/>
                </a:solidFill>
              </a:rPr>
              <a:t>1——</a:t>
            </a:r>
            <a:r>
              <a:rPr lang="en-US" altLang="zh-CN" sz="1600">
                <a:solidFill>
                  <a:srgbClr val="446382"/>
                </a:solidFill>
              </a:rPr>
              <a:t> tf &amp; time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0605" y="12490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运行结果：</a:t>
            </a:r>
            <a:endParaRPr lang="zh-CN" altLang="en-US"/>
          </a:p>
        </p:txBody>
      </p:sp>
      <p:pic>
        <p:nvPicPr>
          <p:cNvPr id="2" name="图片 1" descr="time_fai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63" y="1617482"/>
            <a:ext cx="7607935" cy="4551819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643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6.4.1 tf &amp; time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48385" y="12490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报错信息：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48385" y="1644015"/>
            <a:ext cx="92284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Traceback (most recent call last):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File "~/ros/pkgs/wg-ros-pkg-trunk/sandbox/learning_tf/nodes/turtle_tf_listener.py",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25, in &lt;module&gt;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(trans,rot) = listener.lookupTransform('/turtle2', '/carrot1', now)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tf.ExtrapolationException: Extrapolation Too Far in the future: target_time is 1253830476.460, but the closest tf  data is at 1253830476.435 which is 0.024 seconds away.Extrapolation Too Far in the future: target_time is 1253830476.460, but the closest tf  data is at 1253830476.459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 is 0.001 seconds away.Extrapolation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Too Far from single value: target_time is 1253830476.460, but the closest tf  data is at 1253830476.459 which is 0.001 seconds away. 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643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6.4.1 tf &amp; time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48385" y="1122680"/>
            <a:ext cx="26974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dirty="0" err="1">
                <a:sym typeface="+mn-ea"/>
              </a:rPr>
              <a:t>2. waitForTransform</a:t>
            </a:r>
            <a:endParaRPr lang="en-US" altLang="zh-CN" sz="2000" dirty="0" err="1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8385" y="1644015"/>
            <a:ext cx="108769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功能：等待，直到坐标系变换可以获得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举例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err="1">
                <a:sym typeface="+mn-ea"/>
              </a:rPr>
              <a:t>Listener.waitForTransform</a:t>
            </a:r>
            <a:r>
              <a:rPr lang="en-US" altLang="zh-CN" sz="2000" dirty="0">
                <a:sym typeface="+mn-ea"/>
              </a:rPr>
              <a:t>(“/turtle2”, “/carrot1”, </a:t>
            </a:r>
            <a:r>
              <a:rPr lang="en-US" altLang="zh-CN" sz="2000" dirty="0" err="1">
                <a:sym typeface="+mn-ea"/>
              </a:rPr>
              <a:t>rospy.Time</a:t>
            </a:r>
            <a:r>
              <a:rPr lang="en-US" altLang="zh-CN" sz="2000" dirty="0">
                <a:sym typeface="+mn-ea"/>
              </a:rPr>
              <a:t>(), </a:t>
            </a:r>
            <a:r>
              <a:rPr lang="en-US" altLang="zh-CN" sz="2000" dirty="0" err="1">
                <a:sym typeface="+mn-ea"/>
              </a:rPr>
              <a:t>rospy.Duration</a:t>
            </a:r>
            <a:r>
              <a:rPr lang="en-US" altLang="zh-CN" sz="2000" dirty="0">
                <a:sym typeface="+mn-ea"/>
              </a:rPr>
              <a:t>(4.0))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" name="图片 1" descr="waitfortransform_code_resul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5" y="2898127"/>
            <a:ext cx="10595707" cy="1955772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643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6.4.1 tf &amp; time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6270" y="5548630"/>
            <a:ext cx="3606800" cy="636270"/>
            <a:chOff x="6931" y="9276"/>
            <a:chExt cx="5680" cy="10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" y="9346"/>
              <a:ext cx="2814" cy="93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6931" y="9276"/>
              <a:ext cx="2250" cy="927"/>
              <a:chOff x="877611" y="2189204"/>
              <a:chExt cx="2822678" cy="115009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8"/>
              <a:stretch>
                <a:fillRect/>
              </a:stretch>
            </p:blipFill>
            <p:spPr>
              <a:xfrm>
                <a:off x="877611" y="2856920"/>
                <a:ext cx="2822678" cy="48238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57"/>
              <a:stretch>
                <a:fillRect/>
              </a:stretch>
            </p:blipFill>
            <p:spPr>
              <a:xfrm>
                <a:off x="1037529" y="2189204"/>
                <a:ext cx="2457020" cy="665322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9403" y="9376"/>
              <a:ext cx="0" cy="79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48385" y="88074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/>
              <a:t>运行结果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15" y="1249045"/>
            <a:ext cx="4762500" cy="50292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097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643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6.4.1 tf &amp; time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8385" y="88074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/>
              <a:t>运行结果</a:t>
            </a:r>
            <a:endParaRPr lang="zh-CN" altLang="en-US" sz="2000"/>
          </a:p>
        </p:txBody>
      </p:sp>
      <p:pic>
        <p:nvPicPr>
          <p:cNvPr id="10" name="内容占位符 9" descr="time_travel_pi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045" y="1279525"/>
            <a:ext cx="4321175" cy="4563745"/>
          </a:xfrm>
          <a:prstGeom prst="rect">
            <a:avLst/>
          </a:prstGeom>
        </p:spPr>
      </p:pic>
      <p:pic>
        <p:nvPicPr>
          <p:cNvPr id="11" name="图片 10" descr="time_travel_pic_bot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5" y="1293495"/>
            <a:ext cx="4309745" cy="45516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2937</Words>
  <Application>WPS 演示</Application>
  <PresentationFormat>宽屏</PresentationFormat>
  <Paragraphs>281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Times New Roman</vt:lpstr>
      <vt:lpstr>Monospace</vt:lpstr>
      <vt:lpstr>DejaVu Sans</vt:lpstr>
      <vt:lpstr>宋体</vt:lpstr>
      <vt:lpstr>Abyssinica SIL</vt:lpstr>
      <vt:lpstr>AR PL UKai CN</vt:lpstr>
      <vt:lpstr>Arial Unicode MS</vt:lpstr>
      <vt:lpstr>等线</vt:lpstr>
      <vt:lpstr>微软雅黑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cwj</cp:lastModifiedBy>
  <cp:revision>412</cp:revision>
  <dcterms:created xsi:type="dcterms:W3CDTF">2018-07-30T09:26:04Z</dcterms:created>
  <dcterms:modified xsi:type="dcterms:W3CDTF">2018-07-30T09:26:04Z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