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5"/>
  </p:handoutMasterIdLst>
  <p:sldIdLst>
    <p:sldId id="256" r:id="rId3"/>
    <p:sldId id="257" r:id="rId5"/>
    <p:sldId id="263" r:id="rId6"/>
    <p:sldId id="289" r:id="rId7"/>
    <p:sldId id="290" r:id="rId8"/>
    <p:sldId id="291" r:id="rId9"/>
    <p:sldId id="292" r:id="rId10"/>
    <p:sldId id="317" r:id="rId11"/>
    <p:sldId id="267" r:id="rId12"/>
    <p:sldId id="288" r:id="rId13"/>
    <p:sldId id="293" r:id="rId14"/>
    <p:sldId id="319" r:id="rId15"/>
    <p:sldId id="294" r:id="rId16"/>
    <p:sldId id="295" r:id="rId17"/>
    <p:sldId id="320" r:id="rId18"/>
    <p:sldId id="287" r:id="rId19"/>
    <p:sldId id="269" r:id="rId20"/>
    <p:sldId id="296" r:id="rId21"/>
    <p:sldId id="323" r:id="rId22"/>
    <p:sldId id="297" r:id="rId23"/>
    <p:sldId id="324" r:id="rId24"/>
    <p:sldId id="299" r:id="rId25"/>
    <p:sldId id="339" r:id="rId26"/>
    <p:sldId id="325" r:id="rId27"/>
    <p:sldId id="326" r:id="rId28"/>
    <p:sldId id="327" r:id="rId29"/>
    <p:sldId id="328" r:id="rId30"/>
    <p:sldId id="340" r:id="rId31"/>
    <p:sldId id="329" r:id="rId32"/>
    <p:sldId id="270" r:id="rId33"/>
    <p:sldId id="277" r:id="rId3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BC4"/>
    <a:srgbClr val="4C93B3"/>
    <a:srgbClr val="C3DBE7"/>
    <a:srgbClr val="AFCFDC"/>
    <a:srgbClr val="446382"/>
    <a:srgbClr val="354E65"/>
    <a:srgbClr val="11494A"/>
    <a:srgbClr val="547E96"/>
    <a:srgbClr val="B2B2B2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38" y="360"/>
      </p:cViewPr>
      <p:guideLst>
        <p:guide orient="horz" pos="2160"/>
        <p:guide pos="38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3.xml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8.xml"/><Relationship Id="rId5" Type="http://schemas.openxmlformats.org/officeDocument/2006/relationships/image" Target="../media/image7.pn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0.xml"/><Relationship Id="rId5" Type="http://schemas.openxmlformats.org/officeDocument/2006/relationships/image" Target="../media/image8.pn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4.xml"/><Relationship Id="rId5" Type="http://schemas.openxmlformats.org/officeDocument/2006/relationships/image" Target="../media/image9.pn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5.xml"/><Relationship Id="rId5" Type="http://schemas.openxmlformats.org/officeDocument/2006/relationships/image" Target="../media/image10.pn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.xml"/><Relationship Id="rId2" Type="http://schemas.openxmlformats.org/officeDocument/2006/relationships/image" Target="../media/image14.png"/><Relationship Id="rId1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2.xml"/><Relationship Id="rId5" Type="http://schemas.openxmlformats.org/officeDocument/2006/relationships/image" Target="../media/image15.pn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86765" y="3952875"/>
            <a:ext cx="39058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lang="zh-CN" altLang="en-US" sz="48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入门教程</a:t>
            </a:r>
            <a:endParaRPr lang="zh-CN" altLang="en-US" sz="4800" b="1">
              <a:solidFill>
                <a:srgbClr val="354E6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77920" y="4658360"/>
            <a:ext cx="365760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----TF</a:t>
            </a:r>
            <a:r>
              <a:rPr lang="zh-CN" altLang="en-US" sz="44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实训</a:t>
            </a:r>
            <a:r>
              <a:rPr lang="en-US" altLang="zh-CN" sz="44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4400" b="1">
              <a:solidFill>
                <a:srgbClr val="354E6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34110" y="5437505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rgbClr val="354E65"/>
                </a:solidFill>
              </a:rPr>
              <a:t>主讲教师：柴文杰</a:t>
            </a:r>
            <a:endParaRPr lang="en-US" altLang="zh-CN" sz="3200">
              <a:solidFill>
                <a:srgbClr val="354E65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  <a:p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31756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6.3.2 </a:t>
            </a:r>
            <a:r>
              <a:rPr lang="zh-CN" altLang="en-US" sz="1600">
                <a:solidFill>
                  <a:srgbClr val="446382"/>
                </a:solidFill>
              </a:rPr>
              <a:t>创建</a:t>
            </a:r>
            <a:r>
              <a:rPr lang="en-US" altLang="zh-CN" sz="1600">
                <a:solidFill>
                  <a:srgbClr val="446382"/>
                </a:solidFill>
              </a:rPr>
              <a:t>DEMO</a:t>
            </a:r>
            <a:r>
              <a:rPr lang="zh-CN" altLang="en-US" sz="1600">
                <a:solidFill>
                  <a:srgbClr val="446382"/>
                </a:solidFill>
              </a:rPr>
              <a:t>中的</a:t>
            </a:r>
            <a:r>
              <a:rPr lang="en-US" altLang="zh-CN" sz="1600">
                <a:solidFill>
                  <a:srgbClr val="446382"/>
                </a:solidFill>
              </a:rPr>
              <a:t>tf listener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33105" y="5516880"/>
            <a:ext cx="3592195" cy="591820"/>
            <a:chOff x="6931" y="9276"/>
            <a:chExt cx="5657" cy="93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" y="927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/>
        </p:nvSpPr>
        <p:spPr>
          <a:xfrm>
            <a:off x="1090295" y="1236980"/>
            <a:ext cx="503364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2000" dirty="0">
                <a:sym typeface="+mn-ea"/>
              </a:rPr>
              <a:t>NO.1 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去往第一次的文件路径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创建源文件：</a:t>
            </a:r>
            <a:r>
              <a:rPr lang="en-US" altLang="zh-CN" sz="2000" dirty="0" err="1">
                <a:sym typeface="+mn-ea"/>
              </a:rPr>
              <a:t>roscd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 err="1">
                <a:sym typeface="+mn-ea"/>
              </a:rPr>
              <a:t>learning_tf</a:t>
            </a:r>
            <a:endParaRPr lang="en-US" altLang="zh-CN" sz="2000" dirty="0" err="1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90295" y="2921635"/>
            <a:ext cx="822960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dirty="0">
                <a:sym typeface="+mn-ea"/>
              </a:rPr>
              <a:t>NO.2</a:t>
            </a:r>
            <a:endParaRPr lang="en-US" altLang="zh-CN" sz="20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在对应路径的</a:t>
            </a:r>
            <a:r>
              <a:rPr lang="en-US" altLang="zh-CN" sz="2000" dirty="0">
                <a:sym typeface="+mn-ea"/>
              </a:rPr>
              <a:t>nodes</a:t>
            </a:r>
            <a:r>
              <a:rPr lang="zh-CN" altLang="en-US" sz="2000" dirty="0">
                <a:sym typeface="+mn-ea"/>
              </a:rPr>
              <a:t>文件夹下创建一个名为turtle_tf_listener.py的文件</a:t>
            </a:r>
            <a:endParaRPr lang="zh-CN" altLang="en-US" sz="2000" dirty="0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rcRect t="85560" r="26639"/>
          <a:stretch>
            <a:fillRect/>
          </a:stretch>
        </p:blipFill>
        <p:spPr>
          <a:xfrm>
            <a:off x="1446999" y="4273854"/>
            <a:ext cx="8914461" cy="115797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63040" y="3936365"/>
            <a:ext cx="419227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1600" dirty="0">
                <a:sym typeface="+mn-ea"/>
              </a:rPr>
              <a:t>下面是一个实例路径，对应找到自己的路径</a:t>
            </a:r>
            <a:endParaRPr lang="zh-CN" altLang="en-US" sz="1600" dirty="0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3365" y="1236980"/>
            <a:ext cx="551815" cy="13760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fontAlgn="ctr">
              <a:lnSpc>
                <a:spcPct val="120000"/>
              </a:lnSpc>
            </a:pPr>
            <a:r>
              <a:rPr lang="zh-CN" altLang="en-US" sz="2000" spc="300">
                <a:solidFill>
                  <a:schemeClr val="tx1"/>
                </a:solidFill>
                <a:uFillTx/>
              </a:rPr>
              <a:t>前期准备</a:t>
            </a:r>
            <a:endParaRPr lang="zh-CN" altLang="en-US" sz="2000" spc="300">
              <a:solidFill>
                <a:schemeClr val="tx1"/>
              </a:solidFill>
              <a:uFillTx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  <a:p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31756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6.3.2 </a:t>
            </a:r>
            <a:r>
              <a:rPr lang="zh-CN" altLang="en-US" sz="1600">
                <a:solidFill>
                  <a:srgbClr val="446382"/>
                </a:solidFill>
              </a:rPr>
              <a:t>创建</a:t>
            </a:r>
            <a:r>
              <a:rPr lang="en-US" altLang="zh-CN" sz="1600">
                <a:solidFill>
                  <a:srgbClr val="446382"/>
                </a:solidFill>
              </a:rPr>
              <a:t>DEMO</a:t>
            </a:r>
            <a:r>
              <a:rPr lang="zh-CN" altLang="en-US" sz="1600">
                <a:solidFill>
                  <a:srgbClr val="446382"/>
                </a:solidFill>
              </a:rPr>
              <a:t>中的</a:t>
            </a:r>
            <a:r>
              <a:rPr lang="en-US" altLang="zh-CN" sz="1600">
                <a:solidFill>
                  <a:srgbClr val="446382"/>
                </a:solidFill>
              </a:rPr>
              <a:t>tf listener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33105" y="5516880"/>
            <a:ext cx="3592195" cy="591820"/>
            <a:chOff x="6931" y="9276"/>
            <a:chExt cx="5657" cy="93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" y="927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253365" y="1236980"/>
            <a:ext cx="551815" cy="20453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fontAlgn="ctr">
              <a:lnSpc>
                <a:spcPct val="120000"/>
              </a:lnSpc>
            </a:pPr>
            <a:r>
              <a:rPr lang="zh-CN" altLang="en-US" sz="2000" spc="300">
                <a:solidFill>
                  <a:schemeClr val="tx1"/>
                </a:solidFill>
                <a:uFillTx/>
              </a:rPr>
              <a:t>创建</a:t>
            </a:r>
            <a:r>
              <a:rPr lang="en-US" altLang="zh-CN" sz="2000" spc="300">
                <a:solidFill>
                  <a:schemeClr val="tx1"/>
                </a:solidFill>
                <a:uFillTx/>
              </a:rPr>
              <a:t>listener</a:t>
            </a:r>
            <a:endParaRPr lang="en-US" altLang="zh-CN" sz="2000" spc="300">
              <a:solidFill>
                <a:schemeClr val="tx1"/>
              </a:solidFill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3315" y="1236980"/>
            <a:ext cx="7692390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000" dirty="0">
                <a:sym typeface="+mn-ea"/>
              </a:rPr>
              <a:t>用文本编辑器打开创建的文件，将代码复制粘贴（</a:t>
            </a:r>
            <a:r>
              <a:rPr lang="en-US" altLang="zh-CN" sz="2000" dirty="0">
                <a:sym typeface="+mn-ea"/>
              </a:rPr>
              <a:t>/</a:t>
            </a:r>
            <a:r>
              <a:rPr lang="zh-CN" altLang="en-US" sz="2000" dirty="0">
                <a:sym typeface="+mn-ea"/>
              </a:rPr>
              <a:t>输入）</a:t>
            </a: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>
                <a:latin typeface="Tibetan Machine Uni" panose="01000503020000020002" charset="0"/>
                <a:cs typeface="Tibetan Machine Uni" panose="01000503020000020002" charset="0"/>
                <a:sym typeface="+mn-ea"/>
              </a:rPr>
              <a:t>codes_1</a:t>
            </a:r>
            <a:r>
              <a:rPr lang="zh-CN" altLang="en-US" sz="2000" dirty="0">
                <a:sym typeface="+mn-ea"/>
              </a:rPr>
              <a:t>：</a:t>
            </a:r>
            <a:endParaRPr lang="zh-CN" altLang="en-US" sz="2000" dirty="0"/>
          </a:p>
          <a:p>
            <a:pPr marL="914400" lvl="2" indent="0">
              <a:buNone/>
            </a:pPr>
            <a:r>
              <a:rPr lang="zh-CN" altLang="en-US" sz="2000" dirty="0">
                <a:sym typeface="+mn-ea"/>
              </a:rPr>
              <a:t>#!/usr/bin/env python  </a:t>
            </a:r>
            <a:endParaRPr lang="zh-CN" altLang="en-US" sz="2000" dirty="0"/>
          </a:p>
          <a:p>
            <a:pPr marL="914400" lvl="2" indent="0">
              <a:buNone/>
            </a:pPr>
            <a:r>
              <a:rPr lang="zh-CN" altLang="en-US" sz="2000" dirty="0">
                <a:sym typeface="+mn-ea"/>
              </a:rPr>
              <a:t>import roslib</a:t>
            </a:r>
            <a:endParaRPr lang="zh-CN" altLang="en-US" sz="2000" dirty="0"/>
          </a:p>
          <a:p>
            <a:pPr marL="914400" lvl="2" indent="0">
              <a:buNone/>
            </a:pPr>
            <a:r>
              <a:rPr lang="zh-CN" altLang="en-US" sz="2000" dirty="0">
                <a:sym typeface="+mn-ea"/>
              </a:rPr>
              <a:t>roslib.load_manifest('learning_tf')</a:t>
            </a:r>
            <a:endParaRPr lang="zh-CN" altLang="en-US" sz="2000" dirty="0"/>
          </a:p>
          <a:p>
            <a:pPr marL="914400" lvl="2" indent="0">
              <a:buNone/>
            </a:pPr>
            <a:r>
              <a:rPr lang="zh-CN" altLang="en-US" sz="2000" dirty="0">
                <a:sym typeface="+mn-ea"/>
              </a:rPr>
              <a:t>import rospy</a:t>
            </a:r>
            <a:endParaRPr lang="zh-CN" altLang="en-US" sz="2000" dirty="0"/>
          </a:p>
          <a:p>
            <a:pPr marL="914400" lvl="2" indent="0">
              <a:buNone/>
            </a:pPr>
            <a:r>
              <a:rPr lang="zh-CN" altLang="en-US" sz="2000" dirty="0">
                <a:sym typeface="+mn-ea"/>
              </a:rPr>
              <a:t>import math</a:t>
            </a:r>
            <a:endParaRPr lang="zh-CN" altLang="en-US" sz="2000" dirty="0"/>
          </a:p>
          <a:p>
            <a:pPr marL="914400" lvl="2" indent="0">
              <a:buNone/>
            </a:pP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import tf</a:t>
            </a:r>
            <a:endParaRPr lang="zh-CN" altLang="en-US" sz="2000" dirty="0"/>
          </a:p>
          <a:p>
            <a:pPr marL="914400" lvl="2" indent="0">
              <a:buNone/>
            </a:pPr>
            <a:r>
              <a:rPr lang="zh-CN" altLang="en-US" sz="2000" dirty="0">
                <a:sym typeface="+mn-ea"/>
              </a:rPr>
              <a:t>import geometry_msgs.msg</a:t>
            </a:r>
            <a:endParaRPr lang="zh-CN" altLang="en-US" sz="2000" dirty="0"/>
          </a:p>
          <a:p>
            <a:pPr marL="914400" lvl="2" indent="0">
              <a:buNone/>
            </a:pPr>
            <a:r>
              <a:rPr lang="zh-CN" altLang="en-US" sz="2000" dirty="0">
                <a:sym typeface="+mn-ea"/>
              </a:rPr>
              <a:t>import turtlesim.srv</a:t>
            </a:r>
            <a:endParaRPr lang="zh-CN" altLang="en-US" sz="2000" dirty="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  <a:p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31756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6.3.2 </a:t>
            </a:r>
            <a:r>
              <a:rPr lang="zh-CN" altLang="en-US" sz="1600">
                <a:solidFill>
                  <a:srgbClr val="446382"/>
                </a:solidFill>
              </a:rPr>
              <a:t>创建</a:t>
            </a:r>
            <a:r>
              <a:rPr lang="en-US" altLang="zh-CN" sz="1600">
                <a:solidFill>
                  <a:srgbClr val="446382"/>
                </a:solidFill>
              </a:rPr>
              <a:t>DEMO</a:t>
            </a:r>
            <a:r>
              <a:rPr lang="zh-CN" altLang="en-US" sz="1600">
                <a:solidFill>
                  <a:srgbClr val="446382"/>
                </a:solidFill>
              </a:rPr>
              <a:t>中的</a:t>
            </a:r>
            <a:r>
              <a:rPr lang="en-US" altLang="zh-CN" sz="1600">
                <a:solidFill>
                  <a:srgbClr val="446382"/>
                </a:solidFill>
              </a:rPr>
              <a:t>tf listener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33105" y="5516880"/>
            <a:ext cx="3592195" cy="591820"/>
            <a:chOff x="6931" y="9276"/>
            <a:chExt cx="5657" cy="93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" y="927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253365" y="1236980"/>
            <a:ext cx="551815" cy="20453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fontAlgn="ctr">
              <a:lnSpc>
                <a:spcPct val="120000"/>
              </a:lnSpc>
            </a:pPr>
            <a:r>
              <a:rPr lang="zh-CN" altLang="en-US" sz="2000" spc="300">
                <a:solidFill>
                  <a:schemeClr val="tx1"/>
                </a:solidFill>
                <a:uFillTx/>
              </a:rPr>
              <a:t>创建</a:t>
            </a:r>
            <a:r>
              <a:rPr lang="en-US" altLang="zh-CN" sz="2000" spc="300">
                <a:solidFill>
                  <a:schemeClr val="tx1"/>
                </a:solidFill>
                <a:uFillTx/>
              </a:rPr>
              <a:t>listener</a:t>
            </a:r>
            <a:endParaRPr lang="en-US" altLang="zh-CN" sz="2000" spc="300">
              <a:solidFill>
                <a:schemeClr val="tx1"/>
              </a:solidFill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3315" y="1236980"/>
            <a:ext cx="895921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000" dirty="0">
                <a:sym typeface="+mn-ea"/>
              </a:rPr>
              <a:t>用文本编辑器打开创建的文件，将代码复制粘贴（</a:t>
            </a:r>
            <a:r>
              <a:rPr lang="en-US" altLang="zh-CN" sz="2000" dirty="0">
                <a:sym typeface="+mn-ea"/>
              </a:rPr>
              <a:t>/</a:t>
            </a:r>
            <a:r>
              <a:rPr lang="zh-CN" altLang="en-US" sz="2000" dirty="0">
                <a:sym typeface="+mn-ea"/>
              </a:rPr>
              <a:t>输入）</a:t>
            </a: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>
                <a:latin typeface="Tibetan Machine Uni" panose="01000503020000020002" charset="0"/>
                <a:cs typeface="Tibetan Machine Uni" panose="01000503020000020002" charset="0"/>
                <a:sym typeface="+mn-ea"/>
              </a:rPr>
              <a:t>codes_2</a:t>
            </a:r>
            <a:r>
              <a:rPr lang="zh-CN" altLang="en-US" sz="2000" dirty="0">
                <a:sym typeface="+mn-ea"/>
              </a:rPr>
              <a:t>：</a:t>
            </a: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if __name__ == '__main__':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  rospy.init_node('turtle_tf_listener')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 listener = tf.TransformListener()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  rospy.wait_for_service('spawn')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  spawner = rospy.ServiceProxy('spawn', turtlesim.srv.Spawn)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  spawner(4, 2, 0, 'turtle2')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914400" lvl="2" indent="0">
              <a:buNone/>
            </a:pPr>
            <a:endParaRPr lang="zh-CN" altLang="en-US" sz="2000" dirty="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  <a:p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31756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6.3.1 </a:t>
            </a:r>
            <a:r>
              <a:rPr lang="zh-CN" altLang="en-US" sz="1600">
                <a:solidFill>
                  <a:srgbClr val="446382"/>
                </a:solidFill>
              </a:rPr>
              <a:t>创建</a:t>
            </a:r>
            <a:r>
              <a:rPr lang="en-US" altLang="zh-CN" sz="1600">
                <a:solidFill>
                  <a:srgbClr val="446382"/>
                </a:solidFill>
              </a:rPr>
              <a:t>DEMO</a:t>
            </a:r>
            <a:r>
              <a:rPr lang="zh-CN" altLang="en-US" sz="1600">
                <a:solidFill>
                  <a:srgbClr val="446382"/>
                </a:solidFill>
              </a:rPr>
              <a:t>中的</a:t>
            </a:r>
            <a:r>
              <a:rPr lang="en-US" altLang="zh-CN" sz="1600">
                <a:solidFill>
                  <a:srgbClr val="446382"/>
                </a:solidFill>
              </a:rPr>
              <a:t>tf listener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33105" y="5516880"/>
            <a:ext cx="3592195" cy="591820"/>
            <a:chOff x="6931" y="9276"/>
            <a:chExt cx="5657" cy="93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" y="927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/>
        </p:nvSpPr>
        <p:spPr>
          <a:xfrm>
            <a:off x="1062355" y="1998345"/>
            <a:ext cx="10810875" cy="2614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2000" dirty="0">
                <a:latin typeface="Tibetan Machine Uni" panose="01000503020000020002" charset="0"/>
                <a:cs typeface="Tibetan Machine Uni" panose="01000503020000020002" charset="0"/>
                <a:sym typeface="+mn-ea"/>
              </a:rPr>
              <a:t>codes_3</a:t>
            </a:r>
            <a:r>
              <a:rPr lang="zh-CN" altLang="en-US" sz="2000" dirty="0">
                <a:sym typeface="+mn-ea"/>
              </a:rPr>
              <a:t>：</a:t>
            </a:r>
            <a:endParaRPr lang="zh-CN" altLang="en-US" dirty="0">
              <a:sym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turtle_vel = rospy.Publisher('turtle2/cmd_vel', geometry_msgs.msg.Twist,queue_size=1)</a:t>
            </a: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rate = rospy.Rate(10.0)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   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while not</a:t>
            </a:r>
            <a:r>
              <a:rPr lang="zh-CN" altLang="en-US" dirty="0">
                <a:sym typeface="+mn-ea"/>
              </a:rPr>
              <a:t> rospy.is_shutdown():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try: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            (trans,rot) = listener.lookupTransform('/turtle2', '/turtle1', rospy.Time(0))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        except (tf.LookupException, tf.ConnectivityException, tf.ExtrapolationException):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           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continue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  <a:p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31756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6.3.1 </a:t>
            </a:r>
            <a:r>
              <a:rPr lang="zh-CN" altLang="en-US" sz="1600">
                <a:solidFill>
                  <a:srgbClr val="446382"/>
                </a:solidFill>
              </a:rPr>
              <a:t>创建</a:t>
            </a:r>
            <a:r>
              <a:rPr lang="en-US" altLang="zh-CN" sz="1600">
                <a:solidFill>
                  <a:srgbClr val="446382"/>
                </a:solidFill>
              </a:rPr>
              <a:t>DEMO</a:t>
            </a:r>
            <a:r>
              <a:rPr lang="zh-CN" altLang="en-US" sz="1600">
                <a:solidFill>
                  <a:srgbClr val="446382"/>
                </a:solidFill>
              </a:rPr>
              <a:t>中的</a:t>
            </a:r>
            <a:r>
              <a:rPr lang="en-US" altLang="zh-CN" sz="1600">
                <a:solidFill>
                  <a:srgbClr val="446382"/>
                </a:solidFill>
              </a:rPr>
              <a:t>tf listener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4885" y="5227955"/>
            <a:ext cx="7414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i="1">
                <a:sym typeface="+mn-ea"/>
              </a:rPr>
              <a:t>添加命令：chmod +x nodes/turtle_tf_listener.py </a:t>
            </a:r>
            <a:r>
              <a:rPr lang="en-US" altLang="zh-CN" i="1">
                <a:sym typeface="+mn-ea"/>
              </a:rPr>
              <a:t>#</a:t>
            </a:r>
            <a:r>
              <a:rPr lang="zh-CN" altLang="en-US" i="1">
                <a:sym typeface="+mn-ea"/>
              </a:rPr>
              <a:t>使程序可以执行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33105" y="5516880"/>
            <a:ext cx="3592195" cy="591820"/>
            <a:chOff x="6931" y="9276"/>
            <a:chExt cx="5657" cy="93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" y="927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/>
        </p:nvSpPr>
        <p:spPr>
          <a:xfrm>
            <a:off x="984885" y="1785620"/>
            <a:ext cx="1153731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dirty="0">
                <a:sym typeface="+mn-ea"/>
              </a:rPr>
              <a:t>codes_4:</a:t>
            </a:r>
            <a:r>
              <a:rPr lang="zh-CN" altLang="en-US" dirty="0">
                <a:sym typeface="+mn-ea"/>
              </a:rPr>
              <a:t>  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angular = 4 * math.atan2(trans[1], trans[0])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        linear = 0.5 * math.sqrt(trans[0] ** 2 + trans[1] ** 2)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        cmd = geometry_msgs.msg.Twist()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        cmd.linear.x = linear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        cmd.angular.z = angular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        turtle_vel.publish(cmd)</a:t>
            </a: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        rate.sleep()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53365" y="1236980"/>
            <a:ext cx="551815" cy="20453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fontAlgn="ctr">
              <a:lnSpc>
                <a:spcPct val="120000"/>
              </a:lnSpc>
            </a:pPr>
            <a:r>
              <a:rPr lang="zh-CN" altLang="en-US" sz="2000" spc="300">
                <a:solidFill>
                  <a:schemeClr val="tx1"/>
                </a:solidFill>
                <a:uFillTx/>
              </a:rPr>
              <a:t>创建</a:t>
            </a:r>
            <a:r>
              <a:rPr lang="en-US" altLang="zh-CN" sz="2000" spc="300">
                <a:solidFill>
                  <a:schemeClr val="tx1"/>
                </a:solidFill>
                <a:uFillTx/>
              </a:rPr>
              <a:t>listener</a:t>
            </a:r>
            <a:endParaRPr lang="en-US" altLang="zh-CN" sz="2000" spc="300">
              <a:solidFill>
                <a:schemeClr val="tx1"/>
              </a:solidFill>
              <a:uFillTx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2355" y="1236980"/>
            <a:ext cx="661860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dirty="0">
                <a:sym typeface="+mn-ea"/>
              </a:rPr>
              <a:t>用文本编辑器打开创建的文件，将代码复制粘贴（</a:t>
            </a:r>
            <a:r>
              <a:rPr lang="en-US" altLang="zh-CN" sz="2000" dirty="0">
                <a:sym typeface="+mn-ea"/>
              </a:rPr>
              <a:t>/</a:t>
            </a:r>
            <a:r>
              <a:rPr lang="zh-CN" altLang="en-US" sz="2000" dirty="0">
                <a:sym typeface="+mn-ea"/>
              </a:rPr>
              <a:t>输入）</a:t>
            </a:r>
            <a:endParaRPr lang="zh-CN" altLang="en-US" sz="2000" dirty="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  <a:p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31756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6.3.1 </a:t>
            </a:r>
            <a:r>
              <a:rPr lang="zh-CN" altLang="en-US" sz="1600">
                <a:solidFill>
                  <a:srgbClr val="446382"/>
                </a:solidFill>
              </a:rPr>
              <a:t>创建</a:t>
            </a:r>
            <a:r>
              <a:rPr lang="en-US" altLang="zh-CN" sz="1600">
                <a:solidFill>
                  <a:srgbClr val="446382"/>
                </a:solidFill>
              </a:rPr>
              <a:t>DEMO</a:t>
            </a:r>
            <a:r>
              <a:rPr lang="zh-CN" altLang="en-US" sz="1600">
                <a:solidFill>
                  <a:srgbClr val="446382"/>
                </a:solidFill>
              </a:rPr>
              <a:t>中的</a:t>
            </a:r>
            <a:r>
              <a:rPr lang="en-US" altLang="zh-CN" sz="1600">
                <a:solidFill>
                  <a:srgbClr val="446382"/>
                </a:solidFill>
              </a:rPr>
              <a:t>tf listener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33105" y="5516880"/>
            <a:ext cx="3592195" cy="591820"/>
            <a:chOff x="6931" y="9276"/>
            <a:chExt cx="5657" cy="93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" y="927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253365" y="1236980"/>
            <a:ext cx="551815" cy="20453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fontAlgn="ctr">
              <a:lnSpc>
                <a:spcPct val="120000"/>
              </a:lnSpc>
            </a:pPr>
            <a:r>
              <a:rPr lang="zh-CN" altLang="en-US" sz="2000" spc="300">
                <a:solidFill>
                  <a:schemeClr val="tx1"/>
                </a:solidFill>
                <a:uFillTx/>
              </a:rPr>
              <a:t>运行</a:t>
            </a:r>
            <a:r>
              <a:rPr lang="en-US" altLang="zh-CN" sz="2000" spc="300">
                <a:solidFill>
                  <a:schemeClr val="tx1"/>
                </a:solidFill>
                <a:uFillTx/>
              </a:rPr>
              <a:t>listener</a:t>
            </a:r>
            <a:endParaRPr lang="en-US" altLang="zh-CN" sz="2000" spc="300">
              <a:solidFill>
                <a:schemeClr val="tx1"/>
              </a:solidFill>
              <a:uFillTx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8070" y="1236980"/>
            <a:ext cx="7331075" cy="25533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对应路径找到名为start_demo.launch的文件</a:t>
            </a:r>
            <a:endParaRPr lang="zh-CN" altLang="en-US" sz="2000" dirty="0"/>
          </a:p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添加代码：</a:t>
            </a:r>
            <a:endParaRPr lang="zh-CN" altLang="en-US" sz="2000" dirty="0"/>
          </a:p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&lt;launch&gt;</a:t>
            </a:r>
            <a:endParaRPr lang="zh-CN" altLang="en-US" sz="2000" dirty="0"/>
          </a:p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    ... </a:t>
            </a:r>
            <a:r>
              <a:rPr lang="en-US" altLang="zh-CN" sz="2000" dirty="0">
                <a:sym typeface="+mn-ea"/>
              </a:rPr>
              <a:t>#</a:t>
            </a:r>
            <a:r>
              <a:rPr lang="zh-CN" altLang="en-US" sz="2000" dirty="0">
                <a:sym typeface="+mn-ea"/>
              </a:rPr>
              <a:t>这里是前面</a:t>
            </a:r>
            <a:r>
              <a:rPr lang="en-US" altLang="zh-CN" sz="2000" dirty="0">
                <a:sym typeface="+mn-ea"/>
              </a:rPr>
              <a:t>broadcaster</a:t>
            </a:r>
            <a:r>
              <a:rPr lang="zh-CN" altLang="en-US" sz="2000" dirty="0">
                <a:sym typeface="+mn-ea"/>
              </a:rPr>
              <a:t>的</a:t>
            </a:r>
            <a:r>
              <a:rPr lang="en-US" altLang="zh-CN" sz="2000" dirty="0">
                <a:sym typeface="+mn-ea"/>
              </a:rPr>
              <a:t>launch</a:t>
            </a:r>
            <a:r>
              <a:rPr lang="zh-CN" altLang="en-US" sz="2000" dirty="0">
                <a:sym typeface="+mn-ea"/>
              </a:rPr>
              <a:t>内容</a:t>
            </a:r>
            <a:endParaRPr lang="zh-CN" altLang="en-US" sz="2000" dirty="0"/>
          </a:p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    &lt;node pkg="learning_tf" type="turtle_tf_listener.py" </a:t>
            </a:r>
            <a:endParaRPr lang="zh-CN" altLang="en-US" sz="2000" dirty="0"/>
          </a:p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          name="listener" /&gt;</a:t>
            </a:r>
            <a:endParaRPr lang="zh-CN" altLang="en-US" sz="2000" dirty="0"/>
          </a:p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&lt;/launch&gt;</a:t>
            </a:r>
            <a:endParaRPr lang="zh-CN" altLang="en-US" sz="2000" dirty="0"/>
          </a:p>
          <a:p>
            <a:endParaRPr lang="zh-CN" altLang="en-US" sz="2000" dirty="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31570" y="3790315"/>
            <a:ext cx="76174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000">
                <a:sym typeface="+mn-ea"/>
              </a:rPr>
              <a:t>运行代码： $ roslaunch </a:t>
            </a:r>
            <a:r>
              <a:rPr lang="en-US" altLang="zh-CN" sz="2000">
                <a:sym typeface="+mn-ea"/>
              </a:rPr>
              <a:t>learning_tf</a:t>
            </a:r>
            <a:r>
              <a:rPr lang="zh-CN" altLang="en-US" sz="2000">
                <a:sym typeface="+mn-ea"/>
              </a:rPr>
              <a:t> start_demo.launch</a:t>
            </a:r>
            <a:endParaRPr lang="zh-CN" altLang="en-US" sz="2000">
              <a:sym typeface="+mn-ea"/>
            </a:endParaRPr>
          </a:p>
        </p:txBody>
      </p:sp>
      <p:pic>
        <p:nvPicPr>
          <p:cNvPr id="12" name="图片 11" descr="listener_result"/>
          <p:cNvPicPr>
            <a:picLocks noChangeAspect="1"/>
          </p:cNvPicPr>
          <p:nvPr/>
        </p:nvPicPr>
        <p:blipFill>
          <a:blip r:embed="rId5"/>
          <a:srcRect l="13" r="35911"/>
          <a:stretch>
            <a:fillRect/>
          </a:stretch>
        </p:blipFill>
        <p:spPr>
          <a:xfrm>
            <a:off x="8916035" y="908685"/>
            <a:ext cx="2725420" cy="427926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4235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  <a:p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9502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6.3.3 </a:t>
            </a:r>
            <a:r>
              <a:rPr lang="zh-CN" altLang="en-US" sz="1600">
                <a:solidFill>
                  <a:srgbClr val="446382"/>
                </a:solidFill>
              </a:rPr>
              <a:t>增加一个坐标系</a:t>
            </a:r>
            <a:r>
              <a:rPr lang="en-US" altLang="zh-CN" sz="1600">
                <a:solidFill>
                  <a:srgbClr val="446382"/>
                </a:solidFill>
              </a:rPr>
              <a:t>(frame)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54905" y="2278380"/>
            <a:ext cx="25107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/>
              <a:t>6.3 TF</a:t>
            </a:r>
            <a:r>
              <a:rPr lang="zh-CN" altLang="en-US" sz="3200"/>
              <a:t>实训</a:t>
            </a:r>
            <a:r>
              <a:rPr lang="en-US" altLang="zh-CN" sz="3200"/>
              <a:t>2</a:t>
            </a: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4988243" y="3100070"/>
            <a:ext cx="2436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6.3.3 </a:t>
            </a:r>
            <a:r>
              <a:rPr lang="zh-CN" altLang="en-US"/>
              <a:t>增加一个坐标系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  <a:p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1882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6.3.3 </a:t>
            </a:r>
            <a:r>
              <a:rPr lang="zh-CN" altLang="en-US" sz="1600">
                <a:solidFill>
                  <a:srgbClr val="446382"/>
                </a:solidFill>
              </a:rPr>
              <a:t>增加一个坐标系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4900" y="13512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任务描述</a:t>
            </a:r>
            <a:endParaRPr lang="zh-CN"/>
          </a:p>
        </p:txBody>
      </p:sp>
      <p:grpSp>
        <p:nvGrpSpPr>
          <p:cNvPr id="4" name="组合 3"/>
          <p:cNvGrpSpPr/>
          <p:nvPr/>
        </p:nvGrpSpPr>
        <p:grpSpPr>
          <a:xfrm>
            <a:off x="8333105" y="5516880"/>
            <a:ext cx="3592195" cy="591820"/>
            <a:chOff x="6931" y="9276"/>
            <a:chExt cx="5657" cy="93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" y="927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  <p:pic>
        <p:nvPicPr>
          <p:cNvPr id="3" name="图片 2" descr="tre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970" y="1475740"/>
            <a:ext cx="4919980" cy="441515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  <a:p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1882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6.3.3 </a:t>
            </a:r>
            <a:r>
              <a:rPr lang="zh-CN" altLang="en-US" sz="1600">
                <a:solidFill>
                  <a:srgbClr val="446382"/>
                </a:solidFill>
              </a:rPr>
              <a:t>增加一个坐标系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33105" y="5516880"/>
            <a:ext cx="3592195" cy="591820"/>
            <a:chOff x="6931" y="9276"/>
            <a:chExt cx="5657" cy="93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" y="927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253365" y="1236980"/>
            <a:ext cx="551815" cy="20453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fontAlgn="ctr">
              <a:lnSpc>
                <a:spcPct val="120000"/>
              </a:lnSpc>
            </a:pPr>
            <a:r>
              <a:rPr lang="zh-CN" altLang="en-US" sz="2000" spc="300">
                <a:solidFill>
                  <a:schemeClr val="tx1"/>
                </a:solidFill>
                <a:uFillTx/>
              </a:rPr>
              <a:t>创建</a:t>
            </a:r>
            <a:r>
              <a:rPr lang="en-US" altLang="zh-CN" sz="2000" spc="300">
                <a:solidFill>
                  <a:schemeClr val="tx1"/>
                </a:solidFill>
                <a:uFillTx/>
              </a:rPr>
              <a:t>codes</a:t>
            </a:r>
            <a:endParaRPr lang="en-US" altLang="zh-CN" sz="2000" spc="300">
              <a:solidFill>
                <a:schemeClr val="tx1"/>
              </a:solidFill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1865" y="1236980"/>
            <a:ext cx="11448415" cy="4461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在</a:t>
            </a:r>
            <a:r>
              <a:rPr lang="en-US" altLang="zh-CN" sz="2000" dirty="0">
                <a:sym typeface="+mn-ea"/>
              </a:rPr>
              <a:t>script</a:t>
            </a:r>
            <a:r>
              <a:rPr lang="zh-CN" altLang="en-US" sz="2000" dirty="0">
                <a:sym typeface="+mn-ea"/>
              </a:rPr>
              <a:t>文件夹下创建名为fixed_tf_broadcaster.py的文件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codes</a:t>
            </a:r>
            <a:r>
              <a:rPr lang="zh-CN" altLang="en-US" sz="2000" dirty="0">
                <a:sym typeface="+mn-ea"/>
              </a:rPr>
              <a:t>：</a:t>
            </a: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endParaRPr lang="zh-CN" altLang="en-US" sz="2000" dirty="0"/>
          </a:p>
          <a:p>
            <a:pPr marL="457200" lvl="1" indent="0">
              <a:buNone/>
            </a:pPr>
            <a:r>
              <a:rPr lang="zh-CN" altLang="en-US" sz="1600" dirty="0">
                <a:sym typeface="+mn-ea"/>
              </a:rPr>
              <a:t>#!/usr/bin/env python  </a:t>
            </a:r>
            <a:endParaRPr lang="zh-CN" altLang="en-US" sz="1600" dirty="0"/>
          </a:p>
          <a:p>
            <a:pPr marL="457200" lvl="1" indent="0">
              <a:buNone/>
            </a:pPr>
            <a:r>
              <a:rPr lang="zh-CN" altLang="en-US" sz="1600" dirty="0">
                <a:sym typeface="+mn-ea"/>
              </a:rPr>
              <a:t>import roslib</a:t>
            </a:r>
            <a:endParaRPr lang="zh-CN" altLang="en-US" sz="1600" dirty="0"/>
          </a:p>
          <a:p>
            <a:pPr marL="457200" lvl="1" indent="0">
              <a:buNone/>
            </a:pPr>
            <a:r>
              <a:rPr lang="zh-CN" altLang="en-US" sz="1600" dirty="0">
                <a:sym typeface="+mn-ea"/>
              </a:rPr>
              <a:t>roslib.load_manifest('learning_tf')</a:t>
            </a:r>
            <a:endParaRPr lang="zh-CN" altLang="en-US" sz="1600" dirty="0"/>
          </a:p>
          <a:p>
            <a:pPr marL="457200" lvl="1" indent="0">
              <a:buNone/>
            </a:pPr>
            <a:endParaRPr lang="zh-CN" altLang="en-US" sz="1600" dirty="0"/>
          </a:p>
          <a:p>
            <a:pPr marL="457200" lvl="1" indent="0">
              <a:buNone/>
            </a:pPr>
            <a:r>
              <a:rPr lang="zh-CN" altLang="en-US" sz="1600" dirty="0">
                <a:sym typeface="+mn-ea"/>
              </a:rPr>
              <a:t>import rospy</a:t>
            </a:r>
            <a:endParaRPr lang="zh-CN" altLang="en-US" sz="1600" dirty="0"/>
          </a:p>
          <a:p>
            <a:pPr marL="457200" lvl="1" indent="0">
              <a:buNone/>
            </a:pPr>
            <a:r>
              <a:rPr lang="zh-CN" altLang="en-US" sz="1600" dirty="0">
                <a:sym typeface="+mn-ea"/>
              </a:rPr>
              <a:t>import tf</a:t>
            </a:r>
            <a:endParaRPr lang="zh-CN" altLang="en-US" sz="1600" dirty="0">
              <a:sym typeface="+mn-ea"/>
            </a:endParaRPr>
          </a:p>
          <a:p>
            <a:pPr marL="457200" lvl="1" indent="0">
              <a:buNone/>
            </a:pPr>
            <a:endParaRPr lang="zh-CN" altLang="en-US" sz="1600" dirty="0">
              <a:sym typeface="+mn-ea"/>
            </a:endParaRPr>
          </a:p>
          <a:p>
            <a:pPr marL="457200" lvl="1" indent="0">
              <a:buNone/>
            </a:pPr>
            <a:r>
              <a:rPr lang="zh-CN" altLang="en-US" sz="1600" dirty="0">
                <a:sym typeface="+mn-ea"/>
              </a:rPr>
              <a:t>if __name__ == '__main__':</a:t>
            </a:r>
            <a:endParaRPr lang="zh-CN" altLang="en-US" sz="1600" dirty="0"/>
          </a:p>
          <a:p>
            <a:pPr marL="457200" lvl="1" indent="0">
              <a:buNone/>
            </a:pPr>
            <a:r>
              <a:rPr lang="zh-CN" altLang="en-US" sz="1600" dirty="0">
                <a:sym typeface="+mn-ea"/>
              </a:rPr>
              <a:t>    rospy.init_node('fixed_tf_broadcaster')</a:t>
            </a:r>
            <a:endParaRPr lang="zh-CN" altLang="en-US" sz="1600" dirty="0">
              <a:sym typeface="+mn-ea"/>
            </a:endParaRPr>
          </a:p>
          <a:p>
            <a:pPr marL="457200" lvl="1" indent="0">
              <a:buNone/>
            </a:pP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br = tf.TransformBroadcaster()</a:t>
            </a:r>
            <a:endParaRPr lang="zh-CN" altLang="en-US" sz="16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    rate = rospy.Rate(10.0)</a:t>
            </a:r>
            <a:endParaRPr lang="zh-CN" altLang="en-US" sz="16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    while not rospy.is_shutdown():</a:t>
            </a:r>
            <a:endParaRPr lang="zh-CN" altLang="en-US" sz="16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        br.sendTransform((0.0, 2.0, 0.0), (0.0, 0.0, 0.0, 1.0), rospy.Time.now(), "carrot1", "turtle1")</a:t>
            </a:r>
            <a:endParaRPr lang="zh-CN" altLang="en-US" sz="16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sz="1600" dirty="0">
                <a:sym typeface="+mn-ea"/>
              </a:rPr>
              <a:t>        rate.sleep()</a:t>
            </a:r>
            <a:endParaRPr lang="zh-CN" altLang="en-US" sz="1600" dirty="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42060" y="6261735"/>
            <a:ext cx="8519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注：不要忘记使这个文件可执行化 chmod +x </a:t>
            </a:r>
            <a:r>
              <a:rPr lang="en-US" altLang="zh-CN"/>
              <a:t>script</a:t>
            </a:r>
            <a:r>
              <a:rPr lang="zh-CN" altLang="en-US"/>
              <a:t>/fixed_tf_broadcaster.py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  <a:p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1882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6.3.3 </a:t>
            </a:r>
            <a:r>
              <a:rPr lang="zh-CN" altLang="en-US" sz="1600">
                <a:solidFill>
                  <a:srgbClr val="446382"/>
                </a:solidFill>
              </a:rPr>
              <a:t>增加一个坐标系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33105" y="5516880"/>
            <a:ext cx="3592195" cy="591820"/>
            <a:chOff x="6931" y="9276"/>
            <a:chExt cx="5657" cy="93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" y="927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253365" y="1236980"/>
            <a:ext cx="551815" cy="20453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fontAlgn="ctr">
              <a:lnSpc>
                <a:spcPct val="120000"/>
              </a:lnSpc>
            </a:pPr>
            <a:r>
              <a:rPr lang="zh-CN" altLang="en-US" sz="2000" spc="300">
                <a:solidFill>
                  <a:schemeClr val="tx1"/>
                </a:solidFill>
                <a:uFillTx/>
              </a:rPr>
              <a:t>运行</a:t>
            </a:r>
            <a:r>
              <a:rPr lang="en-US" altLang="zh-CN" sz="2000" spc="300">
                <a:solidFill>
                  <a:schemeClr val="tx1"/>
                </a:solidFill>
                <a:uFillTx/>
              </a:rPr>
              <a:t>codes</a:t>
            </a:r>
            <a:endParaRPr lang="en-US" altLang="zh-CN" sz="2000" spc="300">
              <a:solidFill>
                <a:schemeClr val="tx1"/>
              </a:solidFill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1865" y="1236980"/>
            <a:ext cx="1144841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000" dirty="0">
                <a:sym typeface="+mn-ea"/>
              </a:rPr>
              <a:t>编辑相同路径下的</a:t>
            </a:r>
            <a:r>
              <a:rPr lang="en-US" altLang="zh-CN" sz="2000" dirty="0" err="1">
                <a:sym typeface="+mn-ea"/>
              </a:rPr>
              <a:t>start_demo.launch</a:t>
            </a:r>
            <a:r>
              <a:rPr lang="zh-CN" altLang="en-US" sz="2000" dirty="0">
                <a:sym typeface="+mn-ea"/>
              </a:rPr>
              <a:t>文件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增加代码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&lt;launch&gt;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    ...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  &lt;node pkg="learning_tf" </a:t>
            </a:r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type="fixed_tf_broadcaster.py"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        name="broadcaster_fixed" /&gt;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&lt;/launch&gt;</a:t>
            </a:r>
            <a:endParaRPr lang="zh-CN" altLang="en-US" sz="16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865" y="4145280"/>
            <a:ext cx="63830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000" dirty="0">
                <a:sym typeface="+mn-ea"/>
              </a:rPr>
              <a:t>使用命令：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$ roslaunch learning_tf start_demo.launch</a:t>
            </a:r>
            <a:endParaRPr lang="zh-CN" altLang="en-US" sz="2000" dirty="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3481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6.3 TF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r>
              <a:rPr lang="en-US" altLang="zh-CN" sz="1600">
                <a:solidFill>
                  <a:srgbClr val="446382"/>
                </a:solidFill>
              </a:rPr>
              <a:t>3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2185" y="1242060"/>
            <a:ext cx="19291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6.3 TF</a:t>
            </a:r>
            <a:r>
              <a:rPr lang="zh-CN" altLang="en-US" sz="2400"/>
              <a:t>实训</a:t>
            </a:r>
            <a:r>
              <a:rPr lang="en-US" altLang="zh-CN" sz="2400"/>
              <a:t>3</a:t>
            </a:r>
            <a:endParaRPr lang="en-US" altLang="zh-CN" sz="2400"/>
          </a:p>
        </p:txBody>
      </p:sp>
      <p:sp>
        <p:nvSpPr>
          <p:cNvPr id="220" name=" 220"/>
          <p:cNvSpPr/>
          <p:nvPr/>
        </p:nvSpPr>
        <p:spPr>
          <a:xfrm>
            <a:off x="1744980" y="1934845"/>
            <a:ext cx="2361565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270" y="1951990"/>
            <a:ext cx="763905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r>
              <a:rPr lang="en-US" altLang="zh-CN"/>
              <a:t>6.3.1</a:t>
            </a:r>
            <a:endParaRPr lang="en-US" altLang="zh-CN"/>
          </a:p>
        </p:txBody>
      </p:sp>
      <p:sp>
        <p:nvSpPr>
          <p:cNvPr id="12" name=" 220"/>
          <p:cNvSpPr/>
          <p:nvPr/>
        </p:nvSpPr>
        <p:spPr>
          <a:xfrm>
            <a:off x="1747520" y="2524125"/>
            <a:ext cx="3631565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7270" y="2524125"/>
            <a:ext cx="763905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r>
              <a:rPr lang="en-US" altLang="zh-CN"/>
              <a:t>6.3.2</a:t>
            </a:r>
            <a:endParaRPr lang="en-US" altLang="zh-CN"/>
          </a:p>
        </p:txBody>
      </p:sp>
      <p:sp>
        <p:nvSpPr>
          <p:cNvPr id="14" name=" 220"/>
          <p:cNvSpPr/>
          <p:nvPr/>
        </p:nvSpPr>
        <p:spPr>
          <a:xfrm>
            <a:off x="1747520" y="3084830"/>
            <a:ext cx="1957070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17270" y="3101975"/>
            <a:ext cx="763905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r>
              <a:rPr lang="en-US" altLang="zh-CN"/>
              <a:t>6.3.3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744980" y="1964055"/>
            <a:ext cx="2195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创建一个</a:t>
            </a:r>
            <a:r>
              <a:rPr lang="en-US" altLang="zh-CN"/>
              <a:t>tf listener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747520" y="2553335"/>
            <a:ext cx="3520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创建</a:t>
            </a:r>
            <a:r>
              <a:rPr lang="en-US" altLang="zh-CN"/>
              <a:t>DEMO</a:t>
            </a:r>
            <a:r>
              <a:rPr lang="zh-CN" altLang="en-US"/>
              <a:t>实例中的</a:t>
            </a:r>
            <a:r>
              <a:rPr lang="en-US" altLang="zh-CN"/>
              <a:t>tf listener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1747520" y="3119120"/>
            <a:ext cx="1814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增加一个坐标系</a:t>
            </a:r>
            <a:endParaRPr lang="zh-CN"/>
          </a:p>
        </p:txBody>
      </p:sp>
      <p:grpSp>
        <p:nvGrpSpPr>
          <p:cNvPr id="9" name="组合 8"/>
          <p:cNvGrpSpPr/>
          <p:nvPr/>
        </p:nvGrpSpPr>
        <p:grpSpPr>
          <a:xfrm>
            <a:off x="8333105" y="5516880"/>
            <a:ext cx="3592195" cy="591820"/>
            <a:chOff x="6931" y="9276"/>
            <a:chExt cx="5657" cy="932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" y="9276"/>
              <a:ext cx="2814" cy="932"/>
            </a:xfrm>
            <a:prstGeom prst="rect">
              <a:avLst/>
            </a:prstGeom>
          </p:spPr>
        </p:pic>
        <p:grpSp>
          <p:nvGrpSpPr>
            <p:cNvPr id="19" name="组合 18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24" name="图片 2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</p:spTree>
    <p:custDataLst>
      <p:tags r:id="rId5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  <a:p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1882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6.3.3 </a:t>
            </a:r>
            <a:r>
              <a:rPr lang="zh-CN" altLang="en-US" sz="1600">
                <a:solidFill>
                  <a:srgbClr val="446382"/>
                </a:solidFill>
              </a:rPr>
              <a:t>增加一个坐标系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3945" y="1080770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猜运行结果</a:t>
            </a:r>
            <a:endParaRPr 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2479675" y="2790825"/>
            <a:ext cx="1383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你的推测？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06540" y="2790825"/>
            <a:ext cx="1383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符合吗？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  <a:p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1882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6.3.3 </a:t>
            </a:r>
            <a:r>
              <a:rPr lang="zh-CN" altLang="en-US" sz="1600">
                <a:solidFill>
                  <a:srgbClr val="446382"/>
                </a:solidFill>
              </a:rPr>
              <a:t>增加一个坐标系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33105" y="5516880"/>
            <a:ext cx="3592195" cy="591820"/>
            <a:chOff x="6931" y="9276"/>
            <a:chExt cx="5657" cy="93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" y="927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253365" y="1236980"/>
            <a:ext cx="551815" cy="20453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fontAlgn="ctr">
              <a:lnSpc>
                <a:spcPct val="120000"/>
              </a:lnSpc>
            </a:pPr>
            <a:r>
              <a:rPr lang="zh-CN" sz="2000" spc="300">
                <a:solidFill>
                  <a:schemeClr val="tx1"/>
                </a:solidFill>
                <a:uFillTx/>
              </a:rPr>
              <a:t>检验结果</a:t>
            </a:r>
            <a:endParaRPr lang="zh-CN" sz="2000" spc="300">
              <a:solidFill>
                <a:schemeClr val="tx1"/>
              </a:solidFill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1865" y="1236980"/>
            <a:ext cx="114484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000" dirty="0">
                <a:sym typeface="+mn-ea"/>
              </a:rPr>
              <a:t>打开</a:t>
            </a:r>
            <a:r>
              <a:rPr lang="en-US" altLang="zh-CN" sz="2000" dirty="0">
                <a:sym typeface="+mn-ea"/>
              </a:rPr>
              <a:t>script</a:t>
            </a:r>
            <a:r>
              <a:rPr lang="zh-CN" altLang="en-US" sz="2000" dirty="0">
                <a:sym typeface="+mn-ea"/>
              </a:rPr>
              <a:t>/turtle_tf_listener.py文件，将</a:t>
            </a:r>
            <a:r>
              <a:rPr lang="en-US" altLang="zh-CN" sz="2000" dirty="0">
                <a:sym typeface="+mn-ea"/>
              </a:rPr>
              <a:t>turtle1</a:t>
            </a:r>
            <a:r>
              <a:rPr lang="zh-CN" altLang="en-US" sz="2000" dirty="0">
                <a:sym typeface="+mn-ea"/>
              </a:rPr>
              <a:t>替换为</a:t>
            </a:r>
            <a:r>
              <a:rPr lang="en-US" altLang="zh-CN" sz="2000" dirty="0">
                <a:sym typeface="+mn-ea"/>
              </a:rPr>
              <a:t>carrot1,</a:t>
            </a:r>
            <a:r>
              <a:rPr lang="zh-CN" altLang="en-US" sz="2000" dirty="0">
                <a:sym typeface="+mn-ea"/>
              </a:rPr>
              <a:t>更改</a:t>
            </a:r>
            <a:r>
              <a:rPr lang="en-US" altLang="zh-CN" sz="2000" dirty="0">
                <a:sym typeface="+mn-ea"/>
              </a:rPr>
              <a:t>launch</a:t>
            </a:r>
            <a:r>
              <a:rPr lang="zh-CN" altLang="en-US" sz="2000" dirty="0">
                <a:sym typeface="+mn-ea"/>
              </a:rPr>
              <a:t>的执行顺序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endParaRPr lang="zh-CN" altLang="en-US" sz="16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865" y="4134485"/>
            <a:ext cx="638302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再次运行程序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代码：</a:t>
            </a:r>
            <a:r>
              <a:rPr lang="en-US" altLang="zh-CN" sz="2000" dirty="0" err="1">
                <a:sym typeface="+mn-ea"/>
              </a:rPr>
              <a:t>roslaunch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 err="1">
                <a:sym typeface="+mn-ea"/>
              </a:rPr>
              <a:t>learning_tf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 err="1">
                <a:sym typeface="+mn-ea"/>
              </a:rPr>
              <a:t>start_demo.launch</a:t>
            </a:r>
            <a:endParaRPr lang="zh-CN" altLang="en-US" sz="2000" dirty="0">
              <a:sym typeface="+mn-ea"/>
            </a:endParaRPr>
          </a:p>
        </p:txBody>
      </p:sp>
      <p:pic>
        <p:nvPicPr>
          <p:cNvPr id="10" name="图片 9" descr="modify_adding_frame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865" y="2059305"/>
            <a:ext cx="10772140" cy="122301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  <a:p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1882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6.3.3 </a:t>
            </a:r>
            <a:r>
              <a:rPr lang="zh-CN" altLang="en-US" sz="1600">
                <a:solidFill>
                  <a:srgbClr val="446382"/>
                </a:solidFill>
              </a:rPr>
              <a:t>增加一个坐标系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4900" y="101409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运行结果</a:t>
            </a:r>
            <a:endParaRPr lang="zh-CN"/>
          </a:p>
        </p:txBody>
      </p:sp>
      <p:grpSp>
        <p:nvGrpSpPr>
          <p:cNvPr id="4" name="组合 3"/>
          <p:cNvGrpSpPr/>
          <p:nvPr/>
        </p:nvGrpSpPr>
        <p:grpSpPr>
          <a:xfrm>
            <a:off x="8333105" y="5516880"/>
            <a:ext cx="3592195" cy="591820"/>
            <a:chOff x="6931" y="9276"/>
            <a:chExt cx="5657" cy="93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" y="927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  <p:pic>
        <p:nvPicPr>
          <p:cNvPr id="12" name="图片 11" descr="adding_frame_resul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6710" y="1080135"/>
            <a:ext cx="4761865" cy="502856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  <a:p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1882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6.3.3 </a:t>
            </a:r>
            <a:r>
              <a:rPr lang="zh-CN" altLang="en-US" sz="1600">
                <a:solidFill>
                  <a:srgbClr val="446382"/>
                </a:solidFill>
              </a:rPr>
              <a:t>增加一个坐标系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4900" y="101409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运行结果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1312545" y="1382395"/>
            <a:ext cx="371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命令： </a:t>
            </a:r>
            <a:r>
              <a:rPr lang="en-US" altLang="zh-CN"/>
              <a:t>rosrun rviz rviz</a:t>
            </a:r>
            <a:endParaRPr lang="en-US" altLang="zh-CN"/>
          </a:p>
        </p:txBody>
      </p:sp>
      <p:pic>
        <p:nvPicPr>
          <p:cNvPr id="10" name="图片 9" descr="adding_fixed_frame_rviz"/>
          <p:cNvPicPr>
            <a:picLocks noChangeAspect="1"/>
          </p:cNvPicPr>
          <p:nvPr/>
        </p:nvPicPr>
        <p:blipFill>
          <a:blip r:embed="rId2"/>
          <a:srcRect t="9296" r="22210" b="12310"/>
          <a:stretch>
            <a:fillRect/>
          </a:stretch>
        </p:blipFill>
        <p:spPr>
          <a:xfrm>
            <a:off x="4220210" y="1014095"/>
            <a:ext cx="7824470" cy="4888865"/>
          </a:xfrm>
          <a:prstGeom prst="rect">
            <a:avLst/>
          </a:prstGeom>
        </p:spPr>
      </p:pic>
      <p:sp>
        <p:nvSpPr>
          <p:cNvPr id="11" name="右箭头 10">
            <a:hlinkClick r:id="" action="ppaction://hlinkshowjump?jump=nextslide"/>
          </p:cNvPr>
          <p:cNvSpPr/>
          <p:nvPr/>
        </p:nvSpPr>
        <p:spPr>
          <a:xfrm>
            <a:off x="1312545" y="5474970"/>
            <a:ext cx="1091565" cy="563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more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  <a:p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1882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6.3.3 </a:t>
            </a:r>
            <a:r>
              <a:rPr lang="zh-CN" altLang="en-US" sz="1600">
                <a:solidFill>
                  <a:srgbClr val="446382"/>
                </a:solidFill>
              </a:rPr>
              <a:t>增加一个坐标系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33105" y="5516880"/>
            <a:ext cx="3592195" cy="591820"/>
            <a:chOff x="6931" y="9276"/>
            <a:chExt cx="5657" cy="93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" y="927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253365" y="1236980"/>
            <a:ext cx="551815" cy="27285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fontAlgn="ctr">
              <a:lnSpc>
                <a:spcPct val="120000"/>
              </a:lnSpc>
            </a:pPr>
            <a:r>
              <a:rPr lang="zh-CN" sz="2000" spc="300">
                <a:solidFill>
                  <a:schemeClr val="tx1"/>
                </a:solidFill>
                <a:uFillTx/>
              </a:rPr>
              <a:t>广播动态的</a:t>
            </a:r>
            <a:r>
              <a:rPr lang="en-US" altLang="zh-CN" sz="2000" spc="300">
                <a:solidFill>
                  <a:schemeClr val="tx1"/>
                </a:solidFill>
                <a:uFillTx/>
              </a:rPr>
              <a:t>frame</a:t>
            </a:r>
            <a:endParaRPr lang="en-US" altLang="zh-CN" sz="2000" spc="300">
              <a:solidFill>
                <a:schemeClr val="tx1"/>
              </a:solidFill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1865" y="1236980"/>
            <a:ext cx="114484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创建一个名为dynamic_tf_broadcaster.py的文件</a:t>
            </a:r>
            <a:endParaRPr lang="zh-CN" altLang="en-US" sz="16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4890" y="1871980"/>
            <a:ext cx="1020508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2000" dirty="0">
                <a:sym typeface="+mn-ea"/>
              </a:rPr>
              <a:t>codes</a:t>
            </a:r>
            <a:r>
              <a:rPr lang="zh-CN" altLang="en-US" sz="2000" dirty="0">
                <a:sym typeface="+mn-ea"/>
              </a:rPr>
              <a:t>：</a:t>
            </a: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>
                <a:sym typeface="+mn-ea"/>
              </a:rPr>
              <a:t>#!/usr/bin/env python  </a:t>
            </a:r>
            <a:endParaRPr lang="zh-CN" altLang="en-US" sz="2000" dirty="0"/>
          </a:p>
          <a:p>
            <a:pPr marL="457200" lvl="1" indent="0">
              <a:buNone/>
            </a:pPr>
            <a:r>
              <a:rPr lang="zh-CN" altLang="en-US" sz="2000" dirty="0">
                <a:sym typeface="+mn-ea"/>
              </a:rPr>
              <a:t>import roslib</a:t>
            </a:r>
            <a:endParaRPr lang="zh-CN" altLang="en-US" sz="2000" dirty="0"/>
          </a:p>
          <a:p>
            <a:pPr marL="457200" lvl="1" indent="0">
              <a:buNone/>
            </a:pPr>
            <a:r>
              <a:rPr lang="zh-CN" altLang="en-US" sz="2000" dirty="0">
                <a:sym typeface="+mn-ea"/>
              </a:rPr>
              <a:t>roslib.load_manifest('learning_tf')</a:t>
            </a:r>
            <a:endParaRPr lang="zh-CN" altLang="en-US" sz="2000" dirty="0">
              <a:sym typeface="+mn-ea"/>
            </a:endParaRP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>
                <a:sym typeface="+mn-ea"/>
              </a:rPr>
              <a:t>import </a:t>
            </a:r>
            <a:r>
              <a:rPr lang="en-US" altLang="zh-CN" sz="2000" dirty="0" err="1">
                <a:sym typeface="+mn-ea"/>
              </a:rPr>
              <a:t>rospy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>
                <a:sym typeface="+mn-ea"/>
              </a:rPr>
              <a:t>import </a:t>
            </a:r>
            <a:r>
              <a:rPr lang="en-US" altLang="zh-CN" sz="2000" dirty="0" err="1">
                <a:sym typeface="+mn-ea"/>
              </a:rPr>
              <a:t>tf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>
                <a:sym typeface="+mn-ea"/>
              </a:rPr>
              <a:t>import math</a:t>
            </a:r>
            <a:endParaRPr lang="en-US" altLang="zh-CN" sz="2000" dirty="0">
              <a:sym typeface="+mn-ea"/>
            </a:endParaRPr>
          </a:p>
          <a:p>
            <a:pPr marL="457200" lvl="1" indent="0">
              <a:buNone/>
            </a:pPr>
            <a:endParaRPr lang="zh-CN" altLang="en-US" sz="2000" dirty="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  <a:p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1882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6.3.3 </a:t>
            </a:r>
            <a:r>
              <a:rPr lang="zh-CN" altLang="en-US" sz="1600">
                <a:solidFill>
                  <a:srgbClr val="446382"/>
                </a:solidFill>
              </a:rPr>
              <a:t>增加一个坐标系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33105" y="5516880"/>
            <a:ext cx="3592195" cy="591820"/>
            <a:chOff x="6931" y="9276"/>
            <a:chExt cx="5657" cy="93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" y="927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253365" y="1236980"/>
            <a:ext cx="551815" cy="27285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fontAlgn="ctr">
              <a:lnSpc>
                <a:spcPct val="120000"/>
              </a:lnSpc>
            </a:pPr>
            <a:r>
              <a:rPr lang="zh-CN" sz="2000" spc="300">
                <a:solidFill>
                  <a:schemeClr val="tx1"/>
                </a:solidFill>
                <a:uFillTx/>
              </a:rPr>
              <a:t>广播动态的</a:t>
            </a:r>
            <a:r>
              <a:rPr lang="en-US" altLang="zh-CN" sz="2000" spc="300">
                <a:solidFill>
                  <a:schemeClr val="tx1"/>
                </a:solidFill>
                <a:uFillTx/>
              </a:rPr>
              <a:t>frame</a:t>
            </a:r>
            <a:endParaRPr lang="en-US" altLang="zh-CN" sz="2000" spc="300">
              <a:solidFill>
                <a:schemeClr val="tx1"/>
              </a:solidFill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1865" y="1236980"/>
            <a:ext cx="114484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创建一个名为dynamic_tf_broadcaster.py的文件</a:t>
            </a:r>
            <a:endParaRPr lang="zh-CN" altLang="en-US" sz="16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5525" y="1768475"/>
            <a:ext cx="1089977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2000" dirty="0">
                <a:sym typeface="+mn-ea"/>
              </a:rPr>
              <a:t>codes</a:t>
            </a:r>
            <a:r>
              <a:rPr lang="zh-CN" altLang="en-US" sz="2000" dirty="0">
                <a:sym typeface="+mn-ea"/>
              </a:rPr>
              <a:t>：</a:t>
            </a:r>
            <a:endParaRPr lang="zh-CN" altLang="en-US" sz="2000" dirty="0">
              <a:sym typeface="+mn-ea"/>
            </a:endParaRPr>
          </a:p>
          <a:p>
            <a:pPr marL="457200" lvl="1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if __name__ == '__main__':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  rospy.init_node('dynamic_tf_broadcaster')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  br = tf.TransformBroadcaster()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  rate = rospy.Rate(10.0)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while not rospy.is_shutdown():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t = rospy.Time.now().to_sec() * math.pi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br.sendTransform((2.0 *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math.sin(t), 2.0 * math.cos(t)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, 0.0),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                (0.0, 0.0, 0.0, 1.0),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                rospy.Time.now(),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                "carrot1",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                "turtle1")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rate.sleep()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sz="2000" dirty="0">
              <a:sym typeface="+mn-ea"/>
            </a:endParaRPr>
          </a:p>
          <a:p>
            <a:pPr marL="457200" lvl="1" indent="0">
              <a:buNone/>
            </a:pPr>
            <a:endParaRPr lang="zh-CN" altLang="en-US" sz="2000" dirty="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37665" y="6246495"/>
            <a:ext cx="7967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zh-CN" altLang="en-US" i="1" dirty="0">
                <a:sym typeface="+mn-ea"/>
              </a:rPr>
              <a:t>注：使用</a:t>
            </a:r>
            <a:r>
              <a:rPr lang="en-US" altLang="zh-CN" i="1" dirty="0" err="1">
                <a:sym typeface="+mn-ea"/>
              </a:rPr>
              <a:t>chmod</a:t>
            </a:r>
            <a:r>
              <a:rPr lang="en-US" altLang="zh-CN" i="1" dirty="0">
                <a:sym typeface="+mn-ea"/>
              </a:rPr>
              <a:t> +x script/dynamic_tf_broadcaster.py</a:t>
            </a:r>
            <a:r>
              <a:rPr lang="zh-CN" altLang="en-US" i="1" dirty="0">
                <a:sym typeface="+mn-ea"/>
              </a:rPr>
              <a:t>使这个文件可执行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2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  <a:p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1882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6.3.3 </a:t>
            </a:r>
            <a:r>
              <a:rPr lang="zh-CN" altLang="en-US" sz="1600">
                <a:solidFill>
                  <a:srgbClr val="446382"/>
                </a:solidFill>
              </a:rPr>
              <a:t>增加一个坐标系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33105" y="5516880"/>
            <a:ext cx="3592195" cy="591820"/>
            <a:chOff x="6931" y="9276"/>
            <a:chExt cx="5657" cy="93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" y="927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253365" y="1236980"/>
            <a:ext cx="551815" cy="27285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fontAlgn="ctr">
              <a:lnSpc>
                <a:spcPct val="120000"/>
              </a:lnSpc>
            </a:pPr>
            <a:r>
              <a:rPr lang="zh-CN" sz="2000" spc="300">
                <a:solidFill>
                  <a:schemeClr val="tx1"/>
                </a:solidFill>
                <a:uFillTx/>
              </a:rPr>
              <a:t>运行动态的</a:t>
            </a:r>
            <a:r>
              <a:rPr lang="en-US" altLang="zh-CN" sz="2000" spc="300">
                <a:solidFill>
                  <a:schemeClr val="tx1"/>
                </a:solidFill>
                <a:uFillTx/>
              </a:rPr>
              <a:t>frame</a:t>
            </a:r>
            <a:endParaRPr lang="en-US" altLang="zh-CN" sz="2000" spc="300">
              <a:solidFill>
                <a:schemeClr val="tx1"/>
              </a:solidFill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7120" y="1236980"/>
            <a:ext cx="1020508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000" dirty="0">
                <a:sym typeface="+mn-ea"/>
              </a:rPr>
              <a:t>修改</a:t>
            </a:r>
            <a:r>
              <a:rPr lang="en-US" altLang="zh-CN" sz="2000" dirty="0">
                <a:sym typeface="+mn-ea"/>
              </a:rPr>
              <a:t>launch</a:t>
            </a:r>
            <a:r>
              <a:rPr lang="zh-CN" altLang="en-US" sz="2000" dirty="0">
                <a:sym typeface="+mn-ea"/>
              </a:rPr>
              <a:t>文件</a:t>
            </a: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&lt;launch&gt;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  ...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  &lt;node pkg="learning_tf" type="dynamic_tf_broadcaster.py"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        name="broadcaster_dynamic" /&gt;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&lt;/launch&gt;</a:t>
            </a:r>
            <a:endParaRPr lang="zh-CN" altLang="en-US" sz="2000" dirty="0"/>
          </a:p>
          <a:p>
            <a:pPr marL="0" indent="0">
              <a:buNone/>
            </a:pPr>
            <a:endParaRPr lang="en-US" altLang="zh-CN" sz="2000" dirty="0">
              <a:sym typeface="+mn-ea"/>
            </a:endParaRPr>
          </a:p>
          <a:p>
            <a:pPr marL="457200" lvl="1" indent="0">
              <a:buNone/>
            </a:pPr>
            <a:endParaRPr lang="zh-CN" altLang="en-US" sz="2000" dirty="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  <a:p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1882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6.3.3 </a:t>
            </a:r>
            <a:r>
              <a:rPr lang="zh-CN" altLang="en-US" sz="1600">
                <a:solidFill>
                  <a:srgbClr val="446382"/>
                </a:solidFill>
              </a:rPr>
              <a:t>增加一个坐标系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3365" y="1236980"/>
            <a:ext cx="551815" cy="27285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fontAlgn="ctr">
              <a:lnSpc>
                <a:spcPct val="120000"/>
              </a:lnSpc>
            </a:pPr>
            <a:r>
              <a:rPr lang="zh-CN" sz="2000" spc="300">
                <a:solidFill>
                  <a:schemeClr val="tx1"/>
                </a:solidFill>
                <a:uFillTx/>
              </a:rPr>
              <a:t>运行结果</a:t>
            </a:r>
            <a:endParaRPr lang="zh-CN" sz="2000" spc="300">
              <a:solidFill>
                <a:schemeClr val="tx1"/>
              </a:solidFill>
              <a:uFillTx/>
            </a:endParaRPr>
          </a:p>
        </p:txBody>
      </p:sp>
      <p:pic>
        <p:nvPicPr>
          <p:cNvPr id="10" name="图片 9" descr="broadcaster_frame"/>
          <p:cNvPicPr>
            <a:picLocks noChangeAspect="1"/>
          </p:cNvPicPr>
          <p:nvPr/>
        </p:nvPicPr>
        <p:blipFill>
          <a:blip r:embed="rId2"/>
          <a:srcRect r="7633"/>
          <a:stretch>
            <a:fillRect/>
          </a:stretch>
        </p:blipFill>
        <p:spPr>
          <a:xfrm>
            <a:off x="805180" y="1543050"/>
            <a:ext cx="5822950" cy="3771900"/>
          </a:xfrm>
          <a:prstGeom prst="rect">
            <a:avLst/>
          </a:prstGeom>
        </p:spPr>
      </p:pic>
      <p:pic>
        <p:nvPicPr>
          <p:cNvPr id="2" name="图片 1" descr="adding_frame_dynam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365" y="1084580"/>
            <a:ext cx="4761865" cy="50285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  <a:p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1882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6.3.3 </a:t>
            </a:r>
            <a:r>
              <a:rPr lang="zh-CN" altLang="en-US" sz="1600">
                <a:solidFill>
                  <a:srgbClr val="446382"/>
                </a:solidFill>
              </a:rPr>
              <a:t>增加一个坐标系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3365" y="1236980"/>
            <a:ext cx="551815" cy="27285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fontAlgn="ctr">
              <a:lnSpc>
                <a:spcPct val="120000"/>
              </a:lnSpc>
            </a:pPr>
            <a:r>
              <a:rPr lang="zh-CN" sz="2000" spc="300">
                <a:solidFill>
                  <a:schemeClr val="tx1"/>
                </a:solidFill>
                <a:uFillTx/>
              </a:rPr>
              <a:t>运行结果</a:t>
            </a:r>
            <a:endParaRPr lang="zh-CN" sz="2000" spc="300">
              <a:solidFill>
                <a:schemeClr val="tx1"/>
              </a:solidFill>
              <a:uFillTx/>
            </a:endParaRPr>
          </a:p>
        </p:txBody>
      </p:sp>
      <p:pic>
        <p:nvPicPr>
          <p:cNvPr id="3" name="图片 2" descr="adding_frame_dynamic_rviz"/>
          <p:cNvPicPr>
            <a:picLocks noChangeAspect="1"/>
          </p:cNvPicPr>
          <p:nvPr/>
        </p:nvPicPr>
        <p:blipFill>
          <a:blip r:embed="rId2"/>
          <a:srcRect b="41386"/>
          <a:stretch>
            <a:fillRect/>
          </a:stretch>
        </p:blipFill>
        <p:spPr>
          <a:xfrm>
            <a:off x="1378585" y="1358265"/>
            <a:ext cx="7757160" cy="50679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05205" y="989965"/>
            <a:ext cx="3001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命令：</a:t>
            </a:r>
            <a:r>
              <a:rPr lang="en-US" altLang="zh-CN"/>
              <a:t>rosrun rviz rviz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565640" y="5184775"/>
            <a:ext cx="25406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注：这里的</a:t>
            </a:r>
            <a:r>
              <a:rPr lang="en-US" altLang="zh-CN"/>
              <a:t>carrot1</a:t>
            </a:r>
            <a:r>
              <a:rPr lang="zh-CN" altLang="en-US"/>
              <a:t>一直在运动，就像钟表秒针一样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  <a:p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1882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6.3.3 </a:t>
            </a:r>
            <a:r>
              <a:rPr lang="zh-CN" altLang="en-US" sz="1600">
                <a:solidFill>
                  <a:srgbClr val="446382"/>
                </a:solidFill>
              </a:rPr>
              <a:t>增加一个坐标系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3365" y="1236980"/>
            <a:ext cx="551815" cy="27285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fontAlgn="ctr">
              <a:lnSpc>
                <a:spcPct val="120000"/>
              </a:lnSpc>
            </a:pPr>
            <a:r>
              <a:rPr lang="zh-CN" sz="2000" spc="300">
                <a:solidFill>
                  <a:schemeClr val="tx1"/>
                </a:solidFill>
                <a:uFillTx/>
              </a:rPr>
              <a:t>校验广播结果</a:t>
            </a:r>
            <a:endParaRPr lang="zh-CN" sz="2000" spc="300">
              <a:solidFill>
                <a:schemeClr val="tx1"/>
              </a:solidFill>
              <a:uFillTx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33105" y="5506720"/>
            <a:ext cx="3592195" cy="591820"/>
            <a:chOff x="6931" y="9276"/>
            <a:chExt cx="5657" cy="93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" y="927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  <p:pic>
        <p:nvPicPr>
          <p:cNvPr id="10" name="图片 9" descr="adding_frame_dynamic_chec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410" y="1236980"/>
            <a:ext cx="6895465" cy="462851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TF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5558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solidFill>
                  <a:srgbClr val="446382"/>
                </a:solidFill>
              </a:rPr>
              <a:t>6.3.1 </a:t>
            </a:r>
            <a:r>
              <a:rPr lang="zh-CN" altLang="en-US" sz="1600">
                <a:solidFill>
                  <a:srgbClr val="446382"/>
                </a:solidFill>
              </a:rPr>
              <a:t>创建一个</a:t>
            </a:r>
            <a:r>
              <a:rPr lang="en-US" altLang="zh-CN" sz="1600">
                <a:solidFill>
                  <a:srgbClr val="446382"/>
                </a:solidFill>
              </a:rPr>
              <a:t>tf listener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54905" y="2278380"/>
            <a:ext cx="25107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/>
              <a:t>6.3 TF</a:t>
            </a:r>
            <a:r>
              <a:rPr lang="zh-CN" altLang="en-US" sz="3200"/>
              <a:t>实训</a:t>
            </a:r>
            <a:r>
              <a:rPr lang="en-US" altLang="zh-CN" sz="3200"/>
              <a:t>2</a:t>
            </a: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4785995" y="3289300"/>
            <a:ext cx="2848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6.3.1 </a:t>
            </a:r>
            <a:r>
              <a:rPr lang="zh-CN" altLang="en-US"/>
              <a:t>创建一个</a:t>
            </a:r>
            <a:r>
              <a:rPr lang="en-US" altLang="zh-CN"/>
              <a:t>tf listener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0224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6.3 TF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r>
              <a:rPr lang="en-US" altLang="zh-CN" sz="1600">
                <a:solidFill>
                  <a:srgbClr val="446382"/>
                </a:solidFill>
              </a:rPr>
              <a:t>2 </a:t>
            </a:r>
            <a:r>
              <a:rPr lang="zh-CN" sz="1600">
                <a:solidFill>
                  <a:srgbClr val="446382"/>
                </a:solidFill>
              </a:rPr>
              <a:t>作业题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7880" y="2263775"/>
            <a:ext cx="1007872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8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对新建的</a:t>
            </a:r>
            <a:r>
              <a:rPr lang="en-US" altLang="zh-CN" sz="2000" dirty="0">
                <a:sym typeface="+mn-ea"/>
              </a:rPr>
              <a:t>carrot1,</a:t>
            </a:r>
            <a:r>
              <a:rPr lang="zh-CN" altLang="en-US" sz="2000" dirty="0">
                <a:sym typeface="+mn-ea"/>
              </a:rPr>
              <a:t>创建</a:t>
            </a:r>
            <a:r>
              <a:rPr lang="en-US" altLang="zh-CN" sz="2000" dirty="0">
                <a:sym typeface="+mn-ea"/>
              </a:rPr>
              <a:t>listener,</a:t>
            </a:r>
            <a:r>
              <a:rPr lang="zh-CN" altLang="en-US" sz="2000" dirty="0">
                <a:sym typeface="+mn-ea"/>
              </a:rPr>
              <a:t>使</a:t>
            </a:r>
            <a:r>
              <a:rPr lang="en-US" altLang="zh-CN" sz="2000" dirty="0">
                <a:sym typeface="+mn-ea"/>
              </a:rPr>
              <a:t>turtle2</a:t>
            </a:r>
            <a:r>
              <a:rPr lang="zh-CN" altLang="en-US" sz="2000" dirty="0">
                <a:sym typeface="+mn-ea"/>
              </a:rPr>
              <a:t>可以追着</a:t>
            </a:r>
            <a:r>
              <a:rPr lang="en-US" altLang="zh-CN" sz="2000" dirty="0">
                <a:sym typeface="+mn-ea"/>
              </a:rPr>
              <a:t>carrot1</a:t>
            </a:r>
            <a:r>
              <a:rPr lang="zh-CN" altLang="en-US" sz="2000" dirty="0">
                <a:sym typeface="+mn-ea"/>
              </a:rPr>
              <a:t>，而不是</a:t>
            </a:r>
            <a:r>
              <a:rPr lang="en-US" altLang="zh-CN" sz="2000" dirty="0">
                <a:sym typeface="+mn-ea"/>
              </a:rPr>
              <a:t>turtle1</a:t>
            </a:r>
            <a:r>
              <a:rPr lang="zh-CN" altLang="en-US" sz="2000" dirty="0">
                <a:sym typeface="+mn-ea"/>
              </a:rPr>
              <a:t>。</a:t>
            </a:r>
            <a:endParaRPr lang="en-US" altLang="zh-CN" sz="2000" dirty="0"/>
          </a:p>
          <a:p>
            <a:pPr indent="0">
              <a:buNone/>
            </a:pPr>
            <a:r>
              <a:rPr lang="zh-CN" altLang="en-US" sz="2000" dirty="0">
                <a:sym typeface="+mn-ea"/>
              </a:rPr>
              <a:t>   提示：这个作业是下节实训的内容，可以提前尝试练习。</a:t>
            </a:r>
            <a:endParaRPr lang="en-US" altLang="zh-CN" sz="2000" dirty="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再新建一个坐标系，命名为</a:t>
            </a:r>
            <a:r>
              <a:rPr lang="en-US" altLang="zh-CN" sz="2000" dirty="0">
                <a:sym typeface="+mn-ea"/>
              </a:rPr>
              <a:t>carrot2</a:t>
            </a:r>
            <a:r>
              <a:rPr lang="zh-CN" altLang="en-US" sz="2000" dirty="0">
                <a:sym typeface="+mn-ea"/>
              </a:rPr>
              <a:t>，这个</a:t>
            </a:r>
            <a:r>
              <a:rPr lang="en-US" altLang="zh-CN" sz="2000" dirty="0">
                <a:sym typeface="+mn-ea"/>
              </a:rPr>
              <a:t>carrot2</a:t>
            </a:r>
            <a:r>
              <a:rPr lang="zh-CN" altLang="en-US" sz="2000" dirty="0">
                <a:sym typeface="+mn-ea"/>
              </a:rPr>
              <a:t>会围绕</a:t>
            </a:r>
            <a:r>
              <a:rPr lang="en-US" altLang="zh-CN" sz="2000" dirty="0">
                <a:sym typeface="+mn-ea"/>
              </a:rPr>
              <a:t>turtle2</a:t>
            </a:r>
            <a:r>
              <a:rPr lang="zh-CN" altLang="en-US" sz="2000" dirty="0">
                <a:sym typeface="+mn-ea"/>
              </a:rPr>
              <a:t>做椭圆旋转</a:t>
            </a:r>
            <a:endParaRPr lang="zh-CN" altLang="en-US" sz="2000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0280" y="1377315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作业题</a:t>
            </a:r>
            <a:endParaRPr lang="zh-CN" altLang="en-US" sz="2800"/>
          </a:p>
        </p:txBody>
      </p:sp>
      <p:grpSp>
        <p:nvGrpSpPr>
          <p:cNvPr id="20" name="组合 19"/>
          <p:cNvGrpSpPr/>
          <p:nvPr/>
        </p:nvGrpSpPr>
        <p:grpSpPr>
          <a:xfrm>
            <a:off x="8333105" y="5506720"/>
            <a:ext cx="3592195" cy="591820"/>
            <a:chOff x="6931" y="9276"/>
            <a:chExt cx="5657" cy="932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" y="927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</p:spTree>
    <p:custDataLst>
      <p:tags r:id="rId5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051935" y="2270760"/>
            <a:ext cx="39751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600"/>
              <a:t>谢    谢</a:t>
            </a:r>
            <a:endParaRPr lang="zh-CN" altLang="en-US" sz="96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  <a:p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5558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6.3.1 </a:t>
            </a:r>
            <a:r>
              <a:rPr lang="zh-CN" altLang="en-US" sz="1600">
                <a:solidFill>
                  <a:srgbClr val="446382"/>
                </a:solidFill>
              </a:rPr>
              <a:t>创建一个</a:t>
            </a:r>
            <a:r>
              <a:rPr lang="en-US" altLang="zh-CN" sz="1600">
                <a:solidFill>
                  <a:srgbClr val="446382"/>
                </a:solidFill>
              </a:rPr>
              <a:t>tf listener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2515" y="1254760"/>
            <a:ext cx="5842635" cy="3507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>
                <a:sym typeface="+mn-ea"/>
              </a:rPr>
              <a:t>回顾</a:t>
            </a:r>
            <a:br>
              <a:rPr lang="zh-CN" altLang="en-US" sz="2000">
                <a:sym typeface="+mn-ea"/>
              </a:rPr>
            </a:br>
            <a:endParaRPr lang="zh-CN" altLang="en-US" sz="2000"/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listener</a:t>
            </a:r>
            <a:r>
              <a:rPr lang="zh-CN" altLang="en-US" sz="2000">
                <a:sym typeface="+mn-ea"/>
              </a:rPr>
              <a:t>类函数主要包括三种函数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即：     </a:t>
            </a:r>
            <a:r>
              <a:rPr lang="en-US" altLang="zh-CN" sz="2000">
                <a:sym typeface="+mn-ea"/>
              </a:rPr>
              <a:t>waitForTransform();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	LookupTransform();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	canTransform() 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功能分别是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阻塞直到转换关系可获得；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查询坐标系间的转换关系；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判断两个</a:t>
            </a:r>
            <a:r>
              <a:rPr lang="en-US" altLang="zh-CN" sz="2000">
                <a:sym typeface="+mn-ea"/>
              </a:rPr>
              <a:t>frame</a:t>
            </a:r>
            <a:r>
              <a:rPr lang="zh-CN" altLang="en-US" sz="2000">
                <a:sym typeface="+mn-ea"/>
              </a:rPr>
              <a:t>是否相通。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>
                <a:sym typeface="+mn-ea"/>
              </a:rPr>
              <a:t>格式的回顾会在具体的用法中体现</a:t>
            </a:r>
            <a:endParaRPr lang="zh-CN" altLang="en-US"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33105" y="5516880"/>
            <a:ext cx="3592195" cy="591820"/>
            <a:chOff x="6931" y="9276"/>
            <a:chExt cx="5657" cy="93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" y="927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  <a:p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5558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6.3.1 </a:t>
            </a:r>
            <a:r>
              <a:rPr lang="zh-CN" altLang="en-US" sz="1600">
                <a:solidFill>
                  <a:srgbClr val="446382"/>
                </a:solidFill>
              </a:rPr>
              <a:t>创建一个</a:t>
            </a:r>
            <a:r>
              <a:rPr lang="en-US" altLang="zh-CN" sz="1600">
                <a:solidFill>
                  <a:srgbClr val="446382"/>
                </a:solidFill>
              </a:rPr>
              <a:t>tf listener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3785" y="1193800"/>
            <a:ext cx="632587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2000">
                <a:sym typeface="+mn-ea"/>
              </a:rPr>
              <a:t>NO.1 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在之前相同的路径下创建名为</a:t>
            </a:r>
            <a:r>
              <a:rPr lang="en-US" altLang="zh-CN" sz="2000">
                <a:sym typeface="+mn-ea"/>
              </a:rPr>
              <a:t>tf_listener.py</a:t>
            </a:r>
            <a:r>
              <a:rPr lang="zh-CN" altLang="en-US" sz="2000">
                <a:sym typeface="+mn-ea"/>
              </a:rPr>
              <a:t>的文件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在文件开头引入库函数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import rospy 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import math 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import tf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然后，注册初始化节点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if __name__ == '__main__': 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rospy.init_node('py_tf_turtle')</a:t>
            </a:r>
            <a:endParaRPr lang="zh-CN" altLang="en-US" sz="2000"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33105" y="5516880"/>
            <a:ext cx="3592195" cy="591820"/>
            <a:chOff x="6931" y="9276"/>
            <a:chExt cx="5657" cy="93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" y="927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  <a:p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5558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6.3.1 </a:t>
            </a:r>
            <a:r>
              <a:rPr lang="zh-CN" altLang="en-US" sz="1600">
                <a:solidFill>
                  <a:srgbClr val="446382"/>
                </a:solidFill>
              </a:rPr>
              <a:t>创建一个</a:t>
            </a:r>
            <a:r>
              <a:rPr lang="en-US" altLang="zh-CN" sz="1600">
                <a:solidFill>
                  <a:srgbClr val="446382"/>
                </a:solidFill>
              </a:rPr>
              <a:t>tf listener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5050" y="1191895"/>
            <a:ext cx="1109789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en-US" altLang="zh-CN" sz="2000">
                <a:sym typeface="+mn-ea"/>
              </a:rPr>
              <a:t>NO.2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 marL="0" indent="0" algn="l">
              <a:buNone/>
            </a:pPr>
            <a:endParaRPr lang="en-US" altLang="zh-CN"/>
          </a:p>
          <a:p>
            <a:pPr marL="0" indent="0" algn="l">
              <a:buNone/>
            </a:pPr>
            <a:r>
              <a:rPr lang="zh-CN" altLang="en-US" sz="2000">
                <a:sym typeface="+mn-ea"/>
              </a:rPr>
              <a:t>创建了</a:t>
            </a:r>
            <a:r>
              <a:rPr lang="en-US" altLang="zh-CN" sz="2000">
                <a:sym typeface="+mn-ea"/>
              </a:rPr>
              <a:t>listener</a:t>
            </a:r>
            <a:r>
              <a:rPr lang="zh-CN" altLang="en-US" sz="2000">
                <a:sym typeface="+mn-ea"/>
              </a:rPr>
              <a:t>类的对象并设置频率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>
                <a:sym typeface="+mn-ea"/>
              </a:rPr>
              <a:t>listener = tf.TransformListener() #TransformListener创建后就开始接受tf广播信息，</a:t>
            </a:r>
            <a:endParaRPr lang="zh-CN" altLang="en-US" sz="2000">
              <a:sym typeface="+mn-ea"/>
            </a:endParaRPr>
          </a:p>
          <a:p>
            <a:pPr marL="0" indent="0" algn="l">
              <a:buNone/>
            </a:pPr>
            <a:r>
              <a:rPr lang="zh-CN" altLang="en-US" sz="2000">
                <a:sym typeface="+mn-ea"/>
              </a:rPr>
              <a:t>最多可以缓存10s  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>
                <a:sym typeface="+mn-ea"/>
              </a:rPr>
              <a:t>rate = rospy.Rate(1.0)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>
                <a:sym typeface="+mn-ea"/>
              </a:rPr>
              <a:t>使用</a:t>
            </a:r>
            <a:r>
              <a:rPr lang="en-US" altLang="zh-CN" sz="2000">
                <a:sym typeface="+mn-ea"/>
              </a:rPr>
              <a:t>waitForTransform()</a:t>
            </a:r>
            <a:r>
              <a:rPr lang="zh-CN" altLang="en-US" sz="2000">
                <a:sym typeface="+mn-ea"/>
              </a:rPr>
              <a:t>等待坐标系相通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>
                <a:sym typeface="+mn-ea"/>
              </a:rPr>
              <a:t>#1. 阻塞直到frame相通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>
                <a:sym typeface="+mn-ea"/>
              </a:rPr>
              <a:t>    print '1. 阻塞直到frame相通'  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>
                <a:sym typeface="+mn-ea"/>
              </a:rPr>
              <a:t>    listener.waitForTransform("/base_link", "/link1", rospy.Time(), rospy.Duration(4.0))</a:t>
            </a:r>
            <a:endParaRPr lang="zh-CN" altLang="en-US" sz="2000"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33105" y="5516880"/>
            <a:ext cx="3592195" cy="591820"/>
            <a:chOff x="6931" y="9276"/>
            <a:chExt cx="5657" cy="93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" y="927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  <a:p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5558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6.3.1 </a:t>
            </a:r>
            <a:r>
              <a:rPr lang="zh-CN" altLang="en-US" sz="1600">
                <a:solidFill>
                  <a:srgbClr val="446382"/>
                </a:solidFill>
              </a:rPr>
              <a:t>创建一个</a:t>
            </a:r>
            <a:r>
              <a:rPr lang="en-US" altLang="zh-CN" sz="1600">
                <a:solidFill>
                  <a:srgbClr val="446382"/>
                </a:solidFill>
              </a:rPr>
              <a:t>tf listener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1555" y="1176020"/>
            <a:ext cx="11235690" cy="3476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indent="0" algn="l">
              <a:buNone/>
            </a:pPr>
            <a:r>
              <a:rPr lang="en-US" altLang="zh-CN" sz="2000">
                <a:sym typeface="+mn-ea"/>
              </a:rPr>
              <a:t>NO.3</a:t>
            </a:r>
            <a:endParaRPr lang="en-US" altLang="zh-CN" sz="2000">
              <a:sym typeface="+mn-ea"/>
            </a:endParaRPr>
          </a:p>
          <a:p>
            <a:pPr marL="0" indent="0" algn="l">
              <a:buNone/>
            </a:pPr>
            <a:endParaRPr lang="en-US" altLang="zh-CN" sz="2000"/>
          </a:p>
          <a:p>
            <a:pPr marL="0" indent="0" algn="l">
              <a:buNone/>
            </a:pPr>
            <a:r>
              <a:rPr lang="zh-CN" altLang="en-US" sz="2000">
                <a:sym typeface="+mn-ea"/>
              </a:rPr>
              <a:t>构建循环结构不断地查询两个坐标系变换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>
                <a:sym typeface="+mn-ea"/>
              </a:rPr>
              <a:t>while not rospy.is_shutdown():  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>
                <a:sym typeface="+mn-ea"/>
              </a:rPr>
              <a:t>        try:  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>
                <a:sym typeface="+mn-ea"/>
              </a:rPr>
              <a:t>       #2. 监听对应的tf,返回平移和旋转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>
                <a:sym typeface="+mn-ea"/>
              </a:rPr>
              <a:t>            print '2. 监听对应的tf,返回平移和旋转'  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>
                <a:sym typeface="+mn-ea"/>
              </a:rPr>
              <a:t>            (trans,rot) = listener.lookupTransform('/base_link', '/link1', rospy.Time(0)) </a:t>
            </a:r>
            <a:endParaRPr lang="zh-CN" altLang="en-US" sz="2000">
              <a:sym typeface="+mn-ea"/>
            </a:endParaRPr>
          </a:p>
          <a:p>
            <a:pPr marL="0" indent="0" algn="l"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#rospy.Time(0)不表示0时刻的tf，而是指最近一帧tf 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>
                <a:sym typeface="+mn-ea"/>
              </a:rPr>
              <a:t>        except (tf.LookupException, tf.ConnectivityException, tf.ExtrapolationException):  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>
                <a:sym typeface="+mn-ea"/>
              </a:rPr>
              <a:t>            continue</a:t>
            </a:r>
            <a:endParaRPr lang="zh-CN" altLang="en-US" sz="2000"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33105" y="5516880"/>
            <a:ext cx="3592195" cy="591820"/>
            <a:chOff x="6931" y="9276"/>
            <a:chExt cx="5657" cy="93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" y="927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235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  <a:p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5558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6.3.1 </a:t>
            </a:r>
            <a:r>
              <a:rPr lang="zh-CN" altLang="en-US" sz="1600">
                <a:solidFill>
                  <a:srgbClr val="446382"/>
                </a:solidFill>
              </a:rPr>
              <a:t>创建一个</a:t>
            </a:r>
            <a:r>
              <a:rPr lang="en-US" altLang="zh-CN" sz="1600">
                <a:solidFill>
                  <a:srgbClr val="446382"/>
                </a:solidFill>
              </a:rPr>
              <a:t>tf listener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1885" y="1200785"/>
            <a:ext cx="951293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en-US" altLang="zh-CN" sz="2000">
                <a:sym typeface="+mn-ea"/>
              </a:rPr>
              <a:t>NO.4</a:t>
            </a:r>
            <a:endParaRPr lang="en-US" altLang="zh-CN" sz="2000">
              <a:sym typeface="+mn-ea"/>
            </a:endParaRPr>
          </a:p>
          <a:p>
            <a:pPr marL="0" indent="0" algn="l">
              <a:buNone/>
            </a:pPr>
            <a:endParaRPr lang="en-US" altLang="zh-CN" sz="2000"/>
          </a:p>
          <a:p>
            <a:pPr marL="0" indent="0" algn="l">
              <a:buNone/>
            </a:pPr>
            <a:r>
              <a:rPr lang="zh-CN" altLang="en-US" sz="2000">
                <a:sym typeface="+mn-ea"/>
              </a:rPr>
              <a:t>判断两个</a:t>
            </a:r>
            <a:r>
              <a:rPr lang="en-US" altLang="zh-CN" sz="2000">
                <a:sym typeface="+mn-ea"/>
              </a:rPr>
              <a:t>frame</a:t>
            </a:r>
            <a:r>
              <a:rPr lang="zh-CN" altLang="en-US" sz="2000">
                <a:sym typeface="+mn-ea"/>
              </a:rPr>
              <a:t>是否相通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>
                <a:sym typeface="+mn-ea"/>
              </a:rPr>
              <a:t>#3. 判断两个frame是否相通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>
                <a:sym typeface="+mn-ea"/>
              </a:rPr>
              <a:t>        print '3. 判断两个frame是否相通'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>
                <a:sym typeface="+mn-ea"/>
              </a:rPr>
              <a:t>        if listener.canTransform('/link1', '/base_link', rospy.Time(0)) :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>
                <a:sym typeface="+mn-ea"/>
              </a:rPr>
              <a:t>            print 'true'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>
                <a:sym typeface="+mn-ea"/>
              </a:rPr>
              <a:t>        else :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>
                <a:sym typeface="+mn-ea"/>
              </a:rPr>
              <a:t>            print 'false'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>
                <a:sym typeface="+mn-ea"/>
              </a:rPr>
              <a:t>        rate.sleep() </a:t>
            </a:r>
            <a:endParaRPr lang="zh-CN" altLang="en-US" sz="2000"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33105" y="5516880"/>
            <a:ext cx="3592195" cy="591820"/>
            <a:chOff x="6931" y="9276"/>
            <a:chExt cx="5657" cy="93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" y="927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</p:grp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4235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  <a:p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31756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6.3.2 </a:t>
            </a:r>
            <a:r>
              <a:rPr lang="zh-CN" altLang="en-US" sz="1600">
                <a:solidFill>
                  <a:srgbClr val="446382"/>
                </a:solidFill>
              </a:rPr>
              <a:t>创建</a:t>
            </a:r>
            <a:r>
              <a:rPr lang="en-US" altLang="zh-CN" sz="1600">
                <a:solidFill>
                  <a:srgbClr val="446382"/>
                </a:solidFill>
              </a:rPr>
              <a:t>DEMO</a:t>
            </a:r>
            <a:r>
              <a:rPr lang="zh-CN" altLang="en-US" sz="1600">
                <a:solidFill>
                  <a:srgbClr val="446382"/>
                </a:solidFill>
              </a:rPr>
              <a:t>中的</a:t>
            </a:r>
            <a:r>
              <a:rPr lang="en-US" altLang="zh-CN" sz="1600">
                <a:solidFill>
                  <a:srgbClr val="446382"/>
                </a:solidFill>
              </a:rPr>
              <a:t>tf listener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54905" y="2278380"/>
            <a:ext cx="25107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>
                <a:sym typeface="+mn-ea"/>
              </a:rPr>
              <a:t>6.3 TF</a:t>
            </a:r>
            <a:r>
              <a:rPr lang="zh-CN" altLang="en-US" sz="3200">
                <a:sym typeface="+mn-ea"/>
              </a:rPr>
              <a:t>实训</a:t>
            </a:r>
            <a:r>
              <a:rPr lang="en-US" altLang="zh-CN" sz="3200">
                <a:sym typeface="+mn-ea"/>
              </a:rPr>
              <a:t>2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4433570" y="3100070"/>
            <a:ext cx="3545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6.3.2 </a:t>
            </a:r>
            <a:r>
              <a:rPr lang="zh-CN" altLang="en-US"/>
              <a:t>创建</a:t>
            </a:r>
            <a:r>
              <a:rPr lang="en-US" altLang="zh-CN"/>
              <a:t>DEMO</a:t>
            </a:r>
            <a:r>
              <a:rPr lang="zh-CN" altLang="en-US"/>
              <a:t>中的</a:t>
            </a:r>
            <a:r>
              <a:rPr lang="en-US" altLang="zh-CN"/>
              <a:t>tf listener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5525</Words>
  <Application>WPS 演示</Application>
  <PresentationFormat>宽屏</PresentationFormat>
  <Paragraphs>500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Calibri</vt:lpstr>
      <vt:lpstr>Tibetan Machine Uni</vt:lpstr>
      <vt:lpstr>Monospace</vt:lpstr>
      <vt:lpstr>DejaVu Sans</vt:lpstr>
      <vt:lpstr>宋体</vt:lpstr>
      <vt:lpstr>Abyssinica SIL</vt:lpstr>
      <vt:lpstr>AR PL UKai CN</vt:lpstr>
      <vt:lpstr>Arial Unicode MS</vt:lpstr>
      <vt:lpstr>等线</vt:lpstr>
      <vt:lpstr>微软雅黑</vt:lpstr>
      <vt:lpstr>OpenSymbol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cwj</cp:lastModifiedBy>
  <cp:revision>437</cp:revision>
  <dcterms:created xsi:type="dcterms:W3CDTF">2018-07-30T05:30:01Z</dcterms:created>
  <dcterms:modified xsi:type="dcterms:W3CDTF">2018-07-30T05:30:01Z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