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63" r:id="rId5"/>
    <p:sldId id="257" r:id="rId6"/>
    <p:sldId id="287" r:id="rId7"/>
    <p:sldId id="26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77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08"/>
    <a:srgbClr val="73ABC4"/>
    <a:srgbClr val="4C93B3"/>
    <a:srgbClr val="C3DBE7"/>
    <a:srgbClr val="AFCFDC"/>
    <a:srgbClr val="446382"/>
    <a:srgbClr val="354E65"/>
    <a:srgbClr val="11494A"/>
    <a:srgbClr val="547E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24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26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27.pn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57060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4590" y="4502785"/>
            <a:ext cx="789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----创建可视化机器人模型</a:t>
            </a:r>
            <a:endParaRPr lang="en-US" altLang="zh-CN" sz="32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主讲教师：徐健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63" name="图片 63" descr="yay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2099310"/>
            <a:ext cx="5819775" cy="25469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091565" y="1196975"/>
            <a:ext cx="70834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第四步操作：理解圆柱体代码，圆柱体的代码注解</a:t>
            </a:r>
            <a:endParaRPr lang="zh-CN" altLang="en-US" sz="200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56170" y="2136775"/>
            <a:ext cx="3803650" cy="25844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 algn="l"/>
            <a:r>
              <a:rPr lang="zh-CN">
                <a:cs typeface="宋体" panose="02010600030101010101" pitchFamily="2" charset="-122"/>
              </a:rPr>
              <a:t>程序相关讲解：</a:t>
            </a:r>
            <a:endParaRPr lang="zh-CN">
              <a:cs typeface="宋体" panose="02010600030101010101" pitchFamily="2" charset="-122"/>
            </a:endParaRPr>
          </a:p>
          <a:p>
            <a:pPr marL="0" indent="0" algn="l"/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创建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R2D2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的主躯干就是一个圆柱体，我们假设主躯干的半径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0.2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米，长度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米，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里面把每个可视化子模块称为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link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，子模块与子模块之间通过关节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joint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连接，作为机器人最基础的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link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统一称为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base_link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。在官方的所有代码里面到处可以看到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base_link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，所以最好也延续该名称，其他的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link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都要依附到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base_link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上。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65" name="图片 65" descr="cc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891030"/>
            <a:ext cx="6029960" cy="19786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060450" y="1216025"/>
            <a:ext cx="70834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第五步操作：拷贝</a:t>
            </a:r>
            <a:r>
              <a:rPr lang="en-US" altLang="zh-CN" sz="200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URDF</a:t>
            </a:r>
            <a:r>
              <a:rPr lang="zh-CN" altLang="en-US" sz="200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文件夹下面的文件</a:t>
            </a:r>
            <a:endParaRPr lang="zh-CN" altLang="en-US" sz="200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0" name="图片 50" descr="xuji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4102735"/>
            <a:ext cx="6030595" cy="1730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83500" y="4102735"/>
            <a:ext cx="318135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相关程序讲解：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、查看</a:t>
            </a:r>
            <a:r>
              <a:rPr lang="en-US" altLang="zh-CN" sz="1600"/>
              <a:t>display.launch</a:t>
            </a:r>
            <a:r>
              <a:rPr lang="zh-CN" altLang="en-US" sz="1600"/>
              <a:t>文件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、我们把urdf_tutorial下的urdf文件拷贝到我们之前创建的包里面。我们使用了</a:t>
            </a:r>
            <a:r>
              <a:rPr lang="en-US" altLang="zh-CN" sz="1600"/>
              <a:t>linux</a:t>
            </a:r>
            <a:r>
              <a:rPr lang="zh-CN" altLang="en-US" sz="1600"/>
              <a:t>命令行里的拷贝函数。</a:t>
            </a:r>
            <a:endParaRPr lang="zh-CN" altLang="en-US" sz="1600"/>
          </a:p>
          <a:p>
            <a:endParaRPr lang="zh-CN" altLang="en-US" sz="1600"/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9485" y="1107440"/>
            <a:ext cx="4866640" cy="476948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indent="0" algn="l"/>
            <a:r>
              <a:rPr lang="en-US" sz="1600" b="0">
                <a:latin typeface="宋体" panose="02010600030101010101" pitchFamily="2" charset="-122"/>
                <a:cs typeface="宋体" panose="02010600030101010101" pitchFamily="2" charset="-122"/>
              </a:rPr>
              <a:t>&lt;launch&gt;&lt;arg name="model" default="$(find </a:t>
            </a:r>
            <a:r>
              <a:rPr lang="en-US" sz="1600" b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r2d2.urdf</a:t>
            </a:r>
            <a:r>
              <a:rPr lang="en-US" sz="1600" b="0">
                <a:latin typeface="宋体" panose="02010600030101010101" pitchFamily="2" charset="-122"/>
                <a:cs typeface="宋体" panose="02010600030101010101" pitchFamily="2" charset="-122"/>
              </a:rPr>
              <a:t>)/urdf/</a:t>
            </a:r>
            <a:r>
              <a:rPr lang="en-US" sz="1600" b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r2d2.urdf</a:t>
            </a:r>
            <a:r>
              <a:rPr lang="en-US" sz="1600" b="0">
                <a:latin typeface="宋体" panose="02010600030101010101" pitchFamily="2" charset="-122"/>
                <a:cs typeface="宋体" panose="02010600030101010101" pitchFamily="2" charset="-122"/>
              </a:rPr>
              <a:t>"/&gt;&lt;arg name="gui" default="true" /&gt;&lt;arg name="rvizconfig" default="$(find </a:t>
            </a:r>
            <a:r>
              <a:rPr lang="en-US" sz="1600" b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r2d2.urdf</a:t>
            </a:r>
            <a:r>
              <a:rPr lang="en-US" sz="1600" b="0">
                <a:latin typeface="宋体" panose="02010600030101010101" pitchFamily="2" charset="-122"/>
                <a:cs typeface="宋体" panose="02010600030101010101" pitchFamily="2" charset="-122"/>
              </a:rPr>
              <a:t>)/rviz/urdf.rviz" /&gt;&lt;param name="robot_description" textfiles="$(arg model)" /&gt;&lt;param name="use_gui" value="$(arg gui)"/&gt;&lt;node name="joint_state_publisher" pkg="joint_state_publisher" type="joint_state_publisher" /&gt;&lt;node name="robot_state_publisher" pkg="robot_state_publisher" type="state_publisher" /&gt;&lt;node name="rviz" pkg="rviz" type="rviz" args="-d $(arg rvizconfig)" required="true" /&gt; &lt;/launch&gt;</a:t>
            </a:r>
            <a:endParaRPr lang="en-US" altLang="en-US" sz="1600" b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60135" y="568008"/>
            <a:ext cx="5080000" cy="550799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>
            <a:spAutoFit/>
          </a:bodyPr>
          <a:p>
            <a:pPr marL="0" indent="0" algn="l"/>
            <a:r>
              <a:rPr lang="zh-CN" sz="1600" b="1">
                <a:cs typeface="宋体" panose="02010600030101010101" pitchFamily="2" charset="-122"/>
              </a:rPr>
              <a:t>相关程序讲解：</a:t>
            </a:r>
            <a:endParaRPr lang="zh-CN" sz="1400" b="0">
              <a:cs typeface="宋体" panose="02010600030101010101" pitchFamily="2" charset="-122"/>
            </a:endParaRPr>
          </a:p>
          <a:p>
            <a:pPr marL="0" indent="0" algn="l"/>
            <a:r>
              <a:rPr lang="zh-CN" sz="1400" b="0">
                <a:cs typeface="宋体" panose="02010600030101010101" pitchFamily="2" charset="-122"/>
              </a:rPr>
              <a:t>第</a:t>
            </a:r>
            <a:r>
              <a:rPr lang="en-US" sz="1400" b="0">
                <a:latin typeface="Times New Roman" panose="02020603050405020304" pitchFamily="18" charset="0"/>
              </a:rPr>
              <a:t>1</a:t>
            </a:r>
            <a:r>
              <a:rPr lang="zh-CN" sz="1400" b="0">
                <a:cs typeface="宋体" panose="02010600030101010101" pitchFamily="2" charset="-122"/>
              </a:rPr>
              <a:t>行：宣告</a:t>
            </a:r>
            <a:r>
              <a:rPr lang="en-US" sz="1400" b="0">
                <a:latin typeface="Times New Roman" panose="02020603050405020304" pitchFamily="18" charset="0"/>
              </a:rPr>
              <a:t>launch</a:t>
            </a:r>
            <a:r>
              <a:rPr lang="zh-CN" sz="1400" b="0">
                <a:cs typeface="宋体" panose="02010600030101010101" pitchFamily="2" charset="-122"/>
              </a:rPr>
              <a:t>档，格式如：</a:t>
            </a:r>
            <a:r>
              <a:rPr lang="en-US" sz="1400" b="0">
                <a:latin typeface="Times New Roman" panose="02020603050405020304" pitchFamily="18" charset="0"/>
              </a:rPr>
              <a:t>&lt;launch&gt; … &lt;/launch&gt;</a:t>
            </a:r>
            <a:r>
              <a:rPr lang="zh-CN" sz="1400" b="0">
                <a:cs typeface="宋体" panose="02010600030101010101" pitchFamily="2" charset="-122"/>
              </a:rPr>
              <a:t>第</a:t>
            </a:r>
            <a:r>
              <a:rPr lang="en-US" sz="1400" b="0">
                <a:latin typeface="Times New Roman" panose="02020603050405020304" pitchFamily="18" charset="0"/>
              </a:rPr>
              <a:t>2</a:t>
            </a:r>
            <a:r>
              <a:rPr lang="zh-CN" sz="1400" b="0">
                <a:cs typeface="宋体" panose="02010600030101010101" pitchFamily="2" charset="-122"/>
              </a:rPr>
              <a:t>行：引数的语法会像这样：</a:t>
            </a:r>
            <a:r>
              <a:rPr lang="en-US" sz="1400" b="0">
                <a:latin typeface="Times New Roman" panose="02020603050405020304" pitchFamily="18" charset="0"/>
              </a:rPr>
              <a:t>&lt;arg name="…" value="…"&gt;</a:t>
            </a:r>
            <a:r>
              <a:rPr lang="zh-CN" sz="1400" b="0">
                <a:cs typeface="宋体" panose="02010600030101010101" pitchFamily="2" charset="-122"/>
              </a:rPr>
              <a:t>其中</a:t>
            </a:r>
            <a:r>
              <a:rPr lang="en-US" sz="1400" b="0">
                <a:latin typeface="Times New Roman" panose="02020603050405020304" pitchFamily="18" charset="0"/>
              </a:rPr>
              <a:t>name</a:t>
            </a:r>
            <a:r>
              <a:rPr lang="zh-CN" sz="1400" b="0">
                <a:cs typeface="宋体" panose="02010600030101010101" pitchFamily="2" charset="-122"/>
              </a:rPr>
              <a:t>是参数的名称。</a:t>
            </a:r>
            <a:r>
              <a:rPr lang="en-US" sz="1400" b="0">
                <a:latin typeface="Times New Roman" panose="02020603050405020304" pitchFamily="18" charset="0"/>
              </a:rPr>
              <a:t>Value </a:t>
            </a:r>
            <a:r>
              <a:rPr lang="zh-CN" sz="1400" b="0">
                <a:cs typeface="宋体" panose="02010600030101010101" pitchFamily="2" charset="-122"/>
              </a:rPr>
              <a:t>是参数的值。有时候也用</a:t>
            </a:r>
            <a:r>
              <a:rPr lang="en-US" sz="1400" b="0">
                <a:latin typeface="Times New Roman" panose="02020603050405020304" pitchFamily="18" charset="0"/>
              </a:rPr>
              <a:t>default=”…”</a:t>
            </a:r>
            <a:r>
              <a:rPr lang="zh-CN" sz="1400" b="0">
                <a:cs typeface="宋体" panose="02010600030101010101" pitchFamily="2" charset="-122"/>
              </a:rPr>
              <a:t>来设定预设值。用</a:t>
            </a:r>
            <a:r>
              <a:rPr lang="en-US" sz="1400" b="0">
                <a:latin typeface="Times New Roman" panose="02020603050405020304" pitchFamily="18" charset="0"/>
              </a:rPr>
              <a:t>$(find  &lt;pkg&gt;)</a:t>
            </a:r>
            <a:r>
              <a:rPr lang="zh-CN" sz="1400" b="0">
                <a:cs typeface="宋体" panose="02010600030101010101" pitchFamily="2" charset="-122"/>
              </a:rPr>
              <a:t>这种语法来直接找包裹下的路径，所以不管这个包裹的路径被更改，程式照样能找得到目标。第</a:t>
            </a:r>
            <a:r>
              <a:rPr lang="en-US" sz="1400" b="0">
                <a:latin typeface="Times New Roman" panose="02020603050405020304" pitchFamily="18" charset="0"/>
              </a:rPr>
              <a:t>5-6</a:t>
            </a:r>
            <a:r>
              <a:rPr lang="zh-CN" sz="1400" b="0">
                <a:cs typeface="宋体" panose="02010600030101010101" pitchFamily="2" charset="-122"/>
              </a:rPr>
              <a:t>行：</a:t>
            </a:r>
            <a:r>
              <a:rPr lang="en-US" sz="1400" b="0">
                <a:latin typeface="Times New Roman" panose="02020603050405020304" pitchFamily="18" charset="0"/>
              </a:rPr>
              <a:t>&lt;param&gt;</a:t>
            </a:r>
            <a:r>
              <a:rPr lang="zh-CN" sz="1400" b="0">
                <a:cs typeface="宋体" panose="02010600030101010101" pitchFamily="2" charset="-122"/>
              </a:rPr>
              <a:t>，用来定义一个设置在</a:t>
            </a:r>
            <a:r>
              <a:rPr lang="en-US" sz="1400" b="0">
                <a:latin typeface="Times New Roman" panose="02020603050405020304" pitchFamily="18" charset="0"/>
              </a:rPr>
              <a:t>parameter server</a:t>
            </a:r>
            <a:r>
              <a:rPr lang="zh-CN" sz="1400" b="0">
                <a:cs typeface="宋体" panose="02010600030101010101" pitchFamily="2" charset="-122"/>
              </a:rPr>
              <a:t>的参数，可以添加到中。参数用法如下：</a:t>
            </a:r>
            <a:r>
              <a:rPr lang="en-US" sz="1400" b="0">
                <a:latin typeface="Times New Roman" panose="02020603050405020304" pitchFamily="18" charset="0"/>
              </a:rPr>
              <a:t>Name=”namespace/name”</a:t>
            </a:r>
            <a:r>
              <a:rPr lang="zh-CN" sz="1400" b="0">
                <a:cs typeface="宋体" panose="02010600030101010101" pitchFamily="2" charset="-122"/>
              </a:rPr>
              <a:t>参数名字。</a:t>
            </a:r>
            <a:r>
              <a:rPr lang="en-US" sz="1400" b="0">
                <a:latin typeface="Times New Roman" panose="02020603050405020304" pitchFamily="18" charset="0"/>
              </a:rPr>
              <a:t>Value=”value”</a:t>
            </a:r>
            <a:r>
              <a:rPr lang="zh-CN" sz="1400" b="0">
                <a:cs typeface="宋体" panose="02010600030101010101" pitchFamily="2" charset="-122"/>
              </a:rPr>
              <a:t>（可选）定义参数的值，如果省略这个参数，则应该指定一个文件（</a:t>
            </a:r>
            <a:r>
              <a:rPr lang="en-US" sz="1400" b="0">
                <a:latin typeface="Times New Roman" panose="02020603050405020304" pitchFamily="18" charset="0"/>
              </a:rPr>
              <a:t>binfile/textfile</a:t>
            </a:r>
            <a:r>
              <a:rPr lang="zh-CN" sz="1400" b="0">
                <a:cs typeface="宋体" panose="02010600030101010101" pitchFamily="2" charset="-122"/>
              </a:rPr>
              <a:t>）或命令：</a:t>
            </a:r>
            <a:r>
              <a:rPr lang="en-US" sz="1400" b="0">
                <a:latin typeface="Times New Roman" panose="02020603050405020304" pitchFamily="18" charset="0"/>
              </a:rPr>
              <a:t>command=” (find pkg-name)/exe’ $(find pkg-name)/arg.txt’” </a:t>
            </a:r>
            <a:r>
              <a:rPr lang="zh-CN" sz="1400" b="0">
                <a:cs typeface="宋体" panose="02010600030101010101" pitchFamily="2" charset="-122"/>
              </a:rPr>
              <a:t>，其中，</a:t>
            </a:r>
            <a:r>
              <a:rPr lang="en-US" sz="1400" b="0">
                <a:latin typeface="Times New Roman" panose="02020603050405020304" pitchFamily="18" charset="0"/>
              </a:rPr>
              <a:t>exe</a:t>
            </a:r>
            <a:r>
              <a:rPr lang="zh-CN" sz="1400" b="0">
                <a:cs typeface="宋体" panose="02010600030101010101" pitchFamily="2" charset="-122"/>
              </a:rPr>
              <a:t>是可执行文件，</a:t>
            </a:r>
            <a:r>
              <a:rPr lang="en-US" sz="1400" b="0">
                <a:latin typeface="Times New Roman" panose="02020603050405020304" pitchFamily="18" charset="0"/>
              </a:rPr>
              <a:t>arg.txt</a:t>
            </a:r>
            <a:r>
              <a:rPr lang="zh-CN" sz="1400" b="0">
                <a:cs typeface="宋体" panose="02010600030101010101" pitchFamily="2" charset="-122"/>
              </a:rPr>
              <a:t>参数文件。第</a:t>
            </a:r>
            <a:r>
              <a:rPr lang="en-US" sz="1400" b="0">
                <a:latin typeface="Times New Roman" panose="02020603050405020304" pitchFamily="18" charset="0"/>
              </a:rPr>
              <a:t>7-8</a:t>
            </a:r>
            <a:r>
              <a:rPr lang="zh-CN" sz="1400" b="0">
                <a:cs typeface="宋体" panose="02010600030101010101" pitchFamily="2" charset="-122"/>
              </a:rPr>
              <a:t>行：呼叫节点：</a:t>
            </a:r>
            <a:r>
              <a:rPr lang="en-US" sz="1400" b="0">
                <a:latin typeface="Times New Roman" panose="02020603050405020304" pitchFamily="18" charset="0"/>
              </a:rPr>
              <a:t>&lt;node pkg="…" type="…" name="…" respawn=true ns="…" args=”….”/&gt;   pkg</a:t>
            </a:r>
            <a:r>
              <a:rPr lang="zh-CN" sz="1400" b="0">
                <a:cs typeface="宋体" panose="02010600030101010101" pitchFamily="2" charset="-122"/>
              </a:rPr>
              <a:t>：表示该节点所在的包。</a:t>
            </a:r>
            <a:r>
              <a:rPr lang="en-US" sz="1400" b="0">
                <a:latin typeface="Times New Roman" panose="02020603050405020304" pitchFamily="18" charset="0"/>
              </a:rPr>
              <a:t>type</a:t>
            </a:r>
            <a:r>
              <a:rPr lang="zh-CN" sz="1400" b="0">
                <a:cs typeface="宋体" panose="02010600030101010101" pitchFamily="2" charset="-122"/>
              </a:rPr>
              <a:t>：表示这个节点实际的名称，也就是开发的时候取的名字。</a:t>
            </a:r>
            <a:r>
              <a:rPr lang="en-US" sz="1400" b="0">
                <a:latin typeface="Times New Roman" panose="02020603050405020304" pitchFamily="18" charset="0"/>
              </a:rPr>
              <a:t>name</a:t>
            </a:r>
            <a:r>
              <a:rPr lang="zh-CN" sz="1400" b="0">
                <a:cs typeface="宋体" panose="02010600030101010101" pitchFamily="2" charset="-122"/>
              </a:rPr>
              <a:t>：虽然也是指该节点的名称，不过你可以再另外帮这个节点取名字，那么该节点便会把原名给覆盖掉，以这个名称表示。</a:t>
            </a:r>
            <a:r>
              <a:rPr lang="en-US" sz="1400" b="0">
                <a:latin typeface="Times New Roman" panose="02020603050405020304" pitchFamily="18" charset="0"/>
              </a:rPr>
              <a:t>respawn/required</a:t>
            </a:r>
            <a:r>
              <a:rPr lang="zh-CN" sz="1400" b="0">
                <a:cs typeface="宋体" panose="02010600030101010101" pitchFamily="2" charset="-122"/>
              </a:rPr>
              <a:t>：是当该节点由于不明原因停止执行的时候，会自动重新启动。而</a:t>
            </a:r>
            <a:r>
              <a:rPr lang="en-US" sz="1400" b="0">
                <a:latin typeface="Times New Roman" panose="02020603050405020304" pitchFamily="18" charset="0"/>
              </a:rPr>
              <a:t>required</a:t>
            </a:r>
            <a:r>
              <a:rPr lang="zh-CN" sz="1400" b="0">
                <a:cs typeface="宋体" panose="02010600030101010101" pitchFamily="2" charset="-122"/>
              </a:rPr>
              <a:t>比较霸道一点，当该节点停止执行的时候，会让整个</a:t>
            </a:r>
            <a:r>
              <a:rPr lang="en-US" sz="1400" b="0">
                <a:latin typeface="Times New Roman" panose="02020603050405020304" pitchFamily="18" charset="0"/>
              </a:rPr>
              <a:t>launch </a:t>
            </a:r>
            <a:r>
              <a:rPr lang="zh-CN" sz="1400" b="0">
                <a:cs typeface="宋体" panose="02010600030101010101" pitchFamily="2" charset="-122"/>
              </a:rPr>
              <a:t>文档都停止执行、关闭。</a:t>
            </a:r>
            <a:endParaRPr lang="zh-CN" altLang="en-US" sz="1400" b="0"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6960" y="1204595"/>
            <a:ext cx="70834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第六步操作：在</a:t>
            </a:r>
            <a:r>
              <a:rPr lang="en-US" altLang="zh-CN" sz="200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zh-CN" altLang="en-US" sz="200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中可视化</a:t>
            </a:r>
            <a:endParaRPr lang="zh-CN" altLang="en-US" sz="200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6510" y="1603375"/>
            <a:ext cx="9446895" cy="1783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endParaRPr lang="zh-CN" sz="2000" b="0">
              <a:cs typeface="宋体" panose="02010600030101010101" pitchFamily="2" charset="-122"/>
            </a:endParaRPr>
          </a:p>
          <a:p>
            <a:pPr marL="0" indent="0" algn="l"/>
            <a:r>
              <a:rPr lang="zh-CN" b="0">
                <a:cs typeface="宋体" panose="02010600030101010101" pitchFamily="2" charset="-122"/>
              </a:rPr>
              <a:t>       要想用修改后的launch文件，首先需要切换到catkin_ws工作空间下，catkin_make编译完成后，       devel/setup.bash后，在launch文件中的$（find r2d2_urdf）才能找到r2d2_urdf目录，最后通过roslaunch加载该display.launch文件即可</a:t>
            </a:r>
            <a:endParaRPr lang="zh-CN" b="0">
              <a:cs typeface="宋体" panose="02010600030101010101" pitchFamily="2" charset="-122"/>
            </a:endParaRPr>
          </a:p>
          <a:p>
            <a:pPr marL="0" indent="0" algn="l"/>
            <a:endParaRPr lang="zh-CN" altLang="en-US" b="0"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" name="图片 6" descr="y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28470"/>
            <a:ext cx="7827010" cy="4199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8735" y="11169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圆柱体可视化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53" name="图片 53" descr="a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15" y="1276985"/>
            <a:ext cx="8142605" cy="4578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61" name="图片 61" descr="zuobaiox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55" y="1209675"/>
            <a:ext cx="4305300" cy="4166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838200" y="893445"/>
            <a:ext cx="10515600" cy="713740"/>
          </a:xfrm>
        </p:spPr>
        <p:txBody>
          <a:bodyPr vert="horz" wrap="square" lIns="288000" tIns="45720" rIns="288000" bIns="45720" numCol="1" anchor="ctr" anchorCtr="0" compatLnSpc="1"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子任务２（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分钟）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509395" y="1541145"/>
            <a:ext cx="9013825" cy="4608195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0" indent="0">
              <a:buNone/>
            </a:pPr>
            <a:r>
              <a:rPr lang="en-US" altLang="zh-CN" sz="1800" dirty="0">
                <a:sym typeface="+mn-ea"/>
              </a:rPr>
              <a:t>  </a:t>
            </a:r>
            <a:r>
              <a:rPr lang="zh-CN" altLang="en-US" sz="1800" dirty="0">
                <a:sym typeface="+mn-ea"/>
              </a:rPr>
              <a:t>创建机器人整个模型</a:t>
            </a:r>
            <a:endParaRPr lang="zh-CN" altLang="en-US" sz="1800" dirty="0"/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F85208"/>
                </a:solidFill>
                <a:sym typeface="+mn-ea"/>
              </a:rPr>
              <a:t>   </a:t>
            </a:r>
            <a:r>
              <a:rPr lang="zh-CN" altLang="en-US" sz="18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背景描述：</a:t>
            </a:r>
            <a:endParaRPr lang="en-US" altLang="zh-CN" sz="18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dirty="0">
                <a:ea typeface="黑体" panose="02010609060101010101" pitchFamily="49" charset="-122"/>
                <a:sym typeface="+mn-ea"/>
              </a:rPr>
              <a:t>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在本次实训中，我们将要创建一个看起来像星球大战里的R2D2的机器人可视化模型。我们在上一个子任务中，已经能够完成简单的模型创建。事实上，很多模型都可以看做一系列简单的模型的空间组合，但是如何把这些简单的模型连接起来，如何确定模型的颜色等参数，都是我们需要在设计的过程中考虑的，本次实训的重点在于如何正确的创建出可视化的机器人模型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/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/>
            <a:endParaRPr lang="zh-CN" altLang="en-US" sz="1800" b="0" dirty="0">
              <a:solidFill>
                <a:srgbClr val="A50021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rgbClr val="F85208"/>
                </a:solidFill>
                <a:sym typeface="+mn-ea"/>
              </a:rPr>
              <a:t>    知</a:t>
            </a:r>
            <a:r>
              <a:rPr lang="zh-CN" altLang="en-US" sz="18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识点</a:t>
            </a:r>
            <a:endParaRPr lang="zh-CN" altLang="en-US" sz="18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URDF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文件的理解以及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launch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文件的理解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endParaRPr lang="en-US" altLang="zh-CN" b="0" dirty="0"/>
          </a:p>
          <a:p>
            <a:pPr lvl="2"/>
            <a:endParaRPr lang="en-US" altLang="zh-CN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1242060" y="3303270"/>
            <a:ext cx="2670175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2" algn="l"/>
            <a:r>
              <a:rPr lang="zh-CN" altLang="en-US" dirty="0">
                <a:solidFill>
                  <a:srgbClr val="F85208"/>
                </a:solidFill>
                <a:sym typeface="+mn-ea"/>
              </a:rPr>
              <a:t>要求：</a:t>
            </a:r>
            <a:endParaRPr lang="zh-CN" altLang="en-US" dirty="0">
              <a:solidFill>
                <a:srgbClr val="F85208"/>
              </a:solidFill>
              <a:sym typeface="+mn-ea"/>
            </a:endParaRPr>
          </a:p>
          <a:p>
            <a:pPr lvl="2" algn="l"/>
            <a:r>
              <a:rPr lang="zh-CN" altLang="en-US" dirty="0">
                <a:sym typeface="+mn-ea"/>
              </a:rPr>
              <a:t>  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使用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URDF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67" name="图片 67" descr="7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5" y="1776730"/>
            <a:ext cx="5329555" cy="4387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2995" y="1129665"/>
            <a:ext cx="8077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详细代码在&lt;源码&gt;文件夹下的urdf文件夹下的02-multipleshapes.urdf中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68" name="图片 68" descr="9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15" y="1995170"/>
            <a:ext cx="5191125" cy="39725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25525" y="1020445"/>
            <a:ext cx="943800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</a:t>
            </a:r>
            <a:r>
              <a:rPr lang="zh-CN" altLang="en-US"/>
              <a:t>URDF其实是只有一个root link的树状结构，这就意味着right_leg的位姿，其实是依赖于父辈base_link的姿态的。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74065" y="121920"/>
            <a:ext cx="1425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ROS</a:t>
            </a:r>
            <a:r>
              <a:rPr lang="zh-CN" altLang="en-US" sz="1600">
                <a:solidFill>
                  <a:srgbClr val="446382"/>
                </a:solidFill>
              </a:rPr>
              <a:t>入门教程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3175" y="450215"/>
            <a:ext cx="180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创建可视化机器人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969770" y="1335405"/>
            <a:ext cx="8253095" cy="2640330"/>
          </a:xfrm>
        </p:spPr>
        <p:txBody>
          <a:bodyPr vert="horz" wrap="square" lIns="288000" tIns="45720" rIns="288000" bIns="45720" anchor="b">
            <a:normAutofit/>
          </a:bodyPr>
          <a:p>
            <a:pPr algn="ctr" fontAlgn="auto">
              <a:lnSpc>
                <a:spcPct val="100000"/>
              </a:lnSpc>
            </a:pPr>
            <a:r>
              <a:rPr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第六章 实训</a:t>
            </a:r>
            <a:r>
              <a:rPr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 使用URDF创建一个</a:t>
            </a:r>
            <a:br>
              <a:rPr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800" kern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可视化机器人模型</a:t>
            </a:r>
            <a:endParaRPr lang="en-US" altLang="zh-CN" sz="2800" kern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24" name="TextBox 3"/>
          <p:cNvSpPr txBox="1"/>
          <p:nvPr/>
        </p:nvSpPr>
        <p:spPr>
          <a:xfrm>
            <a:off x="3424555" y="2152968"/>
            <a:ext cx="184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 kern="120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 kern="1200">
                <a:solidFill>
                  <a:srgbClr val="A50021"/>
                </a:solidFill>
                <a:latin typeface="+mn-lt"/>
                <a:ea typeface="楷体_GB2312" pitchFamily="1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 kern="1200">
                <a:solidFill>
                  <a:srgbClr val="292929"/>
                </a:solidFill>
                <a:latin typeface="+mn-lt"/>
                <a:ea typeface="楷体_GB2312" pitchFamily="1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 kern="1200">
                <a:solidFill>
                  <a:srgbClr val="FF3300"/>
                </a:solidFill>
                <a:latin typeface="+mn-lt"/>
                <a:ea typeface="楷体_GB2312" pitchFamily="1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en-US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69" name="图片 69" descr="0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217930"/>
            <a:ext cx="8298180" cy="4665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70" name="图片 70" descr="xuxiaoj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5" y="1109345"/>
            <a:ext cx="7893685" cy="4833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71" name="图片 71" descr="66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1581150"/>
            <a:ext cx="4481830" cy="4333875"/>
          </a:xfrm>
          <a:prstGeom prst="rect">
            <a:avLst/>
          </a:prstGeom>
        </p:spPr>
      </p:pic>
      <p:pic>
        <p:nvPicPr>
          <p:cNvPr id="2" name="图片 1" descr="aa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40" y="1581150"/>
            <a:ext cx="4251960" cy="4417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72" name="图片 72" descr="hah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1384935"/>
            <a:ext cx="9223375" cy="4394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73" name="图片 73" descr="oo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1156335"/>
            <a:ext cx="9096375" cy="4545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74" name="图片 74" descr="zhuji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55" y="787400"/>
            <a:ext cx="4479290" cy="5463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75" name="图片 75" descr="xucha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5" y="1210310"/>
            <a:ext cx="8268970" cy="4649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77" name="图片 77" descr="ii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55" y="1982470"/>
            <a:ext cx="5553710" cy="32556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21715" y="1022985"/>
            <a:ext cx="9763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具体的代码内容：打开&lt;源码&gt;文件夹下的&lt;urdf&gt;文件夹下的05-visual.urdf 查看</a:t>
            </a:r>
            <a:endParaRPr lang="zh-CN" altLang="en-US" sz="2000"/>
          </a:p>
        </p:txBody>
      </p:sp>
      <p:sp>
        <p:nvSpPr>
          <p:cNvPr id="100" name="文本框 99"/>
          <p:cNvSpPr txBox="1"/>
          <p:nvPr/>
        </p:nvSpPr>
        <p:spPr>
          <a:xfrm>
            <a:off x="7105650" y="2402840"/>
            <a:ext cx="3678555" cy="28301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 algn="l"/>
            <a:r>
              <a:rPr lang="zh-CN">
                <a:cs typeface="宋体" panose="02010600030101010101" pitchFamily="2" charset="-122"/>
              </a:rPr>
              <a:t>程序相关讲解：</a:t>
            </a:r>
            <a:endParaRPr lang="zh-CN" sz="1600" b="0">
              <a:cs typeface="宋体" panose="02010600030101010101" pitchFamily="2" charset="-122"/>
            </a:endParaRPr>
          </a:p>
          <a:p>
            <a:pPr marL="0" indent="0" algn="l"/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加了一个连接杆的代码，我们可以把连接杆看成一个圆柱体。它的半径为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0.01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米，高度为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0.2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米。欧拉角的三个分量为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&lt;0 1.57075 0&gt;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，朝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轴方向位移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米。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/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连接类型是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fixed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，表示不可移动，连接的是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“base_link”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”gripper_pole”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两个部分，该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joint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base_link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坐标轴往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轴移动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0.19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米，往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轴移动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米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76" name="图片 76" descr="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55" y="1017905"/>
            <a:ext cx="8576310" cy="48221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1" name="图片 11" descr="zongy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000760"/>
            <a:ext cx="8817610" cy="5094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23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主要内容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53770" y="1304290"/>
            <a:ext cx="9144000" cy="557213"/>
          </a:xfrm>
        </p:spPr>
        <p:txBody>
          <a:bodyPr vert="horz" wrap="square" lIns="288000" tIns="45720" rIns="28800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主要内容</a:t>
            </a:r>
            <a:endParaRPr kumimoji="0" lang="zh-CN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331595" y="1925955"/>
            <a:ext cx="10515600" cy="435133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任务描述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子任务分解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ClrTx/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任务描述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926465" y="725170"/>
            <a:ext cx="10515600" cy="1325563"/>
          </a:xfrm>
        </p:spPr>
        <p:txBody>
          <a:bodyPr vert="horz" wrap="square" lIns="288000" tIns="45720" rIns="288000" bIns="45720" numCol="1" anchor="ctr" anchorCtr="0" compatLnSpc="1"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任务描述</a:t>
            </a:r>
            <a:endParaRPr kumimoji="0" 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447165" y="1680845"/>
            <a:ext cx="7517765" cy="4351655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0" indent="0">
              <a:buNone/>
            </a:pPr>
            <a:r>
              <a:rPr lang="zh-CN" altLang="en-US" dirty="0"/>
              <a:t>任务要点</a:t>
            </a:r>
            <a:endParaRPr lang="zh-CN" altLang="en-US" dirty="0"/>
          </a:p>
          <a:p>
            <a:endParaRPr lang="en-US" altLang="zh-CN" dirty="0"/>
          </a:p>
          <a:p>
            <a:pPr lvl="1"/>
            <a:r>
              <a:rPr lang="zh-CN" altLang="en-US" dirty="0"/>
              <a:t>创建机器人主躯干的圆柱体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思考urdf_tutorial软件包提供的display.launch是如何将我们的urdf源码文件解析显示出来的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整个机器人造型的构造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51510" y="538480"/>
            <a:ext cx="10515600" cy="1325563"/>
          </a:xfrm>
        </p:spPr>
        <p:txBody>
          <a:bodyPr vert="horz" wrap="square" lIns="288000" tIns="45720" rIns="288000" bIns="45720" numCol="1" anchor="ctr" anchorCtr="0" compatLnSpc="1"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子任务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分钟）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219200" y="1437005"/>
            <a:ext cx="9570085" cy="4608195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创建机器人主躯干的圆柱体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背景描述：</a:t>
            </a:r>
            <a:endParaRPr lang="en-US" altLang="zh-CN" sz="16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本次实训中，我们将要创建一个看起来像星球大战里的R2D2的机器人可视化模型，在后面的实训课中，我们将要学到如何表达模型，如何增加一些物理属性，如何使用xacro生成更为简洁的代码和如何使模型可以在Gazebo中呈现，本节课的实训内容打算从基础开始，让大家从简单的圆柱体入手，去构造一些自己想要的形状。</a:t>
            </a:r>
            <a:endParaRPr lang="zh-CN" altLang="en-US" sz="16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zh-CN" altLang="en-US" sz="16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使用URDF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16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zh-CN" altLang="en-US" sz="16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知识点</a:t>
            </a:r>
            <a:r>
              <a:rPr lang="en-US" altLang="zh-CN" sz="16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URDF</a:t>
            </a: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文件的理解以及</a:t>
            </a:r>
            <a:r>
              <a:rPr lang="en-US" altLang="zh-CN" sz="16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launch</a:t>
            </a: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文件的理解</a:t>
            </a:r>
            <a:endParaRPr lang="zh-CN" altLang="en-US" sz="16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endParaRPr lang="en-US" altLang="zh-CN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endParaRPr lang="en-US" altLang="zh-CN" b="0" dirty="0"/>
          </a:p>
          <a:p>
            <a:pPr lvl="2"/>
            <a:endParaRPr lang="en-US" altLang="zh-CN" b="0" dirty="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25105" y="1547495"/>
            <a:ext cx="320929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/>
              <a:t>程序相关讲解</a:t>
            </a:r>
            <a:r>
              <a:rPr sz="2000"/>
              <a:t>：</a:t>
            </a:r>
            <a:endParaRPr sz="2000" b="0"/>
          </a:p>
          <a:p>
            <a:pPr indent="0"/>
            <a:r>
              <a:rPr b="0"/>
              <a:t>确认安装</a:t>
            </a:r>
            <a:endParaRPr b="0"/>
          </a:p>
          <a:p>
            <a:pPr indent="0"/>
            <a:r>
              <a:rPr b="0"/>
              <a:t>      </a:t>
            </a:r>
            <a:r>
              <a:rPr sz="1600" b="0"/>
              <a:t>joint_state_publisher软件包，否则的话，可视化模型无法在rviz中显示。另外也要确认我们已经安装了urdf_tutorial软件包，如果没有安装，最好把这个软件包也安装上，因为urdf_tutorial 中有本次实训课中提到的所有机器人模型代码。</a:t>
            </a:r>
            <a:endParaRPr sz="1600" b="0"/>
          </a:p>
        </p:txBody>
      </p:sp>
      <p:pic>
        <p:nvPicPr>
          <p:cNvPr id="8" name="图片 113" descr="kki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1547495"/>
            <a:ext cx="6022975" cy="2430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-2147482511" descr="lpl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90" y="4152265"/>
            <a:ext cx="6022975" cy="18408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4" descr="gre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4476750"/>
            <a:ext cx="5276215" cy="17411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5905" y="1562100"/>
            <a:ext cx="9241155" cy="13531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/>
              <a:t>程序相关讲解：</a:t>
            </a:r>
            <a:endParaRPr lang="zh-CN" altLang="en-US"/>
          </a:p>
          <a:p>
            <a:r>
              <a:rPr lang="zh-CN" altLang="en-US" sz="1600"/>
              <a:t>       安装joint_state_publisher软件包，在终端输入：</a:t>
            </a:r>
            <a:r>
              <a:rPr lang="zh-CN" altLang="en-US" sz="1600">
                <a:solidFill>
                  <a:srgbClr val="F85208"/>
                </a:solidFill>
              </a:rPr>
              <a:t>sudo apt install ros-kinetic-joint-state-publisher</a:t>
            </a:r>
            <a:endParaRPr lang="zh-CN" altLang="en-US" sz="1600">
              <a:solidFill>
                <a:srgbClr val="F85208"/>
              </a:solidFill>
            </a:endParaRPr>
          </a:p>
          <a:p>
            <a:r>
              <a:rPr lang="zh-CN" altLang="en-US" sz="1600"/>
              <a:t>安装urdf_tutorial软件包</a:t>
            </a:r>
            <a:endParaRPr lang="zh-CN" altLang="en-US" sz="1600"/>
          </a:p>
          <a:p>
            <a:r>
              <a:rPr lang="zh-CN" altLang="en-US" sz="1600"/>
              <a:t>sudo apt install ros-kinetic-urdf-tutorial</a:t>
            </a:r>
            <a:endParaRPr lang="zh-CN" altLang="en-US" sz="1600"/>
          </a:p>
          <a:p>
            <a:r>
              <a:rPr lang="zh-CN" altLang="en-US" sz="1600"/>
              <a:t>检查是否安装某ROS软件包，命令如下：</a:t>
            </a:r>
            <a:r>
              <a:rPr lang="zh-CN" altLang="en-US" sz="1600">
                <a:solidFill>
                  <a:srgbClr val="F85208"/>
                </a:solidFill>
              </a:rPr>
              <a:t>rospack list | grep ***</a:t>
            </a:r>
            <a:endParaRPr lang="zh-CN" altLang="en-US" sz="1600">
              <a:solidFill>
                <a:srgbClr val="F85208"/>
              </a:solidFill>
            </a:endParaRPr>
          </a:p>
        </p:txBody>
      </p:sp>
      <p:pic>
        <p:nvPicPr>
          <p:cNvPr id="3" name="图片 5" descr="jij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93" y="3054350"/>
            <a:ext cx="5272405" cy="1037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8380" y="106553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000">
                <a:solidFill>
                  <a:srgbClr val="F85208"/>
                </a:solidFill>
                <a:cs typeface="宋体" panose="02010600030101010101" pitchFamily="2" charset="-122"/>
                <a:sym typeface="+mn-ea"/>
              </a:rPr>
              <a:t>第一步操作：</a:t>
            </a:r>
            <a:endParaRPr lang="zh-CN" altLang="en-US" sz="2000">
              <a:solidFill>
                <a:srgbClr val="F85208"/>
              </a:solidFill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8865" y="1106805"/>
            <a:ext cx="56616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>
                <a:solidFill>
                  <a:srgbClr val="F85208"/>
                </a:solidFill>
                <a:cs typeface="宋体" panose="02010600030101010101" pitchFamily="2" charset="-122"/>
                <a:sym typeface="+mn-ea"/>
              </a:rPr>
              <a:t>第二步操作：</a:t>
            </a:r>
            <a:r>
              <a:rPr lang="zh-CN" sz="2000">
                <a:solidFill>
                  <a:srgbClr val="F85208"/>
                </a:solidFill>
                <a:cs typeface="宋体" panose="02010600030101010101" pitchFamily="2" charset="-122"/>
              </a:rPr>
              <a:t>熟悉R2-D2的外观造型</a:t>
            </a:r>
            <a:endParaRPr lang="zh-CN" altLang="en-US" sz="2000">
              <a:solidFill>
                <a:srgbClr val="F85208"/>
              </a:solidFill>
              <a:cs typeface="宋体" panose="02010600030101010101" pitchFamily="2" charset="-122"/>
            </a:endParaRPr>
          </a:p>
        </p:txBody>
      </p:sp>
      <p:pic>
        <p:nvPicPr>
          <p:cNvPr id="48" name="图片 48" descr="5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997075"/>
            <a:ext cx="3281045" cy="3151505"/>
          </a:xfrm>
          <a:prstGeom prst="rect">
            <a:avLst/>
          </a:prstGeom>
        </p:spPr>
      </p:pic>
      <p:pic>
        <p:nvPicPr>
          <p:cNvPr id="47" name="图片 47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65" y="1997075"/>
            <a:ext cx="2760345" cy="3288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创建可视化机器人模型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85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74725" y="1179830"/>
            <a:ext cx="99460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第三步操作：</a:t>
            </a:r>
            <a:r>
              <a:rPr lang="zh-CN" sz="200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我们自己创建一个代码目录，创建一个pkg，为r2d2_urdf</a:t>
            </a:r>
            <a:endParaRPr lang="zh-CN" altLang="en-US" sz="200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9" name="图片 49" descr="x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882140"/>
            <a:ext cx="6673215" cy="3938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47075" y="3729355"/>
            <a:ext cx="2753995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程序相关讲解：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/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我们自己创建一个代码目录，创建一个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pkg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，命名为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r2d2_urdf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，创建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launch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目录存放启动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用于加载模型显示的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launch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文件。我们可以用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tree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命令来查看最终的目录结构树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3810</Words>
  <Application>WPS 演示</Application>
  <PresentationFormat>宽屏</PresentationFormat>
  <Paragraphs>303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楷体_GB2312</vt:lpstr>
      <vt:lpstr>Times New Roman</vt:lpstr>
      <vt:lpstr>Arial Unicode MS</vt:lpstr>
      <vt:lpstr>等线</vt:lpstr>
      <vt:lpstr>黑体</vt:lpstr>
      <vt:lpstr>新宋体</vt:lpstr>
      <vt:lpstr>Office 主题​​</vt:lpstr>
      <vt:lpstr>PowerPoint 演示文稿</vt:lpstr>
      <vt:lpstr>第六章 实训1  使用URDF创建一个  可视化机器人模型</vt:lpstr>
      <vt:lpstr>主要内容</vt:lpstr>
      <vt:lpstr>任务描述</vt:lpstr>
      <vt:lpstr>子任务1（20分钟）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子任务２（25分钟）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暴脾气的青豆</cp:lastModifiedBy>
  <cp:revision>402</cp:revision>
  <dcterms:created xsi:type="dcterms:W3CDTF">2018-07-26T03:22:00Z</dcterms:created>
  <dcterms:modified xsi:type="dcterms:W3CDTF">2018-07-28T08:18:23Z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