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288" r:id="rId5"/>
    <p:sldId id="257" r:id="rId6"/>
    <p:sldId id="28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41" r:id="rId25"/>
    <p:sldId id="342" r:id="rId26"/>
    <p:sldId id="343" r:id="rId27"/>
    <p:sldId id="344" r:id="rId28"/>
    <p:sldId id="345" r:id="rId29"/>
    <p:sldId id="346" r:id="rId30"/>
    <p:sldId id="277"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ABC4"/>
    <a:srgbClr val="4C93B3"/>
    <a:srgbClr val="C3DBE7"/>
    <a:srgbClr val="AFCFDC"/>
    <a:srgbClr val="446382"/>
    <a:srgbClr val="354E65"/>
    <a:srgbClr val="11494A"/>
    <a:srgbClr val="547E96"/>
    <a:srgbClr val="B2B2B2"/>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108" d="100"/>
          <a:sy n="108" d="100"/>
        </p:scale>
        <p:origin x="138" y="360"/>
      </p:cViewPr>
      <p:guideLst>
        <p:guide orient="horz" pos="2145"/>
        <p:guide pos="389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16.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23.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xml"/><Relationship Id="rId2" Type="http://schemas.openxmlformats.org/officeDocument/2006/relationships/image" Target="../media/image30.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0.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6.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786765" y="3482975"/>
            <a:ext cx="3905885" cy="829945"/>
          </a:xfrm>
          <a:prstGeom prst="rect">
            <a:avLst/>
          </a:prstGeom>
          <a:noFill/>
        </p:spPr>
        <p:txBody>
          <a:bodyPr wrap="none" rtlCol="0">
            <a:spAutoFit/>
          </a:bodyPr>
          <a:p>
            <a:r>
              <a:rPr lang="en-US" altLang="zh-CN" sz="4800" b="1">
                <a:solidFill>
                  <a:srgbClr val="354E65"/>
                </a:solidFill>
                <a:latin typeface="微软雅黑" panose="020B0503020204020204" charset="-122"/>
                <a:ea typeface="微软雅黑" panose="020B0503020204020204" charset="-122"/>
                <a:cs typeface="微软雅黑" panose="020B0503020204020204" charset="-122"/>
              </a:rPr>
              <a:t>ROS</a:t>
            </a:r>
            <a:r>
              <a:rPr lang="zh-CN" altLang="en-US" sz="4800" b="1">
                <a:solidFill>
                  <a:srgbClr val="354E65"/>
                </a:solidFill>
                <a:latin typeface="微软雅黑" panose="020B0503020204020204" charset="-122"/>
                <a:ea typeface="微软雅黑" panose="020B0503020204020204" charset="-122"/>
                <a:cs typeface="微软雅黑" panose="020B0503020204020204" charset="-122"/>
              </a:rPr>
              <a:t>入门教程</a:t>
            </a:r>
            <a:endParaRPr lang="zh-CN" altLang="en-US" sz="4800" b="1">
              <a:solidFill>
                <a:srgbClr val="354E65"/>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1939290" y="4467860"/>
            <a:ext cx="6535420" cy="645160"/>
          </a:xfrm>
          <a:prstGeom prst="rect">
            <a:avLst/>
          </a:prstGeom>
          <a:noFill/>
        </p:spPr>
        <p:txBody>
          <a:bodyPr wrap="square" rtlCol="0">
            <a:spAutoFit/>
          </a:bodyPr>
          <a:p>
            <a:pPr algn="l"/>
            <a:r>
              <a:rPr lang="en-US" altLang="zh-CN" sz="3600" b="1">
                <a:solidFill>
                  <a:srgbClr val="354E65"/>
                </a:solidFill>
                <a:latin typeface="微软雅黑" panose="020B0503020204020204" charset="-122"/>
                <a:ea typeface="微软雅黑" panose="020B0503020204020204" charset="-122"/>
              </a:rPr>
              <a:t>----</a:t>
            </a:r>
            <a:r>
              <a:rPr lang="zh-CN" altLang="en-US" sz="3600" b="1">
                <a:solidFill>
                  <a:srgbClr val="354E65"/>
                </a:solidFill>
                <a:latin typeface="微软雅黑" panose="020B0503020204020204" charset="-122"/>
                <a:ea typeface="微软雅黑" panose="020B0503020204020204" charset="-122"/>
              </a:rPr>
              <a:t>搭建</a:t>
            </a:r>
            <a:r>
              <a:rPr lang="en-US" altLang="zh-CN" sz="3600" b="1">
                <a:solidFill>
                  <a:srgbClr val="354E65"/>
                </a:solidFill>
                <a:latin typeface="微软雅黑" panose="020B0503020204020204" charset="-122"/>
                <a:ea typeface="微软雅黑" panose="020B0503020204020204" charset="-122"/>
              </a:rPr>
              <a:t>URDF</a:t>
            </a:r>
            <a:r>
              <a:rPr lang="zh-CN" sz="3600" b="1">
                <a:solidFill>
                  <a:srgbClr val="354E65"/>
                </a:solidFill>
                <a:latin typeface="微软雅黑" panose="020B0503020204020204" charset="-122"/>
                <a:ea typeface="微软雅黑" panose="020B0503020204020204" charset="-122"/>
              </a:rPr>
              <a:t>可视化模型</a:t>
            </a:r>
            <a:endParaRPr lang="zh-CN" sz="3600" b="1">
              <a:solidFill>
                <a:srgbClr val="354E65"/>
              </a:solidFill>
              <a:latin typeface="微软雅黑" panose="020B0503020204020204" charset="-122"/>
              <a:ea typeface="微软雅黑" panose="020B0503020204020204" charset="-122"/>
            </a:endParaRPr>
          </a:p>
        </p:txBody>
      </p:sp>
      <p:sp>
        <p:nvSpPr>
          <p:cNvPr id="11" name="文本框 10"/>
          <p:cNvSpPr txBox="1"/>
          <p:nvPr/>
        </p:nvSpPr>
        <p:spPr>
          <a:xfrm>
            <a:off x="1134110" y="5437505"/>
            <a:ext cx="3027680" cy="583565"/>
          </a:xfrm>
          <a:prstGeom prst="rect">
            <a:avLst/>
          </a:prstGeom>
          <a:noFill/>
        </p:spPr>
        <p:txBody>
          <a:bodyPr wrap="none" rtlCol="0">
            <a:spAutoFit/>
          </a:bodyPr>
          <a:p>
            <a:r>
              <a:rPr lang="zh-CN" altLang="en-US" sz="3200">
                <a:solidFill>
                  <a:srgbClr val="354E65"/>
                </a:solidFill>
              </a:rPr>
              <a:t>主讲教师：徐健</a:t>
            </a:r>
            <a:endParaRPr lang="en-US" altLang="zh-CN" sz="3200">
              <a:solidFill>
                <a:srgbClr val="354E65"/>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 name="图片 7" descr="oo"/>
          <p:cNvPicPr>
            <a:picLocks noChangeAspect="1"/>
          </p:cNvPicPr>
          <p:nvPr/>
        </p:nvPicPr>
        <p:blipFill>
          <a:blip r:embed="rId2"/>
          <a:stretch>
            <a:fillRect/>
          </a:stretch>
        </p:blipFill>
        <p:spPr>
          <a:xfrm>
            <a:off x="5875655" y="2045335"/>
            <a:ext cx="4314190" cy="3611245"/>
          </a:xfrm>
          <a:prstGeom prst="rect">
            <a:avLst/>
          </a:prstGeom>
        </p:spPr>
      </p:pic>
      <p:sp>
        <p:nvSpPr>
          <p:cNvPr id="100" name="文本框 99"/>
          <p:cNvSpPr txBox="1"/>
          <p:nvPr/>
        </p:nvSpPr>
        <p:spPr>
          <a:xfrm>
            <a:off x="1415415" y="2902585"/>
            <a:ext cx="3485515" cy="1476375"/>
          </a:xfrm>
          <a:prstGeom prst="rect">
            <a:avLst/>
          </a:prstGeom>
          <a:noFill/>
          <a:ln w="9525">
            <a:noFill/>
          </a:ln>
        </p:spPr>
        <p:txBody>
          <a:bodyPr wrap="square">
            <a:spAutoFit/>
          </a:bodyPr>
          <a:p>
            <a:pPr marL="0" indent="0" algn="l"/>
            <a:r>
              <a:rPr lang="zh-CN" b="0">
                <a:cs typeface="宋体" charset="0"/>
              </a:rPr>
              <a:t>当我们使用&lt;xacro:leg_box_size /&gt;来调用宏定义时，就是把对应的&lt;box size=“0.6 0.1 0.2”/&gt;直接替换过来。</a:t>
            </a:r>
            <a:endParaRPr lang="zh-CN" altLang="en-US" b="0">
              <a:cs typeface="宋体"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13" name="图片 13" descr="ijhk"/>
          <p:cNvPicPr>
            <a:picLocks noChangeAspect="1"/>
          </p:cNvPicPr>
          <p:nvPr/>
        </p:nvPicPr>
        <p:blipFill>
          <a:blip r:embed="rId2"/>
          <a:stretch>
            <a:fillRect/>
          </a:stretch>
        </p:blipFill>
        <p:spPr>
          <a:xfrm>
            <a:off x="2029460" y="4748530"/>
            <a:ext cx="8133080" cy="1029335"/>
          </a:xfrm>
          <a:prstGeom prst="rect">
            <a:avLst/>
          </a:prstGeom>
        </p:spPr>
      </p:pic>
      <p:pic>
        <p:nvPicPr>
          <p:cNvPr id="14" name="图片 14" descr="pp"/>
          <p:cNvPicPr>
            <a:picLocks noChangeAspect="1"/>
          </p:cNvPicPr>
          <p:nvPr/>
        </p:nvPicPr>
        <p:blipFill>
          <a:blip r:embed="rId3"/>
          <a:stretch>
            <a:fillRect/>
          </a:stretch>
        </p:blipFill>
        <p:spPr>
          <a:xfrm>
            <a:off x="6277610" y="1629410"/>
            <a:ext cx="4011930" cy="2536190"/>
          </a:xfrm>
          <a:prstGeom prst="rect">
            <a:avLst/>
          </a:prstGeom>
        </p:spPr>
      </p:pic>
      <p:sp>
        <p:nvSpPr>
          <p:cNvPr id="2" name="文本框 1"/>
          <p:cNvSpPr txBox="1"/>
          <p:nvPr/>
        </p:nvSpPr>
        <p:spPr>
          <a:xfrm>
            <a:off x="2029460" y="2168525"/>
            <a:ext cx="3594100" cy="1198880"/>
          </a:xfrm>
          <a:prstGeom prst="rect">
            <a:avLst/>
          </a:prstGeom>
          <a:noFill/>
        </p:spPr>
        <p:txBody>
          <a:bodyPr wrap="square" rtlCol="0">
            <a:spAutoFit/>
          </a:bodyPr>
          <a:p>
            <a:r>
              <a:rPr lang="zh-CN" altLang="en-US"/>
              <a:t>我们通过下图的命令，可以把刚才的</a:t>
            </a:r>
            <a:r>
              <a:rPr lang="en-US" altLang="zh-CN"/>
              <a:t>xacro</a:t>
            </a:r>
            <a:r>
              <a:rPr lang="zh-CN" altLang="en-US"/>
              <a:t>文件转换为</a:t>
            </a:r>
            <a:r>
              <a:rPr lang="en-US" altLang="zh-CN"/>
              <a:t>URDF</a:t>
            </a:r>
            <a:r>
              <a:rPr lang="zh-CN" altLang="en-US"/>
              <a:t>文件，并且在右图中呈现，和我们之前预想的情况一样</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100" name="文本框 99"/>
          <p:cNvSpPr txBox="1"/>
          <p:nvPr/>
        </p:nvSpPr>
        <p:spPr>
          <a:xfrm>
            <a:off x="3556000" y="869632"/>
            <a:ext cx="5080000" cy="368300"/>
          </a:xfrm>
          <a:prstGeom prst="rect">
            <a:avLst/>
          </a:prstGeom>
          <a:noFill/>
          <a:ln w="9525">
            <a:noFill/>
          </a:ln>
        </p:spPr>
        <p:txBody>
          <a:bodyPr>
            <a:spAutoFit/>
          </a:bodyPr>
          <a:p>
            <a:pPr marL="0" indent="0" algn="l"/>
            <a:r>
              <a:rPr lang="zh-CN" b="0">
                <a:cs typeface="宋体" charset="0"/>
              </a:rPr>
              <a:t>Parameterized Macro  带有参数的宏定义</a:t>
            </a:r>
            <a:endParaRPr lang="zh-CN" altLang="en-US" b="0">
              <a:cs typeface="宋体" charset="0"/>
            </a:endParaRPr>
          </a:p>
        </p:txBody>
      </p:sp>
      <p:pic>
        <p:nvPicPr>
          <p:cNvPr id="15" name="图片 15" descr="ppk"/>
          <p:cNvPicPr>
            <a:picLocks noChangeAspect="1"/>
          </p:cNvPicPr>
          <p:nvPr/>
        </p:nvPicPr>
        <p:blipFill>
          <a:blip r:embed="rId2"/>
          <a:stretch>
            <a:fillRect/>
          </a:stretch>
        </p:blipFill>
        <p:spPr>
          <a:xfrm>
            <a:off x="991235" y="1417955"/>
            <a:ext cx="4956810" cy="4710430"/>
          </a:xfrm>
          <a:prstGeom prst="rect">
            <a:avLst/>
          </a:prstGeom>
        </p:spPr>
      </p:pic>
      <p:pic>
        <p:nvPicPr>
          <p:cNvPr id="16" name="图片 16" descr="llk"/>
          <p:cNvPicPr>
            <a:picLocks noChangeAspect="1"/>
          </p:cNvPicPr>
          <p:nvPr/>
        </p:nvPicPr>
        <p:blipFill>
          <a:blip r:embed="rId3"/>
          <a:stretch>
            <a:fillRect/>
          </a:stretch>
        </p:blipFill>
        <p:spPr>
          <a:xfrm>
            <a:off x="6254750" y="1417955"/>
            <a:ext cx="4973320" cy="471043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100" name="文本框 99"/>
          <p:cNvSpPr txBox="1"/>
          <p:nvPr/>
        </p:nvSpPr>
        <p:spPr>
          <a:xfrm>
            <a:off x="1516380" y="972820"/>
            <a:ext cx="9371965" cy="368300"/>
          </a:xfrm>
          <a:prstGeom prst="rect">
            <a:avLst/>
          </a:prstGeom>
          <a:noFill/>
          <a:ln w="9525">
            <a:noFill/>
          </a:ln>
        </p:spPr>
        <p:txBody>
          <a:bodyPr wrap="square">
            <a:spAutoFit/>
          </a:bodyPr>
          <a:p>
            <a:pPr indent="0"/>
            <a:r>
              <a:rPr lang="zh-CN" b="0">
                <a:cs typeface="宋体" charset="0"/>
              </a:rPr>
              <a:t>我们还可以使用整个块整体作为参数，这样的话，大大减少我们的代码量</a:t>
            </a:r>
            <a:endParaRPr lang="zh-CN" altLang="en-US" b="0">
              <a:cs typeface="宋体" charset="0"/>
            </a:endParaRPr>
          </a:p>
        </p:txBody>
      </p:sp>
      <p:pic>
        <p:nvPicPr>
          <p:cNvPr id="17" name="图片 17" descr="mm"/>
          <p:cNvPicPr>
            <a:picLocks noChangeAspect="1"/>
          </p:cNvPicPr>
          <p:nvPr/>
        </p:nvPicPr>
        <p:blipFill>
          <a:blip r:embed="rId2"/>
          <a:stretch>
            <a:fillRect/>
          </a:stretch>
        </p:blipFill>
        <p:spPr>
          <a:xfrm>
            <a:off x="942340" y="1557020"/>
            <a:ext cx="3734435" cy="4914900"/>
          </a:xfrm>
          <a:prstGeom prst="rect">
            <a:avLst/>
          </a:prstGeom>
        </p:spPr>
      </p:pic>
      <p:pic>
        <p:nvPicPr>
          <p:cNvPr id="18" name="图片 18" descr="bb"/>
          <p:cNvPicPr>
            <a:picLocks noChangeAspect="1"/>
          </p:cNvPicPr>
          <p:nvPr/>
        </p:nvPicPr>
        <p:blipFill>
          <a:blip r:embed="rId3"/>
          <a:stretch>
            <a:fillRect/>
          </a:stretch>
        </p:blipFill>
        <p:spPr>
          <a:xfrm>
            <a:off x="5027295" y="2029460"/>
            <a:ext cx="4305300" cy="4248150"/>
          </a:xfrm>
          <a:prstGeom prst="rect">
            <a:avLst/>
          </a:prstGeom>
        </p:spPr>
      </p:pic>
      <p:sp>
        <p:nvSpPr>
          <p:cNvPr id="2" name="文本框 1"/>
          <p:cNvSpPr txBox="1"/>
          <p:nvPr/>
        </p:nvSpPr>
        <p:spPr>
          <a:xfrm>
            <a:off x="9683115" y="2637155"/>
            <a:ext cx="2002790" cy="2584450"/>
          </a:xfrm>
          <a:prstGeom prst="rect">
            <a:avLst/>
          </a:prstGeom>
          <a:noFill/>
          <a:ln w="9525">
            <a:noFill/>
          </a:ln>
        </p:spPr>
        <p:txBody>
          <a:bodyPr wrap="square">
            <a:spAutoFit/>
          </a:bodyPr>
          <a:p>
            <a:pPr marL="0" indent="0" algn="l"/>
            <a:r>
              <a:rPr lang="zh-CN" b="0">
                <a:cs typeface="宋体" charset="0"/>
              </a:rPr>
              <a:t>在指定块参数时，需要在参数名前加上</a:t>
            </a:r>
            <a:r>
              <a:rPr lang="en-US" b="0">
                <a:latin typeface="宋体" charset="0"/>
                <a:cs typeface="宋体" charset="0"/>
              </a:rPr>
              <a:t>*</a:t>
            </a:r>
            <a:r>
              <a:rPr lang="zh-CN" b="0">
                <a:cs typeface="宋体" charset="0"/>
              </a:rPr>
              <a:t>在调用块参数时，需要在xacro后加上insert_block 对于块参数在宏定义中可以多次调用</a:t>
            </a:r>
            <a:endParaRPr lang="zh-CN" altLang="en-US" b="0">
              <a:cs typeface="宋体" charset="0"/>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100" name="文本框 99"/>
          <p:cNvSpPr txBox="1"/>
          <p:nvPr/>
        </p:nvSpPr>
        <p:spPr>
          <a:xfrm>
            <a:off x="1967865" y="1334135"/>
            <a:ext cx="9611360" cy="368300"/>
          </a:xfrm>
          <a:prstGeom prst="rect">
            <a:avLst/>
          </a:prstGeom>
          <a:noFill/>
          <a:ln w="9525">
            <a:noFill/>
          </a:ln>
        </p:spPr>
        <p:txBody>
          <a:bodyPr wrap="square">
            <a:spAutoFit/>
          </a:bodyPr>
          <a:p>
            <a:pPr marL="0" indent="0" algn="l"/>
            <a:r>
              <a:rPr lang="zh-CN" b="0">
                <a:cs typeface="宋体" charset="0"/>
              </a:rPr>
              <a:t>r2d2的左右腿的link和joint定义，发现只有命令时的字符串不同和joint字段的origin不同</a:t>
            </a:r>
            <a:endParaRPr lang="zh-CN" altLang="en-US" b="0">
              <a:cs typeface="宋体" charset="0"/>
            </a:endParaRPr>
          </a:p>
        </p:txBody>
      </p:sp>
      <p:pic>
        <p:nvPicPr>
          <p:cNvPr id="19" name="图片 19" descr="bbg"/>
          <p:cNvPicPr>
            <a:picLocks noChangeAspect="1"/>
          </p:cNvPicPr>
          <p:nvPr/>
        </p:nvPicPr>
        <p:blipFill>
          <a:blip r:embed="rId2"/>
          <a:stretch>
            <a:fillRect/>
          </a:stretch>
        </p:blipFill>
        <p:spPr>
          <a:xfrm>
            <a:off x="1292225" y="2075180"/>
            <a:ext cx="4740275" cy="3974465"/>
          </a:xfrm>
          <a:prstGeom prst="rect">
            <a:avLst/>
          </a:prstGeom>
        </p:spPr>
      </p:pic>
      <p:pic>
        <p:nvPicPr>
          <p:cNvPr id="20" name="图片 20" descr="ppd"/>
          <p:cNvPicPr>
            <a:picLocks noChangeAspect="1"/>
          </p:cNvPicPr>
          <p:nvPr/>
        </p:nvPicPr>
        <p:blipFill>
          <a:blip r:embed="rId3"/>
          <a:stretch>
            <a:fillRect/>
          </a:stretch>
        </p:blipFill>
        <p:spPr>
          <a:xfrm>
            <a:off x="6524625" y="2074545"/>
            <a:ext cx="5054600" cy="397510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1" name="图片 21" descr="ll"/>
          <p:cNvPicPr>
            <a:picLocks noChangeAspect="1"/>
          </p:cNvPicPr>
          <p:nvPr/>
        </p:nvPicPr>
        <p:blipFill>
          <a:blip r:embed="rId2"/>
          <a:stretch>
            <a:fillRect/>
          </a:stretch>
        </p:blipFill>
        <p:spPr>
          <a:xfrm>
            <a:off x="5461635" y="1440815"/>
            <a:ext cx="4769485" cy="4431665"/>
          </a:xfrm>
          <a:prstGeom prst="rect">
            <a:avLst/>
          </a:prstGeom>
        </p:spPr>
      </p:pic>
      <p:sp>
        <p:nvSpPr>
          <p:cNvPr id="100" name="文本框 99"/>
          <p:cNvSpPr txBox="1"/>
          <p:nvPr/>
        </p:nvSpPr>
        <p:spPr>
          <a:xfrm>
            <a:off x="1430020" y="2661285"/>
            <a:ext cx="3405505" cy="922020"/>
          </a:xfrm>
          <a:prstGeom prst="rect">
            <a:avLst/>
          </a:prstGeom>
          <a:noFill/>
          <a:ln w="9525">
            <a:noFill/>
          </a:ln>
        </p:spPr>
        <p:txBody>
          <a:bodyPr wrap="square">
            <a:spAutoFit/>
          </a:bodyPr>
          <a:p>
            <a:pPr marL="0" indent="0" algn="l"/>
            <a:r>
              <a:rPr lang="zh-CN" b="0">
                <a:cs typeface="宋体" charset="0"/>
              </a:rPr>
              <a:t>我们可以将上述的左右腿差不多的代码通过宏定义方式来简化代码结构并增加可维护性</a:t>
            </a:r>
            <a:endParaRPr lang="zh-CN" altLang="en-US" b="0">
              <a:cs typeface="宋体" charset="0"/>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6" name="图片 26" descr="mmd"/>
          <p:cNvPicPr>
            <a:picLocks noChangeAspect="1"/>
          </p:cNvPicPr>
          <p:nvPr/>
        </p:nvPicPr>
        <p:blipFill>
          <a:blip r:embed="rId2"/>
          <a:stretch>
            <a:fillRect/>
          </a:stretch>
        </p:blipFill>
        <p:spPr>
          <a:xfrm>
            <a:off x="2479675" y="4504055"/>
            <a:ext cx="7533640" cy="1372235"/>
          </a:xfrm>
          <a:prstGeom prst="rect">
            <a:avLst/>
          </a:prstGeom>
        </p:spPr>
      </p:pic>
      <p:pic>
        <p:nvPicPr>
          <p:cNvPr id="27" name="图片 27" descr="iijj"/>
          <p:cNvPicPr>
            <a:picLocks noChangeAspect="1"/>
          </p:cNvPicPr>
          <p:nvPr/>
        </p:nvPicPr>
        <p:blipFill>
          <a:blip r:embed="rId3"/>
          <a:stretch>
            <a:fillRect/>
          </a:stretch>
        </p:blipFill>
        <p:spPr>
          <a:xfrm>
            <a:off x="3460750" y="1271905"/>
            <a:ext cx="5270500" cy="2913380"/>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2" name="文本框 1"/>
          <p:cNvSpPr txBox="1"/>
          <p:nvPr/>
        </p:nvSpPr>
        <p:spPr>
          <a:xfrm>
            <a:off x="2268220" y="2306320"/>
            <a:ext cx="8034020" cy="2245360"/>
          </a:xfrm>
          <a:prstGeom prst="rect">
            <a:avLst/>
          </a:prstGeom>
          <a:noFill/>
        </p:spPr>
        <p:txBody>
          <a:bodyPr wrap="square" rtlCol="0">
            <a:spAutoFit/>
          </a:bodyPr>
          <a:p>
            <a:pPr algn="l"/>
            <a:r>
              <a:rPr lang="zh-CN" altLang="en-US" sz="2000">
                <a:solidFill>
                  <a:srgbClr val="FF0000"/>
                </a:solidFill>
              </a:rPr>
              <a:t>相关练习：</a:t>
            </a:r>
            <a:endParaRPr lang="zh-CN" altLang="en-US" sz="2000"/>
          </a:p>
          <a:p>
            <a:pPr algn="l"/>
            <a:endParaRPr lang="zh-CN" altLang="en-US" sz="2000"/>
          </a:p>
          <a:p>
            <a:pPr algn="l">
              <a:buNone/>
            </a:pPr>
            <a:r>
              <a:rPr lang="zh-CN" altLang="en-US" sz="2000"/>
              <a:t>１、请把&lt;源码&gt;文件夹下的r2d2_urdf文件夹下的URDF文件夹下的r2d2.xacro转换成</a:t>
            </a:r>
            <a:r>
              <a:rPr lang="zh-CN" altLang="en-US" sz="2000">
                <a:sym typeface="+mn-ea"/>
              </a:rPr>
              <a:t>r2d2.urdf</a:t>
            </a:r>
            <a:endParaRPr lang="zh-CN" altLang="en-US" sz="2000">
              <a:sym typeface="+mn-ea"/>
            </a:endParaRPr>
          </a:p>
          <a:p>
            <a:pPr algn="l">
              <a:buNone/>
            </a:pPr>
            <a:endParaRPr lang="zh-CN" altLang="en-US" sz="2000">
              <a:sym typeface="+mn-ea"/>
            </a:endParaRPr>
          </a:p>
          <a:p>
            <a:pPr algn="l">
              <a:buNone/>
            </a:pPr>
            <a:r>
              <a:rPr lang="zh-CN" altLang="en-US" sz="2000">
                <a:sym typeface="+mn-ea"/>
              </a:rPr>
              <a:t>２、找到&lt;源码&gt;文件夹下的r2d2_urdf文件夹下的URDF文件夹下08-macroed.urdf.xacro，并</a:t>
            </a:r>
            <a:r>
              <a:rPr lang="zh-CN" altLang="en-US" sz="2000"/>
              <a:t>理解xacro带来的代码的简洁性</a:t>
            </a:r>
            <a:endParaRPr lang="zh-CN" altLang="en-US" sz="20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 name="图片 1" descr="properties"/>
          <p:cNvPicPr>
            <a:picLocks noChangeAspect="1"/>
          </p:cNvPicPr>
          <p:nvPr/>
        </p:nvPicPr>
        <p:blipFill>
          <a:blip r:embed="rId2"/>
          <a:stretch>
            <a:fillRect/>
          </a:stretch>
        </p:blipFill>
        <p:spPr>
          <a:xfrm>
            <a:off x="6669405" y="1450340"/>
            <a:ext cx="4606290" cy="4596130"/>
          </a:xfrm>
          <a:prstGeom prst="rect">
            <a:avLst/>
          </a:prstGeom>
        </p:spPr>
      </p:pic>
      <p:pic>
        <p:nvPicPr>
          <p:cNvPr id="3" name="图片 2" descr="mass"/>
          <p:cNvPicPr>
            <a:picLocks noChangeAspect="1"/>
          </p:cNvPicPr>
          <p:nvPr/>
        </p:nvPicPr>
        <p:blipFill>
          <a:blip r:embed="rId3"/>
          <a:stretch>
            <a:fillRect/>
          </a:stretch>
        </p:blipFill>
        <p:spPr>
          <a:xfrm>
            <a:off x="1191895" y="3050540"/>
            <a:ext cx="5424170" cy="1560195"/>
          </a:xfrm>
          <a:prstGeom prst="rect">
            <a:avLst/>
          </a:prstGeom>
        </p:spPr>
      </p:pic>
      <p:sp>
        <p:nvSpPr>
          <p:cNvPr id="4" name="文本框 3"/>
          <p:cNvSpPr txBox="1"/>
          <p:nvPr/>
        </p:nvSpPr>
        <p:spPr>
          <a:xfrm>
            <a:off x="1271905" y="1773555"/>
            <a:ext cx="7802245" cy="706755"/>
          </a:xfrm>
          <a:prstGeom prst="rect">
            <a:avLst/>
          </a:prstGeom>
          <a:noFill/>
        </p:spPr>
        <p:txBody>
          <a:bodyPr wrap="square" rtlCol="0" anchor="t">
            <a:spAutoFit/>
          </a:bodyPr>
          <a:p>
            <a:r>
              <a:rPr lang="zh-CN" altLang="en-US" sz="2000"/>
              <a:t>08-macroed.urdf.xacro</a:t>
            </a:r>
            <a:endParaRPr lang="zh-CN" altLang="en-US" sz="2000"/>
          </a:p>
          <a:p>
            <a:r>
              <a:rPr lang="zh-CN" altLang="en-US" sz="2000">
                <a:solidFill>
                  <a:srgbClr val="FF0000"/>
                </a:solidFill>
              </a:rPr>
              <a:t>相关代码注释</a:t>
            </a:r>
            <a:endParaRPr lang="zh-CN" altLang="en-US" sz="2000">
              <a:solidFill>
                <a:srgbClr val="FF0000"/>
              </a:solidFill>
            </a:endParaRPr>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8" name="图片 7" descr="wheel"/>
          <p:cNvPicPr>
            <a:picLocks noChangeAspect="1"/>
          </p:cNvPicPr>
          <p:nvPr/>
        </p:nvPicPr>
        <p:blipFill>
          <a:blip r:embed="rId2"/>
          <a:stretch>
            <a:fillRect/>
          </a:stretch>
        </p:blipFill>
        <p:spPr>
          <a:xfrm>
            <a:off x="6319520" y="1261110"/>
            <a:ext cx="4485005" cy="5016500"/>
          </a:xfrm>
          <a:prstGeom prst="rect">
            <a:avLst/>
          </a:prstGeom>
        </p:spPr>
      </p:pic>
      <p:pic>
        <p:nvPicPr>
          <p:cNvPr id="9" name="图片 8" descr="leg"/>
          <p:cNvPicPr>
            <a:picLocks noChangeAspect="1"/>
          </p:cNvPicPr>
          <p:nvPr/>
        </p:nvPicPr>
        <p:blipFill>
          <a:blip r:embed="rId3"/>
          <a:stretch>
            <a:fillRect/>
          </a:stretch>
        </p:blipFill>
        <p:spPr>
          <a:xfrm>
            <a:off x="1426210" y="1205230"/>
            <a:ext cx="4653915" cy="5072380"/>
          </a:xfrm>
          <a:prstGeom prst="rect">
            <a:avLst/>
          </a:prstGeom>
        </p:spPr>
      </p:pic>
      <p:sp>
        <p:nvSpPr>
          <p:cNvPr id="10" name="文本框 9"/>
          <p:cNvSpPr txBox="1"/>
          <p:nvPr/>
        </p:nvSpPr>
        <p:spPr>
          <a:xfrm>
            <a:off x="4499610" y="708025"/>
            <a:ext cx="3296920" cy="368300"/>
          </a:xfrm>
          <a:prstGeom prst="rect">
            <a:avLst/>
          </a:prstGeom>
          <a:noFill/>
        </p:spPr>
        <p:txBody>
          <a:bodyPr wrap="none" rtlCol="0">
            <a:spAutoFit/>
          </a:bodyPr>
          <a:p>
            <a:r>
              <a:rPr lang="zh-CN" altLang="en-US"/>
              <a:t>通过</a:t>
            </a:r>
            <a:r>
              <a:rPr lang="en-US" altLang="zh-CN"/>
              <a:t>macro</a:t>
            </a:r>
            <a:r>
              <a:rPr lang="zh-CN" altLang="en-US"/>
              <a:t>来简化</a:t>
            </a:r>
            <a:r>
              <a:rPr lang="en-US" altLang="zh-CN"/>
              <a:t>leg</a:t>
            </a:r>
            <a:r>
              <a:rPr lang="zh-CN" altLang="en-US"/>
              <a:t>和</a:t>
            </a:r>
            <a:r>
              <a:rPr lang="en-US" altLang="zh-CN"/>
              <a:t>wheel</a:t>
            </a:r>
            <a:endParaRPr lang="en-US" altLang="zh-CN"/>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926465" y="121920"/>
            <a:ext cx="1425575" cy="337185"/>
          </a:xfrm>
          <a:prstGeom prst="rect">
            <a:avLst/>
          </a:prstGeom>
          <a:noFill/>
        </p:spPr>
        <p:txBody>
          <a:bodyPr wrap="none" rtlCol="0">
            <a:spAutoFit/>
          </a:bodyPr>
          <a:p>
            <a:r>
              <a:rPr lang="en-US" altLang="zh-CN" sz="1600">
                <a:solidFill>
                  <a:srgbClr val="446382"/>
                </a:solidFill>
              </a:rPr>
              <a:t>ROS</a:t>
            </a:r>
            <a:r>
              <a:rPr lang="zh-CN" altLang="en-US" sz="1600">
                <a:solidFill>
                  <a:srgbClr val="446382"/>
                </a:solidFill>
              </a:rPr>
              <a:t>入门教程</a:t>
            </a:r>
            <a:endParaRPr lang="zh-CN" altLang="en-US" sz="1600">
              <a:solidFill>
                <a:srgbClr val="446382"/>
              </a:solidFill>
            </a:endParaRPr>
          </a:p>
        </p:txBody>
      </p:sp>
      <p:sp>
        <p:nvSpPr>
          <p:cNvPr id="6" name="文本框 5"/>
          <p:cNvSpPr txBox="1"/>
          <p:nvPr/>
        </p:nvSpPr>
        <p:spPr>
          <a:xfrm>
            <a:off x="2593975" y="450215"/>
            <a:ext cx="2167890" cy="337185"/>
          </a:xfrm>
          <a:prstGeom prst="rect">
            <a:avLst/>
          </a:prstGeom>
          <a:noFill/>
        </p:spPr>
        <p:txBody>
          <a:bodyPr wrap="none" rtlCol="0">
            <a:spAutoFit/>
          </a:bodyPr>
          <a:p>
            <a:pPr algn="l"/>
            <a:r>
              <a:rPr lang="zh-CN"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5122" name="标题 1"/>
          <p:cNvSpPr>
            <a:spLocks noGrp="1"/>
          </p:cNvSpPr>
          <p:nvPr>
            <p:ph type="ctrTitle"/>
          </p:nvPr>
        </p:nvSpPr>
        <p:spPr>
          <a:xfrm>
            <a:off x="720090" y="1488440"/>
            <a:ext cx="10509885" cy="2480945"/>
          </a:xfrm>
        </p:spPr>
        <p:txBody>
          <a:bodyPr vert="horz" wrap="square" lIns="288000" tIns="45720" rIns="288000" bIns="45720" anchor="b">
            <a:normAutofit/>
          </a:bodyPr>
          <a:p>
            <a:pPr algn="ctr" fontAlgn="auto">
              <a:lnSpc>
                <a:spcPct val="100000"/>
              </a:lnSpc>
            </a:pPr>
            <a:r>
              <a:rPr lang="zh-CN" altLang="en-US" b="0" kern="1200" dirty="0">
                <a:latin typeface="+mj-ea"/>
                <a:cs typeface="+mj-ea"/>
              </a:rPr>
              <a:t>第六章 实训</a:t>
            </a:r>
            <a:r>
              <a:rPr lang="en-US" altLang="zh-CN" b="0" kern="1200" dirty="0">
                <a:latin typeface="+mj-ea"/>
                <a:cs typeface="+mj-ea"/>
              </a:rPr>
              <a:t>3 </a:t>
            </a:r>
            <a:r>
              <a:rPr lang="zh-CN" altLang="en-US" b="0" dirty="0">
                <a:latin typeface="+mj-ea"/>
                <a:cs typeface="+mj-ea"/>
                <a:sym typeface="+mn-ea"/>
              </a:rPr>
              <a:t>使用Xacro来整理URD</a:t>
            </a:r>
            <a:r>
              <a:rPr lang="en-US" altLang="zh-CN" b="0" dirty="0">
                <a:latin typeface="+mj-ea"/>
                <a:cs typeface="+mj-ea"/>
                <a:sym typeface="+mn-ea"/>
              </a:rPr>
              <a:t>F</a:t>
            </a:r>
            <a:r>
              <a:rPr lang="zh-CN" altLang="en-US" b="0" dirty="0">
                <a:latin typeface="+mj-ea"/>
                <a:cs typeface="+mj-ea"/>
                <a:sym typeface="+mn-ea"/>
              </a:rPr>
              <a:t>文件描述</a:t>
            </a:r>
            <a:br>
              <a:rPr lang="zh-CN" altLang="en-US" b="0" dirty="0">
                <a:latin typeface="+mj-ea"/>
                <a:cs typeface="+mj-ea"/>
                <a:sym typeface="+mn-ea"/>
              </a:rPr>
            </a:br>
            <a:br>
              <a:rPr lang="zh-CN" altLang="en-US" b="0" dirty="0">
                <a:latin typeface="+mj-ea"/>
                <a:cs typeface="+mj-ea"/>
                <a:sym typeface="+mn-ea"/>
              </a:rPr>
            </a:br>
            <a:r>
              <a:rPr lang="en-US" altLang="zh-CN" b="0" kern="1200" dirty="0">
                <a:latin typeface="+mj-ea"/>
                <a:cs typeface="+mj-ea"/>
              </a:rPr>
              <a:t>及搭建自己的URDF可视化模型</a:t>
            </a:r>
            <a:endParaRPr lang="en-US" altLang="zh-CN" b="0" kern="1200" dirty="0">
              <a:latin typeface="+mj-ea"/>
              <a:cs typeface="+mj-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子任务二</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8194" name="标题 1"/>
          <p:cNvSpPr>
            <a:spLocks noGrp="1"/>
          </p:cNvSpPr>
          <p:nvPr>
            <p:ph type="title"/>
          </p:nvPr>
        </p:nvSpPr>
        <p:spPr>
          <a:xfrm>
            <a:off x="673735" y="975995"/>
            <a:ext cx="10515600" cy="1325563"/>
          </a:xfrm>
        </p:spPr>
        <p:txBody>
          <a:bodyPr vert="horz" wrap="square" lIns="288000" tIns="45720" rIns="288000" bIns="45720" numCol="1" anchor="ctr" anchorCtr="0" compatLnSpc="1"/>
          <a:p>
            <a:pPr marL="0" marR="0" lvl="0" indent="0" algn="l" defTabSz="914400" rtl="0" eaLnBrk="0" fontAlgn="base" latinLnBrk="0" hangingPunct="0">
              <a:lnSpc>
                <a:spcPct val="70000"/>
              </a:lnSpc>
              <a:spcBef>
                <a:spcPct val="0"/>
              </a:spcBef>
              <a:spcAft>
                <a:spcPct val="0"/>
              </a:spcAft>
              <a:buClrTx/>
              <a:buSzTx/>
              <a:buFontTx/>
              <a:buNone/>
              <a:defRPr/>
            </a:pPr>
            <a:r>
              <a:rPr kumimoji="0" lang="zh-CN" altLang="en-US" sz="2000" b="0" i="0" u="none" strike="noStrike" kern="1200" cap="none" spc="0" normalizeH="0" baseline="0" noProof="0">
                <a:solidFill>
                  <a:schemeClr val="tx1"/>
                </a:solidFill>
                <a:effectLst/>
                <a:uLnTx/>
                <a:uFillTx/>
                <a:latin typeface="+mj-lt"/>
                <a:ea typeface="+mj-ea"/>
                <a:cs typeface="+mj-cs"/>
              </a:rPr>
              <a:t>子任务</a:t>
            </a:r>
            <a:r>
              <a:rPr kumimoji="0" lang="en-US" altLang="zh-CN" sz="2000" b="0" i="0" u="none" strike="noStrike" kern="1200" cap="none" spc="0" normalizeH="0" baseline="0" noProof="0">
                <a:solidFill>
                  <a:schemeClr val="tx1"/>
                </a:solidFill>
                <a:effectLst/>
                <a:uLnTx/>
                <a:uFillTx/>
                <a:latin typeface="+mj-lt"/>
                <a:ea typeface="+mj-ea"/>
                <a:cs typeface="+mj-cs"/>
              </a:rPr>
              <a:t>2</a:t>
            </a:r>
            <a:r>
              <a:rPr kumimoji="0" lang="zh-CN" altLang="en-US" sz="2000" b="0" i="0" u="none" strike="noStrike" kern="1200" cap="none" spc="0" normalizeH="0" baseline="0" noProof="0">
                <a:solidFill>
                  <a:schemeClr val="tx1"/>
                </a:solidFill>
                <a:effectLst/>
                <a:uLnTx/>
                <a:uFillTx/>
                <a:latin typeface="+mj-lt"/>
                <a:ea typeface="+mj-ea"/>
                <a:cs typeface="+mj-cs"/>
              </a:rPr>
              <a:t>（</a:t>
            </a:r>
            <a:r>
              <a:rPr kumimoji="0" lang="en-US" altLang="zh-CN" sz="2000" b="0" i="0" u="none" strike="noStrike" kern="1200" cap="none" spc="0" normalizeH="0" baseline="0" noProof="0">
                <a:solidFill>
                  <a:schemeClr val="tx1"/>
                </a:solidFill>
                <a:effectLst/>
                <a:uLnTx/>
                <a:uFillTx/>
                <a:latin typeface="+mj-lt"/>
                <a:ea typeface="+mj-ea"/>
                <a:cs typeface="+mj-cs"/>
              </a:rPr>
              <a:t>20</a:t>
            </a:r>
            <a:r>
              <a:rPr kumimoji="0" lang="zh-CN" altLang="en-US" sz="2000" b="0" i="0" u="none" strike="noStrike" kern="1200" cap="none" spc="0" normalizeH="0" baseline="0" noProof="0">
                <a:solidFill>
                  <a:schemeClr val="tx1"/>
                </a:solidFill>
                <a:effectLst/>
                <a:uLnTx/>
                <a:uFillTx/>
                <a:latin typeface="+mj-lt"/>
                <a:ea typeface="+mj-ea"/>
                <a:cs typeface="+mj-cs"/>
              </a:rPr>
              <a:t>分钟）</a:t>
            </a:r>
            <a:endParaRPr kumimoji="0" lang="zh-CN" altLang="en-US" sz="2000" b="0" i="0" u="none" strike="noStrike" kern="1200" cap="none" spc="0" normalizeH="0" baseline="0" noProof="0">
              <a:solidFill>
                <a:schemeClr val="tx1"/>
              </a:solidFill>
              <a:effectLst/>
              <a:uLnTx/>
              <a:uFillTx/>
              <a:latin typeface="+mj-lt"/>
              <a:ea typeface="+mj-ea"/>
              <a:cs typeface="+mj-cs"/>
            </a:endParaRPr>
          </a:p>
        </p:txBody>
      </p:sp>
      <p:sp>
        <p:nvSpPr>
          <p:cNvPr id="9219" name="内容占位符 2"/>
          <p:cNvSpPr>
            <a:spLocks noGrp="1"/>
          </p:cNvSpPr>
          <p:nvPr>
            <p:ph idx="1"/>
          </p:nvPr>
        </p:nvSpPr>
        <p:spPr>
          <a:xfrm>
            <a:off x="1447165" y="2059305"/>
            <a:ext cx="9237345" cy="4608195"/>
          </a:xfrm>
        </p:spPr>
        <p:txBody>
          <a:bodyPr vert="horz" wrap="square" lIns="91440" tIns="45720" rIns="91440" bIns="45720" anchor="t"/>
          <a:p>
            <a:r>
              <a:rPr lang="zh-CN" altLang="en-US" dirty="0"/>
              <a:t>利用urdf中构建长方体和小车的模型， 并在rviz中可视化</a:t>
            </a:r>
            <a:endParaRPr lang="zh-CN" altLang="en-US" dirty="0"/>
          </a:p>
          <a:p>
            <a:endParaRPr lang="zh-CN" altLang="en-US" dirty="0"/>
          </a:p>
          <a:p>
            <a:pPr lvl="1"/>
            <a:r>
              <a:rPr lang="zh-CN" altLang="en-US" sz="1600" dirty="0">
                <a:solidFill>
                  <a:srgbClr val="FF0000"/>
                </a:solidFill>
                <a:latin typeface="+mn-ea"/>
                <a:cs typeface="+mn-ea"/>
              </a:rPr>
              <a:t>背景描述：</a:t>
            </a:r>
            <a:endParaRPr lang="en-US" altLang="zh-CN" sz="1600" dirty="0">
              <a:latin typeface="+mn-ea"/>
              <a:cs typeface="+mn-ea"/>
            </a:endParaRPr>
          </a:p>
          <a:p>
            <a:pPr lvl="2"/>
            <a:r>
              <a:rPr lang="zh-CN" altLang="en-US" b="0" dirty="0">
                <a:latin typeface="+mn-ea"/>
                <a:cs typeface="+mn-ea"/>
              </a:rPr>
              <a:t>在机器人模型中，我们需要构建自己的造型，往往需要从简单的模型开始，本次实训课，我们要尝试自己去构建一些基本造型，再去构建小车模型，最后在仿真环境中模拟小车模型，从而实现让我们的机器人模型在实验室环境中呈现。</a:t>
            </a:r>
            <a:endParaRPr lang="zh-CN" altLang="en-US" b="0" dirty="0">
              <a:latin typeface="+mn-ea"/>
              <a:cs typeface="+mn-ea"/>
            </a:endParaRPr>
          </a:p>
          <a:p>
            <a:pPr lvl="2"/>
            <a:r>
              <a:rPr lang="zh-CN" altLang="en-US" dirty="0">
                <a:solidFill>
                  <a:srgbClr val="FF0000"/>
                </a:solidFill>
                <a:latin typeface="+mn-ea"/>
                <a:cs typeface="+mn-ea"/>
              </a:rPr>
              <a:t>要求：</a:t>
            </a:r>
            <a:r>
              <a:rPr lang="zh-CN" altLang="en-US" dirty="0">
                <a:latin typeface="+mn-ea"/>
                <a:cs typeface="+mn-ea"/>
              </a:rPr>
              <a:t>使用</a:t>
            </a:r>
            <a:r>
              <a:rPr lang="en-US" altLang="zh-CN" dirty="0">
                <a:latin typeface="+mn-ea"/>
                <a:cs typeface="+mn-ea"/>
              </a:rPr>
              <a:t>URDF</a:t>
            </a:r>
            <a:endParaRPr lang="en-US" altLang="zh-CN" dirty="0">
              <a:latin typeface="+mn-ea"/>
              <a:cs typeface="+mn-ea"/>
            </a:endParaRPr>
          </a:p>
          <a:p>
            <a:pPr lvl="2"/>
            <a:endParaRPr lang="zh-CN" altLang="en-US" b="0" dirty="0">
              <a:solidFill>
                <a:srgbClr val="A50021"/>
              </a:solidFill>
              <a:latin typeface="+mn-ea"/>
              <a:cs typeface="+mn-ea"/>
              <a:sym typeface="Arial" panose="02080604020202020204" pitchFamily="34" charset="0"/>
            </a:endParaRPr>
          </a:p>
          <a:p>
            <a:pPr lvl="1"/>
            <a:r>
              <a:rPr lang="zh-CN" altLang="en-US" sz="1600" dirty="0">
                <a:solidFill>
                  <a:srgbClr val="FF0000"/>
                </a:solidFill>
                <a:latin typeface="+mn-ea"/>
                <a:cs typeface="+mn-ea"/>
              </a:rPr>
              <a:t>知识点</a:t>
            </a:r>
            <a:endParaRPr lang="zh-CN" altLang="en-US" sz="1600" dirty="0">
              <a:latin typeface="+mn-ea"/>
              <a:cs typeface="+mn-ea"/>
            </a:endParaRPr>
          </a:p>
          <a:p>
            <a:pPr lvl="2"/>
            <a:r>
              <a:rPr lang="zh-CN" b="0" dirty="0">
                <a:latin typeface="+mn-ea"/>
                <a:cs typeface="+mn-ea"/>
              </a:rPr>
              <a:t>建立自己的</a:t>
            </a:r>
            <a:r>
              <a:rPr lang="en-US" altLang="zh-CN" b="0" dirty="0">
                <a:latin typeface="+mn-ea"/>
                <a:cs typeface="+mn-ea"/>
              </a:rPr>
              <a:t>package</a:t>
            </a:r>
            <a:endParaRPr lang="zh-CN" b="0" dirty="0">
              <a:latin typeface="+mn-ea"/>
              <a:cs typeface="+mn-ea"/>
            </a:endParaRPr>
          </a:p>
          <a:p>
            <a:pPr lvl="2"/>
            <a:r>
              <a:rPr lang="zh-CN" b="0" dirty="0">
                <a:latin typeface="+mn-ea"/>
                <a:cs typeface="+mn-ea"/>
              </a:rPr>
              <a:t>自己尝试去写</a:t>
            </a:r>
            <a:r>
              <a:rPr b="0" dirty="0">
                <a:latin typeface="+mn-ea"/>
                <a:cs typeface="+mn-ea"/>
              </a:rPr>
              <a:t>display.launch</a:t>
            </a:r>
            <a:r>
              <a:rPr lang="zh-CN" b="0" dirty="0">
                <a:latin typeface="+mn-ea"/>
                <a:cs typeface="+mn-ea"/>
              </a:rPr>
              <a:t>和</a:t>
            </a:r>
            <a:r>
              <a:rPr lang="en-US" altLang="zh-CN" b="0" dirty="0">
                <a:latin typeface="+mn-ea"/>
                <a:cs typeface="+mn-ea"/>
              </a:rPr>
              <a:t>urdf</a:t>
            </a:r>
            <a:r>
              <a:rPr lang="zh-CN" altLang="en-US" b="0" dirty="0">
                <a:latin typeface="+mn-ea"/>
                <a:cs typeface="+mn-ea"/>
              </a:rPr>
              <a:t>文件</a:t>
            </a:r>
            <a:endParaRPr lang="zh-CN" altLang="en-US" b="0" dirty="0">
              <a:latin typeface="+mn-ea"/>
              <a:cs typeface="+mn-ea"/>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子任务二</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8" name="图片 8" descr="2018-07-12 11-29-06屏幕截图"/>
          <p:cNvPicPr>
            <a:picLocks noChangeAspect="1"/>
          </p:cNvPicPr>
          <p:nvPr/>
        </p:nvPicPr>
        <p:blipFill>
          <a:blip r:embed="rId2"/>
          <a:stretch>
            <a:fillRect/>
          </a:stretch>
        </p:blipFill>
        <p:spPr>
          <a:xfrm>
            <a:off x="2153285" y="1349375"/>
            <a:ext cx="7434580" cy="4612005"/>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子任务二</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9" name="图片 9" descr="2018"/>
          <p:cNvPicPr>
            <a:picLocks noChangeAspect="1"/>
          </p:cNvPicPr>
          <p:nvPr/>
        </p:nvPicPr>
        <p:blipFill>
          <a:blip r:embed="rId2"/>
          <a:stretch>
            <a:fillRect/>
          </a:stretch>
        </p:blipFill>
        <p:spPr>
          <a:xfrm>
            <a:off x="5156835" y="1755775"/>
            <a:ext cx="6471920" cy="3724910"/>
          </a:xfrm>
          <a:prstGeom prst="rect">
            <a:avLst/>
          </a:prstGeom>
        </p:spPr>
      </p:pic>
      <p:pic>
        <p:nvPicPr>
          <p:cNvPr id="2" name="图片 1" descr="daima"/>
          <p:cNvPicPr>
            <a:picLocks noChangeAspect="1"/>
          </p:cNvPicPr>
          <p:nvPr/>
        </p:nvPicPr>
        <p:blipFill>
          <a:blip r:embed="rId3"/>
          <a:stretch>
            <a:fillRect/>
          </a:stretch>
        </p:blipFill>
        <p:spPr>
          <a:xfrm>
            <a:off x="608965" y="1649095"/>
            <a:ext cx="4285615" cy="4180840"/>
          </a:xfrm>
          <a:prstGeom prst="rect">
            <a:avLst/>
          </a:prstGeom>
        </p:spPr>
      </p:pic>
      <p:sp>
        <p:nvSpPr>
          <p:cNvPr id="3" name="文本框 2"/>
          <p:cNvSpPr txBox="1"/>
          <p:nvPr/>
        </p:nvSpPr>
        <p:spPr>
          <a:xfrm>
            <a:off x="1661795" y="1036320"/>
            <a:ext cx="1864995" cy="398780"/>
          </a:xfrm>
          <a:prstGeom prst="rect">
            <a:avLst/>
          </a:prstGeom>
          <a:noFill/>
        </p:spPr>
        <p:txBody>
          <a:bodyPr wrap="none" rtlCol="0">
            <a:spAutoFit/>
          </a:bodyPr>
          <a:p>
            <a:r>
              <a:rPr lang="en-US" altLang="zh-CN" sz="2000"/>
              <a:t>launch</a:t>
            </a:r>
            <a:r>
              <a:rPr lang="zh-CN" altLang="en-US"/>
              <a:t>文件注释</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子任务三</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8194" name="标题 1"/>
          <p:cNvSpPr>
            <a:spLocks noGrp="1"/>
          </p:cNvSpPr>
          <p:nvPr>
            <p:ph type="title"/>
          </p:nvPr>
        </p:nvSpPr>
        <p:spPr>
          <a:xfrm>
            <a:off x="381635" y="981075"/>
            <a:ext cx="10515600" cy="1325563"/>
          </a:xfrm>
        </p:spPr>
        <p:txBody>
          <a:bodyPr vert="horz" wrap="square" lIns="288000" tIns="45720" rIns="288000" bIns="45720" numCol="1" anchor="ctr" anchorCtr="0" compatLnSpc="1"/>
          <a:p>
            <a:pPr marL="0" marR="0" lvl="0" indent="0" algn="l" defTabSz="914400" rtl="0" eaLnBrk="0" fontAlgn="base" latinLnBrk="0" hangingPunct="0">
              <a:lnSpc>
                <a:spcPct val="70000"/>
              </a:lnSpc>
              <a:spcBef>
                <a:spcPct val="0"/>
              </a:spcBef>
              <a:spcAft>
                <a:spcPct val="0"/>
              </a:spcAft>
              <a:buClrTx/>
              <a:buSzTx/>
              <a:buFontTx/>
              <a:buNone/>
              <a:defRPr/>
            </a:pPr>
            <a:r>
              <a:rPr kumimoji="0" lang="zh-CN" altLang="en-US" sz="2000" b="0" i="0" u="none" strike="noStrike" kern="1200" cap="none" spc="0" normalizeH="0" baseline="0" noProof="0">
                <a:solidFill>
                  <a:schemeClr val="tx1"/>
                </a:solidFill>
                <a:effectLst/>
                <a:uLnTx/>
                <a:uFillTx/>
                <a:latin typeface="+mj-lt"/>
                <a:ea typeface="+mj-ea"/>
                <a:cs typeface="+mj-cs"/>
              </a:rPr>
              <a:t>子任务</a:t>
            </a:r>
            <a:r>
              <a:rPr kumimoji="0" lang="en-US" altLang="zh-CN" sz="2000" b="0" i="0" u="none" strike="noStrike" kern="1200" cap="none" spc="0" normalizeH="0" baseline="0" noProof="0">
                <a:solidFill>
                  <a:schemeClr val="tx1"/>
                </a:solidFill>
                <a:effectLst/>
                <a:uLnTx/>
                <a:uFillTx/>
                <a:latin typeface="+mj-lt"/>
                <a:ea typeface="+mj-ea"/>
                <a:cs typeface="+mj-cs"/>
              </a:rPr>
              <a:t>3</a:t>
            </a:r>
            <a:r>
              <a:rPr kumimoji="0" lang="zh-CN" altLang="en-US" sz="2000" b="0" i="0" u="none" strike="noStrike" kern="1200" cap="none" spc="0" normalizeH="0" baseline="0" noProof="0">
                <a:solidFill>
                  <a:schemeClr val="tx1"/>
                </a:solidFill>
                <a:effectLst/>
                <a:uLnTx/>
                <a:uFillTx/>
                <a:latin typeface="+mj-lt"/>
                <a:ea typeface="+mj-ea"/>
                <a:cs typeface="+mj-cs"/>
              </a:rPr>
              <a:t>（</a:t>
            </a:r>
            <a:r>
              <a:rPr kumimoji="0" lang="en-US" altLang="zh-CN" sz="2000" b="0" i="0" u="none" strike="noStrike" kern="1200" cap="none" spc="0" normalizeH="0" baseline="0" noProof="0">
                <a:solidFill>
                  <a:schemeClr val="tx1"/>
                </a:solidFill>
                <a:effectLst/>
                <a:uLnTx/>
                <a:uFillTx/>
                <a:latin typeface="+mj-lt"/>
                <a:ea typeface="+mj-ea"/>
                <a:cs typeface="+mj-cs"/>
              </a:rPr>
              <a:t>15</a:t>
            </a:r>
            <a:r>
              <a:rPr kumimoji="0" lang="zh-CN" altLang="en-US" sz="2000" b="0" i="0" u="none" strike="noStrike" kern="1200" cap="none" spc="0" normalizeH="0" baseline="0" noProof="0">
                <a:solidFill>
                  <a:schemeClr val="tx1"/>
                </a:solidFill>
                <a:effectLst/>
                <a:uLnTx/>
                <a:uFillTx/>
                <a:latin typeface="+mj-lt"/>
                <a:ea typeface="+mj-ea"/>
                <a:cs typeface="+mj-cs"/>
              </a:rPr>
              <a:t>分钟）</a:t>
            </a:r>
            <a:endParaRPr kumimoji="0" lang="zh-CN" altLang="en-US" sz="2000" b="0" i="0" u="none" strike="noStrike" kern="1200" cap="none" spc="0" normalizeH="0" baseline="0" noProof="0">
              <a:solidFill>
                <a:schemeClr val="tx1"/>
              </a:solidFill>
              <a:effectLst/>
              <a:uLnTx/>
              <a:uFillTx/>
              <a:latin typeface="+mj-lt"/>
              <a:ea typeface="+mj-ea"/>
              <a:cs typeface="+mj-cs"/>
            </a:endParaRPr>
          </a:p>
        </p:txBody>
      </p:sp>
      <p:sp>
        <p:nvSpPr>
          <p:cNvPr id="9219" name="内容占位符 2"/>
          <p:cNvSpPr>
            <a:spLocks noGrp="1"/>
          </p:cNvSpPr>
          <p:nvPr>
            <p:ph idx="1"/>
          </p:nvPr>
        </p:nvSpPr>
        <p:spPr>
          <a:xfrm>
            <a:off x="1479868" y="2097088"/>
            <a:ext cx="8242300" cy="4608512"/>
          </a:xfrm>
        </p:spPr>
        <p:txBody>
          <a:bodyPr vert="horz" wrap="square" lIns="91440" tIns="45720" rIns="91440" bIns="45720" anchor="t"/>
          <a:p>
            <a:r>
              <a:rPr lang="zh-CN" altLang="en-US" sz="1800" dirty="0"/>
              <a:t>在仿真环境中呈现自己的模型</a:t>
            </a:r>
            <a:endParaRPr lang="zh-CN" altLang="en-US" dirty="0"/>
          </a:p>
          <a:p>
            <a:endParaRPr lang="zh-CN" altLang="en-US" dirty="0"/>
          </a:p>
          <a:p>
            <a:pPr lvl="1"/>
            <a:r>
              <a:rPr lang="zh-CN" altLang="en-US" dirty="0">
                <a:solidFill>
                  <a:srgbClr val="FF0000"/>
                </a:solidFill>
              </a:rPr>
              <a:t>背景描述：</a:t>
            </a:r>
            <a:endParaRPr lang="en-US" altLang="zh-CN" dirty="0"/>
          </a:p>
          <a:p>
            <a:pPr lvl="2"/>
            <a:r>
              <a:rPr lang="zh-CN" altLang="en-US" b="0" dirty="0">
                <a:ea typeface="黑体" panose="02010609060101010101" pitchFamily="49" charset="-122"/>
              </a:rPr>
              <a:t>在生活中，我们的机器人往往是在一定场景下工作的，我们需要在实际的场景下仿真它的三维模型，这样就能够考察模型的运动属性和物理属性，因此，我们此次任务，是在rviz和gazebo中可视化我们的新的小车模型。 </a:t>
            </a:r>
            <a:endParaRPr lang="zh-CN" altLang="en-US" b="0" dirty="0">
              <a:ea typeface="黑体" panose="02010609060101010101" pitchFamily="49" charset="-122"/>
            </a:endParaRPr>
          </a:p>
          <a:p>
            <a:pPr lvl="2"/>
            <a:r>
              <a:rPr lang="zh-CN" altLang="en-US" dirty="0">
                <a:solidFill>
                  <a:srgbClr val="FF0000"/>
                </a:solidFill>
              </a:rPr>
              <a:t>要求：</a:t>
            </a:r>
            <a:r>
              <a:rPr lang="zh-CN" altLang="en-US" dirty="0"/>
              <a:t>使用</a:t>
            </a:r>
            <a:r>
              <a:rPr lang="en-US" altLang="zh-CN" dirty="0"/>
              <a:t>URDF</a:t>
            </a:r>
            <a:endParaRPr lang="en-US" altLang="zh-CN" dirty="0"/>
          </a:p>
          <a:p>
            <a:pPr lvl="2"/>
            <a:endParaRPr lang="zh-CN" altLang="en-US" sz="2000" b="0" dirty="0">
              <a:solidFill>
                <a:srgbClr val="A50021"/>
              </a:solidFill>
              <a:ea typeface="黑体" panose="02010609060101010101" pitchFamily="49" charset="-122"/>
              <a:sym typeface="Arial" panose="02080604020202020204" pitchFamily="34" charset="0"/>
            </a:endParaRPr>
          </a:p>
          <a:p>
            <a:pPr lvl="1"/>
            <a:r>
              <a:rPr lang="zh-CN" altLang="en-US" dirty="0">
                <a:solidFill>
                  <a:srgbClr val="FF0000"/>
                </a:solidFill>
              </a:rPr>
              <a:t>知识点</a:t>
            </a:r>
            <a:endParaRPr lang="zh-CN" altLang="en-US" dirty="0"/>
          </a:p>
          <a:p>
            <a:pPr lvl="2"/>
            <a:r>
              <a:rPr lang="zh-CN" b="0" dirty="0"/>
              <a:t>了解</a:t>
            </a:r>
            <a:r>
              <a:rPr lang="en-US" altLang="zh-CN" b="0" dirty="0"/>
              <a:t>urdf</a:t>
            </a:r>
            <a:endParaRPr b="0" dirty="0"/>
          </a:p>
          <a:p>
            <a:pPr lvl="2"/>
            <a:r>
              <a:rPr lang="en-US" b="0" dirty="0"/>
              <a:t>rviz</a:t>
            </a:r>
            <a:r>
              <a:rPr lang="zh-CN" altLang="en-US" b="0" dirty="0"/>
              <a:t>和</a:t>
            </a:r>
            <a:r>
              <a:rPr lang="en-US" altLang="zh-CN" b="0" dirty="0"/>
              <a:t>gazebo</a:t>
            </a:r>
            <a:endParaRPr b="0" dirty="0"/>
          </a:p>
          <a:p>
            <a:pPr marL="914400" lvl="2" indent="0">
              <a:buNone/>
            </a:pPr>
            <a:endParaRPr lang="en-US" altLang="zh-CN" b="0" dirty="0"/>
          </a:p>
          <a:p>
            <a:pPr lvl="2"/>
            <a:endParaRPr lang="en-US" altLang="zh-CN" b="0" dirty="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子任务三</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 name="图片 1" descr="jiejie"/>
          <p:cNvPicPr>
            <a:picLocks noChangeAspect="1"/>
          </p:cNvPicPr>
          <p:nvPr/>
        </p:nvPicPr>
        <p:blipFill>
          <a:blip r:embed="rId2"/>
          <a:stretch>
            <a:fillRect/>
          </a:stretch>
        </p:blipFill>
        <p:spPr>
          <a:xfrm>
            <a:off x="1077595" y="1614805"/>
            <a:ext cx="5005705" cy="4456430"/>
          </a:xfrm>
          <a:prstGeom prst="rect">
            <a:avLst/>
          </a:prstGeom>
        </p:spPr>
      </p:pic>
      <p:pic>
        <p:nvPicPr>
          <p:cNvPr id="3" name="图片 2" descr="zhujie"/>
          <p:cNvPicPr>
            <a:picLocks noChangeAspect="1"/>
          </p:cNvPicPr>
          <p:nvPr/>
        </p:nvPicPr>
        <p:blipFill>
          <a:blip r:embed="rId3"/>
          <a:stretch>
            <a:fillRect/>
          </a:stretch>
        </p:blipFill>
        <p:spPr>
          <a:xfrm>
            <a:off x="6306185" y="1614805"/>
            <a:ext cx="4469765" cy="4416425"/>
          </a:xfrm>
          <a:prstGeom prst="rect">
            <a:avLst/>
          </a:prstGeom>
        </p:spPr>
      </p:pic>
      <p:sp>
        <p:nvSpPr>
          <p:cNvPr id="4" name="文本框 3"/>
          <p:cNvSpPr txBox="1"/>
          <p:nvPr/>
        </p:nvSpPr>
        <p:spPr>
          <a:xfrm>
            <a:off x="4163695" y="924560"/>
            <a:ext cx="6353810" cy="368300"/>
          </a:xfrm>
          <a:prstGeom prst="rect">
            <a:avLst/>
          </a:prstGeom>
          <a:noFill/>
        </p:spPr>
        <p:txBody>
          <a:bodyPr wrap="square" rtlCol="0" anchor="t">
            <a:spAutoFit/>
          </a:bodyPr>
          <a:p>
            <a:r>
              <a:rPr lang="zh-CN" altLang="en-US"/>
              <a:t>display_gazebo_rviz.launch</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子任务三</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12" name="图片 12" descr="zhujie"/>
          <p:cNvPicPr>
            <a:picLocks noChangeAspect="1"/>
          </p:cNvPicPr>
          <p:nvPr/>
        </p:nvPicPr>
        <p:blipFill>
          <a:blip r:embed="rId2"/>
          <a:stretch>
            <a:fillRect/>
          </a:stretch>
        </p:blipFill>
        <p:spPr>
          <a:xfrm>
            <a:off x="937260" y="2263775"/>
            <a:ext cx="2883535" cy="2560955"/>
          </a:xfrm>
          <a:prstGeom prst="rect">
            <a:avLst/>
          </a:prstGeom>
        </p:spPr>
      </p:pic>
      <p:pic>
        <p:nvPicPr>
          <p:cNvPr id="11" name="图片 11" descr="ooii"/>
          <p:cNvPicPr>
            <a:picLocks noChangeAspect="1"/>
          </p:cNvPicPr>
          <p:nvPr/>
        </p:nvPicPr>
        <p:blipFill>
          <a:blip r:embed="rId3"/>
          <a:stretch>
            <a:fillRect/>
          </a:stretch>
        </p:blipFill>
        <p:spPr>
          <a:xfrm>
            <a:off x="4414520" y="1661160"/>
            <a:ext cx="6624320" cy="3978275"/>
          </a:xfrm>
          <a:prstGeom prst="rect">
            <a:avLst/>
          </a:prstGeom>
        </p:spPr>
      </p:pic>
      <p:sp>
        <p:nvSpPr>
          <p:cNvPr id="2" name="文本框 1"/>
          <p:cNvSpPr txBox="1"/>
          <p:nvPr/>
        </p:nvSpPr>
        <p:spPr>
          <a:xfrm>
            <a:off x="7044690" y="982980"/>
            <a:ext cx="1706880" cy="398780"/>
          </a:xfrm>
          <a:prstGeom prst="rect">
            <a:avLst/>
          </a:prstGeom>
          <a:noFill/>
        </p:spPr>
        <p:txBody>
          <a:bodyPr wrap="none" rtlCol="0">
            <a:spAutoFit/>
          </a:bodyPr>
          <a:p>
            <a:r>
              <a:rPr lang="zh-CN" altLang="en-US" sz="2000"/>
              <a:t>可视化的小车</a:t>
            </a:r>
            <a:endParaRPr lang="zh-CN" altLang="en-US" sz="2000"/>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子任务三</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 name="图片 1" descr="000"/>
          <p:cNvPicPr>
            <a:picLocks noChangeAspect="1"/>
          </p:cNvPicPr>
          <p:nvPr/>
        </p:nvPicPr>
        <p:blipFill>
          <a:blip r:embed="rId2"/>
          <a:stretch>
            <a:fillRect/>
          </a:stretch>
        </p:blipFill>
        <p:spPr>
          <a:xfrm>
            <a:off x="1757680" y="1275715"/>
            <a:ext cx="8144510" cy="4306570"/>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子任务三</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10" name="图片 10" descr="070"/>
          <p:cNvPicPr>
            <a:picLocks noChangeAspect="1"/>
          </p:cNvPicPr>
          <p:nvPr/>
        </p:nvPicPr>
        <p:blipFill>
          <a:blip r:embed="rId2"/>
          <a:stretch>
            <a:fillRect/>
          </a:stretch>
        </p:blipFill>
        <p:spPr>
          <a:xfrm>
            <a:off x="6371590" y="2682240"/>
            <a:ext cx="5155565" cy="3043555"/>
          </a:xfrm>
          <a:prstGeom prst="rect">
            <a:avLst/>
          </a:prstGeom>
        </p:spPr>
      </p:pic>
      <p:pic>
        <p:nvPicPr>
          <p:cNvPr id="4" name="图片 4" descr="gazebo"/>
          <p:cNvPicPr>
            <a:picLocks noChangeAspect="1"/>
          </p:cNvPicPr>
          <p:nvPr/>
        </p:nvPicPr>
        <p:blipFill>
          <a:blip r:embed="rId3"/>
          <a:stretch>
            <a:fillRect/>
          </a:stretch>
        </p:blipFill>
        <p:spPr>
          <a:xfrm>
            <a:off x="645160" y="2682240"/>
            <a:ext cx="5414645" cy="3042920"/>
          </a:xfrm>
          <a:prstGeom prst="rect">
            <a:avLst/>
          </a:prstGeom>
        </p:spPr>
      </p:pic>
      <p:sp>
        <p:nvSpPr>
          <p:cNvPr id="2" name="文本框 1"/>
          <p:cNvSpPr txBox="1"/>
          <p:nvPr/>
        </p:nvSpPr>
        <p:spPr>
          <a:xfrm>
            <a:off x="4700270" y="1647825"/>
            <a:ext cx="2630170" cy="398780"/>
          </a:xfrm>
          <a:prstGeom prst="rect">
            <a:avLst/>
          </a:prstGeom>
          <a:noFill/>
        </p:spPr>
        <p:txBody>
          <a:bodyPr wrap="none" rtlCol="0">
            <a:spAutoFit/>
          </a:bodyPr>
          <a:p>
            <a:r>
              <a:rPr lang="en-US" altLang="zh-CN" sz="2000"/>
              <a:t>gazebo</a:t>
            </a:r>
            <a:r>
              <a:rPr lang="zh-CN" altLang="en-US" sz="2000"/>
              <a:t>可视化的结果</a:t>
            </a:r>
            <a:endParaRPr lang="zh-CN" altLang="en-US" sz="2000"/>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051935" y="2270760"/>
            <a:ext cx="3975100" cy="1568450"/>
          </a:xfrm>
          <a:prstGeom prst="rect">
            <a:avLst/>
          </a:prstGeom>
          <a:noFill/>
        </p:spPr>
        <p:txBody>
          <a:bodyPr wrap="none" rtlCol="0">
            <a:spAutoFit/>
          </a:bodyPr>
          <a:p>
            <a:r>
              <a:rPr lang="zh-CN" altLang="en-US" sz="9600"/>
              <a:t>谢    谢</a:t>
            </a:r>
            <a:endParaRPr lang="zh-CN" altLang="en-US" sz="96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1104265" y="121920"/>
            <a:ext cx="1151890" cy="337185"/>
          </a:xfrm>
          <a:prstGeom prst="rect">
            <a:avLst/>
          </a:prstGeom>
          <a:noFill/>
        </p:spPr>
        <p:txBody>
          <a:bodyPr wrap="none" rtlCol="0">
            <a:spAutoFit/>
          </a:bodyPr>
          <a:p>
            <a:r>
              <a:rPr lang="en-US" altLang="zh-CN" sz="1600">
                <a:solidFill>
                  <a:srgbClr val="446382"/>
                </a:solidFill>
              </a:rPr>
              <a:t>URDF</a:t>
            </a:r>
            <a:r>
              <a:rPr lang="zh-CN" altLang="en-US" sz="1600">
                <a:solidFill>
                  <a:srgbClr val="446382"/>
                </a:solidFill>
              </a:rPr>
              <a:t>介绍</a:t>
            </a:r>
            <a:endParaRPr lang="zh-CN" altLang="en-US" sz="1600">
              <a:solidFill>
                <a:srgbClr val="446382"/>
              </a:solidFill>
            </a:endParaRPr>
          </a:p>
        </p:txBody>
      </p:sp>
      <p:sp>
        <p:nvSpPr>
          <p:cNvPr id="6" name="文本框 5"/>
          <p:cNvSpPr txBox="1"/>
          <p:nvPr/>
        </p:nvSpPr>
        <p:spPr>
          <a:xfrm>
            <a:off x="2632075" y="450215"/>
            <a:ext cx="995680" cy="337185"/>
          </a:xfrm>
          <a:prstGeom prst="rect">
            <a:avLst/>
          </a:prstGeom>
          <a:noFill/>
        </p:spPr>
        <p:txBody>
          <a:bodyPr wrap="none" rtlCol="0">
            <a:spAutoFit/>
          </a:bodyPr>
          <a:p>
            <a:r>
              <a:rPr lang="zh-CN" altLang="en-US" sz="1600">
                <a:solidFill>
                  <a:srgbClr val="446382"/>
                </a:solidFill>
              </a:rPr>
              <a:t>主要内容</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5122" name="标题 1"/>
          <p:cNvSpPr>
            <a:spLocks noGrp="1"/>
          </p:cNvSpPr>
          <p:nvPr>
            <p:ph type="title"/>
          </p:nvPr>
        </p:nvSpPr>
        <p:spPr>
          <a:xfrm>
            <a:off x="713740" y="1381125"/>
            <a:ext cx="9144000" cy="557213"/>
          </a:xfrm>
        </p:spPr>
        <p:txBody>
          <a:bodyPr vert="horz" wrap="square" lIns="288000" tIns="45720" rIns="288000" bIns="45720" numCol="1" anchor="ctr" anchorCtr="0" compatLnSpc="1"/>
          <a:p>
            <a:pPr marL="0" marR="0" lvl="0" indent="0" algn="l" defTabSz="914400" rtl="0" eaLnBrk="1" fontAlgn="base" latinLnBrk="0" hangingPunct="1">
              <a:lnSpc>
                <a:spcPct val="70000"/>
              </a:lnSpc>
              <a:spcBef>
                <a:spcPct val="0"/>
              </a:spcBef>
              <a:spcAft>
                <a:spcPct val="0"/>
              </a:spcAft>
              <a:buClrTx/>
              <a:buSzTx/>
              <a:buFontTx/>
              <a:buNone/>
              <a:defRPr/>
            </a:pPr>
            <a:r>
              <a:rPr kumimoji="0" lang="zh-CN" i="0" u="none" strike="noStrike" kern="1200" cap="none" spc="0" normalizeH="0" baseline="0" noProof="0">
                <a:ln>
                  <a:noFill/>
                </a:ln>
                <a:solidFill>
                  <a:schemeClr val="tx1"/>
                </a:solidFill>
                <a:effectLst/>
                <a:uLnTx/>
                <a:uFillTx/>
                <a:latin typeface="+mj-lt"/>
                <a:ea typeface="+mj-ea"/>
                <a:cs typeface="+mj-cs"/>
              </a:rPr>
              <a:t>主要内容</a:t>
            </a:r>
            <a:endParaRPr kumimoji="0" lang="zh-CN" i="0" u="none" strike="noStrike" kern="1200" cap="none" spc="0" normalizeH="0" baseline="0" noProof="0">
              <a:ln>
                <a:noFill/>
              </a:ln>
              <a:solidFill>
                <a:schemeClr val="tx1"/>
              </a:solidFill>
              <a:effectLst/>
              <a:uLnTx/>
              <a:uFillTx/>
              <a:latin typeface="+mj-lt"/>
              <a:ea typeface="+mj-ea"/>
              <a:cs typeface="+mj-cs"/>
            </a:endParaRPr>
          </a:p>
        </p:txBody>
      </p:sp>
      <p:sp>
        <p:nvSpPr>
          <p:cNvPr id="6147" name="内容占位符 2"/>
          <p:cNvSpPr>
            <a:spLocks noGrp="1"/>
          </p:cNvSpPr>
          <p:nvPr>
            <p:ph idx="1"/>
          </p:nvPr>
        </p:nvSpPr>
        <p:spPr>
          <a:xfrm>
            <a:off x="838200" y="2001520"/>
            <a:ext cx="10515600" cy="4351338"/>
          </a:xfrm>
        </p:spPr>
        <p:txBody>
          <a:bodyPr vert="horz" wrap="square" lIns="91440" tIns="45720" rIns="91440" bIns="45720" anchor="t"/>
          <a:p>
            <a:pPr eaLnBrk="1" hangingPunct="1"/>
            <a:r>
              <a:rPr lang="zh-CN" altLang="en-US" dirty="0">
                <a:solidFill>
                  <a:schemeClr val="tx1"/>
                </a:solidFill>
                <a:latin typeface="黑体" panose="02010609060101010101" pitchFamily="49" charset="-122"/>
              </a:rPr>
              <a:t>任务描述</a:t>
            </a:r>
            <a:endParaRPr lang="en-US" altLang="zh-CN" dirty="0">
              <a:solidFill>
                <a:schemeClr val="tx1"/>
              </a:solidFill>
              <a:latin typeface="黑体" panose="02010609060101010101" pitchFamily="49" charset="-122"/>
            </a:endParaRPr>
          </a:p>
          <a:p>
            <a:pPr eaLnBrk="1" hangingPunct="1">
              <a:buClrTx/>
            </a:pPr>
            <a:r>
              <a:rPr lang="zh-CN" altLang="en-US" dirty="0">
                <a:solidFill>
                  <a:schemeClr val="tx1"/>
                </a:solidFill>
                <a:latin typeface="黑体" panose="02010609060101010101" pitchFamily="49" charset="-122"/>
              </a:rPr>
              <a:t>子任务分解</a:t>
            </a:r>
            <a:endParaRPr lang="zh-CN" altLang="en-US" dirty="0">
              <a:solidFill>
                <a:schemeClr val="tx1"/>
              </a:solidFill>
              <a:latin typeface="黑体" panose="02010609060101010101" pitchFamily="49" charset="-122"/>
            </a:endParaRPr>
          </a:p>
          <a:p>
            <a:pPr eaLnBrk="1" hangingPunct="1">
              <a:buClrTx/>
            </a:pPr>
            <a:endParaRPr lang="zh-CN" altLang="en-US" dirty="0">
              <a:solidFill>
                <a:schemeClr val="tx1"/>
              </a:solidFill>
              <a:latin typeface="黑体" panose="02010609060101010101" pitchFamily="49"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任务描述</a:t>
            </a:r>
            <a:endParaRPr lang="en-US" altLang="zh-CN"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7170" name="标题 1"/>
          <p:cNvSpPr>
            <a:spLocks noGrp="1"/>
          </p:cNvSpPr>
          <p:nvPr>
            <p:ph type="title"/>
          </p:nvPr>
        </p:nvSpPr>
        <p:spPr>
          <a:xfrm>
            <a:off x="647700" y="949325"/>
            <a:ext cx="10515600" cy="1325563"/>
          </a:xfrm>
        </p:spPr>
        <p:txBody>
          <a:bodyPr vert="horz" wrap="square" lIns="288000" tIns="45720" rIns="288000" bIns="45720" numCol="1" anchor="ctr" anchorCtr="0" compatLnSpc="1"/>
          <a:p>
            <a:pPr marL="0" marR="0" lvl="0" indent="0" algn="l" defTabSz="914400" rtl="0" eaLnBrk="0" fontAlgn="base" latinLnBrk="0" hangingPunct="0">
              <a:lnSpc>
                <a:spcPct val="70000"/>
              </a:lnSpc>
              <a:spcBef>
                <a:spcPct val="0"/>
              </a:spcBef>
              <a:spcAft>
                <a:spcPct val="0"/>
              </a:spcAft>
              <a:buClrTx/>
              <a:buSzTx/>
              <a:buFontTx/>
              <a:buNone/>
              <a:defRPr/>
            </a:pPr>
            <a:r>
              <a:rPr kumimoji="0" lang="zh-CN" sz="2000" b="0" i="0" u="none" strike="noStrike" kern="1200" cap="none" spc="0" normalizeH="0" baseline="0" noProof="0">
                <a:solidFill>
                  <a:schemeClr val="tx1"/>
                </a:solidFill>
                <a:effectLst/>
                <a:uLnTx/>
                <a:uFillTx/>
                <a:latin typeface="+mj-lt"/>
                <a:ea typeface="+mj-ea"/>
                <a:cs typeface="+mj-cs"/>
              </a:rPr>
              <a:t>任务描述</a:t>
            </a:r>
            <a:endParaRPr kumimoji="0" lang="zh-CN" sz="2000" b="0" i="0" u="none" strike="noStrike" kern="1200" cap="none" spc="0" normalizeH="0" baseline="0" noProof="0">
              <a:solidFill>
                <a:schemeClr val="tx1"/>
              </a:solidFill>
              <a:effectLst/>
              <a:uLnTx/>
              <a:uFillTx/>
              <a:latin typeface="+mj-lt"/>
              <a:ea typeface="+mj-ea"/>
              <a:cs typeface="+mj-cs"/>
            </a:endParaRPr>
          </a:p>
        </p:txBody>
      </p:sp>
      <p:sp>
        <p:nvSpPr>
          <p:cNvPr id="8195" name="内容占位符 2"/>
          <p:cNvSpPr>
            <a:spLocks noGrp="1"/>
          </p:cNvSpPr>
          <p:nvPr>
            <p:ph idx="1"/>
          </p:nvPr>
        </p:nvSpPr>
        <p:spPr>
          <a:xfrm>
            <a:off x="800100" y="2033905"/>
            <a:ext cx="10515600" cy="4351338"/>
          </a:xfrm>
        </p:spPr>
        <p:txBody>
          <a:bodyPr vert="horz" wrap="square" lIns="91440" tIns="45720" rIns="91440" bIns="45720" anchor="t">
            <a:normAutofit lnSpcReduction="10000"/>
          </a:bodyPr>
          <a:p>
            <a:r>
              <a:rPr lang="zh-CN" altLang="en-US" dirty="0"/>
              <a:t>任务要点</a:t>
            </a:r>
            <a:endParaRPr lang="zh-CN" altLang="en-US" dirty="0"/>
          </a:p>
          <a:p>
            <a:endParaRPr lang="en-US" altLang="zh-CN" dirty="0"/>
          </a:p>
          <a:p>
            <a:pPr lvl="1"/>
            <a:r>
              <a:rPr lang="zh-CN" altLang="en-US" dirty="0">
                <a:sym typeface="+mn-ea"/>
              </a:rPr>
              <a:t>使用Xacro来整理URDF文件描述</a:t>
            </a:r>
            <a:endParaRPr lang="zh-CN" altLang="en-US" dirty="0"/>
          </a:p>
          <a:p>
            <a:pPr lvl="1"/>
            <a:endParaRPr lang="zh-CN" altLang="en-US" dirty="0"/>
          </a:p>
          <a:p>
            <a:pPr lvl="1"/>
            <a:r>
              <a:rPr lang="zh-CN" altLang="en-US" dirty="0"/>
              <a:t>利用</a:t>
            </a:r>
            <a:r>
              <a:rPr lang="en-US" altLang="zh-CN" dirty="0"/>
              <a:t>URDF</a:t>
            </a:r>
            <a:r>
              <a:rPr lang="zh-CN" altLang="en-US" dirty="0"/>
              <a:t>构建长方体和小车的模型， 并在rviz中可视化</a:t>
            </a:r>
            <a:endParaRPr lang="zh-CN" altLang="en-US" dirty="0"/>
          </a:p>
          <a:p>
            <a:pPr lvl="1"/>
            <a:endParaRPr lang="zh-CN" altLang="en-US" dirty="0"/>
          </a:p>
          <a:p>
            <a:pPr lvl="1"/>
            <a:r>
              <a:rPr lang="zh-CN" altLang="en-US" dirty="0"/>
              <a:t>在rviz和gazebo中呈现自己的模型</a:t>
            </a:r>
            <a:endParaRPr lang="zh-CN" altLang="en-US" dirty="0"/>
          </a:p>
          <a:p>
            <a:pPr marL="457200" lvl="1" indent="0">
              <a:buNone/>
            </a:pPr>
            <a:endParaRPr lang="zh-CN" altLang="en-US" dirty="0"/>
          </a:p>
          <a:p>
            <a:pPr marL="457200" lvl="1" indent="0">
              <a:buNone/>
            </a:pPr>
            <a:endParaRPr lang="zh-CN" altLang="en-US" dirty="0"/>
          </a:p>
          <a:p>
            <a:pPr marL="457200" lvl="1" indent="0">
              <a:buNone/>
            </a:pPr>
            <a:endParaRPr lang="zh-CN" altLang="en-US" dirty="0"/>
          </a:p>
          <a:p>
            <a:pPr marL="457200" lvl="1" indent="0">
              <a:buNone/>
            </a:pPr>
            <a:endParaRPr lang="zh-CN" altLang="en-US"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8194" name="标题 1"/>
          <p:cNvSpPr>
            <a:spLocks noGrp="1"/>
          </p:cNvSpPr>
          <p:nvPr/>
        </p:nvSpPr>
        <p:spPr>
          <a:xfrm>
            <a:off x="838200" y="787400"/>
            <a:ext cx="10515600" cy="1325563"/>
          </a:xfrm>
          <a:prstGeom prst="rect">
            <a:avLst/>
          </a:prstGeom>
        </p:spPr>
        <p:txBody>
          <a:bodyPr vert="horz" wrap="square" lIns="288000" tIns="45720" rIns="288000" bIns="45720" numCol="1" rtlCol="0" anchor="ctr" anchorCtr="0" compatLnSpc="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70000"/>
              </a:lnSpc>
              <a:spcBef>
                <a:spcPct val="0"/>
              </a:spcBef>
              <a:spcAft>
                <a:spcPct val="0"/>
              </a:spcAft>
              <a:buClrTx/>
              <a:buSzTx/>
              <a:buFontTx/>
              <a:buNone/>
              <a:defRPr/>
            </a:pPr>
            <a:r>
              <a:rPr kumimoji="0" lang="zh-CN" altLang="en-US" sz="2000" i="0" u="none" strike="noStrike" kern="1200" cap="none" spc="0" normalizeH="0" baseline="0" noProof="0">
                <a:solidFill>
                  <a:schemeClr val="tx1"/>
                </a:solidFill>
                <a:effectLst/>
                <a:uLnTx/>
                <a:uFillTx/>
                <a:latin typeface="+mj-lt"/>
                <a:ea typeface="+mj-ea"/>
                <a:cs typeface="+mj-cs"/>
              </a:rPr>
              <a:t>子任务</a:t>
            </a:r>
            <a:r>
              <a:rPr kumimoji="0" lang="en-US" altLang="zh-CN" sz="2000" i="0" u="none" strike="noStrike" kern="1200" cap="none" spc="0" normalizeH="0" baseline="0" noProof="0">
                <a:solidFill>
                  <a:schemeClr val="tx1"/>
                </a:solidFill>
                <a:effectLst/>
                <a:uLnTx/>
                <a:uFillTx/>
                <a:latin typeface="+mj-lt"/>
                <a:ea typeface="+mj-ea"/>
                <a:cs typeface="+mj-cs"/>
              </a:rPr>
              <a:t>1</a:t>
            </a:r>
            <a:r>
              <a:rPr kumimoji="0" lang="zh-CN" altLang="en-US" sz="2000" i="0" u="none" strike="noStrike" kern="1200" cap="none" spc="0" normalizeH="0" baseline="0" noProof="0">
                <a:solidFill>
                  <a:schemeClr val="tx1"/>
                </a:solidFill>
                <a:effectLst/>
                <a:uLnTx/>
                <a:uFillTx/>
                <a:latin typeface="+mj-lt"/>
                <a:ea typeface="+mj-ea"/>
                <a:cs typeface="+mj-cs"/>
              </a:rPr>
              <a:t>（</a:t>
            </a:r>
            <a:r>
              <a:rPr kumimoji="0" lang="en-US" altLang="zh-CN" sz="2000" i="0" u="none" strike="noStrike" kern="1200" cap="none" spc="0" normalizeH="0" baseline="0" noProof="0">
                <a:solidFill>
                  <a:schemeClr val="tx1"/>
                </a:solidFill>
                <a:effectLst/>
                <a:uLnTx/>
                <a:uFillTx/>
                <a:latin typeface="+mj-lt"/>
                <a:ea typeface="+mj-ea"/>
                <a:cs typeface="+mj-cs"/>
              </a:rPr>
              <a:t>10</a:t>
            </a:r>
            <a:r>
              <a:rPr kumimoji="0" lang="zh-CN" altLang="en-US" sz="2000" i="0" u="none" strike="noStrike" kern="1200" cap="none" spc="0" normalizeH="0" baseline="0" noProof="0">
                <a:solidFill>
                  <a:schemeClr val="tx1"/>
                </a:solidFill>
                <a:effectLst/>
                <a:uLnTx/>
                <a:uFillTx/>
                <a:latin typeface="+mj-lt"/>
                <a:ea typeface="+mj-ea"/>
                <a:cs typeface="+mj-cs"/>
              </a:rPr>
              <a:t>分钟）</a:t>
            </a:r>
            <a:endParaRPr kumimoji="0" lang="zh-CN" altLang="en-US" sz="2000" i="0" u="none" strike="noStrike" kern="1200" cap="none" spc="0" normalizeH="0" baseline="0" noProof="0">
              <a:solidFill>
                <a:schemeClr val="tx1"/>
              </a:solidFill>
              <a:effectLst/>
              <a:uLnTx/>
              <a:uFillTx/>
              <a:latin typeface="+mj-lt"/>
              <a:ea typeface="+mj-ea"/>
              <a:cs typeface="+mj-cs"/>
            </a:endParaRPr>
          </a:p>
        </p:txBody>
      </p:sp>
      <p:sp>
        <p:nvSpPr>
          <p:cNvPr id="9219" name="内容占位符 2"/>
          <p:cNvSpPr>
            <a:spLocks noGrp="1"/>
          </p:cNvSpPr>
          <p:nvPr/>
        </p:nvSpPr>
        <p:spPr>
          <a:xfrm>
            <a:off x="1377315" y="1879600"/>
            <a:ext cx="9237345" cy="4608195"/>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lvl="1"/>
            <a:r>
              <a:rPr lang="zh-CN" altLang="en-US" sz="1800" dirty="0"/>
              <a:t>使用Xacro来整理URDF文件描述</a:t>
            </a:r>
            <a:endParaRPr lang="zh-CN" altLang="en-US" sz="1600" dirty="0"/>
          </a:p>
          <a:p>
            <a:pPr lvl="1"/>
            <a:endParaRPr lang="zh-CN" altLang="en-US" sz="1600" dirty="0"/>
          </a:p>
          <a:p>
            <a:pPr lvl="1"/>
            <a:r>
              <a:rPr lang="zh-CN" altLang="en-US" sz="1600" dirty="0">
                <a:solidFill>
                  <a:srgbClr val="FF0000"/>
                </a:solidFill>
              </a:rPr>
              <a:t>相关背景：</a:t>
            </a:r>
            <a:endParaRPr lang="en-US" altLang="zh-CN" sz="1600" dirty="0">
              <a:solidFill>
                <a:srgbClr val="FF0000"/>
              </a:solidFill>
            </a:endParaRPr>
          </a:p>
          <a:p>
            <a:pPr lvl="2"/>
            <a:r>
              <a:rPr sz="1600" b="0" dirty="0">
                <a:ea typeface="黑体" panose="02010609060101010101" pitchFamily="49" charset="-122"/>
              </a:rPr>
              <a:t>在机器人各种各样的模型里，我们需要构建自己的造型，我们在之前构造的机器人URDF文件的过程中，发现代码有很多重复的地方，因此，我们希望能够找到一个统一简便的方式来简化代码，通过使用宏命令来构建更精悍短小但又具有更高可读性的XML文件，这里，我们就需要了解使用Xacro来整理URDF文件。</a:t>
            </a:r>
            <a:endParaRPr sz="1600" b="0" dirty="0">
              <a:ea typeface="黑体" panose="02010609060101010101" pitchFamily="49" charset="-122"/>
            </a:endParaRPr>
          </a:p>
          <a:p>
            <a:pPr lvl="2"/>
            <a:r>
              <a:rPr lang="zh-CN" altLang="en-US" sz="1600" dirty="0">
                <a:solidFill>
                  <a:srgbClr val="FF0000"/>
                </a:solidFill>
              </a:rPr>
              <a:t>要求：</a:t>
            </a:r>
            <a:r>
              <a:rPr lang="zh-CN" altLang="en-US" sz="1600" dirty="0"/>
              <a:t>将</a:t>
            </a:r>
            <a:r>
              <a:rPr lang="en-US" altLang="zh-CN" sz="1600" dirty="0"/>
              <a:t>URDF</a:t>
            </a:r>
            <a:r>
              <a:rPr lang="zh-CN" altLang="en-US" sz="1600" dirty="0"/>
              <a:t>文件简化为</a:t>
            </a:r>
            <a:r>
              <a:rPr lang="en-US" altLang="zh-CN" sz="1600" dirty="0"/>
              <a:t>xacro</a:t>
            </a:r>
            <a:r>
              <a:rPr lang="zh-CN" altLang="en-US" sz="1600" dirty="0"/>
              <a:t>文件</a:t>
            </a:r>
            <a:endParaRPr lang="zh-CN" altLang="en-US" sz="1600" dirty="0"/>
          </a:p>
          <a:p>
            <a:pPr lvl="2"/>
            <a:endParaRPr lang="zh-CN" altLang="en-US" sz="1600" b="0" dirty="0">
              <a:solidFill>
                <a:srgbClr val="A50021"/>
              </a:solidFill>
              <a:ea typeface="黑体" panose="02010609060101010101" pitchFamily="49" charset="-122"/>
              <a:sym typeface="Arial" panose="02080604020202020204" pitchFamily="34" charset="0"/>
            </a:endParaRPr>
          </a:p>
          <a:p>
            <a:pPr lvl="1"/>
            <a:r>
              <a:rPr lang="zh-CN" altLang="en-US" sz="1600" dirty="0">
                <a:solidFill>
                  <a:srgbClr val="FF0000"/>
                </a:solidFill>
              </a:rPr>
              <a:t>知识点</a:t>
            </a:r>
            <a:endParaRPr lang="zh-CN" altLang="en-US" sz="1600" dirty="0">
              <a:solidFill>
                <a:srgbClr val="FF0000"/>
              </a:solidFill>
            </a:endParaRPr>
          </a:p>
          <a:p>
            <a:pPr lvl="2"/>
            <a:r>
              <a:rPr lang="zh-CN" sz="1600" b="0" dirty="0"/>
              <a:t>了解</a:t>
            </a:r>
            <a:r>
              <a:rPr lang="en-US" altLang="zh-CN" sz="1600" b="0" dirty="0"/>
              <a:t>xacro</a:t>
            </a:r>
            <a:r>
              <a:rPr lang="zh-CN" altLang="en-US" sz="1600" b="0" dirty="0"/>
              <a:t>文件带来的简便性和可读性</a:t>
            </a:r>
            <a:endParaRPr lang="zh-CN" altLang="en-US" sz="1600" b="0" dirty="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sp>
        <p:nvSpPr>
          <p:cNvPr id="2" name="文本框 1"/>
          <p:cNvSpPr txBox="1"/>
          <p:nvPr/>
        </p:nvSpPr>
        <p:spPr>
          <a:xfrm>
            <a:off x="2905125" y="2869565"/>
            <a:ext cx="5765800" cy="398780"/>
          </a:xfrm>
          <a:prstGeom prst="rect">
            <a:avLst/>
          </a:prstGeom>
          <a:noFill/>
        </p:spPr>
        <p:txBody>
          <a:bodyPr wrap="none" rtlCol="0">
            <a:spAutoFit/>
          </a:bodyPr>
          <a:p>
            <a:pPr algn="l"/>
            <a:r>
              <a:rPr lang="zh-CN" altLang="en-US" sz="2000">
                <a:solidFill>
                  <a:srgbClr val="FF0000"/>
                </a:solidFill>
                <a:latin typeface="+mj-ea"/>
                <a:ea typeface="+mj-ea"/>
                <a:cs typeface="+mj-ea"/>
              </a:rPr>
              <a:t>问题：</a:t>
            </a:r>
            <a:r>
              <a:rPr lang="zh-CN" altLang="en-US" sz="2000">
                <a:latin typeface="+mj-ea"/>
                <a:ea typeface="+mj-ea"/>
                <a:cs typeface="+mj-ea"/>
              </a:rPr>
              <a:t>我们为什么要使用</a:t>
            </a:r>
            <a:r>
              <a:rPr lang="zh-CN" altLang="en-US" sz="2000" dirty="0">
                <a:latin typeface="+mj-ea"/>
                <a:ea typeface="+mj-ea"/>
                <a:cs typeface="+mj-ea"/>
                <a:sym typeface="+mn-ea"/>
              </a:rPr>
              <a:t>Xacro来整理</a:t>
            </a:r>
            <a:r>
              <a:rPr lang="en-US" altLang="zh-CN" sz="2000" dirty="0">
                <a:latin typeface="+mj-ea"/>
                <a:ea typeface="+mj-ea"/>
                <a:cs typeface="+mj-ea"/>
                <a:sym typeface="+mn-ea"/>
              </a:rPr>
              <a:t>URDF</a:t>
            </a:r>
            <a:r>
              <a:rPr lang="zh-CN" altLang="en-US" sz="2000" dirty="0">
                <a:latin typeface="+mj-ea"/>
                <a:ea typeface="+mj-ea"/>
                <a:cs typeface="+mj-ea"/>
                <a:sym typeface="+mn-ea"/>
              </a:rPr>
              <a:t>文件？</a:t>
            </a:r>
            <a:endParaRPr lang="zh-CN" altLang="en-US" sz="2000" dirty="0">
              <a:latin typeface="+mj-ea"/>
              <a:ea typeface="+mj-ea"/>
              <a:cs typeface="+mj-ea"/>
              <a:sym typeface="+mn-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4" name="图片 24" descr="右前轮"/>
          <p:cNvPicPr>
            <a:picLocks noChangeAspect="1"/>
          </p:cNvPicPr>
          <p:nvPr/>
        </p:nvPicPr>
        <p:blipFill>
          <a:blip r:embed="rId2"/>
          <a:stretch>
            <a:fillRect/>
          </a:stretch>
        </p:blipFill>
        <p:spPr>
          <a:xfrm>
            <a:off x="908050" y="2484438"/>
            <a:ext cx="5273040" cy="3110865"/>
          </a:xfrm>
          <a:prstGeom prst="rect">
            <a:avLst/>
          </a:prstGeom>
        </p:spPr>
      </p:pic>
      <p:pic>
        <p:nvPicPr>
          <p:cNvPr id="23" name="图片 23" descr="右后轮"/>
          <p:cNvPicPr>
            <a:picLocks noChangeAspect="1"/>
          </p:cNvPicPr>
          <p:nvPr/>
        </p:nvPicPr>
        <p:blipFill>
          <a:blip r:embed="rId3"/>
          <a:stretch>
            <a:fillRect/>
          </a:stretch>
        </p:blipFill>
        <p:spPr>
          <a:xfrm>
            <a:off x="6345555" y="2484755"/>
            <a:ext cx="5513070" cy="3110865"/>
          </a:xfrm>
          <a:prstGeom prst="rect">
            <a:avLst/>
          </a:prstGeom>
        </p:spPr>
      </p:pic>
      <p:sp>
        <p:nvSpPr>
          <p:cNvPr id="2" name="文本框 1"/>
          <p:cNvSpPr txBox="1"/>
          <p:nvPr/>
        </p:nvSpPr>
        <p:spPr>
          <a:xfrm>
            <a:off x="4128135" y="1528445"/>
            <a:ext cx="4754880" cy="368300"/>
          </a:xfrm>
          <a:prstGeom prst="rect">
            <a:avLst/>
          </a:prstGeom>
          <a:noFill/>
        </p:spPr>
        <p:txBody>
          <a:bodyPr wrap="none" rtlCol="0">
            <a:spAutoFit/>
          </a:bodyPr>
          <a:p>
            <a:r>
              <a:rPr lang="zh-CN" altLang="en-US"/>
              <a:t>可以看出，右前轮和右后轮的代码重复性很高</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 name="图片 5" descr="xingyan"/>
          <p:cNvPicPr>
            <a:picLocks noChangeAspect="1"/>
          </p:cNvPicPr>
          <p:nvPr/>
        </p:nvPicPr>
        <p:blipFill>
          <a:blip r:embed="rId2"/>
          <a:stretch>
            <a:fillRect/>
          </a:stretch>
        </p:blipFill>
        <p:spPr>
          <a:xfrm>
            <a:off x="574675" y="2931795"/>
            <a:ext cx="11043285" cy="3024505"/>
          </a:xfrm>
          <a:prstGeom prst="rect">
            <a:avLst/>
          </a:prstGeom>
        </p:spPr>
      </p:pic>
      <p:sp>
        <p:nvSpPr>
          <p:cNvPr id="3" name="文本框 2"/>
          <p:cNvSpPr txBox="1"/>
          <p:nvPr/>
        </p:nvSpPr>
        <p:spPr>
          <a:xfrm>
            <a:off x="3397250" y="1860550"/>
            <a:ext cx="5669280" cy="368300"/>
          </a:xfrm>
          <a:prstGeom prst="rect">
            <a:avLst/>
          </a:prstGeom>
          <a:noFill/>
        </p:spPr>
        <p:txBody>
          <a:bodyPr wrap="none" rtlCol="0">
            <a:spAutoFit/>
          </a:bodyPr>
          <a:p>
            <a:r>
              <a:rPr lang="zh-CN" altLang="en-US"/>
              <a:t>我们可以看到右图是左图代码的升级版，可维护性更好</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53365" y="121920"/>
            <a:ext cx="2167890" cy="337185"/>
          </a:xfrm>
          <a:prstGeom prst="rect">
            <a:avLst/>
          </a:prstGeom>
          <a:noFill/>
        </p:spPr>
        <p:txBody>
          <a:bodyPr wrap="none" rtlCol="0">
            <a:spAutoFit/>
          </a:bodyPr>
          <a:p>
            <a:pPr algn="l"/>
            <a:r>
              <a:rPr lang="zh-CN" altLang="en-US" sz="1600">
                <a:solidFill>
                  <a:srgbClr val="446382"/>
                </a:solidFill>
              </a:rPr>
              <a:t>搭建</a:t>
            </a:r>
            <a:r>
              <a:rPr lang="en-US" altLang="zh-CN" sz="1600">
                <a:solidFill>
                  <a:srgbClr val="446382"/>
                </a:solidFill>
              </a:rPr>
              <a:t>URDF</a:t>
            </a:r>
            <a:r>
              <a:rPr lang="zh-CN" altLang="en-US" sz="1600">
                <a:solidFill>
                  <a:srgbClr val="446382"/>
                </a:solidFill>
              </a:rPr>
              <a:t>可视化模型</a:t>
            </a:r>
            <a:endParaRPr lang="zh-CN" altLang="en-US" sz="1600">
              <a:solidFill>
                <a:srgbClr val="446382"/>
              </a:solidFill>
            </a:endParaRPr>
          </a:p>
        </p:txBody>
      </p:sp>
      <p:sp>
        <p:nvSpPr>
          <p:cNvPr id="6" name="文本框 5"/>
          <p:cNvSpPr txBox="1"/>
          <p:nvPr/>
        </p:nvSpPr>
        <p:spPr>
          <a:xfrm>
            <a:off x="2479675" y="450215"/>
            <a:ext cx="995680" cy="337185"/>
          </a:xfrm>
          <a:prstGeom prst="rect">
            <a:avLst/>
          </a:prstGeom>
          <a:noFill/>
        </p:spPr>
        <p:txBody>
          <a:bodyPr wrap="none" rtlCol="0">
            <a:spAutoFit/>
          </a:bodyPr>
          <a:p>
            <a:r>
              <a:rPr lang="zh-CN" altLang="en-US" sz="1600">
                <a:solidFill>
                  <a:srgbClr val="446382"/>
                </a:solidFill>
              </a:rPr>
              <a:t>子任务一</a:t>
            </a:r>
            <a:endParaRPr lang="zh-CN" altLang="en-US" sz="1600">
              <a:solidFill>
                <a:srgbClr val="446382"/>
              </a:solidFill>
            </a:endParaRPr>
          </a:p>
        </p:txBody>
      </p:sp>
      <p:sp>
        <p:nvSpPr>
          <p:cNvPr id="7" name="文本框 6"/>
          <p:cNvSpPr txBox="1"/>
          <p:nvPr/>
        </p:nvSpPr>
        <p:spPr>
          <a:xfrm>
            <a:off x="10523220" y="6277610"/>
            <a:ext cx="1402080" cy="337185"/>
          </a:xfrm>
          <a:prstGeom prst="rect">
            <a:avLst/>
          </a:prstGeom>
          <a:noFill/>
        </p:spPr>
        <p:txBody>
          <a:bodyPr wrap="none" rtlCol="0">
            <a:spAutoFit/>
          </a:bodyPr>
          <a:p>
            <a:r>
              <a:rPr lang="zh-CN" altLang="en-US" sz="1600">
                <a:solidFill>
                  <a:srgbClr val="446382"/>
                </a:solidFill>
              </a:rPr>
              <a:t>中国大学慕课</a:t>
            </a:r>
            <a:endParaRPr lang="zh-CN" altLang="en-US" sz="1600">
              <a:solidFill>
                <a:srgbClr val="446382"/>
              </a:solidFill>
            </a:endParaRPr>
          </a:p>
        </p:txBody>
      </p:sp>
      <p:pic>
        <p:nvPicPr>
          <p:cNvPr id="2" name="图片 6" descr="kk"/>
          <p:cNvPicPr>
            <a:picLocks noChangeAspect="1"/>
          </p:cNvPicPr>
          <p:nvPr/>
        </p:nvPicPr>
        <p:blipFill>
          <a:blip r:embed="rId2"/>
          <a:stretch>
            <a:fillRect/>
          </a:stretch>
        </p:blipFill>
        <p:spPr>
          <a:xfrm>
            <a:off x="1265555" y="3401060"/>
            <a:ext cx="9923780" cy="1345565"/>
          </a:xfrm>
          <a:prstGeom prst="rect">
            <a:avLst/>
          </a:prstGeom>
        </p:spPr>
      </p:pic>
      <p:sp>
        <p:nvSpPr>
          <p:cNvPr id="100" name="文本框 99"/>
          <p:cNvSpPr txBox="1"/>
          <p:nvPr/>
        </p:nvSpPr>
        <p:spPr>
          <a:xfrm>
            <a:off x="2186305" y="2251075"/>
            <a:ext cx="7551420" cy="645160"/>
          </a:xfrm>
          <a:prstGeom prst="rect">
            <a:avLst/>
          </a:prstGeom>
          <a:noFill/>
          <a:ln w="9525">
            <a:noFill/>
          </a:ln>
        </p:spPr>
        <p:txBody>
          <a:bodyPr wrap="square">
            <a:spAutoFit/>
          </a:bodyPr>
          <a:p>
            <a:pPr marL="0" indent="0" algn="ctr"/>
            <a:r>
              <a:rPr lang="zh-CN" b="0">
                <a:cs typeface="宋体" charset="0"/>
              </a:rPr>
              <a:t>rosrun xacro xacro.py xxx.urdf.xacro &gt; xxx.urdf,</a:t>
            </a:r>
            <a:endParaRPr lang="zh-CN" b="0">
              <a:cs typeface="宋体" charset="0"/>
            </a:endParaRPr>
          </a:p>
          <a:p>
            <a:pPr marL="0" indent="0" algn="ctr"/>
            <a:r>
              <a:rPr lang="zh-CN" b="0">
                <a:cs typeface="宋体" charset="0"/>
              </a:rPr>
              <a:t>将其解析成对应的urdf文件，然后再使用</a:t>
            </a:r>
            <a:endParaRPr lang="zh-CN" altLang="en-US" b="0">
              <a:cs typeface="宋体" charset="0"/>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BEAUTIFY_FLAG" val="#wm#"/>
  <p:tag name="KSO_WM_TEMPLATE_CATEGORY" val="custom"/>
  <p:tag name="KSO_WM_TEMPLATE_INDEX" val="20187308"/>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BEAUTIFY_FLAG" val="#wm#"/>
  <p:tag name="KSO_WM_TEMPLATE_CATEGORY" val="custom"/>
  <p:tag name="KSO_WM_TEMPLATE_INDEX" val="20187308"/>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20.xml><?xml version="1.0" encoding="utf-8"?>
<p:tagLst xmlns:p="http://schemas.openxmlformats.org/presentationml/2006/main">
  <p:tag name="KSO_WM_BEAUTIFY_FLAG" val="#wm#"/>
  <p:tag name="KSO_WM_TEMPLATE_CATEGORY" val="custom"/>
  <p:tag name="KSO_WM_TEMPLATE_INDEX" val="20187308"/>
</p:tagLst>
</file>

<file path=ppt/tags/tag21.xml><?xml version="1.0" encoding="utf-8"?>
<p:tagLst xmlns:p="http://schemas.openxmlformats.org/presentationml/2006/main">
  <p:tag name="KSO_WM_BEAUTIFY_FLAG" val="#wm#"/>
  <p:tag name="KSO_WM_TEMPLATE_CATEGORY" val="custom"/>
  <p:tag name="KSO_WM_TEMPLATE_INDEX" val="20187308"/>
</p:tagLst>
</file>

<file path=ppt/tags/tag22.xml><?xml version="1.0" encoding="utf-8"?>
<p:tagLst xmlns:p="http://schemas.openxmlformats.org/presentationml/2006/main">
  <p:tag name="KSO_WM_BEAUTIFY_FLAG" val="#wm#"/>
  <p:tag name="KSO_WM_TEMPLATE_CATEGORY" val="custom"/>
  <p:tag name="KSO_WM_TEMPLATE_INDEX" val="20187308"/>
</p:tagLst>
</file>

<file path=ppt/tags/tag23.xml><?xml version="1.0" encoding="utf-8"?>
<p:tagLst xmlns:p="http://schemas.openxmlformats.org/presentationml/2006/main">
  <p:tag name="KSO_WM_BEAUTIFY_FLAG" val="#wm#"/>
  <p:tag name="KSO_WM_TEMPLATE_CATEGORY" val="custom"/>
  <p:tag name="KSO_WM_TEMPLATE_INDEX" val="20187308"/>
</p:tagLst>
</file>

<file path=ppt/tags/tag24.xml><?xml version="1.0" encoding="utf-8"?>
<p:tagLst xmlns:p="http://schemas.openxmlformats.org/presentationml/2006/main">
  <p:tag name="KSO_WM_BEAUTIFY_FLAG" val="#wm#"/>
  <p:tag name="KSO_WM_TEMPLATE_CATEGORY" val="custom"/>
  <p:tag name="KSO_WM_TEMPLATE_INDEX" val="20187308"/>
</p:tagLst>
</file>

<file path=ppt/tags/tag25.xml><?xml version="1.0" encoding="utf-8"?>
<p:tagLst xmlns:p="http://schemas.openxmlformats.org/presentationml/2006/main">
  <p:tag name="KSO_WM_BEAUTIFY_FLAG" val="#wm#"/>
  <p:tag name="KSO_WM_TEMPLATE_CATEGORY" val="custom"/>
  <p:tag name="KSO_WM_TEMPLATE_INDEX" val="20187308"/>
</p:tagLst>
</file>

<file path=ppt/tags/tag26.xml><?xml version="1.0" encoding="utf-8"?>
<p:tagLst xmlns:p="http://schemas.openxmlformats.org/presentationml/2006/main">
  <p:tag name="KSO_WM_BEAUTIFY_FLAG" val="#wm#"/>
  <p:tag name="KSO_WM_TEMPLATE_CATEGORY" val="custom"/>
  <p:tag name="KSO_WM_TEMPLATE_INDEX" val="20187308"/>
</p:tagLst>
</file>

<file path=ppt/tags/tag27.xml><?xml version="1.0" encoding="utf-8"?>
<p:tagLst xmlns:p="http://schemas.openxmlformats.org/presentationml/2006/main">
  <p:tag name="KSO_WM_BEAUTIFY_FLAG" val="#wm#"/>
  <p:tag name="KSO_WM_TEMPLATE_CATEGORY" val="custom"/>
  <p:tag name="KSO_WM_TEMPLATE_INDEX" val="20187308"/>
</p:tagLst>
</file>

<file path=ppt/tags/tag28.xml><?xml version="1.0" encoding="utf-8"?>
<p:tagLst xmlns:p="http://schemas.openxmlformats.org/presentationml/2006/main">
  <p:tag name="KSO_WM_BEAUTIFY_FLAG" val="#wm#"/>
  <p:tag name="KSO_WM_TEMPLATE_CATEGORY" val="custom"/>
  <p:tag name="KSO_WM_TEMPLATE_INDEX" val="20187308"/>
</p:tagLst>
</file>

<file path=ppt/tags/tag29.xml><?xml version="1.0" encoding="utf-8"?>
<p:tagLst xmlns:p="http://schemas.openxmlformats.org/presentationml/2006/main">
  <p:tag name="KSO_WM_BEAUTIFY_FLAG" val="#wm#"/>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p="http://schemas.openxmlformats.org/presentationml/2006/main">
  <p:tag name="KSO_WM_BEAUTIFY_FLAG" val="#wm#"/>
  <p:tag name="KSO_WM_TEMPLATE_CATEGORY" val="custom"/>
  <p:tag name="KSO_WM_TEMPLATE_INDEX" val="20187308"/>
</p:tagLst>
</file>

<file path=ppt/tags/tag31.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2000</Words>
  <Application>WPS 演示</Application>
  <PresentationFormat>宽屏</PresentationFormat>
  <Paragraphs>265</Paragraphs>
  <Slides>28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微软雅黑</vt:lpstr>
      <vt:lpstr>黑体</vt:lpstr>
      <vt:lpstr>宋体</vt:lpstr>
      <vt:lpstr>文泉驿微米黑</vt:lpstr>
      <vt:lpstr>DejaVu Sans</vt:lpstr>
      <vt:lpstr>Arial Unicode MS</vt:lpstr>
      <vt:lpstr>等线</vt:lpstr>
      <vt:lpstr>微软雅黑</vt:lpstr>
      <vt:lpstr>MT Extra</vt:lpstr>
      <vt:lpstr>Office 主题​​</vt:lpstr>
      <vt:lpstr>PowerPoint 演示文稿</vt:lpstr>
      <vt:lpstr>第六章 实训3 使用Xacro来整理URDF文件描述  及搭建自己的URDF可视化模型</vt:lpstr>
      <vt:lpstr>主要内容</vt:lpstr>
      <vt:lpstr>任务描述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子任务2（20分钟）</vt:lpstr>
      <vt:lpstr>PowerPoint 演示文稿</vt:lpstr>
      <vt:lpstr>PowerPoint 演示文稿</vt:lpstr>
      <vt:lpstr>子任务3（15分钟）</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xujian</cp:lastModifiedBy>
  <cp:revision>399</cp:revision>
  <dcterms:created xsi:type="dcterms:W3CDTF">2018-07-30T07:13:49Z</dcterms:created>
  <dcterms:modified xsi:type="dcterms:W3CDTF">2018-07-30T07:13:49Z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