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6"/>
  </p:handoutMasterIdLst>
  <p:sldIdLst>
    <p:sldId id="256" r:id="rId3"/>
    <p:sldId id="287" r:id="rId5"/>
    <p:sldId id="288" r:id="rId6"/>
    <p:sldId id="289" r:id="rId7"/>
    <p:sldId id="257" r:id="rId8"/>
    <p:sldId id="307" r:id="rId9"/>
    <p:sldId id="308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09" r:id="rId23"/>
    <p:sldId id="310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332" r:id="rId34"/>
    <p:sldId id="335" r:id="rId35"/>
    <p:sldId id="336" r:id="rId36"/>
    <p:sldId id="337" r:id="rId37"/>
    <p:sldId id="338" r:id="rId38"/>
    <p:sldId id="339" r:id="rId39"/>
    <p:sldId id="340" r:id="rId40"/>
    <p:sldId id="341" r:id="rId41"/>
    <p:sldId id="342" r:id="rId42"/>
    <p:sldId id="343" r:id="rId43"/>
    <p:sldId id="344" r:id="rId44"/>
    <p:sldId id="277" r:id="rId4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ABC4"/>
    <a:srgbClr val="4C93B3"/>
    <a:srgbClr val="C3DBE7"/>
    <a:srgbClr val="AFCFDC"/>
    <a:srgbClr val="446382"/>
    <a:srgbClr val="354E65"/>
    <a:srgbClr val="11494A"/>
    <a:srgbClr val="547E96"/>
    <a:srgbClr val="B2B2B2"/>
    <a:srgbClr val="20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38" y="360"/>
      </p:cViewPr>
      <p:guideLst>
        <p:guide orient="horz" pos="2183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handoutMaster" Target="handoutMasters/handoutMaster1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.xml"/><Relationship Id="rId2" Type="http://schemas.openxmlformats.org/officeDocument/2006/relationships/image" Target="../media/image6.png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2" Type="http://schemas.openxmlformats.org/officeDocument/2006/relationships/image" Target="../media/image7.png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.xml"/><Relationship Id="rId2" Type="http://schemas.openxmlformats.org/officeDocument/2006/relationships/image" Target="../media/image8.png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7.xml"/><Relationship Id="rId2" Type="http://schemas.openxmlformats.org/officeDocument/2006/relationships/image" Target="../media/image9.png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8.xml"/><Relationship Id="rId2" Type="http://schemas.openxmlformats.org/officeDocument/2006/relationships/image" Target="../media/image10.png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.xml"/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1.xml"/><Relationship Id="rId2" Type="http://schemas.openxmlformats.org/officeDocument/2006/relationships/image" Target="../media/image12.png"/><Relationship Id="rId1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2.xml"/><Relationship Id="rId2" Type="http://schemas.openxmlformats.org/officeDocument/2006/relationships/image" Target="../media/image13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4.xml"/><Relationship Id="rId2" Type="http://schemas.openxmlformats.org/officeDocument/2006/relationships/image" Target="../media/image14.png"/><Relationship Id="rId1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5.xml"/><Relationship Id="rId2" Type="http://schemas.openxmlformats.org/officeDocument/2006/relationships/image" Target="../media/image15.png"/><Relationship Id="rId1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6.xml"/><Relationship Id="rId2" Type="http://schemas.openxmlformats.org/officeDocument/2006/relationships/image" Target="../media/image16.png"/><Relationship Id="rId1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7.xml"/><Relationship Id="rId2" Type="http://schemas.openxmlformats.org/officeDocument/2006/relationships/image" Target="../media/image17.png"/><Relationship Id="rId1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8.xml"/><Relationship Id="rId2" Type="http://schemas.openxmlformats.org/officeDocument/2006/relationships/image" Target="../media/image18.png"/><Relationship Id="rId1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9.xml"/><Relationship Id="rId2" Type="http://schemas.openxmlformats.org/officeDocument/2006/relationships/image" Target="../media/image19.png"/><Relationship Id="rId1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0.xml"/><Relationship Id="rId2" Type="http://schemas.openxmlformats.org/officeDocument/2006/relationships/image" Target="../media/image20.png"/><Relationship Id="rId1" Type="http://schemas.openxmlformats.org/officeDocument/2006/relationships/image" Target="../media/image2.jpe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1.xml"/><Relationship Id="rId2" Type="http://schemas.openxmlformats.org/officeDocument/2006/relationships/image" Target="../media/image21.png"/><Relationship Id="rId1" Type="http://schemas.openxmlformats.org/officeDocument/2006/relationships/image" Target="../media/image2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3.xml"/><Relationship Id="rId2" Type="http://schemas.openxmlformats.org/officeDocument/2006/relationships/image" Target="../media/image22.png"/><Relationship Id="rId1" Type="http://schemas.openxmlformats.org/officeDocument/2006/relationships/image" Target="../media/image2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image" Target="../media/image2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image" Target="../media/image2.jpe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6.xml"/><Relationship Id="rId2" Type="http://schemas.openxmlformats.org/officeDocument/2006/relationships/image" Target="../media/image23.png"/><Relationship Id="rId1" Type="http://schemas.openxmlformats.org/officeDocument/2006/relationships/image" Target="../media/image2.jpe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7.xml"/><Relationship Id="rId2" Type="http://schemas.openxmlformats.org/officeDocument/2006/relationships/image" Target="../media/image24.png"/><Relationship Id="rId1" Type="http://schemas.openxmlformats.org/officeDocument/2006/relationships/image" Target="../media/image2.jpeg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38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.jpeg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39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.jpe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0.xml"/><Relationship Id="rId2" Type="http://schemas.openxmlformats.org/officeDocument/2006/relationships/image" Target="../media/image29.png"/><Relationship Id="rId1" Type="http://schemas.openxmlformats.org/officeDocument/2006/relationships/image" Target="../media/image2.jpe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1.xml"/><Relationship Id="rId2" Type="http://schemas.openxmlformats.org/officeDocument/2006/relationships/image" Target="../media/image30.png"/><Relationship Id="rId1" Type="http://schemas.openxmlformats.org/officeDocument/2006/relationships/image" Target="../media/image2.jpe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2.xml"/><Relationship Id="rId2" Type="http://schemas.openxmlformats.org/officeDocument/2006/relationships/image" Target="../media/image31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3.xml"/><Relationship Id="rId2" Type="http://schemas.openxmlformats.org/officeDocument/2006/relationships/image" Target="../media/image32.png"/><Relationship Id="rId1" Type="http://schemas.openxmlformats.org/officeDocument/2006/relationships/image" Target="../media/image2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image" Target="../media/image2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image" Target="../media/image3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.xml"/><Relationship Id="rId2" Type="http://schemas.openxmlformats.org/officeDocument/2006/relationships/image" Target="../media/image4.png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.xml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86765" y="3178175"/>
            <a:ext cx="390588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 b="1">
                <a:solidFill>
                  <a:srgbClr val="354E6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</a:t>
            </a:r>
            <a:r>
              <a:rPr lang="zh-CN" altLang="en-US" sz="4800" b="1">
                <a:solidFill>
                  <a:srgbClr val="354E6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入门教程</a:t>
            </a:r>
            <a:endParaRPr lang="zh-CN" altLang="en-US" sz="4800" b="1">
              <a:solidFill>
                <a:srgbClr val="354E6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77920" y="4023360"/>
            <a:ext cx="3539490" cy="14452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 b="1">
                <a:solidFill>
                  <a:srgbClr val="354E65"/>
                </a:solidFill>
                <a:latin typeface="微软雅黑" panose="020B0503020204020204" charset="-122"/>
                <a:ea typeface="微软雅黑" panose="020B0503020204020204" charset="-122"/>
              </a:rPr>
              <a:t>----</a:t>
            </a:r>
            <a:r>
              <a:rPr lang="zh-CN" altLang="en-US" sz="4400" b="1">
                <a:solidFill>
                  <a:srgbClr val="354E65"/>
                </a:solidFill>
                <a:latin typeface="微软雅黑" panose="020B0503020204020204" charset="-122"/>
                <a:ea typeface="微软雅黑" panose="020B0503020204020204" charset="-122"/>
              </a:rPr>
              <a:t>增加运动</a:t>
            </a:r>
            <a:endParaRPr lang="zh-CN" altLang="en-US" sz="4400" b="1">
              <a:solidFill>
                <a:srgbClr val="354E65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4400" b="1">
                <a:solidFill>
                  <a:srgbClr val="354E65"/>
                </a:solidFill>
                <a:latin typeface="微软雅黑" panose="020B0503020204020204" charset="-122"/>
                <a:ea typeface="微软雅黑" panose="020B0503020204020204" charset="-122"/>
              </a:rPr>
              <a:t>　和物理属性</a:t>
            </a:r>
            <a:endParaRPr lang="zh-CN" altLang="en-US" sz="4400" b="1">
              <a:solidFill>
                <a:srgbClr val="354E6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34110" y="5437505"/>
            <a:ext cx="3027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solidFill>
                  <a:srgbClr val="354E65"/>
                </a:solidFill>
              </a:rPr>
              <a:t>主讲教师：徐健</a:t>
            </a:r>
            <a:endParaRPr lang="en-US" altLang="zh-CN" sz="3200">
              <a:solidFill>
                <a:srgbClr val="354E65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29565" y="121920"/>
            <a:ext cx="201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增加物理和运动属性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子任务一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pic>
        <p:nvPicPr>
          <p:cNvPr id="8" name="图片 8" descr="8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080" y="2275840"/>
            <a:ext cx="4551045" cy="303974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3263900" y="1566545"/>
            <a:ext cx="690118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en-US" sz="2000" b="0">
                <a:latin typeface="Calibri" panose="020F0502020204030204" pitchFamily="34" charset="0"/>
                <a:cs typeface="宋体" charset="0"/>
              </a:rPr>
              <a:t>r2d2</a:t>
            </a:r>
            <a:r>
              <a:rPr lang="zh-CN" sz="2000" b="0">
                <a:cs typeface="宋体" charset="0"/>
              </a:rPr>
              <a:t>的头部</a:t>
            </a:r>
            <a:r>
              <a:rPr lang="en-US" sz="2000" b="0">
                <a:latin typeface="Calibri" panose="020F0502020204030204" pitchFamily="34" charset="0"/>
                <a:cs typeface="宋体" charset="0"/>
              </a:rPr>
              <a:t>joint</a:t>
            </a:r>
            <a:r>
              <a:rPr lang="zh-CN" sz="2000" b="0">
                <a:cs typeface="宋体" charset="0"/>
              </a:rPr>
              <a:t>也增加</a:t>
            </a:r>
            <a:r>
              <a:rPr lang="en-US" sz="2000" b="0">
                <a:latin typeface="Calibri" panose="020F0502020204030204" pitchFamily="34" charset="0"/>
                <a:cs typeface="宋体" charset="0"/>
              </a:rPr>
              <a:t>continuous</a:t>
            </a:r>
            <a:r>
              <a:rPr lang="zh-CN" sz="2000" b="0">
                <a:cs typeface="宋体" charset="0"/>
              </a:rPr>
              <a:t>属性</a:t>
            </a:r>
            <a:endParaRPr lang="zh-CN" altLang="en-US" sz="2000" b="0">
              <a:cs typeface="宋体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29565" y="121920"/>
            <a:ext cx="201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增加物理和运动属性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子任务一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pic>
        <p:nvPicPr>
          <p:cNvPr id="9" name="图片 9" descr="7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245" y="2122805"/>
            <a:ext cx="5198745" cy="359092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4479925" y="1402080"/>
            <a:ext cx="5080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l"/>
            <a:r>
              <a:rPr lang="zh-CN" sz="2000" b="0">
                <a:cs typeface="宋体" charset="0"/>
              </a:rPr>
              <a:t>机器人头部的坐标系</a:t>
            </a:r>
            <a:endParaRPr lang="zh-CN" altLang="en-US" sz="2000" b="0">
              <a:cs typeface="宋体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29565" y="121920"/>
            <a:ext cx="201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增加物理和运动属性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子任务一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639060" y="2470785"/>
            <a:ext cx="849249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zh-CN" sz="2000" b="1">
                <a:solidFill>
                  <a:srgbClr val="FF0000"/>
                </a:solidFill>
                <a:cs typeface="宋体" charset="0"/>
              </a:rPr>
              <a:t>问题：</a:t>
            </a:r>
            <a:endParaRPr lang="zh-CN" sz="2000" b="1">
              <a:cs typeface="宋体" charset="0"/>
            </a:endParaRPr>
          </a:p>
          <a:p>
            <a:pPr marL="0" indent="0" algn="l"/>
            <a:endParaRPr lang="zh-CN" sz="2000" b="1">
              <a:cs typeface="宋体" charset="0"/>
            </a:endParaRPr>
          </a:p>
          <a:p>
            <a:pPr marL="0" indent="0" algn="l"/>
            <a:r>
              <a:rPr lang="zh-CN" sz="2000">
                <a:cs typeface="宋体" charset="0"/>
              </a:rPr>
              <a:t>为什么这个机器人模型能够左右摇头？</a:t>
            </a:r>
            <a:endParaRPr lang="zh-CN" sz="2000">
              <a:cs typeface="宋体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29565" y="121920"/>
            <a:ext cx="201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增加物理和运动属性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子任务一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pic>
        <p:nvPicPr>
          <p:cNvPr id="10" name="图片 10" descr="x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675" y="2270760"/>
            <a:ext cx="7832090" cy="357441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3620770" y="1522095"/>
            <a:ext cx="690118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zh-CN" sz="2000">
                <a:solidFill>
                  <a:srgbClr val="FF0000"/>
                </a:solidFill>
                <a:cs typeface="宋体" charset="0"/>
              </a:rPr>
              <a:t>第二步操作：</a:t>
            </a:r>
            <a:r>
              <a:rPr lang="zh-CN" sz="2000">
                <a:cs typeface="宋体" charset="0"/>
              </a:rPr>
              <a:t>增加</a:t>
            </a:r>
            <a:r>
              <a:rPr lang="en-US" sz="2000">
                <a:latin typeface="Calibri" panose="020F0502020204030204" pitchFamily="34" charset="0"/>
                <a:cs typeface="宋体" charset="0"/>
              </a:rPr>
              <a:t>revolute</a:t>
            </a:r>
            <a:r>
              <a:rPr lang="zh-CN" sz="2000">
                <a:cs typeface="宋体" charset="0"/>
              </a:rPr>
              <a:t>外向旋转的</a:t>
            </a:r>
            <a:r>
              <a:rPr lang="en-US" sz="2000">
                <a:latin typeface="Calibri" panose="020F0502020204030204" pitchFamily="34" charset="0"/>
                <a:cs typeface="宋体" charset="0"/>
              </a:rPr>
              <a:t>joint</a:t>
            </a:r>
            <a:endParaRPr lang="en-US" altLang="en-US" sz="2000">
              <a:latin typeface="Calibri" panose="020F0502020204030204" pitchFamily="34" charset="0"/>
              <a:cs typeface="宋体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29565" y="121920"/>
            <a:ext cx="201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增加物理和运动属性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子任务一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pic>
        <p:nvPicPr>
          <p:cNvPr id="11" name="图片 11" descr="jia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545" y="2414270"/>
            <a:ext cx="4845685" cy="345630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1961515" y="3648075"/>
            <a:ext cx="5080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l"/>
            <a:r>
              <a:rPr lang="zh-CN" sz="2000" b="0">
                <a:cs typeface="宋体" charset="0"/>
              </a:rPr>
              <a:t>手指的坐标系</a:t>
            </a:r>
            <a:endParaRPr lang="zh-CN" altLang="en-US" sz="2000" b="0">
              <a:cs typeface="宋体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29565" y="121920"/>
            <a:ext cx="201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增加物理和运动属性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子任务一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pic>
        <p:nvPicPr>
          <p:cNvPr id="12" name="图片 12" descr="xucha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060" y="2381885"/>
            <a:ext cx="7421880" cy="325247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4726940" y="1615440"/>
            <a:ext cx="5080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l"/>
            <a:r>
              <a:rPr lang="zh-CN" sz="2000" b="0">
                <a:cs typeface="宋体" charset="0"/>
              </a:rPr>
              <a:t>两个手指的代码类似</a:t>
            </a:r>
            <a:endParaRPr lang="zh-CN" altLang="en-US" sz="2000" b="0">
              <a:cs typeface="宋体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29565" y="121920"/>
            <a:ext cx="201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增加物理和运动属性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子任务一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341245" y="2471420"/>
            <a:ext cx="849249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zh-CN" sz="2000" b="1">
                <a:solidFill>
                  <a:srgbClr val="FF0000"/>
                </a:solidFill>
                <a:cs typeface="宋体" charset="0"/>
              </a:rPr>
              <a:t>问题：</a:t>
            </a:r>
            <a:endParaRPr lang="zh-CN" sz="2000" b="1">
              <a:solidFill>
                <a:srgbClr val="FF0000"/>
              </a:solidFill>
              <a:cs typeface="宋体" charset="0"/>
            </a:endParaRPr>
          </a:p>
          <a:p>
            <a:pPr marL="0" indent="0" algn="l"/>
            <a:endParaRPr lang="zh-CN" sz="2000" b="1">
              <a:cs typeface="宋体" charset="0"/>
            </a:endParaRPr>
          </a:p>
          <a:p>
            <a:pPr marL="0" indent="0" algn="l"/>
            <a:r>
              <a:rPr lang="zh-CN" sz="2000">
                <a:cs typeface="宋体" charset="0"/>
              </a:rPr>
              <a:t>左右手指的设定有什么不同？</a:t>
            </a:r>
            <a:endParaRPr lang="zh-CN" sz="2000">
              <a:cs typeface="宋体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29565" y="121920"/>
            <a:ext cx="201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增加物理和运动属性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子任务一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pic>
        <p:nvPicPr>
          <p:cNvPr id="13" name="图片 13" descr="i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235" y="2337435"/>
            <a:ext cx="4824095" cy="3498215"/>
          </a:xfrm>
          <a:prstGeom prst="rect">
            <a:avLst/>
          </a:prstGeom>
        </p:spPr>
      </p:pic>
      <p:pic>
        <p:nvPicPr>
          <p:cNvPr id="11" name="图片 11" descr="jia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720" y="2337435"/>
            <a:ext cx="4845685" cy="34563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462655" y="1453515"/>
            <a:ext cx="5080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l"/>
            <a:r>
              <a:rPr lang="zh-CN" sz="2000" b="0">
                <a:cs typeface="宋体" charset="0"/>
              </a:rPr>
              <a:t>通过这个坐标系来看到左右手的区别</a:t>
            </a:r>
            <a:endParaRPr lang="zh-CN" altLang="en-US" sz="2000" b="0">
              <a:cs typeface="宋体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29565" y="121920"/>
            <a:ext cx="201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增加物理和运动属性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子任务一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pic>
        <p:nvPicPr>
          <p:cNvPr id="14" name="图片 14" descr="zhuji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680" y="2131695"/>
            <a:ext cx="7032625" cy="36963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646680" y="1362075"/>
            <a:ext cx="740600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zh-CN" sz="2000" b="0">
                <a:solidFill>
                  <a:srgbClr val="FF0000"/>
                </a:solidFill>
                <a:latin typeface="+mj-ea"/>
                <a:ea typeface="+mj-ea"/>
                <a:cs typeface="+mj-ea"/>
              </a:rPr>
              <a:t>第三步操作：</a:t>
            </a:r>
            <a:r>
              <a:rPr lang="zh-CN" sz="2000" b="0">
                <a:latin typeface="+mj-ea"/>
                <a:ea typeface="+mj-ea"/>
                <a:cs typeface="+mj-ea"/>
              </a:rPr>
              <a:t>增加</a:t>
            </a:r>
            <a:r>
              <a:rPr lang="en-US" sz="2000" b="0">
                <a:latin typeface="+mj-ea"/>
                <a:ea typeface="+mj-ea"/>
                <a:cs typeface="+mj-ea"/>
              </a:rPr>
              <a:t>prismatic</a:t>
            </a:r>
            <a:r>
              <a:rPr lang="zh-CN" sz="2000" b="0">
                <a:latin typeface="+mj-ea"/>
                <a:ea typeface="+mj-ea"/>
                <a:cs typeface="+mj-ea"/>
              </a:rPr>
              <a:t>可以伸长缩短的</a:t>
            </a:r>
            <a:r>
              <a:rPr lang="en-US" sz="2000" b="0">
                <a:latin typeface="+mj-ea"/>
                <a:ea typeface="+mj-ea"/>
                <a:cs typeface="+mj-ea"/>
              </a:rPr>
              <a:t>joint</a:t>
            </a:r>
            <a:endParaRPr lang="en-US" altLang="en-US" sz="2000" b="0">
              <a:latin typeface="+mj-ea"/>
              <a:ea typeface="+mj-ea"/>
              <a:cs typeface="+mj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29565" y="121920"/>
            <a:ext cx="201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增加物理和运动属性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子任务一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pic>
        <p:nvPicPr>
          <p:cNvPr id="15" name="图片 15" descr="oo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095" y="2232025"/>
            <a:ext cx="7623175" cy="336677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986655" y="1508760"/>
            <a:ext cx="5080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l"/>
            <a:r>
              <a:rPr lang="zh-CN" sz="2000" b="0">
                <a:cs typeface="宋体" charset="0"/>
              </a:rPr>
              <a:t>连接杆的伸缩</a:t>
            </a:r>
            <a:endParaRPr lang="zh-CN" altLang="en-US" sz="2000" b="0">
              <a:cs typeface="宋体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786765" y="121920"/>
            <a:ext cx="14255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ROS</a:t>
            </a:r>
            <a:r>
              <a:rPr lang="zh-CN" altLang="en-US" sz="1600">
                <a:solidFill>
                  <a:srgbClr val="446382"/>
                </a:solidFill>
              </a:rPr>
              <a:t>入门教程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201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增加运动和物理属性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5122" name="标题 1"/>
          <p:cNvSpPr>
            <a:spLocks noGrp="1"/>
          </p:cNvSpPr>
          <p:nvPr>
            <p:ph type="ctrTitle"/>
          </p:nvPr>
        </p:nvSpPr>
        <p:spPr>
          <a:xfrm>
            <a:off x="1969135" y="1675130"/>
            <a:ext cx="8253095" cy="2640330"/>
          </a:xfrm>
        </p:spPr>
        <p:txBody>
          <a:bodyPr vert="horz" wrap="square" lIns="288000" tIns="45720" rIns="288000" bIns="45720" anchor="b">
            <a:normAutofit/>
          </a:bodyPr>
          <a:p>
            <a:pPr algn="ctr" fontAlgn="auto">
              <a:lnSpc>
                <a:spcPct val="100000"/>
              </a:lnSpc>
            </a:pPr>
            <a:r>
              <a:rPr lang="zh-CN" altLang="en-US" sz="3600" b="0" kern="1200" dirty="0">
                <a:latin typeface="+mj-lt"/>
                <a:ea typeface="+mj-ea"/>
                <a:cs typeface="+mj-cs"/>
              </a:rPr>
              <a:t>第六章 实训</a:t>
            </a:r>
            <a:r>
              <a:rPr lang="en-US" altLang="zh-CN" sz="3600" b="0" kern="1200" dirty="0">
                <a:latin typeface="+mj-lt"/>
                <a:ea typeface="+mj-ea"/>
                <a:cs typeface="+mj-cs"/>
              </a:rPr>
              <a:t>2  为可视化模型的关节增</a:t>
            </a:r>
            <a:br>
              <a:rPr lang="en-US" altLang="zh-CN" sz="3600" b="0" kern="1200" dirty="0">
                <a:latin typeface="+mj-lt"/>
                <a:ea typeface="+mj-ea"/>
                <a:cs typeface="+mj-cs"/>
              </a:rPr>
            </a:br>
            <a:br>
              <a:rPr lang="en-US" altLang="zh-CN" sz="3600" b="0" kern="1200" dirty="0">
                <a:latin typeface="+mj-lt"/>
                <a:ea typeface="+mj-ea"/>
                <a:cs typeface="+mj-cs"/>
              </a:rPr>
            </a:br>
            <a:r>
              <a:rPr lang="en-US" altLang="zh-CN" sz="3600" b="0" kern="1200" dirty="0">
                <a:latin typeface="+mj-lt"/>
                <a:ea typeface="+mj-ea"/>
                <a:cs typeface="+mj-cs"/>
              </a:rPr>
              <a:t>加运动</a:t>
            </a:r>
            <a:r>
              <a:rPr lang="zh-CN" altLang="en-US" sz="3600" b="0" kern="1200" dirty="0">
                <a:latin typeface="+mj-lt"/>
                <a:ea typeface="+mj-ea"/>
                <a:cs typeface="+mj-cs"/>
              </a:rPr>
              <a:t>物理</a:t>
            </a:r>
            <a:r>
              <a:rPr lang="en-US" altLang="zh-CN" sz="3600" b="0" kern="1200" dirty="0">
                <a:latin typeface="+mj-lt"/>
                <a:ea typeface="+mj-ea"/>
                <a:cs typeface="+mj-cs"/>
              </a:rPr>
              <a:t>属性</a:t>
            </a:r>
            <a:endParaRPr lang="en-US" altLang="zh-CN" sz="3600" b="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5124" name="TextBox 3"/>
          <p:cNvSpPr txBox="1"/>
          <p:nvPr/>
        </p:nvSpPr>
        <p:spPr>
          <a:xfrm>
            <a:off x="3424555" y="2152968"/>
            <a:ext cx="184150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 kern="1200">
                <a:solidFill>
                  <a:srgbClr val="0000FF"/>
                </a:solidFill>
                <a:latin typeface="+mn-lt"/>
                <a:ea typeface="宋体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 kern="1200">
                <a:solidFill>
                  <a:srgbClr val="A50021"/>
                </a:solidFill>
                <a:latin typeface="+mn-lt"/>
                <a:ea typeface="楷体_GB2312" pitchFamily="1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 kern="1200">
                <a:solidFill>
                  <a:srgbClr val="292929"/>
                </a:solidFill>
                <a:latin typeface="+mn-lt"/>
                <a:ea typeface="楷体_GB2312" pitchFamily="1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 kern="1200">
                <a:solidFill>
                  <a:srgbClr val="FF3300"/>
                </a:solidFill>
                <a:latin typeface="+mn-lt"/>
                <a:ea typeface="楷体_GB2312" pitchFamily="1" charset="-122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Font typeface="Arial" panose="02080604020202020204" pitchFamily="34" charset="0"/>
              <a:buNone/>
            </a:pPr>
            <a:endParaRPr lang="en-US" altLang="zh-CN" sz="1800" b="0" dirty="0">
              <a:solidFill>
                <a:schemeClr val="tx1"/>
              </a:solidFill>
              <a:ea typeface="宋体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29565" y="121920"/>
            <a:ext cx="201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增加物理和运动属性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子任务二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673735" y="869950"/>
            <a:ext cx="10515600" cy="1325563"/>
          </a:xfrm>
        </p:spPr>
        <p:txBody>
          <a:bodyPr vert="horz" wrap="square" lIns="288000" tIns="45720" rIns="288000" bIns="45720" numCol="1" anchor="ctr" anchorCtr="0" compatLnSpc="1"/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solidFill>
                  <a:schemeClr val="tx1"/>
                </a:solidFill>
                <a:effectLst/>
                <a:uLnTx/>
                <a:uFillTx/>
                <a:latin typeface="+mj-ea"/>
                <a:cs typeface="+mj-ea"/>
              </a:rPr>
              <a:t>子任务２（</a:t>
            </a:r>
            <a:r>
              <a:rPr kumimoji="0" lang="en-US" altLang="zh-CN" sz="1800" b="0" i="0" u="none" strike="noStrike" kern="1200" cap="none" spc="0" normalizeH="0" baseline="0" noProof="0">
                <a:solidFill>
                  <a:schemeClr val="tx1"/>
                </a:solidFill>
                <a:effectLst/>
                <a:uLnTx/>
                <a:uFillTx/>
                <a:latin typeface="+mj-ea"/>
                <a:cs typeface="+mj-ea"/>
              </a:rPr>
              <a:t>1</a:t>
            </a:r>
            <a:r>
              <a:rPr kumimoji="0" lang="zh-CN" altLang="en-US" sz="1800" b="0" i="0" u="none" strike="noStrike" kern="1200" cap="none" spc="0" normalizeH="0" baseline="0" noProof="0">
                <a:solidFill>
                  <a:schemeClr val="tx1"/>
                </a:solidFill>
                <a:effectLst/>
                <a:uLnTx/>
                <a:uFillTx/>
                <a:latin typeface="+mj-ea"/>
                <a:cs typeface="+mj-ea"/>
              </a:rPr>
              <a:t>5分钟）</a:t>
            </a:r>
            <a:endParaRPr kumimoji="0" lang="zh-CN" altLang="en-US" sz="1800" b="0" i="0" u="none" strike="noStrike" kern="1200" cap="none" spc="0" normalizeH="0" baseline="0" noProof="0">
              <a:solidFill>
                <a:schemeClr val="tx1"/>
              </a:solidFill>
              <a:effectLst/>
              <a:uLnTx/>
              <a:uFillTx/>
              <a:latin typeface="+mj-ea"/>
              <a:cs typeface="+mj-ea"/>
            </a:endParaRP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1549718" y="1850073"/>
            <a:ext cx="8242300" cy="4608512"/>
          </a:xfrm>
        </p:spPr>
        <p:txBody>
          <a:bodyPr vert="horz" wrap="square" lIns="91440" tIns="45720" rIns="91440" bIns="45720" anchor="t"/>
          <a:p>
            <a:r>
              <a:rPr lang="zh-CN" altLang="en-US" sz="1800" dirty="0">
                <a:latin typeface="+mj-ea"/>
                <a:ea typeface="+mj-ea"/>
                <a:cs typeface="+mj-ea"/>
                <a:sym typeface="+mn-ea"/>
              </a:rPr>
              <a:t>运行URDF模型，查看修改后的结果</a:t>
            </a:r>
            <a:endParaRPr lang="zh-CN" altLang="en-US" sz="1800" dirty="0">
              <a:latin typeface="+mj-ea"/>
              <a:ea typeface="+mj-ea"/>
              <a:cs typeface="+mj-ea"/>
              <a:sym typeface="+mn-ea"/>
            </a:endParaRPr>
          </a:p>
          <a:p>
            <a:pPr marL="0" indent="0">
              <a:buNone/>
            </a:pPr>
            <a:endParaRPr lang="zh-CN" altLang="en-US" sz="1600" dirty="0">
              <a:latin typeface="+mj-ea"/>
              <a:ea typeface="+mj-ea"/>
              <a:cs typeface="+mj-ea"/>
            </a:endParaRPr>
          </a:p>
          <a:p>
            <a:pPr lvl="1"/>
            <a:r>
              <a:rPr lang="zh-CN" altLang="en-US" sz="1600" dirty="0">
                <a:solidFill>
                  <a:srgbClr val="FF0000"/>
                </a:solidFill>
                <a:latin typeface="+mj-ea"/>
                <a:ea typeface="+mj-ea"/>
                <a:cs typeface="+mj-ea"/>
                <a:sym typeface="+mn-ea"/>
              </a:rPr>
              <a:t>背景描述</a:t>
            </a:r>
            <a:r>
              <a:rPr lang="zh-CN" altLang="en-US" sz="1600" dirty="0">
                <a:latin typeface="+mj-ea"/>
                <a:ea typeface="+mj-ea"/>
                <a:cs typeface="+mj-ea"/>
                <a:sym typeface="+mn-ea"/>
              </a:rPr>
              <a:t>：</a:t>
            </a:r>
            <a:endParaRPr lang="en-US" altLang="zh-CN" sz="1600" dirty="0">
              <a:latin typeface="+mj-ea"/>
              <a:ea typeface="+mj-ea"/>
              <a:cs typeface="+mj-ea"/>
            </a:endParaRPr>
          </a:p>
          <a:p>
            <a:pPr lvl="2"/>
            <a:r>
              <a:rPr dirty="0">
                <a:latin typeface="+mj-ea"/>
                <a:ea typeface="+mj-ea"/>
                <a:cs typeface="+mj-ea"/>
                <a:sym typeface="+mn-ea"/>
              </a:rPr>
              <a:t>在本次实训中，我们将要创建一个看起来像星球大战里的R2D2的机器人可视化模型，事实上，在游戏中，这些机器人能随着键盘的操作，会产生一些复杂的交互。我们在上一个子任务中，已经添加了一些机器人的运动属性，现在我们需要真正的在Rviz中可视化我们的机器人结构，并且能够让它动起来。</a:t>
            </a:r>
            <a:endParaRPr b="0" dirty="0">
              <a:latin typeface="+mj-ea"/>
              <a:ea typeface="+mj-ea"/>
              <a:cs typeface="+mj-ea"/>
            </a:endParaRPr>
          </a:p>
          <a:p>
            <a:pPr lvl="2"/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  <a:cs typeface="+mj-ea"/>
                <a:sym typeface="+mn-ea"/>
              </a:rPr>
              <a:t>要求</a:t>
            </a:r>
            <a:r>
              <a:rPr lang="zh-CN" altLang="en-US" dirty="0">
                <a:latin typeface="+mj-ea"/>
                <a:ea typeface="+mj-ea"/>
                <a:cs typeface="+mj-ea"/>
                <a:sym typeface="+mn-ea"/>
              </a:rPr>
              <a:t>：使用</a:t>
            </a:r>
            <a:r>
              <a:rPr lang="en-US" altLang="zh-CN" dirty="0">
                <a:latin typeface="+mj-ea"/>
                <a:ea typeface="+mj-ea"/>
                <a:cs typeface="+mj-ea"/>
                <a:sym typeface="+mn-ea"/>
              </a:rPr>
              <a:t>URDF</a:t>
            </a:r>
            <a:endParaRPr lang="en-US" altLang="zh-CN" dirty="0">
              <a:latin typeface="+mj-ea"/>
              <a:ea typeface="+mj-ea"/>
              <a:cs typeface="+mj-ea"/>
              <a:sym typeface="+mn-ea"/>
            </a:endParaRPr>
          </a:p>
          <a:p>
            <a:pPr lvl="2"/>
            <a:endParaRPr lang="zh-CN" altLang="en-US" b="0" dirty="0">
              <a:solidFill>
                <a:srgbClr val="A50021"/>
              </a:solidFill>
              <a:latin typeface="+mj-ea"/>
              <a:ea typeface="+mj-ea"/>
              <a:cs typeface="+mj-ea"/>
              <a:sym typeface="Arial" panose="02080604020202020204" pitchFamily="34" charset="0"/>
            </a:endParaRPr>
          </a:p>
          <a:p>
            <a:pPr lvl="1"/>
            <a:r>
              <a:rPr lang="zh-CN" altLang="en-US" sz="1600" dirty="0">
                <a:solidFill>
                  <a:srgbClr val="FF0000"/>
                </a:solidFill>
                <a:latin typeface="+mj-ea"/>
                <a:ea typeface="+mj-ea"/>
                <a:cs typeface="+mj-ea"/>
                <a:sym typeface="+mn-ea"/>
              </a:rPr>
              <a:t>知识点</a:t>
            </a:r>
            <a:endParaRPr lang="zh-CN" altLang="en-US" sz="1600" dirty="0">
              <a:solidFill>
                <a:srgbClr val="FF0000"/>
              </a:solidFill>
              <a:latin typeface="+mj-ea"/>
              <a:ea typeface="+mj-ea"/>
              <a:cs typeface="+mj-ea"/>
            </a:endParaRPr>
          </a:p>
          <a:p>
            <a:pPr lvl="2"/>
            <a:r>
              <a:rPr dirty="0">
                <a:latin typeface="+mj-ea"/>
                <a:ea typeface="+mj-ea"/>
                <a:cs typeface="+mj-ea"/>
                <a:sym typeface="+mn-ea"/>
              </a:rPr>
              <a:t>urdf_to_graphiz</a:t>
            </a:r>
            <a:r>
              <a:rPr lang="zh-CN" dirty="0">
                <a:latin typeface="+mj-ea"/>
                <a:ea typeface="+mj-ea"/>
                <a:cs typeface="+mj-ea"/>
                <a:sym typeface="+mn-ea"/>
              </a:rPr>
              <a:t>的使用</a:t>
            </a:r>
            <a:endParaRPr lang="zh-CN" b="0" dirty="0">
              <a:latin typeface="+mj-ea"/>
              <a:ea typeface="+mj-ea"/>
              <a:cs typeface="+mj-ea"/>
            </a:endParaRPr>
          </a:p>
          <a:p>
            <a:pPr lvl="2"/>
            <a:r>
              <a:rPr dirty="0">
                <a:latin typeface="+mj-ea"/>
                <a:ea typeface="+mj-ea"/>
                <a:cs typeface="+mj-ea"/>
                <a:sym typeface="+mn-ea"/>
              </a:rPr>
              <a:t>display.launch</a:t>
            </a:r>
            <a:r>
              <a:rPr lang="zh-CN" dirty="0">
                <a:latin typeface="+mj-ea"/>
                <a:ea typeface="+mj-ea"/>
                <a:cs typeface="+mj-ea"/>
                <a:sym typeface="+mn-ea"/>
              </a:rPr>
              <a:t>来运行出模型，可以让模型动起来</a:t>
            </a:r>
            <a:endParaRPr lang="en-US" altLang="zh-CN" b="0" dirty="0">
              <a:latin typeface="+mj-ea"/>
              <a:ea typeface="+mj-ea"/>
              <a:cs typeface="+mj-ea"/>
            </a:endParaRPr>
          </a:p>
          <a:p>
            <a:endParaRPr lang="zh-CN" altLang="en-US" sz="1600" b="0" dirty="0">
              <a:latin typeface="+mj-ea"/>
              <a:ea typeface="+mj-ea"/>
              <a:cs typeface="+mj-ea"/>
            </a:endParaRPr>
          </a:p>
          <a:p>
            <a:pPr marL="914400" lvl="2" indent="0">
              <a:buNone/>
            </a:pPr>
            <a:endParaRPr lang="en-US" altLang="zh-CN" b="0" dirty="0">
              <a:latin typeface="+mj-ea"/>
              <a:ea typeface="+mj-ea"/>
              <a:cs typeface="+mj-ea"/>
            </a:endParaRPr>
          </a:p>
          <a:p>
            <a:pPr marL="914400" lvl="2" indent="0">
              <a:buNone/>
            </a:pPr>
            <a:endParaRPr lang="en-US" altLang="zh-CN" b="0" dirty="0">
              <a:latin typeface="+mj-ea"/>
              <a:ea typeface="+mj-ea"/>
              <a:cs typeface="+mj-ea"/>
            </a:endParaRPr>
          </a:p>
          <a:p>
            <a:pPr lvl="2"/>
            <a:endParaRPr lang="en-US" altLang="zh-CN" b="0" dirty="0">
              <a:latin typeface="+mj-ea"/>
              <a:ea typeface="+mj-ea"/>
              <a:cs typeface="+mj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29565" y="121920"/>
            <a:ext cx="201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增加物理和运动属性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子任务二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pic>
        <p:nvPicPr>
          <p:cNvPr id="16" name="图片 16" descr="6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865" y="1997075"/>
            <a:ext cx="5758180" cy="383032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2969895" y="1242695"/>
            <a:ext cx="71532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zh-CN" sz="2000" b="0">
                <a:cs typeface="宋体" charset="0"/>
              </a:rPr>
              <a:t>第一个小工具，安装</a:t>
            </a:r>
            <a:r>
              <a:rPr lang="en-US" sz="2000" b="0">
                <a:latin typeface="Calibri" panose="020F0502020204030204" pitchFamily="34" charset="0"/>
                <a:cs typeface="宋体" charset="0"/>
              </a:rPr>
              <a:t>liburdfdom-tool</a:t>
            </a:r>
            <a:r>
              <a:rPr lang="zh-CN" sz="2000" b="0">
                <a:cs typeface="宋体" charset="0"/>
              </a:rPr>
              <a:t>命令行工具</a:t>
            </a:r>
            <a:endParaRPr lang="zh-CN" altLang="en-US" sz="2000" b="0">
              <a:cs typeface="宋体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29565" y="121920"/>
            <a:ext cx="201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增加物理和运动属性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子任务二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pic>
        <p:nvPicPr>
          <p:cNvPr id="17" name="图片 17" descr="iii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235" y="1675130"/>
            <a:ext cx="6654800" cy="43465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605655" y="969010"/>
            <a:ext cx="29800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检查</a:t>
            </a:r>
            <a:r>
              <a:rPr lang="en-US" altLang="zh-CN" sz="2000"/>
              <a:t>urdf</a:t>
            </a:r>
            <a:r>
              <a:rPr lang="zh-CN" altLang="en-US" sz="2000"/>
              <a:t>的语法是否正确</a:t>
            </a:r>
            <a:endParaRPr lang="zh-CN" altLang="en-US" sz="2000"/>
          </a:p>
        </p:txBody>
      </p:sp>
    </p:spTree>
    <p:custDataLst>
      <p:tags r:id="rId3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29565" y="121920"/>
            <a:ext cx="201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增加物理和运动属性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子任务二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pic>
        <p:nvPicPr>
          <p:cNvPr id="18" name="图片 18" descr="o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035" y="2468880"/>
            <a:ext cx="5461000" cy="192087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2479675" y="1401445"/>
            <a:ext cx="759206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zh-CN" sz="2000" b="0">
                <a:solidFill>
                  <a:srgbClr val="FF0000"/>
                </a:solidFill>
                <a:cs typeface="宋体" charset="0"/>
              </a:rPr>
              <a:t>问题：</a:t>
            </a:r>
            <a:r>
              <a:rPr lang="zh-CN" sz="2000" b="0">
                <a:cs typeface="宋体" charset="0"/>
              </a:rPr>
              <a:t>假如我们在编写</a:t>
            </a:r>
            <a:r>
              <a:rPr lang="en-US" sz="2000" b="0">
                <a:latin typeface="Calibri" panose="020F0502020204030204" pitchFamily="34" charset="0"/>
                <a:cs typeface="宋体" charset="0"/>
              </a:rPr>
              <a:t>urdf</a:t>
            </a:r>
            <a:r>
              <a:rPr lang="zh-CN" sz="2000" b="0">
                <a:cs typeface="宋体" charset="0"/>
              </a:rPr>
              <a:t>文件时不小心将属性标签写错，</a:t>
            </a:r>
            <a:r>
              <a:rPr lang="en-US" sz="2000" b="0">
                <a:latin typeface="Calibri" panose="020F0502020204030204" pitchFamily="34" charset="0"/>
                <a:cs typeface="宋体" charset="0"/>
              </a:rPr>
              <a:t>check_urdf</a:t>
            </a:r>
            <a:r>
              <a:rPr lang="zh-CN" sz="2000" b="0">
                <a:cs typeface="宋体" charset="0"/>
              </a:rPr>
              <a:t>工具如何帮我们检查该错误呢？</a:t>
            </a:r>
            <a:endParaRPr lang="zh-CN" altLang="en-US" sz="2000" b="0">
              <a:cs typeface="宋体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29565" y="121920"/>
            <a:ext cx="201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增加物理和运动属性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子任务二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pic>
        <p:nvPicPr>
          <p:cNvPr id="19" name="图片 19" descr="jj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245" y="1653540"/>
            <a:ext cx="7054850" cy="38881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29565" y="121920"/>
            <a:ext cx="201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增加物理和运动属性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子任务二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pic>
        <p:nvPicPr>
          <p:cNvPr id="20" name="图片 20" descr="pp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345" y="2775585"/>
            <a:ext cx="8208645" cy="235585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2040255" y="2000885"/>
            <a:ext cx="833501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zh-CN" sz="2000" b="0">
                <a:cs typeface="宋体" charset="0"/>
              </a:rPr>
              <a:t>第二个小工具，接下来我们就可以尝试使用</a:t>
            </a:r>
            <a:r>
              <a:rPr lang="en-US" sz="2000" b="0">
                <a:latin typeface="Calibri" panose="020F0502020204030204" pitchFamily="34" charset="0"/>
                <a:cs typeface="宋体" charset="0"/>
              </a:rPr>
              <a:t>graphiz</a:t>
            </a:r>
            <a:r>
              <a:rPr lang="zh-CN" sz="2000" b="0">
                <a:cs typeface="宋体" charset="0"/>
              </a:rPr>
              <a:t>将</a:t>
            </a:r>
            <a:r>
              <a:rPr lang="en-US" sz="2000" b="0">
                <a:latin typeface="Calibri" panose="020F0502020204030204" pitchFamily="34" charset="0"/>
                <a:cs typeface="宋体" charset="0"/>
              </a:rPr>
              <a:t>URDF</a:t>
            </a:r>
            <a:r>
              <a:rPr lang="zh-CN" sz="2000" b="0">
                <a:cs typeface="宋体" charset="0"/>
              </a:rPr>
              <a:t>可视化</a:t>
            </a:r>
            <a:endParaRPr lang="zh-CN" altLang="en-US" sz="2000" b="0">
              <a:cs typeface="宋体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29565" y="121920"/>
            <a:ext cx="201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增加物理和运动属性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子任务二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360545" y="1173480"/>
            <a:ext cx="5080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l"/>
            <a:r>
              <a:rPr lang="zh-CN" sz="2000" b="0">
                <a:cs typeface="宋体" charset="0"/>
              </a:rPr>
              <a:t>启动</a:t>
            </a:r>
            <a:r>
              <a:rPr lang="en-US" sz="2000" b="0">
                <a:latin typeface="Calibri" panose="020F0502020204030204" pitchFamily="34" charset="0"/>
                <a:cs typeface="宋体" charset="0"/>
              </a:rPr>
              <a:t>launch</a:t>
            </a:r>
            <a:r>
              <a:rPr lang="zh-CN" sz="2000" b="0">
                <a:cs typeface="宋体" charset="0"/>
              </a:rPr>
              <a:t>文件运行</a:t>
            </a:r>
            <a:endParaRPr lang="zh-CN" altLang="en-US" sz="2000" b="0">
              <a:cs typeface="宋体" charset="0"/>
            </a:endParaRPr>
          </a:p>
        </p:txBody>
      </p:sp>
      <p:pic>
        <p:nvPicPr>
          <p:cNvPr id="2" name="图片 1" descr="kk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255" y="1903095"/>
            <a:ext cx="6971665" cy="38665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29565" y="121920"/>
            <a:ext cx="201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增加物理和运动属性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子任务二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pic>
        <p:nvPicPr>
          <p:cNvPr id="24" name="图片 24" descr="xub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245" y="1903095"/>
            <a:ext cx="7402830" cy="418465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2737485" y="1132840"/>
            <a:ext cx="769683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zh-CN" sz="2000" b="0">
                <a:cs typeface="宋体" charset="0"/>
              </a:rPr>
              <a:t>运行</a:t>
            </a:r>
            <a:r>
              <a:rPr lang="en-US" sz="2000" b="0">
                <a:latin typeface="Calibri" panose="020F0502020204030204" pitchFamily="34" charset="0"/>
                <a:cs typeface="宋体" charset="0"/>
              </a:rPr>
              <a:t>launch</a:t>
            </a:r>
            <a:r>
              <a:rPr lang="zh-CN" sz="2000" b="0">
                <a:cs typeface="宋体" charset="0"/>
              </a:rPr>
              <a:t>文件过后，得到的三维立体机器人造型</a:t>
            </a:r>
            <a:endParaRPr lang="zh-CN" altLang="en-US" sz="2000" b="0">
              <a:cs typeface="宋体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29565" y="121920"/>
            <a:ext cx="201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增加物理和运动属性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子任务二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pic>
        <p:nvPicPr>
          <p:cNvPr id="27" name="图片 27" descr="2018-07-11 15-04-45屏幕截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020" y="1753235"/>
            <a:ext cx="8839200" cy="384492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4092575" y="1056640"/>
            <a:ext cx="5080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l"/>
            <a:r>
              <a:rPr lang="zh-CN" sz="2000" b="0">
                <a:cs typeface="宋体" charset="0"/>
              </a:rPr>
              <a:t>查看</a:t>
            </a:r>
            <a:r>
              <a:rPr lang="en-US" sz="2000" b="0">
                <a:latin typeface="Calibri" panose="020F0502020204030204" pitchFamily="34" charset="0"/>
                <a:cs typeface="宋体" charset="0"/>
              </a:rPr>
              <a:t>topic</a:t>
            </a:r>
            <a:r>
              <a:rPr lang="zh-CN" sz="2000" b="0">
                <a:cs typeface="宋体" charset="0"/>
              </a:rPr>
              <a:t>和</a:t>
            </a:r>
            <a:r>
              <a:rPr lang="en-US" sz="2000" b="0">
                <a:latin typeface="Calibri" panose="020F0502020204030204" pitchFamily="34" charset="0"/>
                <a:cs typeface="宋体" charset="0"/>
              </a:rPr>
              <a:t>node</a:t>
            </a:r>
            <a:r>
              <a:rPr lang="zh-CN" sz="2000" b="0">
                <a:cs typeface="宋体" charset="0"/>
              </a:rPr>
              <a:t>之间的连接图</a:t>
            </a:r>
            <a:endParaRPr lang="zh-CN" altLang="en-US" sz="2000" b="0">
              <a:cs typeface="宋体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29565" y="121920"/>
            <a:ext cx="201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增加物理和运动属性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子任务二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204720" y="2381250"/>
            <a:ext cx="8140700" cy="1322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zh-CN" sz="2000" b="1">
                <a:solidFill>
                  <a:srgbClr val="FF0000"/>
                </a:solidFill>
                <a:cs typeface="宋体" charset="0"/>
              </a:rPr>
              <a:t>问题：</a:t>
            </a:r>
            <a:endParaRPr lang="zh-CN" sz="2000" b="1">
              <a:solidFill>
                <a:srgbClr val="FF0000"/>
              </a:solidFill>
              <a:cs typeface="宋体" charset="0"/>
            </a:endParaRPr>
          </a:p>
          <a:p>
            <a:pPr marL="0" indent="0" algn="l"/>
            <a:endParaRPr lang="zh-CN" sz="2000" b="0">
              <a:cs typeface="宋体" charset="0"/>
            </a:endParaRPr>
          </a:p>
          <a:p>
            <a:pPr marL="0" indent="0" algn="l"/>
            <a:r>
              <a:rPr lang="zh-CN" sz="2000" b="0">
                <a:cs typeface="宋体" charset="0"/>
              </a:rPr>
              <a:t>当我们使用rviz中的gui控制面板来控制各个joint运动，背后机制如何实现呢？</a:t>
            </a:r>
            <a:endParaRPr lang="zh-CN" altLang="en-US" sz="2000" b="0">
              <a:cs typeface="宋体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786765" y="121920"/>
            <a:ext cx="14255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ROS</a:t>
            </a:r>
            <a:r>
              <a:rPr lang="zh-CN" altLang="en-US" sz="1600">
                <a:solidFill>
                  <a:srgbClr val="446382"/>
                </a:solidFill>
              </a:rPr>
              <a:t>入门教程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主要内容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5124" name="TextBox 3"/>
          <p:cNvSpPr txBox="1"/>
          <p:nvPr/>
        </p:nvSpPr>
        <p:spPr>
          <a:xfrm>
            <a:off x="3424555" y="2152968"/>
            <a:ext cx="184150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 kern="1200">
                <a:solidFill>
                  <a:srgbClr val="0000FF"/>
                </a:solidFill>
                <a:latin typeface="+mn-lt"/>
                <a:ea typeface="宋体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 kern="1200">
                <a:solidFill>
                  <a:srgbClr val="A50021"/>
                </a:solidFill>
                <a:latin typeface="+mn-lt"/>
                <a:ea typeface="楷体_GB2312" pitchFamily="1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 kern="1200">
                <a:solidFill>
                  <a:srgbClr val="292929"/>
                </a:solidFill>
                <a:latin typeface="+mn-lt"/>
                <a:ea typeface="楷体_GB2312" pitchFamily="1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 kern="1200">
                <a:solidFill>
                  <a:srgbClr val="FF3300"/>
                </a:solidFill>
                <a:latin typeface="+mn-lt"/>
                <a:ea typeface="楷体_GB2312" pitchFamily="1" charset="-122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Font typeface="Arial" panose="02080604020202020204" pitchFamily="34" charset="0"/>
              <a:buNone/>
            </a:pPr>
            <a:endParaRPr lang="en-US" altLang="zh-CN" sz="1800" b="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47700" y="1527175"/>
            <a:ext cx="9144000" cy="557213"/>
          </a:xfrm>
        </p:spPr>
        <p:txBody>
          <a:bodyPr vert="horz" wrap="square" lIns="288000" tIns="45720" rIns="288000" bIns="45720" numCol="1" anchor="ctr" anchorCtr="0" compatLnSpc="1"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20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主要内容</a:t>
            </a:r>
            <a:endParaRPr kumimoji="0" lang="zh-CN" sz="20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647700" y="2151380"/>
            <a:ext cx="10515600" cy="4351338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  <a:cs typeface="+mj-ea"/>
              </a:rPr>
              <a:t>任务描述</a:t>
            </a:r>
            <a:endParaRPr lang="en-US" altLang="zh-CN" dirty="0">
              <a:solidFill>
                <a:schemeClr val="tx1"/>
              </a:solidFill>
              <a:latin typeface="+mj-ea"/>
              <a:ea typeface="+mj-ea"/>
              <a:cs typeface="+mj-ea"/>
            </a:endParaRPr>
          </a:p>
          <a:p>
            <a:pPr eaLnBrk="1" hangingPunct="1">
              <a:buClrTx/>
            </a:pPr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  <a:cs typeface="+mj-ea"/>
              </a:rPr>
              <a:t>子任务分解</a:t>
            </a:r>
            <a:endParaRPr lang="zh-CN" altLang="en-US" sz="3200" dirty="0">
              <a:solidFill>
                <a:srgbClr val="001966"/>
              </a:solidFill>
              <a:latin typeface="黑体" panose="02010609060101010101" pitchFamily="49" charset="-122"/>
            </a:endParaRPr>
          </a:p>
          <a:p>
            <a:pPr eaLnBrk="1" hangingPunct="1">
              <a:buClrTx/>
            </a:pPr>
            <a:endParaRPr lang="en-US" altLang="zh-CN" sz="3200" dirty="0">
              <a:solidFill>
                <a:srgbClr val="001966"/>
              </a:solidFill>
              <a:latin typeface="黑体" panose="02010609060101010101" pitchFamily="49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29565" y="121920"/>
            <a:ext cx="201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增加物理和运动属性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子任务二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pic>
        <p:nvPicPr>
          <p:cNvPr id="25" name="图片 25" descr="l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230" y="2396490"/>
            <a:ext cx="6350635" cy="327215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4058920" y="1601470"/>
            <a:ext cx="5080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l"/>
            <a:r>
              <a:rPr lang="zh-CN" sz="2000" b="0">
                <a:cs typeface="宋体" charset="0"/>
              </a:rPr>
              <a:t>查看所有的话题和节点列表</a:t>
            </a:r>
            <a:endParaRPr lang="zh-CN" altLang="en-US" sz="2000" b="0">
              <a:cs typeface="宋体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29565" y="121920"/>
            <a:ext cx="201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增加物理和运动属性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子任务三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568325" y="947420"/>
            <a:ext cx="10515600" cy="1325563"/>
          </a:xfrm>
        </p:spPr>
        <p:txBody>
          <a:bodyPr vert="horz" wrap="square" lIns="288000" tIns="45720" rIns="288000" bIns="45720" numCol="1" anchor="ctr" anchorCtr="0" compatLnSpc="1"/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子任务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（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15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分钟）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1363028" y="1899603"/>
            <a:ext cx="8242300" cy="4608512"/>
          </a:xfrm>
        </p:spPr>
        <p:txBody>
          <a:bodyPr vert="horz" wrap="square" lIns="91440" tIns="45720" rIns="91440" bIns="45720" anchor="t"/>
          <a:p>
            <a:r>
              <a:rPr lang="zh-CN" altLang="en-US" sz="1800" dirty="0"/>
              <a:t>修改代码为URDF模型增加joint属性</a:t>
            </a:r>
            <a:endParaRPr lang="zh-CN" altLang="en-US" dirty="0"/>
          </a:p>
          <a:p>
            <a:endParaRPr lang="zh-CN" altLang="en-US" dirty="0"/>
          </a:p>
          <a:p>
            <a:pPr lvl="1"/>
            <a:r>
              <a:rPr lang="zh-CN" altLang="en-US" sz="1600" dirty="0">
                <a:solidFill>
                  <a:srgbClr val="FF0000"/>
                </a:solidFill>
                <a:latin typeface="+mj-ea"/>
                <a:ea typeface="+mj-ea"/>
                <a:cs typeface="+mj-ea"/>
              </a:rPr>
              <a:t>背景描述：</a:t>
            </a:r>
            <a:endParaRPr lang="en-US" altLang="zh-CN" sz="1600" dirty="0">
              <a:latin typeface="+mj-ea"/>
              <a:ea typeface="+mj-ea"/>
              <a:cs typeface="+mj-ea"/>
            </a:endParaRPr>
          </a:p>
          <a:p>
            <a:pPr lvl="2"/>
            <a:r>
              <a:rPr lang="zh-CN" altLang="en-US" sz="1600" b="0" dirty="0">
                <a:latin typeface="+mj-ea"/>
                <a:ea typeface="+mj-ea"/>
                <a:cs typeface="+mj-ea"/>
              </a:rPr>
              <a:t>前面的实训课程中，我们学会了如何给机器人增加一些运动属性，这次我们需要更加丰富一下我们的模型，让它更加接近真实的机器人。因为，真实机器人会有一些物理属性：它的身体和手可能会发生碰撞，连接的关节在运动时会产生摩擦力，关节在运动的过程中会有一个阻尼系数。为了能够让机器人达到我们想要的目的，我们需要增加一些物理属性。</a:t>
            </a:r>
            <a:endParaRPr lang="zh-CN" altLang="en-US" sz="1600" b="0" dirty="0">
              <a:latin typeface="+mj-ea"/>
              <a:ea typeface="+mj-ea"/>
              <a:cs typeface="+mj-ea"/>
            </a:endParaRPr>
          </a:p>
          <a:p>
            <a:pPr lvl="2"/>
            <a:r>
              <a:rPr lang="zh-CN" altLang="en-US" sz="1600" dirty="0">
                <a:solidFill>
                  <a:srgbClr val="FF0000"/>
                </a:solidFill>
                <a:latin typeface="+mj-ea"/>
                <a:ea typeface="+mj-ea"/>
                <a:cs typeface="+mj-ea"/>
              </a:rPr>
              <a:t>要求：</a:t>
            </a:r>
            <a:r>
              <a:rPr lang="zh-CN" altLang="en-US" sz="1600" dirty="0">
                <a:latin typeface="+mj-ea"/>
                <a:ea typeface="+mj-ea"/>
                <a:cs typeface="+mj-ea"/>
              </a:rPr>
              <a:t>使用</a:t>
            </a:r>
            <a:r>
              <a:rPr lang="en-US" altLang="zh-CN" sz="1600" dirty="0">
                <a:latin typeface="+mj-ea"/>
                <a:ea typeface="+mj-ea"/>
                <a:cs typeface="+mj-ea"/>
              </a:rPr>
              <a:t>URDF</a:t>
            </a:r>
            <a:endParaRPr lang="en-US" altLang="zh-CN" sz="1600" dirty="0">
              <a:latin typeface="+mj-ea"/>
              <a:ea typeface="+mj-ea"/>
              <a:cs typeface="+mj-ea"/>
            </a:endParaRPr>
          </a:p>
          <a:p>
            <a:pPr lvl="2"/>
            <a:endParaRPr lang="zh-CN" altLang="en-US" sz="1600" b="0" dirty="0">
              <a:solidFill>
                <a:srgbClr val="A50021"/>
              </a:solidFill>
              <a:latin typeface="+mj-ea"/>
              <a:ea typeface="+mj-ea"/>
              <a:cs typeface="+mj-ea"/>
              <a:sym typeface="Arial" panose="02080604020202020204" pitchFamily="34" charset="0"/>
            </a:endParaRPr>
          </a:p>
          <a:p>
            <a:pPr lvl="1"/>
            <a:r>
              <a:rPr lang="zh-CN" altLang="en-US" sz="1600" dirty="0">
                <a:solidFill>
                  <a:srgbClr val="FF0000"/>
                </a:solidFill>
                <a:latin typeface="+mj-ea"/>
                <a:ea typeface="+mj-ea"/>
                <a:cs typeface="+mj-ea"/>
              </a:rPr>
              <a:t>知识点</a:t>
            </a:r>
            <a:endParaRPr lang="zh-CN" altLang="en-US" sz="1600" dirty="0">
              <a:latin typeface="+mj-ea"/>
              <a:ea typeface="+mj-ea"/>
              <a:cs typeface="+mj-ea"/>
            </a:endParaRPr>
          </a:p>
          <a:p>
            <a:pPr lvl="2"/>
            <a:r>
              <a:rPr sz="1600" b="0" dirty="0">
                <a:latin typeface="+mj-ea"/>
                <a:ea typeface="+mj-ea"/>
                <a:cs typeface="+mj-ea"/>
              </a:rPr>
              <a:t>增加物理和碰撞检测属性</a:t>
            </a:r>
            <a:endParaRPr sz="1600" b="0" dirty="0">
              <a:latin typeface="+mj-ea"/>
              <a:ea typeface="+mj-ea"/>
              <a:cs typeface="+mj-ea"/>
            </a:endParaRPr>
          </a:p>
          <a:p>
            <a:pPr lvl="2"/>
            <a:r>
              <a:rPr lang="zh-CN" sz="1600" b="0" dirty="0">
                <a:latin typeface="+mj-ea"/>
                <a:ea typeface="+mj-ea"/>
                <a:cs typeface="+mj-ea"/>
              </a:rPr>
              <a:t>知道一些常见的物理量的基本定义</a:t>
            </a:r>
            <a:endParaRPr sz="1600" b="0" dirty="0">
              <a:latin typeface="+mj-ea"/>
              <a:ea typeface="+mj-ea"/>
              <a:cs typeface="+mj-ea"/>
            </a:endParaRPr>
          </a:p>
          <a:p>
            <a:pPr marL="914400" lvl="2" indent="0">
              <a:buNone/>
            </a:pPr>
            <a:endParaRPr lang="en-US" altLang="zh-CN" b="0" dirty="0"/>
          </a:p>
          <a:p>
            <a:pPr lvl="2"/>
            <a:endParaRPr lang="en-US" altLang="zh-CN" b="0" dirty="0"/>
          </a:p>
        </p:txBody>
      </p:sp>
    </p:spTree>
    <p:custDataLst>
      <p:tags r:id="rId2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29565" y="121920"/>
            <a:ext cx="201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增加物理和运动属性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子任务三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63595" y="2708275"/>
            <a:ext cx="576897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问题：</a:t>
            </a:r>
            <a:endParaRPr lang="zh-CN" altLang="en-US" sz="2000">
              <a:solidFill>
                <a:srgbClr val="FF0000"/>
              </a:solidFill>
            </a:endParaRPr>
          </a:p>
          <a:p>
            <a:endParaRPr lang="zh-CN" altLang="en-US" sz="2000">
              <a:solidFill>
                <a:srgbClr val="FF0000"/>
              </a:solidFill>
            </a:endParaRPr>
          </a:p>
          <a:p>
            <a:r>
              <a:rPr lang="zh-CN" altLang="en-US" sz="2000"/>
              <a:t>如何编写代码增加collision？</a:t>
            </a:r>
            <a:endParaRPr lang="zh-CN" altLang="en-US" sz="2000"/>
          </a:p>
        </p:txBody>
      </p:sp>
    </p:spTree>
    <p:custDataLst>
      <p:tags r:id="rId2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29565" y="121920"/>
            <a:ext cx="201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增加物理和运动属性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子任务三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pic>
        <p:nvPicPr>
          <p:cNvPr id="4" name="图片 4" descr="7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530" y="1699895"/>
            <a:ext cx="4983480" cy="298323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671830" y="1699578"/>
            <a:ext cx="5080000" cy="2584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l"/>
            <a:endParaRPr lang="en-US" b="0">
              <a:latin typeface="Calibri" panose="020F0502020204030204" pitchFamily="34" charset="0"/>
              <a:cs typeface="宋体" charset="0"/>
            </a:endParaRPr>
          </a:p>
          <a:p>
            <a:pPr marL="0" indent="0" algn="l"/>
            <a:r>
              <a:rPr lang="zh-CN" altLang="en-US" b="0">
                <a:solidFill>
                  <a:srgbClr val="FF0000"/>
                </a:solidFill>
                <a:latin typeface="Calibri" panose="020F0502020204030204" pitchFamily="34" charset="0"/>
                <a:cs typeface="宋体" charset="0"/>
              </a:rPr>
              <a:t>代码相关解释：</a:t>
            </a:r>
            <a:endParaRPr lang="zh-CN" altLang="en-US" b="0">
              <a:latin typeface="Calibri" panose="020F0502020204030204" pitchFamily="34" charset="0"/>
              <a:cs typeface="宋体" charset="0"/>
            </a:endParaRPr>
          </a:p>
          <a:p>
            <a:pPr marL="0" indent="0" algn="l"/>
            <a:endParaRPr lang="zh-CN" altLang="en-US" b="0">
              <a:latin typeface="Calibri" panose="020F0502020204030204" pitchFamily="34" charset="0"/>
              <a:cs typeface="宋体" charset="0"/>
            </a:endParaRPr>
          </a:p>
          <a:p>
            <a:pPr marL="0" indent="0" algn="l"/>
            <a:r>
              <a:rPr lang="en-US" b="0">
                <a:latin typeface="Calibri" panose="020F0502020204030204" pitchFamily="34" charset="0"/>
                <a:cs typeface="宋体" charset="0"/>
              </a:rPr>
              <a:t>1</a:t>
            </a:r>
            <a:r>
              <a:rPr lang="zh-CN" b="0">
                <a:cs typeface="宋体" charset="0"/>
              </a:rPr>
              <a:t>、更快速的处理：由于为这两个模型做碰撞检测需要进行很复杂的运算，为了简化运算，我们就使用简单的模型。</a:t>
            </a:r>
            <a:r>
              <a:rPr lang="en-US" b="0">
                <a:latin typeface="Calibri" panose="020F0502020204030204" pitchFamily="34" charset="0"/>
                <a:cs typeface="宋体" charset="0"/>
              </a:rPr>
              <a:t>2</a:t>
            </a:r>
            <a:r>
              <a:rPr lang="zh-CN" b="0">
                <a:cs typeface="宋体" charset="0"/>
              </a:rPr>
              <a:t>、安全区域：当想为敏感的</a:t>
            </a:r>
            <a:r>
              <a:rPr lang="en-US" b="0">
                <a:latin typeface="Calibri" panose="020F0502020204030204" pitchFamily="34" charset="0"/>
                <a:cs typeface="宋体" charset="0"/>
              </a:rPr>
              <a:t>link</a:t>
            </a:r>
            <a:r>
              <a:rPr lang="zh-CN" b="0">
                <a:cs typeface="宋体" charset="0"/>
              </a:rPr>
              <a:t>设置限制区域时，防止其他</a:t>
            </a:r>
            <a:r>
              <a:rPr lang="en-US" b="0">
                <a:latin typeface="Calibri" panose="020F0502020204030204" pitchFamily="34" charset="0"/>
                <a:cs typeface="宋体" charset="0"/>
              </a:rPr>
              <a:t>link</a:t>
            </a:r>
            <a:r>
              <a:rPr lang="zh-CN" b="0">
                <a:cs typeface="宋体" charset="0"/>
              </a:rPr>
              <a:t>靠近，就需要设置一个比</a:t>
            </a:r>
            <a:r>
              <a:rPr lang="en-US" b="0">
                <a:latin typeface="Calibri" panose="020F0502020204030204" pitchFamily="34" charset="0"/>
                <a:cs typeface="宋体" charset="0"/>
              </a:rPr>
              <a:t>link</a:t>
            </a:r>
            <a:r>
              <a:rPr lang="zh-CN" b="0">
                <a:cs typeface="宋体" charset="0"/>
              </a:rPr>
              <a:t>更大的空间才行。</a:t>
            </a:r>
            <a:endParaRPr lang="zh-CN" altLang="en-US" b="0">
              <a:cs typeface="宋体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29565" y="121920"/>
            <a:ext cx="201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增加物理和运动属性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子任务三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pic>
        <p:nvPicPr>
          <p:cNvPr id="2" name="图片 5" descr="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915" y="2404110"/>
            <a:ext cx="6440170" cy="239649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3742055" y="1482090"/>
            <a:ext cx="5080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l"/>
            <a:r>
              <a:rPr lang="zh-CN" sz="2000" b="0">
                <a:cs typeface="宋体" charset="0"/>
              </a:rPr>
              <a:t>其他</a:t>
            </a:r>
            <a:r>
              <a:rPr lang="en-US" sz="2000" b="0">
                <a:latin typeface="Calibri" panose="020F0502020204030204" pitchFamily="34" charset="0"/>
                <a:cs typeface="宋体" charset="0"/>
              </a:rPr>
              <a:t>link</a:t>
            </a:r>
            <a:r>
              <a:rPr lang="zh-CN" sz="2000" b="0">
                <a:cs typeface="宋体" charset="0"/>
              </a:rPr>
              <a:t>也需要增加的</a:t>
            </a:r>
            <a:r>
              <a:rPr lang="en-US" sz="2000" b="0">
                <a:latin typeface="Calibri" panose="020F0502020204030204" pitchFamily="34" charset="0"/>
                <a:cs typeface="宋体" charset="0"/>
              </a:rPr>
              <a:t>collision</a:t>
            </a:r>
            <a:r>
              <a:rPr lang="zh-CN" sz="2000" b="0">
                <a:cs typeface="宋体" charset="0"/>
              </a:rPr>
              <a:t>属性</a:t>
            </a:r>
            <a:endParaRPr lang="zh-CN" altLang="en-US" sz="2000" b="0">
              <a:cs typeface="宋体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29565" y="121920"/>
            <a:ext cx="201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增加物理和运动属性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子任务三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pic>
        <p:nvPicPr>
          <p:cNvPr id="2" name="图片 7" descr="9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685" y="2520950"/>
            <a:ext cx="6812915" cy="3468370"/>
          </a:xfrm>
          <a:prstGeom prst="rect">
            <a:avLst/>
          </a:prstGeom>
        </p:spPr>
      </p:pic>
      <p:pic>
        <p:nvPicPr>
          <p:cNvPr id="13" name="图片 13" descr="p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3120" y="3366770"/>
            <a:ext cx="2149475" cy="177609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1576705" y="1438275"/>
            <a:ext cx="919924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zh-CN" b="0">
                <a:cs typeface="宋体" charset="0"/>
              </a:rPr>
              <a:t>为了使模型能够正常仿真，需要为机器人定义若干物理属性，因为这些属性在物理仿真引擎（</a:t>
            </a:r>
            <a:r>
              <a:rPr lang="en-US" b="0">
                <a:latin typeface="Calibri" panose="020F0502020204030204" pitchFamily="34" charset="0"/>
                <a:cs typeface="宋体" charset="0"/>
              </a:rPr>
              <a:t>Gazebo</a:t>
            </a:r>
            <a:r>
              <a:rPr lang="zh-CN" b="0">
                <a:cs typeface="宋体" charset="0"/>
              </a:rPr>
              <a:t>）需要，每一个</a:t>
            </a:r>
            <a:r>
              <a:rPr lang="en-US" b="0">
                <a:latin typeface="Calibri" panose="020F0502020204030204" pitchFamily="34" charset="0"/>
                <a:cs typeface="宋体" charset="0"/>
              </a:rPr>
              <a:t>link</a:t>
            </a:r>
            <a:r>
              <a:rPr lang="zh-CN" b="0">
                <a:cs typeface="宋体" charset="0"/>
              </a:rPr>
              <a:t>元素在进行物理仿真的时候都需要</a:t>
            </a:r>
            <a:r>
              <a:rPr lang="en-US" b="0">
                <a:latin typeface="Calibri" panose="020F0502020204030204" pitchFamily="34" charset="0"/>
                <a:cs typeface="宋体" charset="0"/>
              </a:rPr>
              <a:t>inertial</a:t>
            </a:r>
            <a:r>
              <a:rPr lang="zh-CN" b="0">
                <a:cs typeface="宋体" charset="0"/>
              </a:rPr>
              <a:t>惯性标签</a:t>
            </a:r>
            <a:endParaRPr lang="zh-CN" altLang="en-US" b="0">
              <a:cs typeface="宋体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29565" y="121920"/>
            <a:ext cx="201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增加物理和运动属性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子任务三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pic>
        <p:nvPicPr>
          <p:cNvPr id="15" name="图片 15" descr="u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705" y="2381885"/>
            <a:ext cx="5890260" cy="2732405"/>
          </a:xfrm>
          <a:prstGeom prst="rect">
            <a:avLst/>
          </a:prstGeom>
        </p:spPr>
      </p:pic>
      <p:pic>
        <p:nvPicPr>
          <p:cNvPr id="16" name="图片 16" descr="uou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535" y="2489835"/>
            <a:ext cx="3417570" cy="25165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341245" y="1488440"/>
            <a:ext cx="361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为机器人的头部增加惯性属性标签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29565" y="121920"/>
            <a:ext cx="201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增加物理和运动属性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子任务三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598420" y="1201420"/>
            <a:ext cx="763143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zh-CN" b="0">
                <a:cs typeface="宋体" charset="0"/>
              </a:rPr>
              <a:t>问题：对于3*3的旋转惯性矩阵是怎么得到的呢？</a:t>
            </a:r>
            <a:endParaRPr lang="zh-CN" altLang="en-US" b="0">
              <a:cs typeface="宋体" charset="0"/>
            </a:endParaRPr>
          </a:p>
        </p:txBody>
      </p:sp>
      <p:pic>
        <p:nvPicPr>
          <p:cNvPr id="2" name="图片 1" descr="tt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360" y="1789430"/>
            <a:ext cx="7622540" cy="39135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29565" y="121920"/>
            <a:ext cx="201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增加物理和运动属性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子任务三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pic>
        <p:nvPicPr>
          <p:cNvPr id="3" name="图片 2" descr="oko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760" y="1845310"/>
            <a:ext cx="7650480" cy="417957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760345" y="1212850"/>
            <a:ext cx="90525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https://en.wikipedia.org/wiki/List_of_moments_of_inertia 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29565" y="121920"/>
            <a:ext cx="201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增加物理和运动属性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子任务三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pic>
        <p:nvPicPr>
          <p:cNvPr id="17" name="图片 17" descr="jj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215" y="2421255"/>
            <a:ext cx="7250430" cy="339979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2479675" y="1283335"/>
            <a:ext cx="801687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zh-CN" b="0">
                <a:cs typeface="宋体" charset="0"/>
              </a:rPr>
              <a:t>我们也可以定义在</a:t>
            </a:r>
            <a:r>
              <a:rPr lang="en-US" b="0">
                <a:latin typeface="Calibri" panose="020F0502020204030204" pitchFamily="34" charset="0"/>
                <a:cs typeface="宋体" charset="0"/>
              </a:rPr>
              <a:t>link</a:t>
            </a:r>
            <a:r>
              <a:rPr lang="zh-CN" b="0">
                <a:cs typeface="宋体" charset="0"/>
              </a:rPr>
              <a:t>之间的接触系数，需要在</a:t>
            </a:r>
            <a:r>
              <a:rPr lang="en-US" b="0">
                <a:latin typeface="Calibri" panose="020F0502020204030204" pitchFamily="34" charset="0"/>
                <a:cs typeface="宋体" charset="0"/>
              </a:rPr>
              <a:t>collsion</a:t>
            </a:r>
            <a:r>
              <a:rPr lang="zh-CN" b="0">
                <a:cs typeface="宋体" charset="0"/>
              </a:rPr>
              <a:t>标签内定义的子元素，这里有</a:t>
            </a:r>
            <a:r>
              <a:rPr lang="en-US" b="0">
                <a:latin typeface="Calibri" panose="020F0502020204030204" pitchFamily="34" charset="0"/>
                <a:cs typeface="宋体" charset="0"/>
              </a:rPr>
              <a:t>3</a:t>
            </a:r>
            <a:r>
              <a:rPr lang="zh-CN" b="0">
                <a:cs typeface="宋体" charset="0"/>
              </a:rPr>
              <a:t>个属性需要指定：</a:t>
            </a:r>
            <a:r>
              <a:rPr lang="en-US" b="0">
                <a:latin typeface="Calibri" panose="020F0502020204030204" pitchFamily="34" charset="0"/>
                <a:cs typeface="宋体" charset="0"/>
              </a:rPr>
              <a:t>Mu: </a:t>
            </a:r>
            <a:r>
              <a:rPr lang="zh-CN" b="0">
                <a:cs typeface="宋体" charset="0"/>
              </a:rPr>
              <a:t>摩擦系数  </a:t>
            </a:r>
            <a:r>
              <a:rPr lang="en-US" b="0">
                <a:latin typeface="Calibri" panose="020F0502020204030204" pitchFamily="34" charset="0"/>
                <a:cs typeface="宋体" charset="0"/>
              </a:rPr>
              <a:t>kp:</a:t>
            </a:r>
            <a:r>
              <a:rPr lang="zh-CN" b="0">
                <a:cs typeface="宋体" charset="0"/>
              </a:rPr>
              <a:t>刚性系数 </a:t>
            </a:r>
            <a:r>
              <a:rPr lang="en-US" b="0">
                <a:latin typeface="Calibri" panose="020F0502020204030204" pitchFamily="34" charset="0"/>
                <a:cs typeface="宋体" charset="0"/>
              </a:rPr>
              <a:t>kd:</a:t>
            </a:r>
            <a:r>
              <a:rPr lang="zh-CN" b="0">
                <a:cs typeface="宋体" charset="0"/>
              </a:rPr>
              <a:t>阻尼系数</a:t>
            </a:r>
            <a:endParaRPr lang="zh-CN" altLang="en-US" b="0">
              <a:cs typeface="宋体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786765" y="121920"/>
            <a:ext cx="14255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ROS</a:t>
            </a:r>
            <a:r>
              <a:rPr lang="zh-CN" altLang="en-US" sz="1600">
                <a:solidFill>
                  <a:srgbClr val="446382"/>
                </a:solidFill>
              </a:rPr>
              <a:t>入门教程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任务描述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5124" name="TextBox 3"/>
          <p:cNvSpPr txBox="1"/>
          <p:nvPr/>
        </p:nvSpPr>
        <p:spPr>
          <a:xfrm>
            <a:off x="3424555" y="2152968"/>
            <a:ext cx="184150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 kern="1200">
                <a:solidFill>
                  <a:srgbClr val="0000FF"/>
                </a:solidFill>
                <a:latin typeface="+mn-lt"/>
                <a:ea typeface="宋体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 kern="1200">
                <a:solidFill>
                  <a:srgbClr val="A50021"/>
                </a:solidFill>
                <a:latin typeface="+mn-lt"/>
                <a:ea typeface="楷体_GB2312" pitchFamily="1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 kern="1200">
                <a:solidFill>
                  <a:srgbClr val="292929"/>
                </a:solidFill>
                <a:latin typeface="+mn-lt"/>
                <a:ea typeface="楷体_GB2312" pitchFamily="1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 kern="1200">
                <a:solidFill>
                  <a:srgbClr val="FF3300"/>
                </a:solidFill>
                <a:latin typeface="+mn-lt"/>
                <a:ea typeface="楷体_GB2312" pitchFamily="1" charset="-122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Font typeface="Arial" panose="02080604020202020204" pitchFamily="34" charset="0"/>
              <a:buNone/>
            </a:pPr>
            <a:endParaRPr lang="en-US" altLang="zh-CN" sz="1800" b="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700405" y="989965"/>
            <a:ext cx="10515600" cy="1325563"/>
          </a:xfrm>
        </p:spPr>
        <p:txBody>
          <a:bodyPr vert="horz" wrap="square" lIns="288000" tIns="45720" rIns="288000" bIns="45720" numCol="1" anchor="ctr" anchorCtr="0" compatLnSpc="1"/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任务描述</a:t>
            </a:r>
            <a:endParaRPr kumimoji="0" lang="zh-CN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838200" y="2263140"/>
            <a:ext cx="10515600" cy="4351338"/>
          </a:xfrm>
        </p:spPr>
        <p:txBody>
          <a:bodyPr vert="horz" wrap="square" lIns="91440" tIns="45720" rIns="91440" bIns="45720" anchor="t">
            <a:normAutofit lnSpcReduction="10000"/>
          </a:bodyPr>
          <a:p>
            <a:r>
              <a:rPr lang="zh-CN" altLang="en-US" dirty="0"/>
              <a:t>任务要点</a:t>
            </a:r>
            <a:endParaRPr lang="zh-CN" altLang="en-US" dirty="0"/>
          </a:p>
          <a:p>
            <a:endParaRPr lang="en-US" altLang="zh-CN" dirty="0"/>
          </a:p>
          <a:p>
            <a:pPr lvl="1"/>
            <a:r>
              <a:rPr lang="zh-CN" altLang="en-US" dirty="0"/>
              <a:t>修改代码为URDF模型增加joint属性</a:t>
            </a:r>
            <a:endParaRPr lang="zh-CN" altLang="en-US" dirty="0"/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运行URDF模型，查看修改后的结果</a:t>
            </a:r>
            <a:endParaRPr lang="zh-CN" altLang="en-US" dirty="0"/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为</a:t>
            </a:r>
            <a:r>
              <a:rPr lang="en-US" altLang="zh-CN" dirty="0"/>
              <a:t>URDF</a:t>
            </a:r>
            <a:r>
              <a:rPr lang="zh-CN" altLang="en-US" dirty="0"/>
              <a:t>模型增加物理属性</a:t>
            </a:r>
            <a:endParaRPr lang="zh-CN" altLang="en-US" dirty="0"/>
          </a:p>
          <a:p>
            <a:pPr lvl="1"/>
            <a:endParaRPr lang="zh-CN" altLang="en-US" dirty="0"/>
          </a:p>
          <a:p>
            <a:pPr marL="457200" lvl="1" indent="0">
              <a:buNone/>
            </a:pPr>
            <a:endParaRPr lang="zh-CN" altLang="en-US" dirty="0"/>
          </a:p>
          <a:p>
            <a:pPr marL="457200" lvl="1" indent="0">
              <a:buNone/>
            </a:pPr>
            <a:endParaRPr lang="zh-CN" altLang="en-US" dirty="0"/>
          </a:p>
          <a:p>
            <a:pPr marL="457200" lvl="1" indent="0">
              <a:buNone/>
            </a:pPr>
            <a:endParaRPr lang="zh-CN" altLang="en-US" dirty="0"/>
          </a:p>
          <a:p>
            <a:pPr marL="457200" lvl="1" indent="0">
              <a:buNone/>
            </a:pPr>
            <a:endParaRPr lang="zh-CN" altLang="en-US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29565" y="121920"/>
            <a:ext cx="201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增加物理和运动属性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子任务三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pic>
        <p:nvPicPr>
          <p:cNvPr id="18" name="图片 18" descr="hh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140" y="2714625"/>
            <a:ext cx="6833870" cy="312547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643380" y="1297940"/>
            <a:ext cx="993013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zh-CN" b="0">
                <a:cs typeface="宋体" charset="0"/>
              </a:rPr>
              <a:t>对于关节的动力学模型我们也需要指定</a:t>
            </a:r>
            <a:r>
              <a:rPr lang="en-US" b="0">
                <a:latin typeface="Calibri" panose="020F0502020204030204" pitchFamily="34" charset="0"/>
                <a:cs typeface="宋体" charset="0"/>
              </a:rPr>
              <a:t>dynamics</a:t>
            </a:r>
            <a:r>
              <a:rPr lang="zh-CN" b="0">
                <a:cs typeface="宋体" charset="0"/>
              </a:rPr>
              <a:t>标签，在关节运动时主要用到两个属性：</a:t>
            </a:r>
            <a:r>
              <a:rPr lang="en-US" b="0">
                <a:latin typeface="Calibri" panose="020F0502020204030204" pitchFamily="34" charset="0"/>
                <a:cs typeface="宋体" charset="0"/>
              </a:rPr>
              <a:t>Friction</a:t>
            </a:r>
            <a:r>
              <a:rPr lang="zh-CN" b="0">
                <a:cs typeface="宋体" charset="0"/>
              </a:rPr>
              <a:t>：物体的静态摩擦力，对于</a:t>
            </a:r>
            <a:r>
              <a:rPr lang="en-US" b="0">
                <a:latin typeface="Calibri" panose="020F0502020204030204" pitchFamily="34" charset="0"/>
                <a:cs typeface="宋体" charset="0"/>
              </a:rPr>
              <a:t>prismatic</a:t>
            </a:r>
            <a:r>
              <a:rPr lang="zh-CN" b="0">
                <a:cs typeface="宋体" charset="0"/>
              </a:rPr>
              <a:t>关节，单位是：牛（</a:t>
            </a:r>
            <a:r>
              <a:rPr lang="en-US" b="0">
                <a:latin typeface="Calibri" panose="020F0502020204030204" pitchFamily="34" charset="0"/>
                <a:cs typeface="宋体" charset="0"/>
              </a:rPr>
              <a:t>N</a:t>
            </a:r>
            <a:r>
              <a:rPr lang="zh-CN" b="0">
                <a:cs typeface="宋体" charset="0"/>
              </a:rPr>
              <a:t>）对于</a:t>
            </a:r>
            <a:r>
              <a:rPr lang="en-US" b="0">
                <a:latin typeface="Calibri" panose="020F0502020204030204" pitchFamily="34" charset="0"/>
                <a:cs typeface="宋体" charset="0"/>
              </a:rPr>
              <a:t>revolving</a:t>
            </a:r>
            <a:r>
              <a:rPr lang="zh-CN" b="0">
                <a:cs typeface="宋体" charset="0"/>
              </a:rPr>
              <a:t>关节，单位是（</a:t>
            </a:r>
            <a:r>
              <a:rPr lang="en-US" b="0">
                <a:latin typeface="Calibri" panose="020F0502020204030204" pitchFamily="34" charset="0"/>
                <a:cs typeface="宋体" charset="0"/>
              </a:rPr>
              <a:t>N.m</a:t>
            </a:r>
            <a:r>
              <a:rPr lang="zh-CN" b="0">
                <a:cs typeface="宋体" charset="0"/>
              </a:rPr>
              <a:t>）</a:t>
            </a:r>
            <a:r>
              <a:rPr lang="en-US" b="0">
                <a:latin typeface="Calibri" panose="020F0502020204030204" pitchFamily="34" charset="0"/>
                <a:cs typeface="宋体" charset="0"/>
              </a:rPr>
              <a:t>Damping</a:t>
            </a:r>
            <a:r>
              <a:rPr lang="zh-CN" b="0">
                <a:cs typeface="宋体" charset="0"/>
              </a:rPr>
              <a:t>：物体的阻尼值。</a:t>
            </a:r>
            <a:endParaRPr lang="zh-CN" altLang="en-US" b="0">
              <a:cs typeface="宋体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29565" y="121920"/>
            <a:ext cx="201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增加物理和运动属性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子任务三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458720" y="1545590"/>
            <a:ext cx="765873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zh-CN" b="0">
                <a:cs typeface="宋体" charset="0"/>
              </a:rPr>
              <a:t>最终修改好的代码在rviz中演示查看结果，发现没有区别，主要是因为增加的这些属性主要是在进行物理仿真时用到的，在后面的gazebo中运行时就会发现这次增加的代码的效果。</a:t>
            </a:r>
            <a:endParaRPr lang="zh-CN" altLang="en-US" b="0">
              <a:cs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75355" y="3348355"/>
            <a:ext cx="86252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gazebo</a:t>
            </a:r>
            <a:r>
              <a:rPr lang="zh-CN" altLang="en-US">
                <a:solidFill>
                  <a:srgbClr val="FF0000"/>
                </a:solidFill>
              </a:rPr>
              <a:t>官网：</a:t>
            </a:r>
            <a:r>
              <a:rPr lang="zh-CN" altLang="en-US"/>
              <a:t>http://gazebosim.org/tutorials/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051935" y="2270760"/>
            <a:ext cx="397510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9600"/>
              <a:t>谢    谢</a:t>
            </a:r>
            <a:endParaRPr lang="zh-CN" altLang="en-US" sz="9600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29565" y="121920"/>
            <a:ext cx="201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增加物理和运动属性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子任务一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673735" y="869950"/>
            <a:ext cx="10515600" cy="1325563"/>
          </a:xfrm>
        </p:spPr>
        <p:txBody>
          <a:bodyPr vert="horz" wrap="square" lIns="288000" tIns="45720" rIns="288000" bIns="45720" numCol="1" anchor="ctr" anchorCtr="0" compatLnSpc="1"/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子任务</a:t>
            </a:r>
            <a:r>
              <a:rPr kumimoji="0" lang="en-US" sz="1800" b="0" i="0" u="none" strike="noStrike" kern="1200" cap="none" spc="0" normalizeH="0" baseline="0" noProof="0"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</a:t>
            </a:r>
            <a:r>
              <a:rPr kumimoji="0" lang="zh-CN" altLang="en-US" sz="1800" b="0" i="0" u="none" strike="noStrike" kern="1200" cap="none" spc="0" normalizeH="0" baseline="0" noProof="0"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（</a:t>
            </a:r>
            <a:r>
              <a:rPr kumimoji="0" lang="en-US" altLang="zh-CN" sz="1800" b="0" i="0" u="none" strike="noStrike" kern="1200" cap="none" spc="0" normalizeH="0" baseline="0" noProof="0"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</a:t>
            </a:r>
            <a:r>
              <a:rPr kumimoji="0" lang="zh-CN" altLang="en-US" sz="1800" b="0" i="0" u="none" strike="noStrike" kern="1200" cap="none" spc="0" normalizeH="0" baseline="0" noProof="0"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5分钟）</a:t>
            </a:r>
            <a:endParaRPr kumimoji="0" lang="zh-CN" altLang="en-US" sz="1800" b="0" i="0" u="none" strike="noStrike" kern="1200" cap="none" spc="0" normalizeH="0" baseline="0" noProof="0"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1428433" y="1827213"/>
            <a:ext cx="8242300" cy="4608512"/>
          </a:xfrm>
        </p:spPr>
        <p:txBody>
          <a:bodyPr vert="horz" wrap="square" lIns="91440" tIns="45720" rIns="91440" bIns="45720" anchor="t"/>
          <a:p>
            <a:r>
              <a:rPr lang="zh-CN" altLang="en-US" sz="1800" dirty="0"/>
              <a:t>修改代码为URDF模型增加joint属性</a:t>
            </a:r>
            <a:endParaRPr lang="zh-CN" altLang="en-US" sz="1600" dirty="0"/>
          </a:p>
          <a:p>
            <a:endParaRPr lang="zh-CN" altLang="en-US" sz="1600" dirty="0"/>
          </a:p>
          <a:p>
            <a:pPr lvl="1"/>
            <a:r>
              <a:rPr lang="zh-CN" altLang="en-US" sz="1600" dirty="0">
                <a:solidFill>
                  <a:srgbClr val="FF0000"/>
                </a:solidFill>
              </a:rPr>
              <a:t>背景描述：</a:t>
            </a:r>
            <a:endParaRPr lang="en-US" altLang="zh-CN" sz="1600" dirty="0"/>
          </a:p>
          <a:p>
            <a:pPr lvl="2"/>
            <a:r>
              <a:rPr lang="zh-CN" altLang="en-US" sz="1600" b="0" dirty="0">
                <a:ea typeface="黑体" panose="02010609060101010101" pitchFamily="49" charset="-122"/>
              </a:rPr>
              <a:t>在前面的实训课程中，我们搭建了R2D2的机器人可视化模型，然而，之前搭建的模型就像是积木一样，不能够运动，并不能满足我们实际想要的需求。在实际的生活中，我们看到过商城的扫地机器人、公司中的智能对话机器人等等，他们能够运动，能够识别，甚至能够像人一样对话，这里我们需要从简单的操作开始，希望为可视化模型的关节增加运动属性。</a:t>
            </a:r>
            <a:endParaRPr lang="zh-CN" altLang="en-US" sz="1600" b="0" dirty="0">
              <a:ea typeface="黑体" panose="02010609060101010101" pitchFamily="49" charset="-122"/>
            </a:endParaRPr>
          </a:p>
          <a:p>
            <a:pPr lvl="2"/>
            <a:r>
              <a:rPr lang="zh-CN" altLang="en-US" sz="1600" dirty="0">
                <a:solidFill>
                  <a:srgbClr val="FF0000"/>
                </a:solidFill>
              </a:rPr>
              <a:t>要求：</a:t>
            </a:r>
            <a:r>
              <a:rPr lang="zh-CN" altLang="en-US" sz="1600" dirty="0"/>
              <a:t>使用</a:t>
            </a:r>
            <a:r>
              <a:rPr lang="en-US" altLang="zh-CN" sz="1600" dirty="0"/>
              <a:t>URDF</a:t>
            </a:r>
            <a:endParaRPr lang="en-US" altLang="zh-CN" sz="1600" dirty="0"/>
          </a:p>
          <a:p>
            <a:pPr marL="914400" lvl="2" indent="0">
              <a:buNone/>
            </a:pPr>
            <a:endParaRPr lang="zh-CN" altLang="en-US" sz="1600" b="0" dirty="0">
              <a:solidFill>
                <a:srgbClr val="A50021"/>
              </a:solidFill>
              <a:ea typeface="黑体" panose="02010609060101010101" pitchFamily="49" charset="-122"/>
              <a:sym typeface="Arial" panose="02080604020202020204" pitchFamily="34" charset="0"/>
            </a:endParaRPr>
          </a:p>
          <a:p>
            <a:pPr lvl="1"/>
            <a:r>
              <a:rPr lang="zh-CN" altLang="en-US" sz="1600" dirty="0">
                <a:solidFill>
                  <a:srgbClr val="FF0000"/>
                </a:solidFill>
              </a:rPr>
              <a:t>知识点</a:t>
            </a:r>
            <a:endParaRPr lang="zh-CN" altLang="en-US" sz="1600" dirty="0">
              <a:solidFill>
                <a:srgbClr val="FF0000"/>
              </a:solidFill>
            </a:endParaRPr>
          </a:p>
          <a:p>
            <a:pPr lvl="2"/>
            <a:r>
              <a:rPr lang="zh-CN" altLang="en-US" sz="1600" b="0" dirty="0"/>
              <a:t>了解</a:t>
            </a:r>
            <a:r>
              <a:rPr lang="en-US" altLang="zh-CN" sz="1600" b="0" dirty="0"/>
              <a:t>urdf</a:t>
            </a:r>
            <a:r>
              <a:rPr lang="zh-CN" altLang="en-US" sz="1600" b="0" dirty="0"/>
              <a:t>文件中的continuous、revolute、prismatic</a:t>
            </a:r>
            <a:endParaRPr lang="zh-CN" altLang="en-US" sz="1600" b="0" dirty="0"/>
          </a:p>
          <a:p>
            <a:pPr marL="914400" lvl="2" indent="0">
              <a:buNone/>
            </a:pPr>
            <a:endParaRPr lang="en-US" altLang="zh-CN" sz="1600" b="0" dirty="0"/>
          </a:p>
          <a:p>
            <a:pPr marL="914400" lvl="2" indent="0">
              <a:buNone/>
            </a:pPr>
            <a:endParaRPr lang="en-US" altLang="zh-CN" sz="1600" b="0" dirty="0"/>
          </a:p>
          <a:p>
            <a:pPr lvl="2"/>
            <a:endParaRPr lang="en-US" altLang="zh-CN" sz="1600" b="0" dirty="0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29565" y="121920"/>
            <a:ext cx="201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增加物理和运动属性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子任务一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pic>
        <p:nvPicPr>
          <p:cNvPr id="4" name="图片 5" descr="7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" y="1715770"/>
            <a:ext cx="9723755" cy="282638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2954655" y="1069975"/>
            <a:ext cx="849566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000">
                <a:solidFill>
                  <a:srgbClr val="FF0000"/>
                </a:solidFill>
                <a:latin typeface="+mj-ea"/>
                <a:ea typeface="+mj-ea"/>
                <a:cs typeface="+mj-ea"/>
              </a:rPr>
              <a:t>第一步操作：</a:t>
            </a:r>
            <a:r>
              <a:rPr lang="zh-CN" sz="2000">
                <a:solidFill>
                  <a:schemeClr val="tx1"/>
                </a:solidFill>
                <a:latin typeface="+mj-ea"/>
                <a:ea typeface="+mj-ea"/>
                <a:cs typeface="+mj-ea"/>
              </a:rPr>
              <a:t>增加</a:t>
            </a:r>
            <a:r>
              <a:rPr lang="en-US" sz="2000">
                <a:solidFill>
                  <a:schemeClr val="tx1"/>
                </a:solidFill>
                <a:latin typeface="+mj-ea"/>
                <a:ea typeface="+mj-ea"/>
                <a:cs typeface="+mj-ea"/>
              </a:rPr>
              <a:t>continuous</a:t>
            </a:r>
            <a:r>
              <a:rPr lang="zh-CN" sz="2000">
                <a:solidFill>
                  <a:schemeClr val="tx1"/>
                </a:solidFill>
                <a:latin typeface="+mj-ea"/>
                <a:ea typeface="+mj-ea"/>
                <a:cs typeface="+mj-ea"/>
              </a:rPr>
              <a:t>连续不断旋转的</a:t>
            </a:r>
            <a:r>
              <a:rPr lang="en-US" sz="2000">
                <a:solidFill>
                  <a:schemeClr val="tx1"/>
                </a:solidFill>
                <a:latin typeface="+mj-ea"/>
                <a:ea typeface="+mj-ea"/>
                <a:cs typeface="+mj-ea"/>
              </a:rPr>
              <a:t>joint</a:t>
            </a:r>
            <a:endParaRPr lang="en-US" altLang="en-US" sz="2000">
              <a:solidFill>
                <a:schemeClr val="tx1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02130" y="4866005"/>
            <a:ext cx="834961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zh-CN" b="1">
                <a:latin typeface="+mj-ea"/>
                <a:ea typeface="+mj-ea"/>
                <a:cs typeface="+mj-ea"/>
              </a:rPr>
              <a:t>代码相关注释：</a:t>
            </a:r>
            <a:r>
              <a:rPr lang="zh-CN" b="0">
                <a:latin typeface="+mj-ea"/>
                <a:ea typeface="+mj-ea"/>
                <a:cs typeface="+mj-ea"/>
              </a:rPr>
              <a:t>将右前轮和右后轮的</a:t>
            </a:r>
            <a:r>
              <a:rPr lang="en-US" b="0">
                <a:latin typeface="+mj-ea"/>
                <a:ea typeface="+mj-ea"/>
                <a:cs typeface="+mj-ea"/>
              </a:rPr>
              <a:t>joint</a:t>
            </a:r>
            <a:r>
              <a:rPr lang="zh-CN" b="0">
                <a:latin typeface="+mj-ea"/>
                <a:ea typeface="+mj-ea"/>
                <a:cs typeface="+mj-ea"/>
              </a:rPr>
              <a:t>类型从</a:t>
            </a:r>
            <a:r>
              <a:rPr lang="en-US" b="0">
                <a:latin typeface="+mj-ea"/>
                <a:ea typeface="+mj-ea"/>
                <a:cs typeface="+mj-ea"/>
              </a:rPr>
              <a:t>fixed</a:t>
            </a:r>
            <a:r>
              <a:rPr lang="zh-CN" b="0">
                <a:latin typeface="+mj-ea"/>
                <a:ea typeface="+mj-ea"/>
                <a:cs typeface="+mj-ea"/>
              </a:rPr>
              <a:t>改为</a:t>
            </a:r>
            <a:r>
              <a:rPr lang="en-US" b="0">
                <a:latin typeface="+mj-ea"/>
                <a:ea typeface="+mj-ea"/>
                <a:cs typeface="+mj-ea"/>
              </a:rPr>
              <a:t>continus</a:t>
            </a:r>
            <a:r>
              <a:rPr lang="zh-CN" b="0">
                <a:latin typeface="+mj-ea"/>
                <a:ea typeface="+mj-ea"/>
                <a:cs typeface="+mj-ea"/>
              </a:rPr>
              <a:t>，这样</a:t>
            </a:r>
            <a:r>
              <a:rPr lang="en-US" b="0">
                <a:latin typeface="+mj-ea"/>
                <a:ea typeface="+mj-ea"/>
                <a:cs typeface="+mj-ea"/>
              </a:rPr>
              <a:t>joint</a:t>
            </a:r>
            <a:r>
              <a:rPr lang="zh-CN" b="0">
                <a:latin typeface="+mj-ea"/>
                <a:ea typeface="+mj-ea"/>
                <a:cs typeface="+mj-ea"/>
              </a:rPr>
              <a:t>就可以不断的旋转，但是如果要想旋转，就需要确定</a:t>
            </a:r>
            <a:r>
              <a:rPr lang="en-US" b="0">
                <a:latin typeface="+mj-ea"/>
                <a:ea typeface="+mj-ea"/>
                <a:cs typeface="+mj-ea"/>
              </a:rPr>
              <a:t>joint</a:t>
            </a:r>
            <a:r>
              <a:rPr lang="zh-CN" b="0">
                <a:latin typeface="+mj-ea"/>
                <a:ea typeface="+mj-ea"/>
                <a:cs typeface="+mj-ea"/>
              </a:rPr>
              <a:t>的旋转轴，因此增加了</a:t>
            </a:r>
            <a:r>
              <a:rPr lang="en-US" b="0">
                <a:latin typeface="+mj-ea"/>
                <a:ea typeface="+mj-ea"/>
                <a:cs typeface="+mj-ea"/>
              </a:rPr>
              <a:t>axis</a:t>
            </a:r>
            <a:r>
              <a:rPr lang="zh-CN" b="0">
                <a:latin typeface="+mj-ea"/>
                <a:ea typeface="+mj-ea"/>
                <a:cs typeface="+mj-ea"/>
              </a:rPr>
              <a:t>属性，这里</a:t>
            </a:r>
            <a:r>
              <a:rPr lang="en-US" b="0">
                <a:latin typeface="+mj-ea"/>
                <a:ea typeface="+mj-ea"/>
                <a:cs typeface="+mj-ea"/>
              </a:rPr>
              <a:t>rpy</a:t>
            </a:r>
            <a:r>
              <a:rPr lang="zh-CN" b="0">
                <a:latin typeface="+mj-ea"/>
                <a:ea typeface="+mj-ea"/>
                <a:cs typeface="+mj-ea"/>
              </a:rPr>
              <a:t>属性没用可设置为</a:t>
            </a:r>
            <a:r>
              <a:rPr lang="en-US" b="0">
                <a:latin typeface="+mj-ea"/>
                <a:ea typeface="+mj-ea"/>
                <a:cs typeface="+mj-ea"/>
              </a:rPr>
              <a:t>0</a:t>
            </a:r>
            <a:r>
              <a:rPr lang="zh-CN" b="0">
                <a:latin typeface="+mj-ea"/>
                <a:ea typeface="+mj-ea"/>
                <a:cs typeface="+mj-ea"/>
              </a:rPr>
              <a:t>或者不写也行，对于</a:t>
            </a:r>
            <a:r>
              <a:rPr lang="en-US" b="0">
                <a:latin typeface="+mj-ea"/>
                <a:ea typeface="+mj-ea"/>
                <a:cs typeface="+mj-ea"/>
              </a:rPr>
              <a:t>xyz</a:t>
            </a:r>
            <a:r>
              <a:rPr lang="zh-CN" b="0">
                <a:latin typeface="+mj-ea"/>
                <a:ea typeface="+mj-ea"/>
                <a:cs typeface="+mj-ea"/>
              </a:rPr>
              <a:t>我们将</a:t>
            </a:r>
            <a:r>
              <a:rPr lang="en-US" b="0">
                <a:latin typeface="+mj-ea"/>
                <a:ea typeface="+mj-ea"/>
                <a:cs typeface="+mj-ea"/>
              </a:rPr>
              <a:t>y</a:t>
            </a:r>
            <a:r>
              <a:rPr lang="zh-CN" b="0">
                <a:latin typeface="+mj-ea"/>
                <a:ea typeface="+mj-ea"/>
                <a:cs typeface="+mj-ea"/>
              </a:rPr>
              <a:t>设置为</a:t>
            </a:r>
            <a:r>
              <a:rPr lang="en-US" b="0">
                <a:latin typeface="+mj-ea"/>
                <a:ea typeface="+mj-ea"/>
                <a:cs typeface="+mj-ea"/>
              </a:rPr>
              <a:t>1</a:t>
            </a:r>
            <a:r>
              <a:rPr lang="zh-CN" b="0">
                <a:latin typeface="+mj-ea"/>
                <a:ea typeface="+mj-ea"/>
                <a:cs typeface="+mj-ea"/>
              </a:rPr>
              <a:t>，说明我们需要让该</a:t>
            </a:r>
            <a:r>
              <a:rPr lang="en-US" b="0">
                <a:latin typeface="+mj-ea"/>
                <a:ea typeface="+mj-ea"/>
                <a:cs typeface="+mj-ea"/>
              </a:rPr>
              <a:t>joint</a:t>
            </a:r>
            <a:r>
              <a:rPr lang="zh-CN" b="0">
                <a:latin typeface="+mj-ea"/>
                <a:ea typeface="+mj-ea"/>
                <a:cs typeface="+mj-ea"/>
              </a:rPr>
              <a:t>围绕</a:t>
            </a:r>
            <a:r>
              <a:rPr lang="en-US" b="0">
                <a:latin typeface="+mj-ea"/>
                <a:ea typeface="+mj-ea"/>
                <a:cs typeface="+mj-ea"/>
              </a:rPr>
              <a:t>y</a:t>
            </a:r>
            <a:r>
              <a:rPr lang="zh-CN" b="0">
                <a:latin typeface="+mj-ea"/>
                <a:ea typeface="+mj-ea"/>
                <a:cs typeface="+mj-ea"/>
              </a:rPr>
              <a:t>轴进行旋转。</a:t>
            </a:r>
            <a:endParaRPr lang="zh-CN" altLang="en-US" b="0">
              <a:latin typeface="+mj-ea"/>
              <a:ea typeface="+mj-ea"/>
              <a:cs typeface="+mj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29565" y="121920"/>
            <a:ext cx="201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增加物理和运动属性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子任务一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583180" y="2571750"/>
            <a:ext cx="849249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zh-CN" sz="2000" b="1">
                <a:solidFill>
                  <a:srgbClr val="FF0000"/>
                </a:solidFill>
                <a:cs typeface="宋体" charset="0"/>
              </a:rPr>
              <a:t>问题：</a:t>
            </a:r>
            <a:endParaRPr lang="zh-CN" sz="2000" b="1">
              <a:cs typeface="宋体" charset="0"/>
            </a:endParaRPr>
          </a:p>
          <a:p>
            <a:pPr marL="0" indent="0" algn="l"/>
            <a:endParaRPr lang="zh-CN" sz="2000" b="1">
              <a:cs typeface="宋体" charset="0"/>
            </a:endParaRPr>
          </a:p>
          <a:p>
            <a:pPr marL="0" indent="0" algn="l"/>
            <a:r>
              <a:rPr lang="zh-CN" sz="2000">
                <a:cs typeface="宋体" charset="0"/>
              </a:rPr>
              <a:t>为什么我们要增加axis增加为属性，并且把y置为1？</a:t>
            </a:r>
            <a:endParaRPr lang="zh-CN" sz="2000">
              <a:cs typeface="宋体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29565" y="121920"/>
            <a:ext cx="201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增加物理和运动属性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子任务一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pic>
        <p:nvPicPr>
          <p:cNvPr id="2" name="图片 6" descr="0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395" y="2117090"/>
            <a:ext cx="5482590" cy="234442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7548880" y="2439035"/>
            <a:ext cx="367157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zh-CN" sz="2000" b="0">
                <a:cs typeface="宋体" charset="0"/>
              </a:rPr>
              <a:t>从代码中，我们可以看到，我们的轮子的内容几乎差不多。</a:t>
            </a:r>
            <a:endParaRPr lang="zh-CN" altLang="en-US" sz="2000" b="0">
              <a:cs typeface="宋体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29565" y="121920"/>
            <a:ext cx="201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solidFill>
                  <a:srgbClr val="446382"/>
                </a:solidFill>
              </a:rPr>
              <a:t>增加物理和运动属性</a:t>
            </a:r>
            <a:endParaRPr 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子任务一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pic>
        <p:nvPicPr>
          <p:cNvPr id="2" name="图片 7" descr="6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860" y="1230630"/>
            <a:ext cx="3567430" cy="471614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7428230" y="2724785"/>
            <a:ext cx="352488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zh-CN" sz="2000" b="0">
                <a:cs typeface="宋体" charset="0"/>
              </a:rPr>
              <a:t>直观看到三个坐标轴，进一步理解轮子转动的过程</a:t>
            </a:r>
            <a:endParaRPr lang="zh-CN" altLang="en-US" sz="2000" b="0">
              <a:cs typeface="宋体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4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4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4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4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4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4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4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2915</Words>
  <Application>WPS 演示</Application>
  <PresentationFormat>宽屏</PresentationFormat>
  <Paragraphs>403</Paragraphs>
  <Slides>42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6" baseType="lpstr">
      <vt:lpstr>Arial</vt:lpstr>
      <vt:lpstr>宋体</vt:lpstr>
      <vt:lpstr>Wingdings</vt:lpstr>
      <vt:lpstr>微软雅黑</vt:lpstr>
      <vt:lpstr>楷体_GB2312</vt:lpstr>
      <vt:lpstr>黑体</vt:lpstr>
      <vt:lpstr>宋体</vt:lpstr>
      <vt:lpstr>Calibri</vt:lpstr>
      <vt:lpstr>文泉驿微米黑</vt:lpstr>
      <vt:lpstr>DejaVu Sans</vt:lpstr>
      <vt:lpstr>Arial Unicode MS</vt:lpstr>
      <vt:lpstr>等线</vt:lpstr>
      <vt:lpstr>MT Extra</vt:lpstr>
      <vt:lpstr>Office 主题​​</vt:lpstr>
      <vt:lpstr>PowerPoint 演示文稿</vt:lpstr>
      <vt:lpstr>第六章 实训2  为可视化模型的关节增  加运动物理属性</vt:lpstr>
      <vt:lpstr>主要内容</vt:lpstr>
      <vt:lpstr>任务描述</vt:lpstr>
      <vt:lpstr>子任务1（15分钟）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子任务２（15分钟）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子任务3（15分钟）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xujian</cp:lastModifiedBy>
  <cp:revision>400</cp:revision>
  <dcterms:created xsi:type="dcterms:W3CDTF">2018-07-30T06:22:37Z</dcterms:created>
  <dcterms:modified xsi:type="dcterms:W3CDTF">2018-07-30T06:22:37Z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2052-10.1.0.6634</vt:lpwstr>
  </property>
</Properties>
</file>