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78" r:id="rId6"/>
    <p:sldId id="258" r:id="rId7"/>
    <p:sldId id="259" r:id="rId8"/>
    <p:sldId id="279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2" r:id="rId18"/>
    <p:sldId id="271" r:id="rId19"/>
    <p:sldId id="270" r:id="rId20"/>
    <p:sldId id="273" r:id="rId21"/>
    <p:sldId id="277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3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5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41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57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0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7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3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7EC01E-537D-42F0-AE3A-82498D43C716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rokaikan/bys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2435-F397-4D3D-A89A-D6B9F4AC8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太阳系典型行星历表的读取和比较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43B850-B2B6-4A40-9AB4-68E013FC5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指导教师：张文昭、刘康</a:t>
            </a:r>
            <a:endParaRPr lang="en-US" altLang="zh-CN" dirty="0"/>
          </a:p>
          <a:p>
            <a:r>
              <a:rPr lang="zh-CN" altLang="en-US" dirty="0"/>
              <a:t>答辩人：张明睿</a:t>
            </a:r>
          </a:p>
        </p:txBody>
      </p:sp>
    </p:spTree>
    <p:extLst>
      <p:ext uri="{BB962C8B-B14F-4D97-AF65-F5344CB8AC3E}">
        <p14:creationId xmlns:p14="http://schemas.microsoft.com/office/powerpoint/2010/main" val="338514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F42E3-181D-4B1A-9A77-CCA8C329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27DA8-99CE-45B8-B924-152E7D14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历表发布较早：</a:t>
            </a:r>
            <a:endParaRPr lang="en-US" altLang="zh-CN" dirty="0"/>
          </a:p>
          <a:p>
            <a:pPr lvl="1"/>
            <a:r>
              <a:rPr lang="zh-CN" altLang="en-US" dirty="0"/>
              <a:t>其进入国内较早，为大量程序所使用。</a:t>
            </a:r>
            <a:endParaRPr lang="en-US" altLang="zh-CN" dirty="0"/>
          </a:p>
          <a:p>
            <a:pPr lvl="1"/>
            <a:r>
              <a:rPr lang="zh-CN" altLang="en-US" dirty="0"/>
              <a:t>其为</a:t>
            </a:r>
            <a:r>
              <a:rPr lang="en-US" altLang="zh-CN" dirty="0"/>
              <a:t>INPOP</a:t>
            </a:r>
            <a:r>
              <a:rPr lang="zh-CN" altLang="en-US" dirty="0"/>
              <a:t>历表和</a:t>
            </a:r>
            <a:r>
              <a:rPr lang="en-US" altLang="zh-CN" dirty="0"/>
              <a:t>EPM</a:t>
            </a:r>
            <a:r>
              <a:rPr lang="zh-CN" altLang="en-US" dirty="0"/>
              <a:t>历表提供了一种接口格式规范。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其格式简单明了，容易理解。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354473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15B4-191F-40DE-A504-FFB083FD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FACE1-A08F-45DC-8B48-58CCD1AB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历表分为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GROUP</a:t>
            </a:r>
            <a:r>
              <a:rPr lang="zh-CN" altLang="en-US" dirty="0"/>
              <a:t>，每个</a:t>
            </a:r>
            <a:r>
              <a:rPr lang="en-US" altLang="zh-CN" dirty="0"/>
              <a:t>GROUP</a:t>
            </a:r>
            <a:r>
              <a:rPr lang="zh-CN" altLang="en-US" dirty="0"/>
              <a:t>存储一些信息。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历表名称、时间区间</a:t>
            </a:r>
            <a:endParaRPr lang="en-US" altLang="zh-CN" dirty="0"/>
          </a:p>
          <a:p>
            <a:pPr lvl="1"/>
            <a:r>
              <a:rPr lang="zh-CN" altLang="en-US" dirty="0"/>
              <a:t>常数名、常数值</a:t>
            </a:r>
            <a:endParaRPr lang="en-US" altLang="zh-CN" dirty="0"/>
          </a:p>
          <a:p>
            <a:pPr lvl="1"/>
            <a:r>
              <a:rPr lang="zh-CN" altLang="en-US" dirty="0"/>
              <a:t>插值多项式系数</a:t>
            </a:r>
            <a:endParaRPr lang="en-US" altLang="zh-CN" dirty="0"/>
          </a:p>
          <a:p>
            <a:pPr lvl="1"/>
            <a:r>
              <a:rPr lang="zh-CN" altLang="en-US" dirty="0"/>
              <a:t>具体记录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841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C1D9-B911-4F04-9B72-5A2EEEFA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EF971-4B29-4C28-BE13-F3F1630F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历表主要有两个程序文件：</a:t>
            </a:r>
            <a:endParaRPr lang="en-US" altLang="zh-CN" dirty="0"/>
          </a:p>
          <a:p>
            <a:pPr lvl="1"/>
            <a:r>
              <a:rPr lang="en-US" altLang="zh-CN" dirty="0"/>
              <a:t>asc2eph.f</a:t>
            </a:r>
            <a:r>
              <a:rPr lang="zh-CN" altLang="en-US" dirty="0"/>
              <a:t>：将文本历表转化为二进制历表，方便读取。</a:t>
            </a:r>
            <a:endParaRPr lang="en-US" altLang="zh-CN" dirty="0"/>
          </a:p>
          <a:p>
            <a:pPr lvl="1"/>
            <a:r>
              <a:rPr lang="en-US" altLang="zh-CN" dirty="0" err="1"/>
              <a:t>testeph.f</a:t>
            </a:r>
            <a:r>
              <a:rPr lang="zh-CN" altLang="en-US" dirty="0"/>
              <a:t>：读取二进制历表，计算，并输出行星之间的相对位置和速度。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34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7E65-A246-4B0C-BEFB-6086816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5DFB6-13BF-41CC-848F-C58A2A90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不同版本的</a:t>
            </a:r>
            <a:r>
              <a:rPr lang="en-US" altLang="zh-CN" dirty="0"/>
              <a:t>DE</a:t>
            </a:r>
            <a:r>
              <a:rPr lang="zh-CN" altLang="en-US" dirty="0"/>
              <a:t>历表，其程序不能通用。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asc2eph.f</a:t>
            </a:r>
            <a:r>
              <a:rPr lang="zh-CN" altLang="en-US" dirty="0"/>
              <a:t>里使用了未初始化的数组，可能导致敏感信息泄露。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79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统一接口工作</a:t>
            </a:r>
          </a:p>
        </p:txBody>
      </p:sp>
    </p:spTree>
    <p:extLst>
      <p:ext uri="{BB962C8B-B14F-4D97-AF65-F5344CB8AC3E}">
        <p14:creationId xmlns:p14="http://schemas.microsoft.com/office/powerpoint/2010/main" val="169051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CAA3-5001-4C2A-B473-9A6FAF2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需要统一什么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920E5-7764-4DE5-8E11-25D6627F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以下因素需要统一：</a:t>
            </a:r>
            <a:endParaRPr lang="en-US" altLang="zh-CN" dirty="0"/>
          </a:p>
          <a:p>
            <a:pPr lvl="1"/>
            <a:r>
              <a:rPr lang="zh-CN" altLang="en-US" dirty="0"/>
              <a:t>不同常量数目</a:t>
            </a:r>
            <a:endParaRPr lang="en-US" altLang="zh-CN" dirty="0"/>
          </a:p>
          <a:p>
            <a:pPr lvl="1"/>
            <a:r>
              <a:rPr lang="zh-CN" altLang="en-US" dirty="0"/>
              <a:t>不同空格数目、空格的表示</a:t>
            </a:r>
            <a:endParaRPr lang="en-US" altLang="zh-CN" dirty="0"/>
          </a:p>
          <a:p>
            <a:pPr lvl="1"/>
            <a:r>
              <a:rPr lang="zh-CN" altLang="en-US" dirty="0"/>
              <a:t>不同记录长度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asc2eph.f</a:t>
            </a:r>
            <a:r>
              <a:rPr lang="zh-CN" altLang="en-US" dirty="0"/>
              <a:t>中存在未初始化全局变量，需要修正。</a:t>
            </a:r>
          </a:p>
        </p:txBody>
      </p:sp>
    </p:spTree>
    <p:extLst>
      <p:ext uri="{BB962C8B-B14F-4D97-AF65-F5344CB8AC3E}">
        <p14:creationId xmlns:p14="http://schemas.microsoft.com/office/powerpoint/2010/main" val="428101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82815-085C-4B4A-8D30-F749253D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4DBFF-F0CA-4923-9482-47C80A26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DE436</a:t>
            </a:r>
            <a:r>
              <a:rPr lang="zh-CN" altLang="en-US" dirty="0"/>
              <a:t>历表的接口格式为基准，自动生成可执行程序，使用同一份源码读取各式历表：</a:t>
            </a:r>
            <a:endParaRPr lang="en-US" altLang="zh-CN" dirty="0"/>
          </a:p>
          <a:p>
            <a:pPr lvl="1"/>
            <a:r>
              <a:rPr lang="zh-CN" altLang="en-US" dirty="0"/>
              <a:t>不同版本的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  <a:endParaRPr lang="en-US" altLang="zh-CN" dirty="0"/>
          </a:p>
          <a:p>
            <a:pPr lvl="1"/>
            <a:r>
              <a:rPr lang="zh-CN" altLang="en-US" dirty="0"/>
              <a:t>最新版本的</a:t>
            </a:r>
            <a:r>
              <a:rPr lang="en-US" altLang="zh-CN" dirty="0"/>
              <a:t>INPOP</a:t>
            </a:r>
            <a:r>
              <a:rPr lang="zh-CN" altLang="en-US" dirty="0"/>
              <a:t>历表</a:t>
            </a:r>
            <a:r>
              <a:rPr lang="en-US" altLang="zh-CN" dirty="0"/>
              <a:t>——INPOP17a</a:t>
            </a:r>
          </a:p>
          <a:p>
            <a:pPr lvl="1"/>
            <a:r>
              <a:rPr lang="zh-CN" altLang="en-US" dirty="0"/>
              <a:t>最新版本的</a:t>
            </a:r>
            <a:r>
              <a:rPr lang="en-US" altLang="zh-CN" dirty="0"/>
              <a:t>EPM</a:t>
            </a:r>
            <a:r>
              <a:rPr lang="zh-CN" altLang="en-US" dirty="0"/>
              <a:t>历表</a:t>
            </a:r>
            <a:r>
              <a:rPr lang="en-US" altLang="zh-CN" dirty="0"/>
              <a:t>——EPM2017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5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D390D-BDAC-476C-8630-8462D1E1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42992-4C05-44B1-974A-7F4A2C44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重写</a:t>
            </a:r>
            <a:r>
              <a:rPr lang="en-US" altLang="zh-CN" dirty="0"/>
              <a:t>asc2eph.f</a:t>
            </a:r>
            <a:r>
              <a:rPr lang="zh-CN" altLang="en-US" dirty="0"/>
              <a:t>为</a:t>
            </a:r>
            <a:r>
              <a:rPr lang="en-US" altLang="zh-CN" dirty="0"/>
              <a:t>asc2eph.cpp</a:t>
            </a:r>
            <a:r>
              <a:rPr lang="zh-CN" altLang="en-US" dirty="0"/>
              <a:t>，利用</a:t>
            </a:r>
            <a:r>
              <a:rPr lang="en-US" altLang="zh-CN" dirty="0"/>
              <a:t>C++</a:t>
            </a:r>
            <a:r>
              <a:rPr lang="zh-CN" altLang="en-US" dirty="0"/>
              <a:t>生成二进制历表，并统一格式。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 err="1"/>
              <a:t>testeph.f</a:t>
            </a:r>
            <a:r>
              <a:rPr lang="zh-CN" altLang="en-US" dirty="0"/>
              <a:t>，分离出查询程序，利用其生成自己的主程序。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makeit.py</a:t>
            </a:r>
            <a:r>
              <a:rPr lang="zh-CN" altLang="en-US" dirty="0"/>
              <a:t>，一键自动化编译、生成二进制历表文件并测试，简化工作流程。</a:t>
            </a:r>
          </a:p>
        </p:txBody>
      </p:sp>
    </p:spTree>
    <p:extLst>
      <p:ext uri="{BB962C8B-B14F-4D97-AF65-F5344CB8AC3E}">
        <p14:creationId xmlns:p14="http://schemas.microsoft.com/office/powerpoint/2010/main" val="15988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363470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3536-6168-4220-944C-C408F33E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C71E9-C885-4FC3-9D20-26A032E0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完整的程序已经放在</a:t>
            </a:r>
            <a:r>
              <a:rPr lang="en-US" altLang="zh-CN" dirty="0" err="1"/>
              <a:t>github</a:t>
            </a:r>
            <a:r>
              <a:rPr lang="zh-CN" altLang="en-US" dirty="0"/>
              <a:t>上，按</a:t>
            </a:r>
            <a:r>
              <a:rPr lang="en-US" altLang="zh-CN" dirty="0"/>
              <a:t>GPL</a:t>
            </a:r>
            <a:r>
              <a:rPr lang="zh-CN" altLang="en-US" dirty="0"/>
              <a:t>协议开源。</a:t>
            </a:r>
            <a:endParaRPr lang="en-US" altLang="zh-CN" dirty="0"/>
          </a:p>
          <a:p>
            <a:pPr lvl="1"/>
            <a:r>
              <a:rPr lang="en-GB" altLang="zh-CN" dirty="0">
                <a:hlinkClick r:id="rId2"/>
              </a:rPr>
              <a:t>https://github.com/frokaikan/bysj</a:t>
            </a:r>
            <a:endParaRPr lang="en-GB" altLang="zh-CN" dirty="0"/>
          </a:p>
          <a:p>
            <a:r>
              <a:rPr lang="zh-CN" altLang="en-US" dirty="0"/>
              <a:t>配置好环境后，在命令行输入</a:t>
            </a:r>
            <a:r>
              <a:rPr lang="en-US" altLang="zh-CN" dirty="0"/>
              <a:t>python makeit.py make</a:t>
            </a:r>
            <a:r>
              <a:rPr lang="zh-CN" altLang="en-US" dirty="0"/>
              <a:t>，按提示输入参数即可一键编译。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39CEE-3608-4C77-957F-2E547DE6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04" y="4389574"/>
            <a:ext cx="6514286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D57A6-F28D-4ECE-BF5B-97D77B02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959DF-FD97-4440-B087-6DA02984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太阳系典型行星历表简介</a:t>
            </a:r>
            <a:endParaRPr lang="en-US" altLang="zh-CN" dirty="0"/>
          </a:p>
          <a:p>
            <a:r>
              <a:rPr lang="en-US" altLang="zh-CN" dirty="0">
                <a:hlinkClick r:id="rId3" action="ppaction://hlinksldjump"/>
              </a:rPr>
              <a:t>DE</a:t>
            </a:r>
            <a:r>
              <a:rPr lang="zh-CN" altLang="en-US" dirty="0">
                <a:hlinkClick r:id="rId3" action="ppaction://hlinksldjump"/>
              </a:rPr>
              <a:t>历表接口格式及其不足之处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统一接口工作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结果展示</a:t>
            </a:r>
            <a:endParaRPr lang="en-US" altLang="zh-CN" dirty="0"/>
          </a:p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407169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657E6-14A1-4065-98FF-D67DD0C1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三个历表的比较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FE676-2474-4AD3-BFA9-5DCD30B7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DE436</a:t>
            </a:r>
            <a:r>
              <a:rPr lang="zh-CN" altLang="en-US" dirty="0"/>
              <a:t>、</a:t>
            </a:r>
            <a:r>
              <a:rPr lang="en-US" altLang="zh-CN" dirty="0"/>
              <a:t>INPOP17a</a:t>
            </a:r>
            <a:r>
              <a:rPr lang="zh-CN" altLang="en-US" dirty="0"/>
              <a:t>、</a:t>
            </a:r>
            <a:r>
              <a:rPr lang="en-US" altLang="zh-CN" dirty="0"/>
              <a:t>EPM2017</a:t>
            </a:r>
            <a:r>
              <a:rPr lang="zh-CN" altLang="en-US" dirty="0"/>
              <a:t>三个历表的精度都很高，给出</a:t>
            </a:r>
            <a:r>
              <a:rPr lang="en-US" altLang="zh-CN" dirty="0"/>
              <a:t>INPOP17a</a:t>
            </a:r>
            <a:r>
              <a:rPr lang="zh-CN" altLang="en-US" dirty="0"/>
              <a:t>和</a:t>
            </a:r>
            <a:r>
              <a:rPr lang="en-US" altLang="zh-CN" dirty="0"/>
              <a:t>EPM2017</a:t>
            </a:r>
            <a:r>
              <a:rPr lang="zh-CN" altLang="en-US" dirty="0"/>
              <a:t>与</a:t>
            </a:r>
            <a:r>
              <a:rPr lang="en-US" altLang="zh-CN" dirty="0"/>
              <a:t>DE436</a:t>
            </a:r>
            <a:r>
              <a:rPr lang="zh-CN" altLang="en-US" dirty="0"/>
              <a:t>的差距：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2007.1.1-2027.12.31</a:t>
            </a:r>
            <a:r>
              <a:rPr lang="zh-CN" altLang="en-US" dirty="0"/>
              <a:t>期间的太阳</a:t>
            </a:r>
            <a:r>
              <a:rPr lang="en-US" altLang="zh-CN" dirty="0"/>
              <a:t>-</a:t>
            </a:r>
            <a:r>
              <a:rPr lang="zh-CN" altLang="en-US" dirty="0"/>
              <a:t>地球的相对位置和速度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D20F2F-330C-45C2-8B61-46E3AFC1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84031"/>
              </p:ext>
            </p:extLst>
          </p:nvPr>
        </p:nvGraphicFramePr>
        <p:xfrm>
          <a:off x="1618717" y="4005455"/>
          <a:ext cx="8747880" cy="165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970">
                  <a:extLst>
                    <a:ext uri="{9D8B030D-6E8A-4147-A177-3AD203B41FA5}">
                      <a16:colId xmlns:a16="http://schemas.microsoft.com/office/drawing/2014/main" val="979412526"/>
                    </a:ext>
                  </a:extLst>
                </a:gridCol>
                <a:gridCol w="2186970">
                  <a:extLst>
                    <a:ext uri="{9D8B030D-6E8A-4147-A177-3AD203B41FA5}">
                      <a16:colId xmlns:a16="http://schemas.microsoft.com/office/drawing/2014/main" val="266482439"/>
                    </a:ext>
                  </a:extLst>
                </a:gridCol>
                <a:gridCol w="2186970">
                  <a:extLst>
                    <a:ext uri="{9D8B030D-6E8A-4147-A177-3AD203B41FA5}">
                      <a16:colId xmlns:a16="http://schemas.microsoft.com/office/drawing/2014/main" val="3510242969"/>
                    </a:ext>
                  </a:extLst>
                </a:gridCol>
                <a:gridCol w="2186970">
                  <a:extLst>
                    <a:ext uri="{9D8B030D-6E8A-4147-A177-3AD203B41FA5}">
                      <a16:colId xmlns:a16="http://schemas.microsoft.com/office/drawing/2014/main" val="3021320391"/>
                    </a:ext>
                  </a:extLst>
                </a:gridCol>
              </a:tblGrid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DE436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INPOP17a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EPM2017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2777996045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DE436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----------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199.633964 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303.605381 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4168467665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INPOP17a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4.01256*10</a:t>
                      </a:r>
                      <a:r>
                        <a:rPr lang="en-US" sz="2000" kern="100" baseline="30000" dirty="0">
                          <a:effectLst/>
                        </a:rPr>
                        <a:t>-5</a:t>
                      </a:r>
                      <a:r>
                        <a:rPr lang="en-US" altLang="zh-CN" sz="1800" kern="100" baseline="30000" dirty="0">
                          <a:effectLst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</a:rPr>
                        <a:t>m/s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----------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326.160743 m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2230293179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EPM2017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6.06862*10</a:t>
                      </a:r>
                      <a:r>
                        <a:rPr lang="en-US" sz="2000" kern="100" baseline="30000" dirty="0">
                          <a:effectLst/>
                        </a:rPr>
                        <a:t>-5</a:t>
                      </a:r>
                      <a:r>
                        <a:rPr lang="en-US" altLang="zh-CN" sz="1800" kern="100" baseline="30000" dirty="0">
                          <a:effectLst/>
                        </a:rPr>
                        <a:t> </a:t>
                      </a:r>
                      <a:r>
                        <a:rPr lang="en-US" altLang="zh-CN" sz="1800" kern="100" dirty="0">
                          <a:effectLst/>
                        </a:rPr>
                        <a:t>m/s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6.58242*10</a:t>
                      </a:r>
                      <a:r>
                        <a:rPr lang="en-US" altLang="zh-CN" sz="2000" kern="100" baseline="30000">
                          <a:effectLst/>
                        </a:rPr>
                        <a:t>-5 </a:t>
                      </a:r>
                      <a:r>
                        <a:rPr lang="en-US" sz="2000" kern="100">
                          <a:effectLst/>
                        </a:rPr>
                        <a:t>m/s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----------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13883" marR="113883" marT="0" marB="0"/>
                </a:tc>
                <a:extLst>
                  <a:ext uri="{0D108BD9-81ED-4DB2-BD59-A6C34878D82A}">
                    <a16:rowId xmlns:a16="http://schemas.microsoft.com/office/drawing/2014/main" val="276431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19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A75B4-B576-4460-AA29-850451CC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BE583-69E3-4B5C-81D5-E860A156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C0E9C-4429-46A5-9BA5-698433988C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69" y="1137941"/>
            <a:ext cx="6464416" cy="46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5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程序演示（时间不足则跳过）</a:t>
            </a:r>
          </a:p>
        </p:txBody>
      </p:sp>
    </p:spTree>
    <p:extLst>
      <p:ext uri="{BB962C8B-B14F-4D97-AF65-F5344CB8AC3E}">
        <p14:creationId xmlns:p14="http://schemas.microsoft.com/office/powerpoint/2010/main" val="314445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EDF3-0E51-484C-8D3A-2683A19F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63E25-0815-4E12-A976-ECFEF153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27DED-6EE7-416D-9117-F46DE984EC15}"/>
              </a:ext>
            </a:extLst>
          </p:cNvPr>
          <p:cNvSpPr/>
          <p:nvPr/>
        </p:nvSpPr>
        <p:spPr>
          <a:xfrm>
            <a:off x="4960112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355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太阳系典型行星历表简介</a:t>
            </a:r>
          </a:p>
        </p:txBody>
      </p:sp>
    </p:spTree>
    <p:extLst>
      <p:ext uri="{BB962C8B-B14F-4D97-AF65-F5344CB8AC3E}">
        <p14:creationId xmlns:p14="http://schemas.microsoft.com/office/powerpoint/2010/main" val="6140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D169-16A9-44F3-A68F-46CBE6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太阳系典型行星历表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609C8-3AAE-4D3E-B061-E43A69D2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给出在</a:t>
            </a:r>
            <a:r>
              <a:rPr lang="zh-CN" altLang="en-US" b="1" dirty="0"/>
              <a:t>任意时刻</a:t>
            </a:r>
            <a:r>
              <a:rPr lang="zh-CN" altLang="en-US" dirty="0"/>
              <a:t>，太阳、月亮、行星和其他天体的相对空间位置和速度。也给出月球天平动等数据。</a:t>
            </a:r>
            <a:endParaRPr lang="en-US" altLang="zh-CN" dirty="0"/>
          </a:p>
          <a:p>
            <a:r>
              <a:rPr lang="zh-CN" altLang="en-US" dirty="0"/>
              <a:t>目前使用广泛的高精度历表：</a:t>
            </a:r>
            <a:endParaRPr lang="en-US" altLang="zh-CN" dirty="0"/>
          </a:p>
          <a:p>
            <a:pPr lvl="1"/>
            <a:r>
              <a:rPr lang="en-US" altLang="zh-CN" dirty="0"/>
              <a:t>DE</a:t>
            </a:r>
            <a:r>
              <a:rPr lang="zh-CN" altLang="en-US" dirty="0"/>
              <a:t>历表（美国喷气推进实验室）</a:t>
            </a:r>
            <a:endParaRPr lang="en-US" altLang="zh-CN" dirty="0"/>
          </a:p>
          <a:p>
            <a:pPr lvl="1"/>
            <a:r>
              <a:rPr lang="en-US" altLang="zh-CN" dirty="0"/>
              <a:t>INPOP</a:t>
            </a:r>
            <a:r>
              <a:rPr lang="zh-CN" altLang="en-US" dirty="0"/>
              <a:t>历表（法国巴黎天文台）</a:t>
            </a:r>
            <a:endParaRPr lang="en-US" altLang="zh-CN" dirty="0"/>
          </a:p>
          <a:p>
            <a:pPr lvl="1"/>
            <a:r>
              <a:rPr lang="en-US" altLang="zh-CN" dirty="0"/>
              <a:t>EPM</a:t>
            </a:r>
            <a:r>
              <a:rPr lang="zh-CN" altLang="en-US" dirty="0"/>
              <a:t>历表（俄罗斯科学院应用天文研究所）</a:t>
            </a:r>
            <a:endParaRPr lang="en-US" altLang="zh-CN" dirty="0"/>
          </a:p>
          <a:p>
            <a:r>
              <a:rPr lang="zh-CN" altLang="en-US" dirty="0"/>
              <a:t>三个历表不存在精度上的差别。</a:t>
            </a:r>
          </a:p>
        </p:txBody>
      </p:sp>
    </p:spTree>
    <p:extLst>
      <p:ext uri="{BB962C8B-B14F-4D97-AF65-F5344CB8AC3E}">
        <p14:creationId xmlns:p14="http://schemas.microsoft.com/office/powerpoint/2010/main" val="33918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A06A5-8F34-4D00-9DF1-58A69E25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三个行星历表简介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363ED-AFD5-4A1A-8BD7-465A64D9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历表出现的很早：</a:t>
            </a:r>
            <a:endParaRPr lang="en-US" altLang="zh-CN" dirty="0"/>
          </a:p>
          <a:p>
            <a:pPr lvl="1"/>
            <a:r>
              <a:rPr lang="en-US" altLang="zh-CN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年代被提出</a:t>
            </a:r>
            <a:endParaRPr lang="en-US" altLang="zh-CN" dirty="0"/>
          </a:p>
          <a:p>
            <a:pPr lvl="1"/>
            <a:r>
              <a:rPr lang="en-US" altLang="zh-CN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年代第一版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  <a:r>
              <a:rPr lang="en-US" altLang="zh-CN" dirty="0"/>
              <a:t>DE200</a:t>
            </a:r>
            <a:r>
              <a:rPr lang="zh-CN" altLang="en-US" dirty="0"/>
              <a:t>发布，并成为出版历数的基础</a:t>
            </a:r>
            <a:endParaRPr lang="en-US" altLang="zh-CN" dirty="0"/>
          </a:p>
          <a:p>
            <a:pPr lvl="1"/>
            <a:r>
              <a:rPr lang="zh-CN" altLang="en-US" dirty="0"/>
              <a:t>现在</a:t>
            </a:r>
            <a:r>
              <a:rPr lang="en-US" altLang="zh-CN" dirty="0"/>
              <a:t>DE</a:t>
            </a:r>
            <a:r>
              <a:rPr lang="zh-CN" altLang="en-US" dirty="0"/>
              <a:t>历表已经经历了数次更新，最新版本为</a:t>
            </a:r>
            <a:r>
              <a:rPr lang="en-US" altLang="zh-CN" dirty="0"/>
              <a:t>DE437</a:t>
            </a:r>
          </a:p>
          <a:p>
            <a:r>
              <a:rPr lang="en-US" altLang="zh-CN" dirty="0"/>
              <a:t>INPOP</a:t>
            </a:r>
            <a:r>
              <a:rPr lang="zh-CN" altLang="en-US" dirty="0"/>
              <a:t>和</a:t>
            </a:r>
            <a:r>
              <a:rPr lang="en-US" altLang="zh-CN" dirty="0"/>
              <a:t>EPM</a:t>
            </a:r>
            <a:r>
              <a:rPr lang="zh-CN" altLang="en-US" dirty="0"/>
              <a:t>历表相对起步较晚：</a:t>
            </a:r>
            <a:endParaRPr lang="en-US" altLang="zh-CN" dirty="0"/>
          </a:p>
          <a:p>
            <a:pPr lvl="1"/>
            <a:r>
              <a:rPr lang="zh-CN" altLang="en-US" dirty="0"/>
              <a:t>第一版</a:t>
            </a:r>
            <a:r>
              <a:rPr lang="en-US" altLang="zh-CN" dirty="0"/>
              <a:t>INPOP</a:t>
            </a:r>
            <a:r>
              <a:rPr lang="zh-CN" altLang="en-US" dirty="0"/>
              <a:t>历表</a:t>
            </a:r>
            <a:r>
              <a:rPr lang="en-US" altLang="zh-CN" dirty="0"/>
              <a:t>INPOP06b</a:t>
            </a:r>
            <a:r>
              <a:rPr lang="zh-CN" altLang="en-US" dirty="0"/>
              <a:t>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月发布，目前最新版本为</a:t>
            </a:r>
            <a:r>
              <a:rPr lang="en-US" altLang="zh-CN" dirty="0"/>
              <a:t>INPOP17a</a:t>
            </a:r>
          </a:p>
          <a:p>
            <a:pPr lvl="1"/>
            <a:r>
              <a:rPr lang="zh-CN" altLang="en-US" dirty="0"/>
              <a:t>第一版</a:t>
            </a:r>
            <a:r>
              <a:rPr lang="en-US" altLang="zh-CN" dirty="0"/>
              <a:t>EPM</a:t>
            </a:r>
            <a:r>
              <a:rPr lang="zh-CN" altLang="en-US" dirty="0"/>
              <a:t>历表</a:t>
            </a:r>
            <a:r>
              <a:rPr lang="en-US" altLang="zh-CN" dirty="0"/>
              <a:t>EPM2004</a:t>
            </a:r>
            <a:r>
              <a:rPr lang="zh-CN" altLang="en-US" dirty="0"/>
              <a:t>于</a:t>
            </a:r>
            <a:r>
              <a:rPr lang="en-US" altLang="zh-CN" dirty="0"/>
              <a:t>2004</a:t>
            </a:r>
            <a:r>
              <a:rPr lang="zh-CN" altLang="en-US" dirty="0"/>
              <a:t>年发布，目前最新版本为</a:t>
            </a:r>
            <a:r>
              <a:rPr lang="en-US" altLang="zh-CN" dirty="0"/>
              <a:t>EPM2017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06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A0DA-6859-4271-B388-7C36200D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行星历表的重要性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50E42-1CEC-4F9A-8C9C-F902DFAC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观天授时</a:t>
            </a:r>
            <a:endParaRPr lang="en-US" altLang="zh-CN" dirty="0"/>
          </a:p>
          <a:p>
            <a:r>
              <a:rPr lang="zh-CN" altLang="en-US" dirty="0"/>
              <a:t>深空探测</a:t>
            </a:r>
            <a:endParaRPr lang="en-US" altLang="zh-CN" dirty="0"/>
          </a:p>
          <a:p>
            <a:r>
              <a:rPr lang="zh-CN" altLang="en-US" dirty="0"/>
              <a:t>卫星定轨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45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3DA11-81C2-4124-9D57-0AF8E9C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我国的行星历表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68C84-4CD0-4330-9B84-F48A9B66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紫金山天文台于</a:t>
            </a:r>
            <a:r>
              <a:rPr lang="en-US" altLang="zh-CN" dirty="0"/>
              <a:t>2003</a:t>
            </a:r>
            <a:r>
              <a:rPr lang="zh-CN" altLang="en-US" dirty="0"/>
              <a:t>年发布了</a:t>
            </a:r>
            <a:r>
              <a:rPr lang="en-US" altLang="zh-CN" dirty="0"/>
              <a:t>PMOE</a:t>
            </a:r>
            <a:r>
              <a:rPr lang="zh-CN" altLang="en-US" dirty="0"/>
              <a:t>历表框架</a:t>
            </a:r>
            <a:endParaRPr lang="en-US" altLang="zh-CN" dirty="0"/>
          </a:p>
          <a:p>
            <a:pPr lvl="1"/>
            <a:r>
              <a:rPr lang="zh-CN" altLang="en-US" dirty="0"/>
              <a:t>但是精度并不足以与以上三个历表相比拟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9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E694-3410-4BEF-8D70-EF3B43A6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为什么要做这件事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20EF7-7F96-4DFD-9328-A77D2BF4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行星历表应用广泛，其价值极高</a:t>
            </a:r>
            <a:endParaRPr lang="en-US" altLang="zh-CN" dirty="0"/>
          </a:p>
          <a:p>
            <a:r>
              <a:rPr lang="zh-CN" altLang="en-US" dirty="0"/>
              <a:t>我国的行星历表的精度尚不能与上述三个历表比肩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DE</a:t>
            </a:r>
            <a:r>
              <a:rPr lang="zh-CN" altLang="en-US" dirty="0"/>
              <a:t>历表进入国内较早，其被大量航空航天程序所依赖。近年来中美关系变化，我们已经不能正常下载</a:t>
            </a:r>
            <a:r>
              <a:rPr lang="en-US" altLang="zh-CN" dirty="0"/>
              <a:t>DE</a:t>
            </a:r>
            <a:r>
              <a:rPr lang="zh-CN" altLang="en-US" dirty="0"/>
              <a:t>历表，因此需要寻求其替代品。</a:t>
            </a:r>
          </a:p>
        </p:txBody>
      </p:sp>
    </p:spTree>
    <p:extLst>
      <p:ext uri="{BB962C8B-B14F-4D97-AF65-F5344CB8AC3E}">
        <p14:creationId xmlns:p14="http://schemas.microsoft.com/office/powerpoint/2010/main" val="321777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DE</a:t>
            </a:r>
            <a:r>
              <a:rPr lang="zh-CN" altLang="en-US" dirty="0"/>
              <a:t>历表接口格式</a:t>
            </a:r>
          </a:p>
        </p:txBody>
      </p:sp>
    </p:spTree>
    <p:extLst>
      <p:ext uri="{BB962C8B-B14F-4D97-AF65-F5344CB8AC3E}">
        <p14:creationId xmlns:p14="http://schemas.microsoft.com/office/powerpoint/2010/main" val="420126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725</TotalTime>
  <Words>716</Words>
  <Application>Microsoft Office PowerPoint</Application>
  <PresentationFormat>宽屏</PresentationFormat>
  <Paragraphs>103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方正舒体</vt:lpstr>
      <vt:lpstr>宋体</vt:lpstr>
      <vt:lpstr>Arial</vt:lpstr>
      <vt:lpstr>Garamond</vt:lpstr>
      <vt:lpstr>Times New Roman</vt:lpstr>
      <vt:lpstr>环保</vt:lpstr>
      <vt:lpstr>太阳系典型行星历表的读取和比较</vt:lpstr>
      <vt:lpstr>目录</vt:lpstr>
      <vt:lpstr>Part 1   太阳系典型行星历表简介</vt:lpstr>
      <vt:lpstr>太阳系典型行星历表</vt:lpstr>
      <vt:lpstr>三个行星历表简介</vt:lpstr>
      <vt:lpstr>行星历表的重要性</vt:lpstr>
      <vt:lpstr>我国的行星历表</vt:lpstr>
      <vt:lpstr>为什么要做这件事</vt:lpstr>
      <vt:lpstr>Part 2   DE历表接口格式</vt:lpstr>
      <vt:lpstr>为什么选择DE历表</vt:lpstr>
      <vt:lpstr>接口格式</vt:lpstr>
      <vt:lpstr>接口格式</vt:lpstr>
      <vt:lpstr>不足之处</vt:lpstr>
      <vt:lpstr>Part 3   统一接口工作</vt:lpstr>
      <vt:lpstr>需要统一什么</vt:lpstr>
      <vt:lpstr>目标</vt:lpstr>
      <vt:lpstr>具体工作</vt:lpstr>
      <vt:lpstr>Part 4   结果展示</vt:lpstr>
      <vt:lpstr>程序</vt:lpstr>
      <vt:lpstr>三个历表的比较</vt:lpstr>
      <vt:lpstr>PowerPoint 演示文稿</vt:lpstr>
      <vt:lpstr>Part 5   程序演示（时间不足则跳过）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太阳系典型行星历表的读取和比较</dc:title>
  <dc:creator>541240857@qq.com</dc:creator>
  <cp:lastModifiedBy>541240857@qq.com</cp:lastModifiedBy>
  <cp:revision>18</cp:revision>
  <dcterms:created xsi:type="dcterms:W3CDTF">2019-05-09T12:11:48Z</dcterms:created>
  <dcterms:modified xsi:type="dcterms:W3CDTF">2019-05-15T12:34:30Z</dcterms:modified>
</cp:coreProperties>
</file>